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6" r:id="rId2"/>
    <p:sldId id="257" r:id="rId3"/>
    <p:sldId id="263" r:id="rId4"/>
    <p:sldId id="270" r:id="rId5"/>
    <p:sldId id="258" r:id="rId6"/>
    <p:sldId id="259" r:id="rId7"/>
    <p:sldId id="260" r:id="rId8"/>
    <p:sldId id="261" r:id="rId9"/>
    <p:sldId id="262" r:id="rId10"/>
    <p:sldId id="264" r:id="rId11"/>
    <p:sldId id="265" r:id="rId12"/>
    <p:sldId id="266" r:id="rId13"/>
    <p:sldId id="271" r:id="rId14"/>
    <p:sldId id="267" r:id="rId15"/>
    <p:sldId id="272" r:id="rId16"/>
    <p:sldId id="268" r:id="rId17"/>
    <p:sldId id="269"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7" d="100"/>
          <a:sy n="77" d="100"/>
        </p:scale>
        <p:origin x="-1200"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093781-042B-8B44-ABE0-6847A160DE10}" type="datetimeFigureOut">
              <a:rPr lang="en-US" smtClean="0"/>
              <a:t>19/10/2015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BB4AF7-CB38-294E-844B-3B2D5C129315}" type="slidenum">
              <a:rPr lang="en-US" smtClean="0"/>
              <a:t>‹#›</a:t>
            </a:fld>
            <a:endParaRPr lang="en-US"/>
          </a:p>
        </p:txBody>
      </p:sp>
    </p:spTree>
    <p:extLst>
      <p:ext uri="{BB962C8B-B14F-4D97-AF65-F5344CB8AC3E}">
        <p14:creationId xmlns:p14="http://schemas.microsoft.com/office/powerpoint/2010/main" val="106754174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7B2F72-1DFB-4F2A-A1F7-4B3BF1D8249A}" type="slidenum">
              <a:rPr lang="en-US" smtClean="0"/>
              <a:t>6</a:t>
            </a:fld>
            <a:endParaRPr lang="en-US"/>
          </a:p>
        </p:txBody>
      </p:sp>
    </p:spTree>
    <p:extLst>
      <p:ext uri="{BB962C8B-B14F-4D97-AF65-F5344CB8AC3E}">
        <p14:creationId xmlns:p14="http://schemas.microsoft.com/office/powerpoint/2010/main" val="3347329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7B2F72-1DFB-4F2A-A1F7-4B3BF1D8249A}" type="slidenum">
              <a:rPr lang="en-US" smtClean="0"/>
              <a:t>8</a:t>
            </a:fld>
            <a:endParaRPr lang="en-US"/>
          </a:p>
        </p:txBody>
      </p:sp>
    </p:spTree>
    <p:extLst>
      <p:ext uri="{BB962C8B-B14F-4D97-AF65-F5344CB8AC3E}">
        <p14:creationId xmlns:p14="http://schemas.microsoft.com/office/powerpoint/2010/main" val="2068336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F569AF-B200-6A42-B7CF-9082CFE2C554}" type="slidenum">
              <a:rPr lang="en-US" smtClean="0"/>
              <a:t>11</a:t>
            </a:fld>
            <a:endParaRPr lang="en-US"/>
          </a:p>
        </p:txBody>
      </p:sp>
    </p:spTree>
    <p:extLst>
      <p:ext uri="{BB962C8B-B14F-4D97-AF65-F5344CB8AC3E}">
        <p14:creationId xmlns:p14="http://schemas.microsoft.com/office/powerpoint/2010/main" val="641961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F569AF-B200-6A42-B7CF-9082CFE2C554}" type="slidenum">
              <a:rPr lang="en-US" smtClean="0"/>
              <a:t>12</a:t>
            </a:fld>
            <a:endParaRPr lang="en-US"/>
          </a:p>
        </p:txBody>
      </p:sp>
    </p:spTree>
    <p:extLst>
      <p:ext uri="{BB962C8B-B14F-4D97-AF65-F5344CB8AC3E}">
        <p14:creationId xmlns:p14="http://schemas.microsoft.com/office/powerpoint/2010/main" val="3859730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F569AF-B200-6A42-B7CF-9082CFE2C554}" type="slidenum">
              <a:rPr lang="en-US" smtClean="0"/>
              <a:t>14</a:t>
            </a:fld>
            <a:endParaRPr lang="en-US"/>
          </a:p>
        </p:txBody>
      </p:sp>
    </p:spTree>
    <p:extLst>
      <p:ext uri="{BB962C8B-B14F-4D97-AF65-F5344CB8AC3E}">
        <p14:creationId xmlns:p14="http://schemas.microsoft.com/office/powerpoint/2010/main" val="412756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F569AF-B200-6A42-B7CF-9082CFE2C554}" type="slidenum">
              <a:rPr lang="en-US" smtClean="0"/>
              <a:t>15</a:t>
            </a:fld>
            <a:endParaRPr lang="en-US"/>
          </a:p>
        </p:txBody>
      </p:sp>
    </p:spTree>
    <p:extLst>
      <p:ext uri="{BB962C8B-B14F-4D97-AF65-F5344CB8AC3E}">
        <p14:creationId xmlns:p14="http://schemas.microsoft.com/office/powerpoint/2010/main" val="4127567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F569AF-B200-6A42-B7CF-9082CFE2C554}" type="slidenum">
              <a:rPr lang="en-US" smtClean="0"/>
              <a:t>16</a:t>
            </a:fld>
            <a:endParaRPr lang="en-US"/>
          </a:p>
        </p:txBody>
      </p:sp>
    </p:spTree>
    <p:extLst>
      <p:ext uri="{BB962C8B-B14F-4D97-AF65-F5344CB8AC3E}">
        <p14:creationId xmlns:p14="http://schemas.microsoft.com/office/powerpoint/2010/main" val="25243257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F569AF-B200-6A42-B7CF-9082CFE2C554}" type="slidenum">
              <a:rPr lang="en-US" smtClean="0"/>
              <a:t>17</a:t>
            </a:fld>
            <a:endParaRPr lang="en-US"/>
          </a:p>
        </p:txBody>
      </p:sp>
    </p:spTree>
    <p:extLst>
      <p:ext uri="{BB962C8B-B14F-4D97-AF65-F5344CB8AC3E}">
        <p14:creationId xmlns:p14="http://schemas.microsoft.com/office/powerpoint/2010/main" val="6622619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10D95C3E-1C54-B646-B924-BFB84285E032}" type="datetimeFigureOut">
              <a:rPr lang="en-US" smtClean="0"/>
              <a:t>19/10/2015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A3E29A-7CAC-BD4A-AF8D-7749303E7EF7}" type="slidenum">
              <a:rPr lang="en-US" smtClean="0"/>
              <a:t>‹#›</a:t>
            </a:fld>
            <a:endParaRPr lang="en-US"/>
          </a:p>
        </p:txBody>
      </p:sp>
    </p:spTree>
    <p:extLst>
      <p:ext uri="{BB962C8B-B14F-4D97-AF65-F5344CB8AC3E}">
        <p14:creationId xmlns:p14="http://schemas.microsoft.com/office/powerpoint/2010/main" val="836384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10D95C3E-1C54-B646-B924-BFB84285E032}" type="datetimeFigureOut">
              <a:rPr lang="en-US" smtClean="0"/>
              <a:t>19/10/2015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A3E29A-7CAC-BD4A-AF8D-7749303E7EF7}" type="slidenum">
              <a:rPr lang="en-US" smtClean="0"/>
              <a:t>‹#›</a:t>
            </a:fld>
            <a:endParaRPr lang="en-US"/>
          </a:p>
        </p:txBody>
      </p:sp>
    </p:spTree>
    <p:extLst>
      <p:ext uri="{BB962C8B-B14F-4D97-AF65-F5344CB8AC3E}">
        <p14:creationId xmlns:p14="http://schemas.microsoft.com/office/powerpoint/2010/main" val="1542714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10D95C3E-1C54-B646-B924-BFB84285E032}" type="datetimeFigureOut">
              <a:rPr lang="en-US" smtClean="0"/>
              <a:t>19/10/2015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A3E29A-7CAC-BD4A-AF8D-7749303E7EF7}" type="slidenum">
              <a:rPr lang="en-US" smtClean="0"/>
              <a:t>‹#›</a:t>
            </a:fld>
            <a:endParaRPr lang="en-US"/>
          </a:p>
        </p:txBody>
      </p:sp>
    </p:spTree>
    <p:extLst>
      <p:ext uri="{BB962C8B-B14F-4D97-AF65-F5344CB8AC3E}">
        <p14:creationId xmlns:p14="http://schemas.microsoft.com/office/powerpoint/2010/main" val="297929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10D95C3E-1C54-B646-B924-BFB84285E032}" type="datetimeFigureOut">
              <a:rPr lang="en-US" smtClean="0"/>
              <a:t>19/10/2015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A3E29A-7CAC-BD4A-AF8D-7749303E7EF7}" type="slidenum">
              <a:rPr lang="en-US" smtClean="0"/>
              <a:t>‹#›</a:t>
            </a:fld>
            <a:endParaRPr lang="en-US"/>
          </a:p>
        </p:txBody>
      </p:sp>
    </p:spTree>
    <p:extLst>
      <p:ext uri="{BB962C8B-B14F-4D97-AF65-F5344CB8AC3E}">
        <p14:creationId xmlns:p14="http://schemas.microsoft.com/office/powerpoint/2010/main" val="3450461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10D95C3E-1C54-B646-B924-BFB84285E032}" type="datetimeFigureOut">
              <a:rPr lang="en-US" smtClean="0"/>
              <a:t>19/10/2015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A3E29A-7CAC-BD4A-AF8D-7749303E7EF7}" type="slidenum">
              <a:rPr lang="en-US" smtClean="0"/>
              <a:t>‹#›</a:t>
            </a:fld>
            <a:endParaRPr lang="en-US"/>
          </a:p>
        </p:txBody>
      </p:sp>
    </p:spTree>
    <p:extLst>
      <p:ext uri="{BB962C8B-B14F-4D97-AF65-F5344CB8AC3E}">
        <p14:creationId xmlns:p14="http://schemas.microsoft.com/office/powerpoint/2010/main" val="98997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10D95C3E-1C54-B646-B924-BFB84285E032}" type="datetimeFigureOut">
              <a:rPr lang="en-US" smtClean="0"/>
              <a:t>19/10/2015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A3E29A-7CAC-BD4A-AF8D-7749303E7EF7}" type="slidenum">
              <a:rPr lang="en-US" smtClean="0"/>
              <a:t>‹#›</a:t>
            </a:fld>
            <a:endParaRPr lang="en-US"/>
          </a:p>
        </p:txBody>
      </p:sp>
    </p:spTree>
    <p:extLst>
      <p:ext uri="{BB962C8B-B14F-4D97-AF65-F5344CB8AC3E}">
        <p14:creationId xmlns:p14="http://schemas.microsoft.com/office/powerpoint/2010/main" val="3715271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10D95C3E-1C54-B646-B924-BFB84285E032}" type="datetimeFigureOut">
              <a:rPr lang="en-US" smtClean="0"/>
              <a:t>19/10/2015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A3E29A-7CAC-BD4A-AF8D-7749303E7EF7}" type="slidenum">
              <a:rPr lang="en-US" smtClean="0"/>
              <a:t>‹#›</a:t>
            </a:fld>
            <a:endParaRPr lang="en-US"/>
          </a:p>
        </p:txBody>
      </p:sp>
    </p:spTree>
    <p:extLst>
      <p:ext uri="{BB962C8B-B14F-4D97-AF65-F5344CB8AC3E}">
        <p14:creationId xmlns:p14="http://schemas.microsoft.com/office/powerpoint/2010/main" val="979137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10D95C3E-1C54-B646-B924-BFB84285E032}" type="datetimeFigureOut">
              <a:rPr lang="en-US" smtClean="0"/>
              <a:t>19/10/2015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A3E29A-7CAC-BD4A-AF8D-7749303E7EF7}" type="slidenum">
              <a:rPr lang="en-US" smtClean="0"/>
              <a:t>‹#›</a:t>
            </a:fld>
            <a:endParaRPr lang="en-US"/>
          </a:p>
        </p:txBody>
      </p:sp>
    </p:spTree>
    <p:extLst>
      <p:ext uri="{BB962C8B-B14F-4D97-AF65-F5344CB8AC3E}">
        <p14:creationId xmlns:p14="http://schemas.microsoft.com/office/powerpoint/2010/main" val="1413635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D95C3E-1C54-B646-B924-BFB84285E032}" type="datetimeFigureOut">
              <a:rPr lang="en-US" smtClean="0"/>
              <a:t>19/10/2015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A3E29A-7CAC-BD4A-AF8D-7749303E7EF7}" type="slidenum">
              <a:rPr lang="en-US" smtClean="0"/>
              <a:t>‹#›</a:t>
            </a:fld>
            <a:endParaRPr lang="en-US"/>
          </a:p>
        </p:txBody>
      </p:sp>
    </p:spTree>
    <p:extLst>
      <p:ext uri="{BB962C8B-B14F-4D97-AF65-F5344CB8AC3E}">
        <p14:creationId xmlns:p14="http://schemas.microsoft.com/office/powerpoint/2010/main" val="1265275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10D95C3E-1C54-B646-B924-BFB84285E032}" type="datetimeFigureOut">
              <a:rPr lang="en-US" smtClean="0"/>
              <a:t>19/10/2015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A3E29A-7CAC-BD4A-AF8D-7749303E7EF7}" type="slidenum">
              <a:rPr lang="en-US" smtClean="0"/>
              <a:t>‹#›</a:t>
            </a:fld>
            <a:endParaRPr lang="en-US"/>
          </a:p>
        </p:txBody>
      </p:sp>
    </p:spTree>
    <p:extLst>
      <p:ext uri="{BB962C8B-B14F-4D97-AF65-F5344CB8AC3E}">
        <p14:creationId xmlns:p14="http://schemas.microsoft.com/office/powerpoint/2010/main" val="2259425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10D95C3E-1C54-B646-B924-BFB84285E032}" type="datetimeFigureOut">
              <a:rPr lang="en-US" smtClean="0"/>
              <a:t>19/10/2015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A3E29A-7CAC-BD4A-AF8D-7749303E7EF7}" type="slidenum">
              <a:rPr lang="en-US" smtClean="0"/>
              <a:t>‹#›</a:t>
            </a:fld>
            <a:endParaRPr lang="en-US"/>
          </a:p>
        </p:txBody>
      </p:sp>
    </p:spTree>
    <p:extLst>
      <p:ext uri="{BB962C8B-B14F-4D97-AF65-F5344CB8AC3E}">
        <p14:creationId xmlns:p14="http://schemas.microsoft.com/office/powerpoint/2010/main" val="71223998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D95C3E-1C54-B646-B924-BFB84285E032}" type="datetimeFigureOut">
              <a:rPr lang="en-US" smtClean="0"/>
              <a:t>19/10/2015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A3E29A-7CAC-BD4A-AF8D-7749303E7EF7}" type="slidenum">
              <a:rPr lang="en-US" smtClean="0"/>
              <a:t>‹#›</a:t>
            </a:fld>
            <a:endParaRPr lang="en-US"/>
          </a:p>
        </p:txBody>
      </p:sp>
    </p:spTree>
    <p:extLst>
      <p:ext uri="{BB962C8B-B14F-4D97-AF65-F5344CB8AC3E}">
        <p14:creationId xmlns:p14="http://schemas.microsoft.com/office/powerpoint/2010/main" val="21560308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1" Type="http://schemas.openxmlformats.org/officeDocument/2006/relationships/image" Target="../media/image10.tiff"/><Relationship Id="rId12" Type="http://schemas.openxmlformats.org/officeDocument/2006/relationships/image" Target="../media/image11.tiff"/><Relationship Id="rId13" Type="http://schemas.openxmlformats.org/officeDocument/2006/relationships/image" Target="../media/image12.tiff"/><Relationship Id="rId14" Type="http://schemas.openxmlformats.org/officeDocument/2006/relationships/image" Target="../media/image13.tiff"/><Relationship Id="rId15" Type="http://schemas.openxmlformats.org/officeDocument/2006/relationships/image" Target="../media/image14.tiff"/><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tiff"/><Relationship Id="rId4" Type="http://schemas.openxmlformats.org/officeDocument/2006/relationships/image" Target="../media/image3.tiff"/><Relationship Id="rId5" Type="http://schemas.openxmlformats.org/officeDocument/2006/relationships/image" Target="../media/image4.tiff"/><Relationship Id="rId6" Type="http://schemas.openxmlformats.org/officeDocument/2006/relationships/image" Target="../media/image5.tiff"/><Relationship Id="rId7" Type="http://schemas.openxmlformats.org/officeDocument/2006/relationships/image" Target="../media/image6.tiff"/><Relationship Id="rId8" Type="http://schemas.openxmlformats.org/officeDocument/2006/relationships/image" Target="../media/image7.tiff"/><Relationship Id="rId9" Type="http://schemas.openxmlformats.org/officeDocument/2006/relationships/image" Target="../media/image8.tiff"/><Relationship Id="rId10" Type="http://schemas.openxmlformats.org/officeDocument/2006/relationships/image" Target="../media/image9.tif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tiff"/><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8.tiff"/><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9.tiff"/><Relationship Id="rId5" Type="http://schemas.openxmlformats.org/officeDocument/2006/relationships/hyperlink" Target="http://bioportal.bioontology.org/ontologies/BFO/?p=classes&amp;conceptid=root" TargetMode="External"/><Relationship Id="rId6" Type="http://schemas.openxmlformats.org/officeDocument/2006/relationships/hyperlink" Target="http://bioportal.bioontology.org/ontologies/IAO/?p=classes" TargetMode="External"/><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lion.ddialliance.org/package/conceptual" TargetMode="External"/><Relationship Id="rId3" Type="http://schemas.openxmlformats.org/officeDocument/2006/relationships/hyperlink" Target="http://lion.ddialliance.org/package/newobjectsforphysicaldatadescription"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Data Description</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196279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objects</a:t>
            </a:r>
            <a:endParaRPr lang="en-US" dirty="0"/>
          </a:p>
        </p:txBody>
      </p:sp>
      <p:sp>
        <p:nvSpPr>
          <p:cNvPr id="3" name="Content Placeholder 2"/>
          <p:cNvSpPr>
            <a:spLocks noGrp="1"/>
          </p:cNvSpPr>
          <p:nvPr>
            <p:ph idx="1"/>
          </p:nvPr>
        </p:nvSpPr>
        <p:spPr/>
        <p:txBody>
          <a:bodyPr>
            <a:normAutofit lnSpcReduction="10000"/>
          </a:bodyPr>
          <a:lstStyle/>
          <a:p>
            <a:r>
              <a:rPr lang="en-US" dirty="0" smtClean="0"/>
              <a:t>Traditionally, we have wanted to be able to describe</a:t>
            </a:r>
          </a:p>
          <a:p>
            <a:pPr lvl="1"/>
            <a:r>
              <a:rPr lang="en-US" dirty="0" smtClean="0"/>
              <a:t>Rectangular files</a:t>
            </a:r>
          </a:p>
          <a:p>
            <a:pPr lvl="1"/>
            <a:r>
              <a:rPr lang="en-US" dirty="0" smtClean="0"/>
              <a:t>Data cubes</a:t>
            </a:r>
          </a:p>
          <a:p>
            <a:r>
              <a:rPr lang="en-US" dirty="0" smtClean="0"/>
              <a:t>But increasingly, we also want to describe many different types of data stores</a:t>
            </a:r>
          </a:p>
          <a:p>
            <a:pPr lvl="1"/>
            <a:r>
              <a:rPr lang="en-US" dirty="0" smtClean="0"/>
              <a:t>Relational databases</a:t>
            </a:r>
          </a:p>
          <a:p>
            <a:pPr lvl="1"/>
            <a:r>
              <a:rPr lang="en-US" dirty="0" smtClean="0"/>
              <a:t>Event databases (e.g. Norwegian registries)</a:t>
            </a:r>
          </a:p>
          <a:p>
            <a:pPr lvl="1"/>
            <a:r>
              <a:rPr lang="en-US" dirty="0" smtClean="0"/>
              <a:t>Data lakes</a:t>
            </a:r>
            <a:endParaRPr lang="en-US" dirty="0"/>
          </a:p>
        </p:txBody>
      </p:sp>
    </p:spTree>
    <p:extLst>
      <p:ext uri="{BB962C8B-B14F-4D97-AF65-F5344CB8AC3E}">
        <p14:creationId xmlns:p14="http://schemas.microsoft.com/office/powerpoint/2010/main" val="32378002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670416"/>
            <a:ext cx="6858000" cy="2387600"/>
          </a:xfrm>
        </p:spPr>
        <p:txBody>
          <a:bodyPr/>
          <a:lstStyle/>
          <a:p>
            <a:r>
              <a:rPr lang="en-US" dirty="0" smtClean="0"/>
              <a:t>Informatics and Informaticists</a:t>
            </a:r>
            <a:endParaRPr lang="en-US" dirty="0"/>
          </a:p>
        </p:txBody>
      </p:sp>
      <p:sp>
        <p:nvSpPr>
          <p:cNvPr id="3" name="Subtitle 2"/>
          <p:cNvSpPr>
            <a:spLocks noGrp="1"/>
          </p:cNvSpPr>
          <p:nvPr>
            <p:ph type="subTitle" idx="1"/>
          </p:nvPr>
        </p:nvSpPr>
        <p:spPr>
          <a:xfrm>
            <a:off x="1143000" y="3391832"/>
            <a:ext cx="6858000" cy="1655762"/>
          </a:xfrm>
        </p:spPr>
        <p:txBody>
          <a:bodyPr>
            <a:normAutofit fontScale="92500" lnSpcReduction="20000"/>
          </a:bodyPr>
          <a:lstStyle/>
          <a:p>
            <a:r>
              <a:rPr lang="en-US" dirty="0" smtClean="0"/>
              <a:t>Jay Greenfield, PhD</a:t>
            </a:r>
          </a:p>
          <a:p>
            <a:r>
              <a:rPr lang="en-US" dirty="0" smtClean="0"/>
              <a:t>Member of the Data Documentation Initiative (DDI) </a:t>
            </a:r>
            <a:br>
              <a:rPr lang="en-US" dirty="0" smtClean="0"/>
            </a:br>
            <a:r>
              <a:rPr lang="en-US" dirty="0" smtClean="0"/>
              <a:t>Data Description Moving Forward Project</a:t>
            </a:r>
            <a:endParaRPr lang="en-US" dirty="0"/>
          </a:p>
        </p:txBody>
      </p:sp>
      <p:pic>
        <p:nvPicPr>
          <p:cNvPr id="4" name="Picture 3"/>
          <p:cNvPicPr>
            <a:picLocks noChangeAspect="1"/>
          </p:cNvPicPr>
          <p:nvPr/>
        </p:nvPicPr>
        <p:blipFill>
          <a:blip r:embed="rId3"/>
          <a:stretch>
            <a:fillRect/>
          </a:stretch>
        </p:blipFill>
        <p:spPr>
          <a:xfrm>
            <a:off x="427354" y="5339255"/>
            <a:ext cx="598555" cy="1257300"/>
          </a:xfrm>
          <a:prstGeom prst="rect">
            <a:avLst/>
          </a:prstGeom>
        </p:spPr>
      </p:pic>
      <p:pic>
        <p:nvPicPr>
          <p:cNvPr id="5" name="Picture 4"/>
          <p:cNvPicPr>
            <a:picLocks noChangeAspect="1"/>
          </p:cNvPicPr>
          <p:nvPr/>
        </p:nvPicPr>
        <p:blipFill>
          <a:blip r:embed="rId4"/>
          <a:stretch>
            <a:fillRect/>
          </a:stretch>
        </p:blipFill>
        <p:spPr>
          <a:xfrm>
            <a:off x="1213945" y="5298528"/>
            <a:ext cx="1004066" cy="1338755"/>
          </a:xfrm>
          <a:prstGeom prst="rect">
            <a:avLst/>
          </a:prstGeom>
        </p:spPr>
      </p:pic>
      <p:pic>
        <p:nvPicPr>
          <p:cNvPr id="6" name="Picture 5"/>
          <p:cNvPicPr>
            <a:picLocks noChangeAspect="1"/>
          </p:cNvPicPr>
          <p:nvPr/>
        </p:nvPicPr>
        <p:blipFill>
          <a:blip r:embed="rId5"/>
          <a:stretch>
            <a:fillRect/>
          </a:stretch>
        </p:blipFill>
        <p:spPr>
          <a:xfrm>
            <a:off x="2412127" y="5339256"/>
            <a:ext cx="1112595" cy="1298027"/>
          </a:xfrm>
          <a:prstGeom prst="rect">
            <a:avLst/>
          </a:prstGeom>
        </p:spPr>
      </p:pic>
      <p:pic>
        <p:nvPicPr>
          <p:cNvPr id="7" name="Picture 6"/>
          <p:cNvPicPr>
            <a:picLocks noChangeAspect="1"/>
          </p:cNvPicPr>
          <p:nvPr/>
        </p:nvPicPr>
        <p:blipFill>
          <a:blip r:embed="rId6"/>
          <a:stretch>
            <a:fillRect/>
          </a:stretch>
        </p:blipFill>
        <p:spPr>
          <a:xfrm>
            <a:off x="3626069" y="5370480"/>
            <a:ext cx="1109975" cy="1266803"/>
          </a:xfrm>
          <a:prstGeom prst="rect">
            <a:avLst/>
          </a:prstGeom>
        </p:spPr>
      </p:pic>
      <p:pic>
        <p:nvPicPr>
          <p:cNvPr id="8" name="Picture 7"/>
          <p:cNvPicPr>
            <a:picLocks noChangeAspect="1"/>
          </p:cNvPicPr>
          <p:nvPr/>
        </p:nvPicPr>
        <p:blipFill>
          <a:blip r:embed="rId7"/>
          <a:stretch>
            <a:fillRect/>
          </a:stretch>
        </p:blipFill>
        <p:spPr>
          <a:xfrm>
            <a:off x="4821626" y="5518368"/>
            <a:ext cx="1609725" cy="939800"/>
          </a:xfrm>
          <a:prstGeom prst="rect">
            <a:avLst/>
          </a:prstGeom>
        </p:spPr>
      </p:pic>
      <p:pic>
        <p:nvPicPr>
          <p:cNvPr id="9" name="Picture 8"/>
          <p:cNvPicPr>
            <a:picLocks noChangeAspect="1"/>
          </p:cNvPicPr>
          <p:nvPr/>
        </p:nvPicPr>
        <p:blipFill>
          <a:blip r:embed="rId8"/>
          <a:stretch>
            <a:fillRect/>
          </a:stretch>
        </p:blipFill>
        <p:spPr>
          <a:xfrm>
            <a:off x="6555132" y="5370480"/>
            <a:ext cx="919557" cy="1226076"/>
          </a:xfrm>
          <a:prstGeom prst="rect">
            <a:avLst/>
          </a:prstGeom>
        </p:spPr>
      </p:pic>
      <p:pic>
        <p:nvPicPr>
          <p:cNvPr id="10" name="Picture 9"/>
          <p:cNvPicPr>
            <a:picLocks noChangeAspect="1"/>
          </p:cNvPicPr>
          <p:nvPr/>
        </p:nvPicPr>
        <p:blipFill>
          <a:blip r:embed="rId9"/>
          <a:stretch>
            <a:fillRect/>
          </a:stretch>
        </p:blipFill>
        <p:spPr>
          <a:xfrm>
            <a:off x="7709212" y="5339255"/>
            <a:ext cx="1050923" cy="1226076"/>
          </a:xfrm>
          <a:prstGeom prst="rect">
            <a:avLst/>
          </a:prstGeom>
        </p:spPr>
      </p:pic>
      <p:pic>
        <p:nvPicPr>
          <p:cNvPr id="11" name="Picture 10"/>
          <p:cNvPicPr>
            <a:picLocks noChangeAspect="1"/>
          </p:cNvPicPr>
          <p:nvPr/>
        </p:nvPicPr>
        <p:blipFill>
          <a:blip r:embed="rId10"/>
          <a:stretch>
            <a:fillRect/>
          </a:stretch>
        </p:blipFill>
        <p:spPr>
          <a:xfrm>
            <a:off x="7797326" y="3930869"/>
            <a:ext cx="866714" cy="1155618"/>
          </a:xfrm>
          <a:prstGeom prst="rect">
            <a:avLst/>
          </a:prstGeom>
        </p:spPr>
      </p:pic>
      <p:pic>
        <p:nvPicPr>
          <p:cNvPr id="12" name="Picture 11"/>
          <p:cNvPicPr>
            <a:picLocks noChangeAspect="1"/>
          </p:cNvPicPr>
          <p:nvPr/>
        </p:nvPicPr>
        <p:blipFill>
          <a:blip r:embed="rId11"/>
          <a:stretch>
            <a:fillRect/>
          </a:stretch>
        </p:blipFill>
        <p:spPr>
          <a:xfrm>
            <a:off x="128208" y="4179967"/>
            <a:ext cx="1385324" cy="959070"/>
          </a:xfrm>
          <a:prstGeom prst="rect">
            <a:avLst/>
          </a:prstGeom>
        </p:spPr>
      </p:pic>
      <p:pic>
        <p:nvPicPr>
          <p:cNvPr id="13" name="Picture 12"/>
          <p:cNvPicPr>
            <a:picLocks noChangeAspect="1"/>
          </p:cNvPicPr>
          <p:nvPr/>
        </p:nvPicPr>
        <p:blipFill>
          <a:blip r:embed="rId12"/>
          <a:stretch>
            <a:fillRect/>
          </a:stretch>
        </p:blipFill>
        <p:spPr>
          <a:xfrm>
            <a:off x="128208" y="3551580"/>
            <a:ext cx="1487758" cy="544539"/>
          </a:xfrm>
          <a:prstGeom prst="rect">
            <a:avLst/>
          </a:prstGeom>
        </p:spPr>
      </p:pic>
      <p:pic>
        <p:nvPicPr>
          <p:cNvPr id="14" name="Picture 13"/>
          <p:cNvPicPr>
            <a:picLocks noChangeAspect="1"/>
          </p:cNvPicPr>
          <p:nvPr/>
        </p:nvPicPr>
        <p:blipFill>
          <a:blip r:embed="rId13"/>
          <a:stretch>
            <a:fillRect/>
          </a:stretch>
        </p:blipFill>
        <p:spPr>
          <a:xfrm>
            <a:off x="209576" y="447604"/>
            <a:ext cx="1325021" cy="1037104"/>
          </a:xfrm>
          <a:prstGeom prst="rect">
            <a:avLst/>
          </a:prstGeom>
        </p:spPr>
      </p:pic>
      <p:pic>
        <p:nvPicPr>
          <p:cNvPr id="15" name="Picture 14"/>
          <p:cNvPicPr>
            <a:picLocks noChangeAspect="1"/>
          </p:cNvPicPr>
          <p:nvPr/>
        </p:nvPicPr>
        <p:blipFill>
          <a:blip r:embed="rId14"/>
          <a:stretch>
            <a:fillRect/>
          </a:stretch>
        </p:blipFill>
        <p:spPr>
          <a:xfrm>
            <a:off x="7613211" y="121482"/>
            <a:ext cx="1123277" cy="1689351"/>
          </a:xfrm>
          <a:prstGeom prst="rect">
            <a:avLst/>
          </a:prstGeom>
        </p:spPr>
      </p:pic>
      <p:pic>
        <p:nvPicPr>
          <p:cNvPr id="16" name="Picture 15"/>
          <p:cNvPicPr>
            <a:picLocks noChangeAspect="1"/>
          </p:cNvPicPr>
          <p:nvPr/>
        </p:nvPicPr>
        <p:blipFill>
          <a:blip r:embed="rId15"/>
          <a:stretch>
            <a:fillRect/>
          </a:stretch>
        </p:blipFill>
        <p:spPr>
          <a:xfrm>
            <a:off x="7538510" y="2588577"/>
            <a:ext cx="1384346" cy="977772"/>
          </a:xfrm>
          <a:prstGeom prst="rect">
            <a:avLst/>
          </a:prstGeom>
        </p:spPr>
      </p:pic>
    </p:spTree>
    <p:extLst>
      <p:ext uri="{BB962C8B-B14F-4D97-AF65-F5344CB8AC3E}">
        <p14:creationId xmlns:p14="http://schemas.microsoft.com/office/powerpoint/2010/main" val="154480910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normAutofit fontScale="92500" lnSpcReduction="20000"/>
          </a:bodyPr>
          <a:lstStyle/>
          <a:p>
            <a:r>
              <a:rPr lang="en-US" sz="2800" dirty="0"/>
              <a:t>The </a:t>
            </a:r>
            <a:r>
              <a:rPr lang="en-US" sz="2800" dirty="0" smtClean="0"/>
              <a:t>DDI Moving Forward Data </a:t>
            </a:r>
            <a:r>
              <a:rPr lang="en-US" sz="2800" dirty="0"/>
              <a:t>Description </a:t>
            </a:r>
            <a:r>
              <a:rPr lang="en-US" sz="2800" dirty="0" smtClean="0"/>
              <a:t> </a:t>
            </a:r>
            <a:r>
              <a:rPr lang="en-US" sz="2800" dirty="0"/>
              <a:t>Team began working on the structure of a simple data description to cover archival data storage formats and to provide an extension base for </a:t>
            </a:r>
            <a:r>
              <a:rPr lang="en-US" sz="2800" dirty="0" smtClean="0"/>
              <a:t>describing </a:t>
            </a:r>
            <a:r>
              <a:rPr lang="en-US" sz="2800" dirty="0"/>
              <a:t>more complex data description (i.e. </a:t>
            </a:r>
            <a:r>
              <a:rPr lang="en-US" sz="2800" dirty="0" smtClean="0"/>
              <a:t>databases) </a:t>
            </a:r>
          </a:p>
          <a:p>
            <a:r>
              <a:rPr lang="en-US" sz="2800" dirty="0" smtClean="0"/>
              <a:t>A shift occurred during the Minneapolis Sprint (2015-05-25)</a:t>
            </a:r>
          </a:p>
          <a:p>
            <a:r>
              <a:rPr lang="en-US" sz="2800" dirty="0" smtClean="0"/>
              <a:t>There it seemed within reach that at long last we might be able to account for and relate many different types of databases in a single model</a:t>
            </a:r>
          </a:p>
          <a:p>
            <a:r>
              <a:rPr lang="en-US" sz="2800" dirty="0" smtClean="0"/>
              <a:t>Currently the team is working to prove the Minneapolis vision by using the model presented here to describe several data management solutions</a:t>
            </a:r>
            <a:endParaRPr lang="en-US" sz="2800" dirty="0"/>
          </a:p>
        </p:txBody>
      </p:sp>
      <p:sp>
        <p:nvSpPr>
          <p:cNvPr id="5" name="Date Placeholder 4"/>
          <p:cNvSpPr>
            <a:spLocks noGrp="1"/>
          </p:cNvSpPr>
          <p:nvPr>
            <p:ph type="dt" sz="half" idx="10"/>
          </p:nvPr>
        </p:nvSpPr>
        <p:spPr/>
        <p:txBody>
          <a:bodyPr/>
          <a:lstStyle/>
          <a:p>
            <a:fld id="{A5581F80-DFCE-4945-BB6E-02DFAE956931}" type="datetime1">
              <a:rPr lang="en-US" smtClean="0"/>
              <a:t>19/10/2015</a:t>
            </a:fld>
            <a:endParaRPr lang="en-US"/>
          </a:p>
        </p:txBody>
      </p:sp>
      <p:sp>
        <p:nvSpPr>
          <p:cNvPr id="6" name="Footer Placeholder 5"/>
          <p:cNvSpPr>
            <a:spLocks noGrp="1"/>
          </p:cNvSpPr>
          <p:nvPr>
            <p:ph type="ftr" sz="quarter" idx="11"/>
          </p:nvPr>
        </p:nvSpPr>
        <p:spPr/>
        <p:txBody>
          <a:bodyPr/>
          <a:lstStyle/>
          <a:p>
            <a:r>
              <a:rPr lang="en-US" smtClean="0"/>
              <a:t>Informatics and Informaticists</a:t>
            </a:r>
            <a:endParaRPr lang="en-US"/>
          </a:p>
        </p:txBody>
      </p:sp>
      <p:sp>
        <p:nvSpPr>
          <p:cNvPr id="7" name="Slide Number Placeholder 6"/>
          <p:cNvSpPr>
            <a:spLocks noGrp="1"/>
          </p:cNvSpPr>
          <p:nvPr>
            <p:ph type="sldNum" sz="quarter" idx="12"/>
          </p:nvPr>
        </p:nvSpPr>
        <p:spPr/>
        <p:txBody>
          <a:bodyPr/>
          <a:lstStyle/>
          <a:p>
            <a:fld id="{BD587FD3-8DE5-094A-921B-505ACA5D233E}" type="slidenum">
              <a:rPr lang="en-US" smtClean="0"/>
              <a:t>12</a:t>
            </a:fld>
            <a:endParaRPr lang="en-US"/>
          </a:p>
        </p:txBody>
      </p:sp>
    </p:spTree>
    <p:extLst>
      <p:ext uri="{BB962C8B-B14F-4D97-AF65-F5344CB8AC3E}">
        <p14:creationId xmlns:p14="http://schemas.microsoft.com/office/powerpoint/2010/main" val="400856683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Transactions</a:t>
            </a:r>
            <a:endParaRPr lang="en-US" dirty="0"/>
          </a:p>
        </p:txBody>
      </p:sp>
      <p:pic>
        <p:nvPicPr>
          <p:cNvPr id="7" name="Content Placeholder 6" descr="Screen Shot 2015-10-19 at 5.35.36 pm.png"/>
          <p:cNvPicPr>
            <a:picLocks noGrp="1" noChangeAspect="1"/>
          </p:cNvPicPr>
          <p:nvPr>
            <p:ph idx="1"/>
          </p:nvPr>
        </p:nvPicPr>
        <p:blipFill>
          <a:blip r:embed="rId2">
            <a:extLst>
              <a:ext uri="{28A0092B-C50C-407E-A947-70E740481C1C}">
                <a14:useLocalDpi xmlns:a14="http://schemas.microsoft.com/office/drawing/2010/main" val="0"/>
              </a:ext>
            </a:extLst>
          </a:blip>
          <a:srcRect t="-11707" b="-11707"/>
          <a:stretch>
            <a:fillRect/>
          </a:stretch>
        </p:blipFill>
        <p:spPr/>
      </p:pic>
    </p:spTree>
    <p:extLst>
      <p:ext uri="{BB962C8B-B14F-4D97-AF65-F5344CB8AC3E}">
        <p14:creationId xmlns:p14="http://schemas.microsoft.com/office/powerpoint/2010/main" val="16521550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79372" y="568875"/>
            <a:ext cx="8525994" cy="5641048"/>
          </a:xfrm>
          <a:prstGeom prst="rect">
            <a:avLst/>
          </a:prstGeom>
        </p:spPr>
      </p:pic>
      <p:sp>
        <p:nvSpPr>
          <p:cNvPr id="17" name="Date Placeholder 16"/>
          <p:cNvSpPr>
            <a:spLocks noGrp="1"/>
          </p:cNvSpPr>
          <p:nvPr>
            <p:ph type="dt" sz="half" idx="10"/>
          </p:nvPr>
        </p:nvSpPr>
        <p:spPr/>
        <p:txBody>
          <a:bodyPr/>
          <a:lstStyle/>
          <a:p>
            <a:fld id="{A3C6B9FE-75E8-874C-9365-EE983474E9C6}" type="datetime1">
              <a:rPr lang="en-US" smtClean="0"/>
              <a:t>19/10/2015</a:t>
            </a:fld>
            <a:endParaRPr lang="en-US" dirty="0"/>
          </a:p>
        </p:txBody>
      </p:sp>
      <p:sp>
        <p:nvSpPr>
          <p:cNvPr id="18" name="Footer Placeholder 17"/>
          <p:cNvSpPr>
            <a:spLocks noGrp="1"/>
          </p:cNvSpPr>
          <p:nvPr>
            <p:ph type="ftr" sz="quarter" idx="11"/>
          </p:nvPr>
        </p:nvSpPr>
        <p:spPr/>
        <p:txBody>
          <a:bodyPr/>
          <a:lstStyle/>
          <a:p>
            <a:r>
              <a:rPr lang="en-US" dirty="0" smtClean="0"/>
              <a:t>Informatics and Informaticists</a:t>
            </a:r>
            <a:endParaRPr lang="en-US" dirty="0"/>
          </a:p>
        </p:txBody>
      </p:sp>
      <p:sp>
        <p:nvSpPr>
          <p:cNvPr id="19" name="Slide Number Placeholder 18"/>
          <p:cNvSpPr>
            <a:spLocks noGrp="1"/>
          </p:cNvSpPr>
          <p:nvPr>
            <p:ph type="sldNum" sz="quarter" idx="12"/>
          </p:nvPr>
        </p:nvSpPr>
        <p:spPr>
          <a:xfrm>
            <a:off x="6457950" y="6356351"/>
            <a:ext cx="2057400" cy="365125"/>
          </a:xfrm>
        </p:spPr>
        <p:txBody>
          <a:bodyPr/>
          <a:lstStyle/>
          <a:p>
            <a:fld id="{BD587FD3-8DE5-094A-921B-505ACA5D233E}" type="slidenum">
              <a:rPr lang="en-US" smtClean="0"/>
              <a:t>14</a:t>
            </a:fld>
            <a:endParaRPr lang="en-US" dirty="0"/>
          </a:p>
        </p:txBody>
      </p:sp>
    </p:spTree>
    <p:extLst>
      <p:ext uri="{BB962C8B-B14F-4D97-AF65-F5344CB8AC3E}">
        <p14:creationId xmlns:p14="http://schemas.microsoft.com/office/powerpoint/2010/main" val="350903773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534958" y="568875"/>
            <a:ext cx="5601323" cy="5641048"/>
          </a:xfrm>
          <a:prstGeom prst="rect">
            <a:avLst/>
          </a:prstGeom>
        </p:spPr>
      </p:pic>
      <p:sp>
        <p:nvSpPr>
          <p:cNvPr id="7" name="Content Placeholder 6"/>
          <p:cNvSpPr>
            <a:spLocks noGrp="1"/>
          </p:cNvSpPr>
          <p:nvPr>
            <p:ph sz="half" idx="2"/>
          </p:nvPr>
        </p:nvSpPr>
        <p:spPr>
          <a:xfrm>
            <a:off x="288262" y="381837"/>
            <a:ext cx="3311477" cy="6089301"/>
          </a:xfrm>
        </p:spPr>
        <p:txBody>
          <a:bodyPr>
            <a:normAutofit fontScale="92500" lnSpcReduction="20000"/>
          </a:bodyPr>
          <a:lstStyle/>
          <a:p>
            <a:r>
              <a:rPr lang="en-US" sz="1400" dirty="0" smtClean="0"/>
              <a:t>A data store is an information object in a chain of information objects that begins with real world events and things</a:t>
            </a:r>
          </a:p>
          <a:p>
            <a:r>
              <a:rPr lang="en-US" sz="1400" dirty="0" smtClean="0"/>
              <a:t>In this chain events and things are observed and observation yields information</a:t>
            </a:r>
          </a:p>
          <a:p>
            <a:r>
              <a:rPr lang="en-US" sz="1400" dirty="0" smtClean="0"/>
              <a:t>Data stores are used to understand this information</a:t>
            </a:r>
          </a:p>
          <a:p>
            <a:r>
              <a:rPr lang="en-US" sz="1400" dirty="0" smtClean="0"/>
              <a:t>Information and information objects like data stores are not new</a:t>
            </a:r>
          </a:p>
          <a:p>
            <a:pPr lvl="1"/>
            <a:r>
              <a:rPr lang="en-US" sz="1200" dirty="0" smtClean="0"/>
              <a:t>Books have been around for a while</a:t>
            </a:r>
          </a:p>
          <a:p>
            <a:pPr lvl="1"/>
            <a:r>
              <a:rPr lang="en-US" sz="1200" dirty="0" smtClean="0"/>
              <a:t>So have documents and tables</a:t>
            </a:r>
          </a:p>
          <a:p>
            <a:pPr lvl="1"/>
            <a:r>
              <a:rPr lang="en-US" sz="1200" dirty="0" smtClean="0"/>
              <a:t>However, as a consequence of computers, new types of information objects like dimensional stores in the late twentieth century and now data lakes in the twenty-first century have sprung into being</a:t>
            </a:r>
          </a:p>
          <a:p>
            <a:r>
              <a:rPr lang="en-US" sz="1400" dirty="0" smtClean="0"/>
              <a:t>As a consequence, we now find ourselves in the position of having a new story to tell about information</a:t>
            </a:r>
          </a:p>
          <a:p>
            <a:r>
              <a:rPr lang="en-US" sz="1400" dirty="0" smtClean="0"/>
              <a:t>This story is called </a:t>
            </a:r>
            <a:r>
              <a:rPr lang="en-US" sz="1400" i="1" dirty="0" smtClean="0"/>
              <a:t>informatics</a:t>
            </a:r>
            <a:r>
              <a:rPr lang="en-US" sz="1400" dirty="0" smtClean="0"/>
              <a:t> and the storytellers are called </a:t>
            </a:r>
            <a:r>
              <a:rPr lang="en-US" sz="1400" i="1" dirty="0" smtClean="0"/>
              <a:t>informaticists</a:t>
            </a:r>
          </a:p>
          <a:p>
            <a:r>
              <a:rPr lang="en-US" sz="1400" dirty="0" smtClean="0"/>
              <a:t>One surprise in this story are transactions. Transactions preserve context and enable us to think about and understand events and things as a whole</a:t>
            </a:r>
          </a:p>
          <a:p>
            <a:pPr lvl="1"/>
            <a:r>
              <a:rPr lang="en-US" sz="1200" dirty="0" smtClean="0"/>
              <a:t>Context might include </a:t>
            </a:r>
            <a:r>
              <a:rPr lang="en-US" sz="1200" i="1" dirty="0" smtClean="0"/>
              <a:t>metadata</a:t>
            </a:r>
            <a:r>
              <a:rPr lang="en-US" sz="1200" dirty="0" smtClean="0"/>
              <a:t> like a question asked or the kind of cuff used to take a blood measure</a:t>
            </a:r>
          </a:p>
          <a:p>
            <a:pPr lvl="1"/>
            <a:r>
              <a:rPr lang="en-US" sz="1200" dirty="0" smtClean="0"/>
              <a:t>Context might include </a:t>
            </a:r>
            <a:r>
              <a:rPr lang="en-US" sz="1200" i="1" dirty="0" smtClean="0"/>
              <a:t>paradata</a:t>
            </a:r>
            <a:r>
              <a:rPr lang="en-US" sz="1200" dirty="0" smtClean="0"/>
              <a:t> like how long it took to answer a question or the condition of a person during a blood pressure reading</a:t>
            </a:r>
          </a:p>
        </p:txBody>
      </p:sp>
      <p:sp>
        <p:nvSpPr>
          <p:cNvPr id="17" name="Date Placeholder 16"/>
          <p:cNvSpPr>
            <a:spLocks noGrp="1"/>
          </p:cNvSpPr>
          <p:nvPr>
            <p:ph type="dt" sz="half" idx="10"/>
          </p:nvPr>
        </p:nvSpPr>
        <p:spPr/>
        <p:txBody>
          <a:bodyPr/>
          <a:lstStyle/>
          <a:p>
            <a:fld id="{A3C6B9FE-75E8-874C-9365-EE983474E9C6}" type="datetime1">
              <a:rPr lang="en-US" smtClean="0"/>
              <a:t>19/10/2015</a:t>
            </a:fld>
            <a:endParaRPr lang="en-US" dirty="0"/>
          </a:p>
        </p:txBody>
      </p:sp>
      <p:sp>
        <p:nvSpPr>
          <p:cNvPr id="18" name="Footer Placeholder 17"/>
          <p:cNvSpPr>
            <a:spLocks noGrp="1"/>
          </p:cNvSpPr>
          <p:nvPr>
            <p:ph type="ftr" sz="quarter" idx="11"/>
          </p:nvPr>
        </p:nvSpPr>
        <p:spPr/>
        <p:txBody>
          <a:bodyPr/>
          <a:lstStyle/>
          <a:p>
            <a:r>
              <a:rPr lang="en-US" dirty="0" smtClean="0"/>
              <a:t>Informatics and Informaticists</a:t>
            </a:r>
            <a:endParaRPr lang="en-US" dirty="0"/>
          </a:p>
        </p:txBody>
      </p:sp>
      <p:sp>
        <p:nvSpPr>
          <p:cNvPr id="19" name="Slide Number Placeholder 18"/>
          <p:cNvSpPr>
            <a:spLocks noGrp="1"/>
          </p:cNvSpPr>
          <p:nvPr>
            <p:ph type="sldNum" sz="quarter" idx="12"/>
          </p:nvPr>
        </p:nvSpPr>
        <p:spPr>
          <a:xfrm>
            <a:off x="6457950" y="6356351"/>
            <a:ext cx="2057400" cy="365125"/>
          </a:xfrm>
        </p:spPr>
        <p:txBody>
          <a:bodyPr/>
          <a:lstStyle/>
          <a:p>
            <a:fld id="{BD587FD3-8DE5-094A-921B-505ACA5D233E}" type="slidenum">
              <a:rPr lang="en-US" smtClean="0"/>
              <a:t>15</a:t>
            </a:fld>
            <a:endParaRPr lang="en-US" dirty="0"/>
          </a:p>
        </p:txBody>
      </p:sp>
      <p:pic>
        <p:nvPicPr>
          <p:cNvPr id="13" name="Picture 12"/>
          <p:cNvPicPr>
            <a:picLocks noChangeAspect="1"/>
          </p:cNvPicPr>
          <p:nvPr/>
        </p:nvPicPr>
        <p:blipFill>
          <a:blip r:embed="rId4">
            <a:alphaModFix amt="60000"/>
          </a:blip>
          <a:stretch>
            <a:fillRect/>
          </a:stretch>
        </p:blipFill>
        <p:spPr>
          <a:xfrm>
            <a:off x="4857887" y="213287"/>
            <a:ext cx="788670" cy="1051560"/>
          </a:xfrm>
          <a:prstGeom prst="rect">
            <a:avLst/>
          </a:prstGeom>
        </p:spPr>
      </p:pic>
    </p:spTree>
    <p:extLst>
      <p:ext uri="{BB962C8B-B14F-4D97-AF65-F5344CB8AC3E}">
        <p14:creationId xmlns:p14="http://schemas.microsoft.com/office/powerpoint/2010/main" val="166289611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3534958" y="568875"/>
            <a:ext cx="5601323" cy="5641048"/>
          </a:xfrm>
          <a:prstGeom prst="rect">
            <a:avLst/>
          </a:prstGeom>
        </p:spPr>
      </p:pic>
      <p:sp>
        <p:nvSpPr>
          <p:cNvPr id="7" name="Content Placeholder 6"/>
          <p:cNvSpPr>
            <a:spLocks noGrp="1"/>
          </p:cNvSpPr>
          <p:nvPr>
            <p:ph sz="half" idx="2"/>
          </p:nvPr>
        </p:nvSpPr>
        <p:spPr>
          <a:xfrm>
            <a:off x="288263" y="381837"/>
            <a:ext cx="3170555" cy="6089301"/>
          </a:xfrm>
        </p:spPr>
        <p:txBody>
          <a:bodyPr>
            <a:normAutofit fontScale="92500" lnSpcReduction="10000"/>
          </a:bodyPr>
          <a:lstStyle/>
          <a:p>
            <a:r>
              <a:rPr lang="en-US" sz="1400" dirty="0"/>
              <a:t>Another surprise is that with the emergence of new types of data models, informaticists can now look at events and things from many </a:t>
            </a:r>
            <a:r>
              <a:rPr lang="en-US" sz="1400" i="1" dirty="0" smtClean="0"/>
              <a:t>perspectives</a:t>
            </a:r>
            <a:endParaRPr lang="en-US" sz="1400" dirty="0" smtClean="0"/>
          </a:p>
          <a:p>
            <a:r>
              <a:rPr lang="en-US" sz="1400" dirty="0" smtClean="0"/>
              <a:t>Graphs (RDF) and topic maps (Google) are also data stores</a:t>
            </a:r>
          </a:p>
          <a:p>
            <a:r>
              <a:rPr lang="en-US" sz="1400" dirty="0" smtClean="0"/>
              <a:t>Today, to gain perspective, we don’t limit ourselves to a single model</a:t>
            </a:r>
          </a:p>
          <a:p>
            <a:r>
              <a:rPr lang="en-US" sz="1400" dirty="0" smtClean="0"/>
              <a:t>Instead we build models and stores as needed</a:t>
            </a:r>
          </a:p>
          <a:p>
            <a:pPr lvl="1"/>
            <a:r>
              <a:rPr lang="en-US" sz="1200" dirty="0" smtClean="0"/>
              <a:t>Today, increasingly, we build models </a:t>
            </a:r>
            <a:r>
              <a:rPr lang="en-US" sz="1200" i="1" dirty="0" smtClean="0"/>
              <a:t>downstream</a:t>
            </a:r>
          </a:p>
          <a:p>
            <a:pPr lvl="1"/>
            <a:r>
              <a:rPr lang="en-US" sz="1200" dirty="0" smtClean="0"/>
              <a:t>Also, one model like a data lake can lead to others like tables and graphs and vice versa. </a:t>
            </a:r>
          </a:p>
          <a:p>
            <a:pPr lvl="1"/>
            <a:r>
              <a:rPr lang="en-US" sz="1200" i="1" dirty="0" smtClean="0"/>
              <a:t>Data exploration – </a:t>
            </a:r>
            <a:r>
              <a:rPr lang="en-US" sz="1200" dirty="0" smtClean="0"/>
              <a:t>again facilitated by computers </a:t>
            </a:r>
            <a:r>
              <a:rPr lang="en-US" sz="1200" i="1" dirty="0"/>
              <a:t>–</a:t>
            </a:r>
            <a:r>
              <a:rPr lang="en-US" sz="1200" dirty="0" smtClean="0"/>
              <a:t>  leads us to tweak data structures and build new data stores</a:t>
            </a:r>
          </a:p>
          <a:p>
            <a:pPr lvl="1"/>
            <a:r>
              <a:rPr lang="en-US" sz="1200" dirty="0" smtClean="0"/>
              <a:t>Finally, data stores themselves become nodes in a data analysis that we traverse, making arguments and seeing events and things from multiple </a:t>
            </a:r>
            <a:r>
              <a:rPr lang="en-US" sz="1200" i="1" dirty="0" smtClean="0"/>
              <a:t>connected</a:t>
            </a:r>
            <a:r>
              <a:rPr lang="en-US" sz="1200" dirty="0" smtClean="0"/>
              <a:t> perspectives</a:t>
            </a:r>
          </a:p>
          <a:p>
            <a:r>
              <a:rPr lang="en-US" sz="1400" dirty="0" smtClean="0"/>
              <a:t>One product of the stores that we build are papers in which we chain together tables to make arguments and gain perspective on real world events and things</a:t>
            </a:r>
          </a:p>
          <a:p>
            <a:r>
              <a:rPr lang="en-US" sz="1400" dirty="0" smtClean="0"/>
              <a:t>A second product is an archive</a:t>
            </a:r>
          </a:p>
          <a:p>
            <a:pPr lvl="1"/>
            <a:r>
              <a:rPr lang="en-US" sz="1200" dirty="0" smtClean="0"/>
              <a:t>The archive contains information artifacts such as the data we first captured and any data we derive from other data</a:t>
            </a:r>
          </a:p>
        </p:txBody>
      </p:sp>
      <p:sp>
        <p:nvSpPr>
          <p:cNvPr id="4" name="Date Placeholder 3"/>
          <p:cNvSpPr>
            <a:spLocks noGrp="1"/>
          </p:cNvSpPr>
          <p:nvPr>
            <p:ph type="dt" sz="half" idx="10"/>
          </p:nvPr>
        </p:nvSpPr>
        <p:spPr/>
        <p:txBody>
          <a:bodyPr/>
          <a:lstStyle/>
          <a:p>
            <a:fld id="{9046DC2C-619F-1E4A-9D6C-FC6747631497}" type="datetime1">
              <a:rPr lang="en-US" smtClean="0"/>
              <a:t>19/10/2015</a:t>
            </a:fld>
            <a:endParaRPr lang="en-US"/>
          </a:p>
        </p:txBody>
      </p:sp>
      <p:sp>
        <p:nvSpPr>
          <p:cNvPr id="5" name="Footer Placeholder 4"/>
          <p:cNvSpPr>
            <a:spLocks noGrp="1"/>
          </p:cNvSpPr>
          <p:nvPr>
            <p:ph type="ftr" sz="quarter" idx="11"/>
          </p:nvPr>
        </p:nvSpPr>
        <p:spPr/>
        <p:txBody>
          <a:bodyPr/>
          <a:lstStyle/>
          <a:p>
            <a:r>
              <a:rPr lang="en-US" smtClean="0"/>
              <a:t>Informatics and Informaticists</a:t>
            </a:r>
            <a:endParaRPr lang="en-US"/>
          </a:p>
        </p:txBody>
      </p:sp>
      <p:sp>
        <p:nvSpPr>
          <p:cNvPr id="11" name="Slide Number Placeholder 10"/>
          <p:cNvSpPr>
            <a:spLocks noGrp="1"/>
          </p:cNvSpPr>
          <p:nvPr>
            <p:ph type="sldNum" sz="quarter" idx="12"/>
          </p:nvPr>
        </p:nvSpPr>
        <p:spPr>
          <a:xfrm>
            <a:off x="6457950" y="6356351"/>
            <a:ext cx="2057400" cy="365125"/>
          </a:xfrm>
        </p:spPr>
        <p:txBody>
          <a:bodyPr/>
          <a:lstStyle/>
          <a:p>
            <a:fld id="{BD587FD3-8DE5-094A-921B-505ACA5D233E}" type="slidenum">
              <a:rPr lang="en-US" smtClean="0"/>
              <a:t>16</a:t>
            </a:fld>
            <a:endParaRPr lang="en-US"/>
          </a:p>
        </p:txBody>
      </p:sp>
      <p:pic>
        <p:nvPicPr>
          <p:cNvPr id="6" name="Picture 5"/>
          <p:cNvPicPr>
            <a:picLocks noChangeAspect="1"/>
          </p:cNvPicPr>
          <p:nvPr/>
        </p:nvPicPr>
        <p:blipFill>
          <a:blip r:embed="rId4">
            <a:alphaModFix amt="60000"/>
          </a:blip>
          <a:stretch>
            <a:fillRect/>
          </a:stretch>
        </p:blipFill>
        <p:spPr>
          <a:xfrm>
            <a:off x="4862289" y="213927"/>
            <a:ext cx="791059" cy="1054745"/>
          </a:xfrm>
          <a:prstGeom prst="rect">
            <a:avLst/>
          </a:prstGeom>
        </p:spPr>
      </p:pic>
    </p:spTree>
    <p:extLst>
      <p:ext uri="{BB962C8B-B14F-4D97-AF65-F5344CB8AC3E}">
        <p14:creationId xmlns:p14="http://schemas.microsoft.com/office/powerpoint/2010/main" val="694031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3534958" y="568875"/>
            <a:ext cx="5601323" cy="5641048"/>
          </a:xfrm>
          <a:prstGeom prst="rect">
            <a:avLst/>
          </a:prstGeom>
        </p:spPr>
      </p:pic>
      <p:sp>
        <p:nvSpPr>
          <p:cNvPr id="7" name="Content Placeholder 6"/>
          <p:cNvSpPr>
            <a:spLocks noGrp="1"/>
          </p:cNvSpPr>
          <p:nvPr>
            <p:ph sz="half" idx="2"/>
          </p:nvPr>
        </p:nvSpPr>
        <p:spPr>
          <a:xfrm>
            <a:off x="288263" y="381837"/>
            <a:ext cx="3170555" cy="4200555"/>
          </a:xfrm>
        </p:spPr>
        <p:txBody>
          <a:bodyPr>
            <a:normAutofit fontScale="92500" lnSpcReduction="20000"/>
          </a:bodyPr>
          <a:lstStyle/>
          <a:p>
            <a:pPr lvl="1"/>
            <a:r>
              <a:rPr lang="en-US" sz="1200" dirty="0"/>
              <a:t>Additionally, </a:t>
            </a:r>
            <a:r>
              <a:rPr lang="en-US" sz="1200" dirty="0" smtClean="0"/>
              <a:t>the archive </a:t>
            </a:r>
            <a:r>
              <a:rPr lang="en-US" sz="1200" dirty="0"/>
              <a:t>captures the method, algorithms and processes we use as we create data from </a:t>
            </a:r>
            <a:r>
              <a:rPr lang="en-US" sz="1200" dirty="0" smtClean="0"/>
              <a:t>data</a:t>
            </a:r>
          </a:p>
          <a:p>
            <a:pPr lvl="1"/>
            <a:r>
              <a:rPr lang="en-US" sz="1200" dirty="0" smtClean="0"/>
              <a:t>These derivations take the form of a chain called the provenance chain</a:t>
            </a:r>
          </a:p>
          <a:p>
            <a:pPr lvl="1"/>
            <a:r>
              <a:rPr lang="en-US" sz="1200" dirty="0" smtClean="0"/>
              <a:t>Provenance chains need to describe the derivation process in enough detail so that other scientists can reproduce first the data stores and then the tables that are used to analyze, understand and report results</a:t>
            </a:r>
          </a:p>
          <a:p>
            <a:pPr lvl="1"/>
            <a:r>
              <a:rPr lang="en-US" sz="1200" dirty="0" smtClean="0"/>
              <a:t>Given enough detail, provenance chains are not just historical in nature. They can be used by a software agent both to repeat and perform new analyses</a:t>
            </a:r>
          </a:p>
          <a:p>
            <a:r>
              <a:rPr lang="en-US" sz="1400" dirty="0" smtClean="0"/>
              <a:t>Through the myriad of data stores, informaticists turn information into knowledge</a:t>
            </a:r>
          </a:p>
          <a:p>
            <a:pPr lvl="1"/>
            <a:r>
              <a:rPr lang="en-US" sz="1200" dirty="0" smtClean="0"/>
              <a:t>We are approaching a time when anyone who is curious can be an informaticist because of the emergence of computers and tools</a:t>
            </a:r>
          </a:p>
          <a:p>
            <a:pPr lvl="1"/>
            <a:r>
              <a:rPr lang="en-US" sz="1200" dirty="0" smtClean="0"/>
              <a:t>The informaticist need not be technical</a:t>
            </a:r>
          </a:p>
          <a:p>
            <a:pPr lvl="1"/>
            <a:r>
              <a:rPr lang="en-US" sz="1200" dirty="0" smtClean="0"/>
              <a:t>Instead, as time goes forward and with the benefit of tools, it is both essential and enough that we be SMEs</a:t>
            </a:r>
            <a:endParaRPr lang="en-US" sz="1200" dirty="0"/>
          </a:p>
        </p:txBody>
      </p:sp>
      <p:sp>
        <p:nvSpPr>
          <p:cNvPr id="4" name="Date Placeholder 3"/>
          <p:cNvSpPr>
            <a:spLocks noGrp="1"/>
          </p:cNvSpPr>
          <p:nvPr>
            <p:ph type="dt" sz="half" idx="10"/>
          </p:nvPr>
        </p:nvSpPr>
        <p:spPr/>
        <p:txBody>
          <a:bodyPr/>
          <a:lstStyle/>
          <a:p>
            <a:fld id="{9046DC2C-619F-1E4A-9D6C-FC6747631497}" type="datetime1">
              <a:rPr lang="en-US" smtClean="0"/>
              <a:t>19/10/2015</a:t>
            </a:fld>
            <a:endParaRPr lang="en-US" dirty="0"/>
          </a:p>
        </p:txBody>
      </p:sp>
      <p:sp>
        <p:nvSpPr>
          <p:cNvPr id="5" name="Footer Placeholder 4"/>
          <p:cNvSpPr>
            <a:spLocks noGrp="1"/>
          </p:cNvSpPr>
          <p:nvPr>
            <p:ph type="ftr" sz="quarter" idx="11"/>
          </p:nvPr>
        </p:nvSpPr>
        <p:spPr/>
        <p:txBody>
          <a:bodyPr/>
          <a:lstStyle/>
          <a:p>
            <a:r>
              <a:rPr lang="en-US" dirty="0" smtClean="0"/>
              <a:t>Informatics and Informaticists</a:t>
            </a:r>
            <a:endParaRPr lang="en-US" dirty="0"/>
          </a:p>
        </p:txBody>
      </p:sp>
      <p:sp>
        <p:nvSpPr>
          <p:cNvPr id="11" name="Slide Number Placeholder 10"/>
          <p:cNvSpPr>
            <a:spLocks noGrp="1"/>
          </p:cNvSpPr>
          <p:nvPr>
            <p:ph type="sldNum" sz="quarter" idx="12"/>
          </p:nvPr>
        </p:nvSpPr>
        <p:spPr>
          <a:xfrm>
            <a:off x="6457950" y="6356351"/>
            <a:ext cx="2057400" cy="365125"/>
          </a:xfrm>
        </p:spPr>
        <p:txBody>
          <a:bodyPr/>
          <a:lstStyle/>
          <a:p>
            <a:fld id="{BD587FD3-8DE5-094A-921B-505ACA5D233E}" type="slidenum">
              <a:rPr lang="en-US" smtClean="0"/>
              <a:t>17</a:t>
            </a:fld>
            <a:endParaRPr lang="en-US"/>
          </a:p>
        </p:txBody>
      </p:sp>
      <p:pic>
        <p:nvPicPr>
          <p:cNvPr id="2" name="Picture 1"/>
          <p:cNvPicPr>
            <a:picLocks noChangeAspect="1"/>
          </p:cNvPicPr>
          <p:nvPr/>
        </p:nvPicPr>
        <p:blipFill>
          <a:blip r:embed="rId4">
            <a:alphaModFix amt="58000"/>
          </a:blip>
          <a:stretch>
            <a:fillRect/>
          </a:stretch>
        </p:blipFill>
        <p:spPr>
          <a:xfrm>
            <a:off x="4855153" y="176644"/>
            <a:ext cx="788670" cy="1051560"/>
          </a:xfrm>
          <a:prstGeom prst="rect">
            <a:avLst/>
          </a:prstGeom>
        </p:spPr>
      </p:pic>
      <p:sp>
        <p:nvSpPr>
          <p:cNvPr id="3" name="TextBox 2"/>
          <p:cNvSpPr txBox="1"/>
          <p:nvPr/>
        </p:nvSpPr>
        <p:spPr>
          <a:xfrm>
            <a:off x="358487" y="4561609"/>
            <a:ext cx="3113004" cy="2123658"/>
          </a:xfrm>
          <a:prstGeom prst="rect">
            <a:avLst/>
          </a:prstGeom>
          <a:noFill/>
          <a:ln w="15875">
            <a:solidFill>
              <a:schemeClr val="tx2"/>
            </a:solidFill>
          </a:ln>
          <a:effectLst>
            <a:outerShdw blurRad="50800" dist="38100" dir="2700000" algn="tl" rotWithShape="0">
              <a:prstClr val="black">
                <a:alpha val="40000"/>
              </a:prstClr>
            </a:outerShdw>
          </a:effectLst>
        </p:spPr>
        <p:txBody>
          <a:bodyPr wrap="square" rtlCol="0">
            <a:spAutoFit/>
          </a:bodyPr>
          <a:lstStyle/>
          <a:p>
            <a:r>
              <a:rPr lang="en-US" sz="1200" i="1" dirty="0" smtClean="0"/>
              <a:t>Note that the classes in yellow are comparable to classes defined in the Information Artifact Ontology (IAO). IAO is an OBO (Open Biological and Biomedical Ontologies) ontology. This means it conforms to a certain upper ontology called  BFO (</a:t>
            </a:r>
            <a:r>
              <a:rPr lang="en-US" sz="1200" i="1" dirty="0" smtClean="0">
                <a:hlinkClick r:id="rId5"/>
              </a:rPr>
              <a:t>Basic Formal Ontology</a:t>
            </a:r>
            <a:r>
              <a:rPr lang="en-US" sz="1200" i="1" dirty="0" smtClean="0"/>
              <a:t>). In BFO there are continuants and occurrents. One type of continuant is an information content entity. They might include an archive, an information artifact, etc. Occurrents include our methods. See </a:t>
            </a:r>
            <a:r>
              <a:rPr lang="en-US" sz="1200" i="1" dirty="0" smtClean="0">
                <a:hlinkClick r:id="rId6"/>
              </a:rPr>
              <a:t>IAO at the BioPortal</a:t>
            </a:r>
            <a:r>
              <a:rPr lang="en-US" sz="1200" i="1" dirty="0" smtClean="0"/>
              <a:t>.</a:t>
            </a:r>
            <a:endParaRPr lang="en-US" sz="1200" i="1" dirty="0"/>
          </a:p>
        </p:txBody>
      </p:sp>
    </p:spTree>
    <p:extLst>
      <p:ext uri="{BB962C8B-B14F-4D97-AF65-F5344CB8AC3E}">
        <p14:creationId xmlns:p14="http://schemas.microsoft.com/office/powerpoint/2010/main" val="246564049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Coverage of data description</a:t>
            </a:r>
            <a:endParaRPr lang="en-US" dirty="0"/>
          </a:p>
        </p:txBody>
      </p:sp>
      <p:sp>
        <p:nvSpPr>
          <p:cNvPr id="3" name="Content Placeholder 2"/>
          <p:cNvSpPr>
            <a:spLocks noGrp="1"/>
          </p:cNvSpPr>
          <p:nvPr>
            <p:ph idx="1"/>
          </p:nvPr>
        </p:nvSpPr>
        <p:spPr>
          <a:xfrm>
            <a:off x="457200" y="1600200"/>
            <a:ext cx="8229600" cy="4882528"/>
          </a:xfrm>
        </p:spPr>
        <p:txBody>
          <a:bodyPr>
            <a:normAutofit fontScale="85000" lnSpcReduction="20000"/>
          </a:bodyPr>
          <a:lstStyle/>
          <a:p>
            <a:r>
              <a:rPr lang="en-US" dirty="0" smtClean="0"/>
              <a:t>Purpose: To develop a robust model that can describe all aspects of simple, rectangular data file in our domain. The model must include bridges from the physical representation of a rectangular data file to high-level conceptual objects in the model.</a:t>
            </a:r>
          </a:p>
          <a:p>
            <a:r>
              <a:rPr lang="en-US" dirty="0" smtClean="0"/>
              <a:t>Incorporates:</a:t>
            </a:r>
          </a:p>
          <a:p>
            <a:pPr lvl="1"/>
            <a:r>
              <a:rPr lang="en-US" dirty="0" smtClean="0"/>
              <a:t>Conceptual objects:</a:t>
            </a:r>
          </a:p>
          <a:p>
            <a:pPr lvl="2"/>
            <a:r>
              <a:rPr lang="en-US" dirty="0" smtClean="0"/>
              <a:t>variables, value domains</a:t>
            </a:r>
          </a:p>
          <a:p>
            <a:pPr lvl="2"/>
            <a:r>
              <a:rPr lang="en-US" dirty="0" smtClean="0"/>
              <a:t>Populations, universes, units, unit types</a:t>
            </a:r>
          </a:p>
          <a:p>
            <a:pPr lvl="1"/>
            <a:r>
              <a:rPr lang="en-US" dirty="0" smtClean="0"/>
              <a:t>Data objects: datum, data point, data store, data structure, key, “</a:t>
            </a:r>
            <a:r>
              <a:rPr lang="en-US" dirty="0" err="1" smtClean="0"/>
              <a:t>DatumStructure</a:t>
            </a:r>
            <a:r>
              <a:rPr lang="en-US" dirty="0" smtClean="0"/>
              <a:t>”</a:t>
            </a:r>
          </a:p>
          <a:p>
            <a:pPr lvl="1"/>
            <a:r>
              <a:rPr lang="en-US" dirty="0" smtClean="0"/>
              <a:t>Links to other areas of the model: data capture, methodology, </a:t>
            </a:r>
            <a:r>
              <a:rPr lang="en-US" dirty="0" err="1" smtClean="0"/>
              <a:t>proess</a:t>
            </a:r>
            <a:endParaRPr lang="en-US" dirty="0"/>
          </a:p>
        </p:txBody>
      </p:sp>
    </p:spTree>
    <p:extLst>
      <p:ext uri="{BB962C8B-B14F-4D97-AF65-F5344CB8AC3E}">
        <p14:creationId xmlns:p14="http://schemas.microsoft.com/office/powerpoint/2010/main" val="3873542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Drupal system links</a:t>
            </a:r>
            <a:endParaRPr lang="en-US" dirty="0"/>
          </a:p>
        </p:txBody>
      </p:sp>
      <p:sp>
        <p:nvSpPr>
          <p:cNvPr id="3" name="Content Placeholder 2"/>
          <p:cNvSpPr>
            <a:spLocks noGrp="1"/>
          </p:cNvSpPr>
          <p:nvPr>
            <p:ph idx="1"/>
          </p:nvPr>
        </p:nvSpPr>
        <p:spPr/>
        <p:txBody>
          <a:bodyPr/>
          <a:lstStyle/>
          <a:p>
            <a:r>
              <a:rPr lang="en-US" dirty="0" smtClean="0"/>
              <a:t>Conceptual: </a:t>
            </a:r>
          </a:p>
          <a:p>
            <a:pPr lvl="1"/>
            <a:r>
              <a:rPr lang="en-US" dirty="0" smtClean="0">
                <a:hlinkClick r:id="rId2"/>
              </a:rPr>
              <a:t>http://lion.ddialliance.org/package/conceptual</a:t>
            </a:r>
            <a:endParaRPr lang="en-US" dirty="0" smtClean="0"/>
          </a:p>
          <a:p>
            <a:r>
              <a:rPr lang="en-US" dirty="0" smtClean="0"/>
              <a:t>Data description:</a:t>
            </a:r>
          </a:p>
          <a:p>
            <a:pPr lvl="1"/>
            <a:r>
              <a:rPr lang="en-US" dirty="0" smtClean="0">
                <a:hlinkClick r:id="rId3"/>
              </a:rPr>
              <a:t>http://lion.ddialliance.org/package/newobjectsforphysicaldatadescription</a:t>
            </a:r>
            <a:r>
              <a:rPr lang="en-US" dirty="0" smtClean="0"/>
              <a:t> </a:t>
            </a:r>
            <a:endParaRPr lang="en-US" dirty="0"/>
          </a:p>
        </p:txBody>
      </p:sp>
    </p:spTree>
    <p:extLst>
      <p:ext uri="{BB962C8B-B14F-4D97-AF65-F5344CB8AC3E}">
        <p14:creationId xmlns:p14="http://schemas.microsoft.com/office/powerpoint/2010/main" val="1685068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Contributors</a:t>
            </a:r>
            <a:endParaRPr lang="en-US" dirty="0"/>
          </a:p>
        </p:txBody>
      </p:sp>
      <p:pic>
        <p:nvPicPr>
          <p:cNvPr id="4" name="Content Placeholder 10"/>
          <p:cNvPicPr>
            <a:picLocks noGrp="1" noChangeAspect="1"/>
          </p:cNvPicPr>
          <p:nvPr>
            <p:ph sz="half" idx="4294967295"/>
          </p:nvPr>
        </p:nvPicPr>
        <p:blipFill>
          <a:blip r:embed="rId2"/>
          <a:stretch>
            <a:fillRect/>
          </a:stretch>
        </p:blipFill>
        <p:spPr>
          <a:xfrm>
            <a:off x="2469557" y="1205243"/>
            <a:ext cx="4236893" cy="5490599"/>
          </a:xfrm>
          <a:prstGeom prst="rect">
            <a:avLst/>
          </a:prstGeom>
        </p:spPr>
      </p:pic>
    </p:spTree>
    <p:extLst>
      <p:ext uri="{BB962C8B-B14F-4D97-AF65-F5344CB8AC3E}">
        <p14:creationId xmlns:p14="http://schemas.microsoft.com/office/powerpoint/2010/main" val="3895281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39866"/>
          </a:xfrm>
        </p:spPr>
        <p:txBody>
          <a:bodyPr>
            <a:normAutofit/>
          </a:bodyPr>
          <a:lstStyle/>
          <a:p>
            <a:r>
              <a:rPr lang="en-US" dirty="0" smtClean="0"/>
              <a:t>Describing </a:t>
            </a:r>
            <a:r>
              <a:rPr lang="en-US" dirty="0" smtClean="0"/>
              <a:t>variables</a:t>
            </a:r>
            <a:br>
              <a:rPr lang="en-US" dirty="0" smtClean="0"/>
            </a:br>
            <a:r>
              <a:rPr lang="en-US" sz="3600" dirty="0" smtClean="0"/>
              <a:t>(Dan Gillman and Jay Greenfield, Feb 2015)</a:t>
            </a:r>
            <a:endParaRPr lang="en-US" sz="3600" dirty="0"/>
          </a:p>
        </p:txBody>
      </p:sp>
      <p:sp>
        <p:nvSpPr>
          <p:cNvPr id="3" name="Content Placeholder 2"/>
          <p:cNvSpPr>
            <a:spLocks noGrp="1"/>
          </p:cNvSpPr>
          <p:nvPr>
            <p:ph idx="1"/>
          </p:nvPr>
        </p:nvSpPr>
        <p:spPr/>
        <p:txBody>
          <a:bodyPr>
            <a:normAutofit/>
          </a:bodyPr>
          <a:lstStyle/>
          <a:p>
            <a:pPr marL="285750" lvl="1"/>
            <a:r>
              <a:rPr lang="en-US" sz="3600" dirty="0" smtClean="0"/>
              <a:t>Basic model</a:t>
            </a:r>
          </a:p>
          <a:p>
            <a:pPr marL="742950" lvl="2"/>
            <a:r>
              <a:rPr lang="en-US" sz="3400" dirty="0" smtClean="0"/>
              <a:t>Universe</a:t>
            </a:r>
          </a:p>
          <a:p>
            <a:pPr marL="742950" lvl="2"/>
            <a:r>
              <a:rPr lang="en-US" sz="3400" dirty="0" smtClean="0"/>
              <a:t>Characteristic</a:t>
            </a:r>
          </a:p>
          <a:p>
            <a:pPr marL="742950" lvl="2"/>
            <a:r>
              <a:rPr lang="en-US" sz="3400" dirty="0" smtClean="0"/>
              <a:t>Value domain (allowed values)</a:t>
            </a:r>
          </a:p>
          <a:p>
            <a:pPr marL="285750" lvl="1"/>
            <a:r>
              <a:rPr lang="en-US" sz="3600" dirty="0" smtClean="0"/>
              <a:t>Concept-based approach</a:t>
            </a:r>
          </a:p>
        </p:txBody>
      </p:sp>
      <p:sp>
        <p:nvSpPr>
          <p:cNvPr id="4" name="Date Placeholder 3"/>
          <p:cNvSpPr>
            <a:spLocks noGrp="1"/>
          </p:cNvSpPr>
          <p:nvPr>
            <p:ph type="dt" sz="half" idx="10"/>
          </p:nvPr>
        </p:nvSpPr>
        <p:spPr/>
        <p:txBody>
          <a:bodyPr/>
          <a:lstStyle/>
          <a:p>
            <a:r>
              <a:rPr lang="en-US" smtClean="0"/>
              <a:t>4 March 2015</a:t>
            </a:r>
            <a:endParaRPr lang="en-US"/>
          </a:p>
        </p:txBody>
      </p:sp>
      <p:sp>
        <p:nvSpPr>
          <p:cNvPr id="5" name="Footer Placeholder 4"/>
          <p:cNvSpPr>
            <a:spLocks noGrp="1"/>
          </p:cNvSpPr>
          <p:nvPr>
            <p:ph type="ftr" sz="quarter" idx="11"/>
          </p:nvPr>
        </p:nvSpPr>
        <p:spPr/>
        <p:txBody>
          <a:bodyPr/>
          <a:lstStyle/>
          <a:p>
            <a:r>
              <a:rPr lang="en-US" smtClean="0"/>
              <a:t>FedCASIC 2015 Paradata Session</a:t>
            </a:r>
            <a:endParaRPr lang="en-US"/>
          </a:p>
        </p:txBody>
      </p:sp>
      <p:sp>
        <p:nvSpPr>
          <p:cNvPr id="6" name="Slide Number Placeholder 5"/>
          <p:cNvSpPr>
            <a:spLocks noGrp="1"/>
          </p:cNvSpPr>
          <p:nvPr>
            <p:ph type="sldNum" sz="quarter" idx="12"/>
          </p:nvPr>
        </p:nvSpPr>
        <p:spPr/>
        <p:txBody>
          <a:bodyPr/>
          <a:lstStyle/>
          <a:p>
            <a:fld id="{80DE088C-73A8-49D2-A75B-2D954EFC6E63}" type="slidenum">
              <a:rPr lang="en-US" smtClean="0"/>
              <a:t>5</a:t>
            </a:fld>
            <a:endParaRPr lang="en-US"/>
          </a:p>
        </p:txBody>
      </p:sp>
    </p:spTree>
    <p:extLst>
      <p:ext uri="{BB962C8B-B14F-4D97-AF65-F5344CB8AC3E}">
        <p14:creationId xmlns:p14="http://schemas.microsoft.com/office/powerpoint/2010/main" val="358508029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Example</a:t>
            </a:r>
            <a:endParaRPr lang="en-US" dirty="0">
              <a:solidFill>
                <a:srgbClr val="000000"/>
              </a:solidFill>
            </a:endParaRPr>
          </a:p>
        </p:txBody>
      </p:sp>
      <p:sp>
        <p:nvSpPr>
          <p:cNvPr id="3" name="Content Placeholder 2"/>
          <p:cNvSpPr>
            <a:spLocks noGrp="1"/>
          </p:cNvSpPr>
          <p:nvPr>
            <p:ph idx="1"/>
          </p:nvPr>
        </p:nvSpPr>
        <p:spPr>
          <a:xfrm>
            <a:off x="514351" y="1790701"/>
            <a:ext cx="7677149" cy="4889500"/>
          </a:xfrm>
        </p:spPr>
        <p:txBody>
          <a:bodyPr>
            <a:normAutofit fontScale="92500" lnSpcReduction="10000"/>
          </a:bodyPr>
          <a:lstStyle/>
          <a:p>
            <a:pPr marL="0" lvl="1" indent="0">
              <a:buNone/>
            </a:pPr>
            <a:r>
              <a:rPr lang="en-US" sz="3600" dirty="0" smtClean="0"/>
              <a:t>											</a:t>
            </a:r>
            <a:r>
              <a:rPr lang="en-US" sz="3600" u="sng" dirty="0" smtClean="0"/>
              <a:t>Concepts</a:t>
            </a:r>
            <a:endParaRPr lang="en-US" sz="3600" u="sng" dirty="0" smtClean="0"/>
          </a:p>
          <a:p>
            <a:pPr marL="285750" lvl="1"/>
            <a:r>
              <a:rPr lang="en-US" sz="3600" dirty="0" smtClean="0"/>
              <a:t>Universe								</a:t>
            </a:r>
            <a:r>
              <a:rPr lang="en-US" sz="3600" dirty="0" smtClean="0"/>
              <a:t>adults</a:t>
            </a:r>
            <a:endParaRPr lang="en-US" sz="3600" dirty="0" smtClean="0"/>
          </a:p>
          <a:p>
            <a:pPr marL="285750" lvl="1"/>
            <a:r>
              <a:rPr lang="en-US" sz="3600" dirty="0" smtClean="0"/>
              <a:t>Characteristic						</a:t>
            </a:r>
            <a:r>
              <a:rPr lang="en-US" sz="3600" dirty="0" smtClean="0"/>
              <a:t>marital </a:t>
            </a:r>
            <a:r>
              <a:rPr lang="en-US" sz="3600" dirty="0" smtClean="0"/>
              <a:t>status</a:t>
            </a:r>
          </a:p>
          <a:p>
            <a:pPr marL="285750" lvl="1"/>
            <a:r>
              <a:rPr lang="en-US" sz="3600" dirty="0" smtClean="0"/>
              <a:t>Value domain (categories)								</a:t>
            </a:r>
            <a:r>
              <a:rPr lang="en-US" sz="3600" dirty="0" smtClean="0"/>
              <a:t>			</a:t>
            </a:r>
            <a:r>
              <a:rPr lang="en-US" sz="3600" u="sng" dirty="0" smtClean="0"/>
              <a:t>Codes</a:t>
            </a:r>
            <a:endParaRPr lang="en-US" sz="3600" u="sng" dirty="0" smtClean="0"/>
          </a:p>
          <a:p>
            <a:pPr marL="1543050" lvl="4"/>
            <a:r>
              <a:rPr lang="en-US" sz="3200" dirty="0" smtClean="0"/>
              <a:t>	</a:t>
            </a:r>
            <a:r>
              <a:rPr lang="en-US" sz="3200" dirty="0" smtClean="0"/>
              <a:t>single</a:t>
            </a:r>
            <a:r>
              <a:rPr lang="en-US" sz="3200" dirty="0" smtClean="0"/>
              <a:t>					</a:t>
            </a:r>
            <a:r>
              <a:rPr lang="en-US" sz="3200" dirty="0" smtClean="0"/>
              <a:t>		s</a:t>
            </a:r>
            <a:endParaRPr lang="en-US" sz="3200" dirty="0"/>
          </a:p>
          <a:p>
            <a:pPr marL="1543050" lvl="4"/>
            <a:r>
              <a:rPr lang="en-US" sz="3200" dirty="0" smtClean="0"/>
              <a:t>	</a:t>
            </a:r>
            <a:r>
              <a:rPr lang="en-US" sz="3200" dirty="0" smtClean="0"/>
              <a:t>married</a:t>
            </a:r>
            <a:r>
              <a:rPr lang="en-US" sz="3200" dirty="0" smtClean="0"/>
              <a:t>				</a:t>
            </a:r>
            <a:r>
              <a:rPr lang="en-US" sz="3200" dirty="0" smtClean="0"/>
              <a:t>		m</a:t>
            </a:r>
            <a:endParaRPr lang="en-US" sz="3200" dirty="0" smtClean="0"/>
          </a:p>
          <a:p>
            <a:pPr marL="1543050" lvl="4"/>
            <a:r>
              <a:rPr lang="en-US" sz="3200" dirty="0" smtClean="0"/>
              <a:t>	</a:t>
            </a:r>
            <a:r>
              <a:rPr lang="en-US" sz="3200" dirty="0" smtClean="0"/>
              <a:t>divorced</a:t>
            </a:r>
            <a:r>
              <a:rPr lang="en-US" sz="3200" dirty="0" smtClean="0"/>
              <a:t>				</a:t>
            </a:r>
            <a:r>
              <a:rPr lang="en-US" sz="3200" dirty="0" smtClean="0"/>
              <a:t>		d</a:t>
            </a:r>
            <a:endParaRPr lang="en-US" sz="3200" dirty="0" smtClean="0"/>
          </a:p>
          <a:p>
            <a:pPr marL="1543050" lvl="4"/>
            <a:r>
              <a:rPr lang="en-US" sz="3200" dirty="0" smtClean="0"/>
              <a:t>	</a:t>
            </a:r>
            <a:r>
              <a:rPr lang="en-US" sz="3200" dirty="0" smtClean="0"/>
              <a:t>widowed</a:t>
            </a:r>
            <a:r>
              <a:rPr lang="en-US" sz="3200" dirty="0" smtClean="0"/>
              <a:t>				</a:t>
            </a:r>
            <a:r>
              <a:rPr lang="en-US" sz="3200" dirty="0" smtClean="0"/>
              <a:t>	w</a:t>
            </a:r>
            <a:endParaRPr lang="en-US" sz="3200" dirty="0" smtClean="0"/>
          </a:p>
        </p:txBody>
      </p:sp>
    </p:spTree>
    <p:extLst>
      <p:ext uri="{BB962C8B-B14F-4D97-AF65-F5344CB8AC3E}">
        <p14:creationId xmlns:p14="http://schemas.microsoft.com/office/powerpoint/2010/main" val="80486008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Variables cascade</a:t>
            </a:r>
            <a:endParaRPr lang="en-US" dirty="0">
              <a:solidFill>
                <a:srgbClr val="000000"/>
              </a:solidFill>
            </a:endParaRPr>
          </a:p>
        </p:txBody>
      </p:sp>
      <p:sp>
        <p:nvSpPr>
          <p:cNvPr id="3" name="Content Placeholder 2"/>
          <p:cNvSpPr>
            <a:spLocks noGrp="1"/>
          </p:cNvSpPr>
          <p:nvPr>
            <p:ph idx="1"/>
          </p:nvPr>
        </p:nvSpPr>
        <p:spPr>
          <a:xfrm>
            <a:off x="514350" y="1737254"/>
            <a:ext cx="8343062" cy="4133321"/>
          </a:xfrm>
        </p:spPr>
        <p:txBody>
          <a:bodyPr>
            <a:normAutofit fontScale="92500"/>
          </a:bodyPr>
          <a:lstStyle/>
          <a:p>
            <a:pPr marL="285750" lvl="1"/>
            <a:r>
              <a:rPr lang="en-US" sz="3600" dirty="0" smtClean="0"/>
              <a:t>Cascade based on specificity 	</a:t>
            </a:r>
            <a:r>
              <a:rPr lang="en-US" sz="3600" dirty="0" smtClean="0"/>
              <a:t>Purpose</a:t>
            </a:r>
            <a:endParaRPr lang="en-US" sz="3600" dirty="0" smtClean="0"/>
          </a:p>
          <a:p>
            <a:pPr marL="742950" lvl="2"/>
            <a:r>
              <a:rPr lang="en-US" sz="3400" dirty="0" smtClean="0"/>
              <a:t>Conceptual							</a:t>
            </a:r>
            <a:r>
              <a:rPr lang="en-US" sz="3400" dirty="0" smtClean="0"/>
              <a:t>definitional</a:t>
            </a:r>
            <a:endParaRPr lang="en-US" sz="3400" dirty="0" smtClean="0"/>
          </a:p>
          <a:p>
            <a:pPr marL="742950" lvl="2"/>
            <a:r>
              <a:rPr lang="en-US" sz="3400" dirty="0" smtClean="0"/>
              <a:t>Represented						</a:t>
            </a:r>
            <a:r>
              <a:rPr lang="en-US" sz="3400" dirty="0" smtClean="0"/>
              <a:t>template</a:t>
            </a:r>
            <a:endParaRPr lang="en-US" sz="3400" dirty="0" smtClean="0"/>
          </a:p>
          <a:p>
            <a:pPr marL="742950" lvl="2"/>
            <a:r>
              <a:rPr lang="en-US" sz="3400" dirty="0" smtClean="0"/>
              <a:t>Instance							</a:t>
            </a:r>
            <a:r>
              <a:rPr lang="en-US" sz="3400" dirty="0" smtClean="0"/>
              <a:t>	application</a:t>
            </a:r>
            <a:endParaRPr lang="en-US" sz="3400" dirty="0" smtClean="0"/>
          </a:p>
          <a:p>
            <a:pPr marL="285750" lvl="1"/>
            <a:r>
              <a:rPr lang="en-US" sz="3600" dirty="0" smtClean="0"/>
              <a:t>Value domains – 2 types</a:t>
            </a:r>
          </a:p>
          <a:p>
            <a:pPr marL="742950" lvl="2"/>
            <a:r>
              <a:rPr lang="en-US" sz="3400" dirty="0" smtClean="0"/>
              <a:t>Substantive</a:t>
            </a:r>
            <a:r>
              <a:rPr lang="en-US" sz="3400" dirty="0" smtClean="0"/>
              <a:t>							</a:t>
            </a:r>
            <a:r>
              <a:rPr lang="en-US" sz="3400" dirty="0" smtClean="0"/>
              <a:t>subject matter</a:t>
            </a:r>
            <a:endParaRPr lang="en-US" sz="3400" dirty="0" smtClean="0"/>
          </a:p>
          <a:p>
            <a:pPr marL="742950" lvl="2"/>
            <a:r>
              <a:rPr lang="en-US" sz="3400" dirty="0" smtClean="0"/>
              <a:t>Sentinel								processing</a:t>
            </a:r>
          </a:p>
        </p:txBody>
      </p:sp>
      <p:sp>
        <p:nvSpPr>
          <p:cNvPr id="4" name="Date Placeholder 3"/>
          <p:cNvSpPr>
            <a:spLocks noGrp="1"/>
          </p:cNvSpPr>
          <p:nvPr>
            <p:ph type="dt" sz="half" idx="10"/>
          </p:nvPr>
        </p:nvSpPr>
        <p:spPr/>
        <p:txBody>
          <a:bodyPr/>
          <a:lstStyle/>
          <a:p>
            <a:r>
              <a:rPr lang="en-US" smtClean="0"/>
              <a:t>4 March 2015</a:t>
            </a:r>
            <a:endParaRPr lang="en-US"/>
          </a:p>
        </p:txBody>
      </p:sp>
      <p:sp>
        <p:nvSpPr>
          <p:cNvPr id="5" name="Footer Placeholder 4"/>
          <p:cNvSpPr>
            <a:spLocks noGrp="1"/>
          </p:cNvSpPr>
          <p:nvPr>
            <p:ph type="ftr" sz="quarter" idx="11"/>
          </p:nvPr>
        </p:nvSpPr>
        <p:spPr/>
        <p:txBody>
          <a:bodyPr/>
          <a:lstStyle/>
          <a:p>
            <a:r>
              <a:rPr lang="en-US" smtClean="0"/>
              <a:t>FedCASIC 2015 Paradata Session</a:t>
            </a:r>
            <a:endParaRPr lang="en-US"/>
          </a:p>
        </p:txBody>
      </p:sp>
      <p:sp>
        <p:nvSpPr>
          <p:cNvPr id="6" name="Slide Number Placeholder 5"/>
          <p:cNvSpPr>
            <a:spLocks noGrp="1"/>
          </p:cNvSpPr>
          <p:nvPr>
            <p:ph type="sldNum" sz="quarter" idx="12"/>
          </p:nvPr>
        </p:nvSpPr>
        <p:spPr/>
        <p:txBody>
          <a:bodyPr/>
          <a:lstStyle/>
          <a:p>
            <a:fld id="{80DE088C-73A8-49D2-A75B-2D954EFC6E63}" type="slidenum">
              <a:rPr lang="en-US" smtClean="0"/>
              <a:t>7</a:t>
            </a:fld>
            <a:endParaRPr lang="en-US"/>
          </a:p>
        </p:txBody>
      </p:sp>
    </p:spTree>
    <p:extLst>
      <p:ext uri="{BB962C8B-B14F-4D97-AF65-F5344CB8AC3E}">
        <p14:creationId xmlns:p14="http://schemas.microsoft.com/office/powerpoint/2010/main" val="318624418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Model for Variables</a:t>
            </a:r>
            <a:endParaRPr lang="en-US" dirty="0">
              <a:solidFill>
                <a:srgbClr val="000000"/>
              </a:solidFill>
            </a:endParaRPr>
          </a:p>
        </p:txBody>
      </p:sp>
      <p:sp>
        <p:nvSpPr>
          <p:cNvPr id="3" name="Rectangle 2"/>
          <p:cNvSpPr/>
          <p:nvPr/>
        </p:nvSpPr>
        <p:spPr>
          <a:xfrm>
            <a:off x="5131044" y="5128113"/>
            <a:ext cx="914400" cy="685800"/>
          </a:xfrm>
          <a:prstGeom prst="rect">
            <a:avLst/>
          </a:prstGeom>
          <a:solidFill>
            <a:srgbClr val="CC00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 name="Rectangle 4"/>
          <p:cNvSpPr/>
          <p:nvPr/>
        </p:nvSpPr>
        <p:spPr>
          <a:xfrm>
            <a:off x="3223114" y="3530103"/>
            <a:ext cx="914400" cy="685800"/>
          </a:xfrm>
          <a:prstGeom prst="rect">
            <a:avLst/>
          </a:prstGeom>
          <a:solidFill>
            <a:srgbClr val="CC00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Rectangle 5"/>
          <p:cNvSpPr/>
          <p:nvPr/>
        </p:nvSpPr>
        <p:spPr>
          <a:xfrm>
            <a:off x="3223114" y="2040432"/>
            <a:ext cx="914400" cy="685800"/>
          </a:xfrm>
          <a:prstGeom prst="rect">
            <a:avLst/>
          </a:prstGeom>
          <a:solidFill>
            <a:srgbClr val="CC00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 name="TextBox 6"/>
          <p:cNvSpPr txBox="1"/>
          <p:nvPr/>
        </p:nvSpPr>
        <p:spPr>
          <a:xfrm>
            <a:off x="3165964" y="3681716"/>
            <a:ext cx="971550" cy="523220"/>
          </a:xfrm>
          <a:prstGeom prst="rect">
            <a:avLst/>
          </a:prstGeom>
          <a:noFill/>
          <a:ln>
            <a:noFill/>
          </a:ln>
        </p:spPr>
        <p:txBody>
          <a:bodyPr wrap="square" rtlCol="0">
            <a:spAutoFit/>
          </a:bodyPr>
          <a:lstStyle/>
          <a:p>
            <a:pPr algn="ctr"/>
            <a:r>
              <a:rPr lang="en-US" sz="1400" b="1" dirty="0" smtClean="0"/>
              <a:t>Represented</a:t>
            </a:r>
            <a:endParaRPr lang="en-US" sz="1400" b="1" dirty="0"/>
          </a:p>
        </p:txBody>
      </p:sp>
      <p:sp>
        <p:nvSpPr>
          <p:cNvPr id="8" name="Rectangle 7"/>
          <p:cNvSpPr/>
          <p:nvPr/>
        </p:nvSpPr>
        <p:spPr>
          <a:xfrm>
            <a:off x="3223114" y="5128113"/>
            <a:ext cx="914400" cy="685800"/>
          </a:xfrm>
          <a:prstGeom prst="rect">
            <a:avLst/>
          </a:prstGeom>
          <a:solidFill>
            <a:srgbClr val="CC00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TextBox 8"/>
          <p:cNvSpPr txBox="1"/>
          <p:nvPr/>
        </p:nvSpPr>
        <p:spPr>
          <a:xfrm>
            <a:off x="3238500" y="5317126"/>
            <a:ext cx="914400" cy="307777"/>
          </a:xfrm>
          <a:prstGeom prst="rect">
            <a:avLst/>
          </a:prstGeom>
          <a:noFill/>
          <a:ln>
            <a:noFill/>
          </a:ln>
        </p:spPr>
        <p:txBody>
          <a:bodyPr wrap="square" rtlCol="0">
            <a:spAutoFit/>
          </a:bodyPr>
          <a:lstStyle/>
          <a:p>
            <a:pPr algn="ctr"/>
            <a:r>
              <a:rPr lang="en-US" sz="1400" b="1" dirty="0" smtClean="0"/>
              <a:t>Instance</a:t>
            </a:r>
            <a:endParaRPr lang="en-US" sz="1400" b="1" dirty="0"/>
          </a:p>
        </p:txBody>
      </p:sp>
      <p:sp>
        <p:nvSpPr>
          <p:cNvPr id="10" name="TextBox 9"/>
          <p:cNvSpPr txBox="1"/>
          <p:nvPr/>
        </p:nvSpPr>
        <p:spPr>
          <a:xfrm>
            <a:off x="5131045" y="5204313"/>
            <a:ext cx="901211" cy="533400"/>
          </a:xfrm>
          <a:prstGeom prst="rect">
            <a:avLst/>
          </a:prstGeom>
        </p:spPr>
        <p:txBody>
          <a:bodyPr vert="horz" wrap="square" lIns="91440" tIns="45720" rIns="91440" bIns="45720" rtlCol="0" anchor="ctr">
            <a:normAutofit fontScale="85000" lnSpcReduction="20000"/>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1400" b="1" i="0" u="none" strike="noStrike" kern="1200" cap="none" spc="0" normalizeH="0" baseline="0" noProof="0" dirty="0" smtClean="0">
                <a:ln>
                  <a:noFill/>
                </a:ln>
                <a:effectLst/>
                <a:uLnTx/>
                <a:uFillTx/>
                <a:latin typeface="Arial" panose="020B0604020202020204" pitchFamily="34" charset="0"/>
                <a:ea typeface="+mj-ea"/>
                <a:cs typeface="Arial" panose="020B0604020202020204" pitchFamily="34" charset="0"/>
              </a:rPr>
              <a:t>Sentinel</a:t>
            </a:r>
            <a:r>
              <a:rPr kumimoji="0" lang="en-US" sz="1400" b="1" i="0" u="none" strike="noStrike" kern="1200" cap="none" spc="0" normalizeH="0" baseline="0" noProof="0" dirty="0" smtClean="0">
                <a:ln>
                  <a:noFill/>
                </a:ln>
                <a:solidFill>
                  <a:schemeClr val="bg1"/>
                </a:solidFill>
                <a:effectLst/>
                <a:uLnTx/>
                <a:uFillTx/>
                <a:latin typeface="Arial" panose="020B0604020202020204" pitchFamily="34" charset="0"/>
                <a:ea typeface="+mj-ea"/>
                <a:cs typeface="Arial" panose="020B0604020202020204" pitchFamily="34" charset="0"/>
              </a:rPr>
              <a:t> </a:t>
            </a:r>
            <a:r>
              <a:rPr kumimoji="0" lang="en-US" sz="1400" b="1" i="0" u="none" strike="noStrike" kern="1200" cap="none" spc="0" normalizeH="0" baseline="0" noProof="0" dirty="0" smtClean="0">
                <a:ln>
                  <a:noFill/>
                </a:ln>
                <a:effectLst/>
                <a:uLnTx/>
                <a:uFillTx/>
                <a:latin typeface="Arial" panose="020B0604020202020204" pitchFamily="34" charset="0"/>
                <a:ea typeface="+mj-ea"/>
                <a:cs typeface="Arial" panose="020B0604020202020204" pitchFamily="34" charset="0"/>
              </a:rPr>
              <a:t>Value</a:t>
            </a:r>
            <a:r>
              <a:rPr kumimoji="0" lang="en-US" sz="1400" b="1" i="0" u="none" strike="noStrike" kern="1200" cap="none" spc="0" normalizeH="0" baseline="0" noProof="0" dirty="0" smtClean="0">
                <a:ln>
                  <a:noFill/>
                </a:ln>
                <a:solidFill>
                  <a:schemeClr val="bg1"/>
                </a:solidFill>
                <a:effectLst/>
                <a:uLnTx/>
                <a:uFillTx/>
                <a:latin typeface="Arial" panose="020B0604020202020204" pitchFamily="34" charset="0"/>
                <a:ea typeface="+mj-ea"/>
                <a:cs typeface="Arial" panose="020B0604020202020204" pitchFamily="34" charset="0"/>
              </a:rPr>
              <a:t> </a:t>
            </a:r>
            <a:r>
              <a:rPr kumimoji="0" lang="en-US" sz="1400" b="1" i="0" u="none" strike="noStrike" kern="1200" cap="none" spc="0" normalizeH="0" baseline="0" noProof="0" dirty="0" smtClean="0">
                <a:ln>
                  <a:noFill/>
                </a:ln>
                <a:effectLst/>
                <a:uLnTx/>
                <a:uFillTx/>
                <a:latin typeface="Arial" panose="020B0604020202020204" pitchFamily="34" charset="0"/>
                <a:ea typeface="+mj-ea"/>
                <a:cs typeface="Arial" panose="020B0604020202020204" pitchFamily="34" charset="0"/>
              </a:rPr>
              <a:t>Domain</a:t>
            </a:r>
          </a:p>
        </p:txBody>
      </p:sp>
      <p:cxnSp>
        <p:nvCxnSpPr>
          <p:cNvPr id="11" name="Straight Connector 10"/>
          <p:cNvCxnSpPr>
            <a:endCxn id="12" idx="3"/>
          </p:cNvCxnSpPr>
          <p:nvPr/>
        </p:nvCxnSpPr>
        <p:spPr>
          <a:xfrm flipV="1">
            <a:off x="3680314" y="2994395"/>
            <a:ext cx="0" cy="5357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Isosceles Triangle 11"/>
          <p:cNvSpPr/>
          <p:nvPr/>
        </p:nvSpPr>
        <p:spPr>
          <a:xfrm>
            <a:off x="3594589" y="2709701"/>
            <a:ext cx="171450" cy="284695"/>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cxnSp>
        <p:nvCxnSpPr>
          <p:cNvPr id="13" name="Straight Connector 12"/>
          <p:cNvCxnSpPr>
            <a:stCxn id="8" idx="0"/>
            <a:endCxn id="14" idx="3"/>
          </p:cNvCxnSpPr>
          <p:nvPr/>
        </p:nvCxnSpPr>
        <p:spPr>
          <a:xfrm flipV="1">
            <a:off x="3680314" y="4476321"/>
            <a:ext cx="0" cy="6517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Isosceles Triangle 13"/>
          <p:cNvSpPr/>
          <p:nvPr/>
        </p:nvSpPr>
        <p:spPr>
          <a:xfrm>
            <a:off x="3594589" y="4191627"/>
            <a:ext cx="171450" cy="284695"/>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15" name="Rectangle 14"/>
          <p:cNvSpPr/>
          <p:nvPr/>
        </p:nvSpPr>
        <p:spPr>
          <a:xfrm>
            <a:off x="5124450" y="2040432"/>
            <a:ext cx="914400" cy="685800"/>
          </a:xfrm>
          <a:prstGeom prst="rect">
            <a:avLst/>
          </a:prstGeom>
          <a:solidFill>
            <a:srgbClr val="CC00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Rectangle 15"/>
          <p:cNvSpPr/>
          <p:nvPr/>
        </p:nvSpPr>
        <p:spPr>
          <a:xfrm>
            <a:off x="5139836" y="3530103"/>
            <a:ext cx="914400" cy="685800"/>
          </a:xfrm>
          <a:prstGeom prst="rect">
            <a:avLst/>
          </a:prstGeom>
          <a:solidFill>
            <a:srgbClr val="CC00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TextBox 16"/>
          <p:cNvSpPr txBox="1"/>
          <p:nvPr/>
        </p:nvSpPr>
        <p:spPr>
          <a:xfrm>
            <a:off x="5131045" y="2084493"/>
            <a:ext cx="901211" cy="533400"/>
          </a:xfrm>
          <a:prstGeom prst="rect">
            <a:avLst/>
          </a:prstGeom>
        </p:spPr>
        <p:txBody>
          <a:bodyPr vert="horz" wrap="square" lIns="91440" tIns="45720" rIns="91440" bIns="45720" rtlCol="0" anchor="ctr">
            <a:normAutofit fontScale="85000" lnSpcReduction="20000"/>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1400" b="1" i="0" u="none" strike="noStrike" kern="1200" cap="none" spc="0" normalizeH="0" baseline="0" noProof="0" dirty="0" smtClean="0">
                <a:ln>
                  <a:noFill/>
                </a:ln>
                <a:effectLst/>
                <a:uLnTx/>
                <a:uFillTx/>
                <a:latin typeface="Arial" panose="020B0604020202020204" pitchFamily="34" charset="0"/>
                <a:ea typeface="+mj-ea"/>
                <a:cs typeface="Arial" panose="020B0604020202020204" pitchFamily="34" charset="0"/>
              </a:rPr>
              <a:t>Conceptual</a:t>
            </a:r>
            <a:r>
              <a:rPr kumimoji="0" lang="en-US" sz="1400" b="1" i="0" u="none" strike="noStrike" kern="1200" cap="none" spc="0" normalizeH="0" baseline="0" noProof="0" dirty="0" smtClean="0">
                <a:ln>
                  <a:noFill/>
                </a:ln>
                <a:solidFill>
                  <a:schemeClr val="bg1"/>
                </a:solidFill>
                <a:effectLst/>
                <a:uLnTx/>
                <a:uFillTx/>
                <a:latin typeface="Arial" panose="020B0604020202020204" pitchFamily="34" charset="0"/>
                <a:ea typeface="+mj-ea"/>
                <a:cs typeface="Arial" panose="020B0604020202020204" pitchFamily="34" charset="0"/>
              </a:rPr>
              <a:t> </a:t>
            </a:r>
            <a:r>
              <a:rPr kumimoji="0" lang="en-US" sz="1400" b="1" i="0" u="none" strike="noStrike" kern="1200" cap="none" spc="0" normalizeH="0" baseline="0" noProof="0" dirty="0" smtClean="0">
                <a:ln>
                  <a:noFill/>
                </a:ln>
                <a:effectLst/>
                <a:uLnTx/>
                <a:uFillTx/>
                <a:latin typeface="Arial" panose="020B0604020202020204" pitchFamily="34" charset="0"/>
                <a:ea typeface="+mj-ea"/>
                <a:cs typeface="Arial" panose="020B0604020202020204" pitchFamily="34" charset="0"/>
              </a:rPr>
              <a:t>Domain</a:t>
            </a:r>
          </a:p>
        </p:txBody>
      </p:sp>
      <p:sp>
        <p:nvSpPr>
          <p:cNvPr id="18" name="TextBox 17"/>
          <p:cNvSpPr txBox="1"/>
          <p:nvPr/>
        </p:nvSpPr>
        <p:spPr>
          <a:xfrm>
            <a:off x="5139837" y="3606303"/>
            <a:ext cx="885825" cy="533400"/>
          </a:xfrm>
          <a:prstGeom prst="rect">
            <a:avLst/>
          </a:prstGeom>
        </p:spPr>
        <p:txBody>
          <a:bodyPr vert="horz" wrap="square" lIns="91440" tIns="45720" rIns="91440" bIns="45720" rtlCol="0" anchor="ctr">
            <a:normAutofit fontScale="85000" lnSpcReduction="20000"/>
          </a:bodyPr>
          <a:lstStyle/>
          <a:p>
            <a:pPr marL="0" marR="0" indent="0" algn="ctr" defTabSz="914400" rtl="0" eaLnBrk="1" fontAlgn="auto" latinLnBrk="0" hangingPunct="1">
              <a:lnSpc>
                <a:spcPct val="100000"/>
              </a:lnSpc>
              <a:spcBef>
                <a:spcPct val="0"/>
              </a:spcBef>
              <a:spcAft>
                <a:spcPts val="0"/>
              </a:spcAft>
              <a:buClrTx/>
              <a:buSzTx/>
              <a:buFontTx/>
              <a:buNone/>
              <a:tabLst/>
            </a:pPr>
            <a:r>
              <a:rPr lang="en-US" sz="1400" b="1" dirty="0" smtClean="0">
                <a:latin typeface="Arial" panose="020B0604020202020204" pitchFamily="34" charset="0"/>
                <a:ea typeface="+mj-ea"/>
                <a:cs typeface="Arial" panose="020B0604020202020204" pitchFamily="34" charset="0"/>
              </a:rPr>
              <a:t>Substantive</a:t>
            </a:r>
            <a:r>
              <a:rPr lang="en-US" sz="1400" b="1" dirty="0" smtClean="0">
                <a:solidFill>
                  <a:schemeClr val="bg1"/>
                </a:solidFill>
                <a:latin typeface="Arial" panose="020B0604020202020204" pitchFamily="34" charset="0"/>
                <a:ea typeface="+mj-ea"/>
                <a:cs typeface="Arial" panose="020B0604020202020204" pitchFamily="34" charset="0"/>
              </a:rPr>
              <a:t> </a:t>
            </a:r>
            <a:r>
              <a:rPr lang="en-US" sz="1400" b="1" dirty="0" smtClean="0">
                <a:latin typeface="Arial" panose="020B0604020202020204" pitchFamily="34" charset="0"/>
                <a:ea typeface="+mj-ea"/>
                <a:cs typeface="Arial" panose="020B0604020202020204" pitchFamily="34" charset="0"/>
              </a:rPr>
              <a:t>Value</a:t>
            </a:r>
            <a:r>
              <a:rPr lang="en-US" sz="1400" b="1" dirty="0" smtClean="0">
                <a:solidFill>
                  <a:schemeClr val="bg1"/>
                </a:solidFill>
                <a:latin typeface="Arial" panose="020B0604020202020204" pitchFamily="34" charset="0"/>
                <a:ea typeface="+mj-ea"/>
                <a:cs typeface="Arial" panose="020B0604020202020204" pitchFamily="34" charset="0"/>
              </a:rPr>
              <a:t> </a:t>
            </a:r>
            <a:r>
              <a:rPr lang="en-US" sz="1400" b="1" dirty="0" smtClean="0">
                <a:latin typeface="Arial" panose="020B0604020202020204" pitchFamily="34" charset="0"/>
                <a:ea typeface="+mj-ea"/>
                <a:cs typeface="Arial" panose="020B0604020202020204" pitchFamily="34" charset="0"/>
              </a:rPr>
              <a:t>Domain</a:t>
            </a:r>
            <a:endParaRPr kumimoji="0" lang="en-US" sz="1400" b="1" i="0" u="none" strike="noStrike" kern="1200" cap="none" spc="0" normalizeH="0" baseline="0" noProof="0" dirty="0" smtClean="0">
              <a:ln>
                <a:noFill/>
              </a:ln>
              <a:effectLst/>
              <a:uLnTx/>
              <a:uFillTx/>
              <a:latin typeface="Arial" panose="020B0604020202020204" pitchFamily="34" charset="0"/>
              <a:ea typeface="+mj-ea"/>
              <a:cs typeface="Arial" panose="020B0604020202020204" pitchFamily="34" charset="0"/>
            </a:endParaRPr>
          </a:p>
        </p:txBody>
      </p:sp>
      <p:sp>
        <p:nvSpPr>
          <p:cNvPr id="19" name="TextBox 18"/>
          <p:cNvSpPr txBox="1"/>
          <p:nvPr/>
        </p:nvSpPr>
        <p:spPr>
          <a:xfrm>
            <a:off x="3234105" y="2086211"/>
            <a:ext cx="896815" cy="533400"/>
          </a:xfrm>
          <a:prstGeom prst="rect">
            <a:avLst/>
          </a:prstGeom>
        </p:spPr>
        <p:txBody>
          <a:bodyPr vert="horz" wrap="square" lIns="91440" tIns="45720" rIns="91440" bIns="45720" rtlCol="0" anchor="ctr">
            <a:norm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1400" b="1" i="0" u="none" strike="noStrike" kern="1200" cap="none" spc="0" normalizeH="0" baseline="0" noProof="0" dirty="0" smtClean="0">
                <a:ln>
                  <a:noFill/>
                </a:ln>
                <a:effectLst/>
                <a:uLnTx/>
                <a:uFillTx/>
                <a:latin typeface="Arial" panose="020B0604020202020204" pitchFamily="34" charset="0"/>
                <a:ea typeface="+mj-ea"/>
                <a:cs typeface="Arial" panose="020B0604020202020204" pitchFamily="34" charset="0"/>
              </a:rPr>
              <a:t>Conceptual</a:t>
            </a:r>
          </a:p>
        </p:txBody>
      </p:sp>
      <p:cxnSp>
        <p:nvCxnSpPr>
          <p:cNvPr id="20" name="Straight Connector 19"/>
          <p:cNvCxnSpPr>
            <a:stCxn id="3" idx="1"/>
            <a:endCxn id="9" idx="3"/>
          </p:cNvCxnSpPr>
          <p:nvPr/>
        </p:nvCxnSpPr>
        <p:spPr>
          <a:xfrm flipH="1">
            <a:off x="4152900" y="5471014"/>
            <a:ext cx="978144"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5" idx="1"/>
            <a:endCxn id="6" idx="3"/>
          </p:cNvCxnSpPr>
          <p:nvPr/>
        </p:nvCxnSpPr>
        <p:spPr>
          <a:xfrm flipH="1">
            <a:off x="4137514" y="2383332"/>
            <a:ext cx="9869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6" idx="1"/>
            <a:endCxn id="5" idx="3"/>
          </p:cNvCxnSpPr>
          <p:nvPr/>
        </p:nvCxnSpPr>
        <p:spPr>
          <a:xfrm flipH="1">
            <a:off x="4137514" y="3873003"/>
            <a:ext cx="100232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837831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Example</a:t>
            </a:r>
            <a:endParaRPr lang="en-US" dirty="0">
              <a:solidFill>
                <a:srgbClr val="000000"/>
              </a:solidFill>
            </a:endParaRPr>
          </a:p>
        </p:txBody>
      </p:sp>
      <p:sp>
        <p:nvSpPr>
          <p:cNvPr id="3" name="Content Placeholder 2"/>
          <p:cNvSpPr>
            <a:spLocks noGrp="1"/>
          </p:cNvSpPr>
          <p:nvPr>
            <p:ph idx="1"/>
          </p:nvPr>
        </p:nvSpPr>
        <p:spPr>
          <a:xfrm>
            <a:off x="514351" y="2142068"/>
            <a:ext cx="8524874" cy="4106333"/>
          </a:xfrm>
        </p:spPr>
        <p:txBody>
          <a:bodyPr>
            <a:normAutofit/>
          </a:bodyPr>
          <a:lstStyle/>
          <a:p>
            <a:r>
              <a:rPr lang="en-US" sz="3600" dirty="0" smtClean="0"/>
              <a:t>Substantive VD				</a:t>
            </a:r>
            <a:r>
              <a:rPr lang="en-US" sz="3600" dirty="0" smtClean="0"/>
              <a:t>Sentinel </a:t>
            </a:r>
            <a:r>
              <a:rPr lang="en-US" sz="3600" dirty="0" smtClean="0"/>
              <a:t>VDs</a:t>
            </a:r>
          </a:p>
          <a:p>
            <a:pPr marL="742950" lvl="2"/>
            <a:r>
              <a:rPr lang="en-US" sz="2800" dirty="0" smtClean="0"/>
              <a:t>&lt;s, single&gt;</a:t>
            </a:r>
            <a:r>
              <a:rPr lang="en-US" sz="2800" dirty="0"/>
              <a:t>			</a:t>
            </a:r>
            <a:r>
              <a:rPr lang="en-US" sz="2800" dirty="0" smtClean="0"/>
              <a:t>		</a:t>
            </a:r>
            <a:r>
              <a:rPr lang="en-US" sz="2800" u="sng" dirty="0" smtClean="0"/>
              <a:t>SPSS</a:t>
            </a:r>
            <a:r>
              <a:rPr lang="en-US" sz="2800" dirty="0" smtClean="0"/>
              <a:t>				Excel</a:t>
            </a:r>
            <a:endParaRPr lang="en-US" sz="2800" u="sng" dirty="0"/>
          </a:p>
          <a:p>
            <a:pPr marL="742950" lvl="2"/>
            <a:r>
              <a:rPr lang="en-US" sz="2800" dirty="0" smtClean="0"/>
              <a:t>&lt;m, married&gt;</a:t>
            </a:r>
            <a:r>
              <a:rPr lang="en-US" sz="2800" dirty="0"/>
              <a:t>		</a:t>
            </a:r>
            <a:r>
              <a:rPr lang="en-US" sz="2800" dirty="0" smtClean="0"/>
              <a:t>&lt;</a:t>
            </a:r>
            <a:r>
              <a:rPr lang="en-US" sz="2800" dirty="0" smtClean="0"/>
              <a:t>-998, don’t know&gt;	</a:t>
            </a:r>
            <a:r>
              <a:rPr lang="en-US" sz="2800" dirty="0" smtClean="0"/>
              <a:t>&lt;</a:t>
            </a:r>
            <a:r>
              <a:rPr lang="en-US" sz="2800" dirty="0" smtClean="0"/>
              <a:t>_d, </a:t>
            </a:r>
            <a:r>
              <a:rPr lang="en-US" sz="2800" dirty="0" smtClean="0"/>
              <a:t>DK&gt;</a:t>
            </a:r>
            <a:endParaRPr lang="en-US" sz="2800" dirty="0"/>
          </a:p>
          <a:p>
            <a:pPr marL="742950" lvl="2"/>
            <a:r>
              <a:rPr lang="en-US" sz="2800" dirty="0" smtClean="0"/>
              <a:t>&lt;d, divorced&gt;</a:t>
            </a:r>
            <a:r>
              <a:rPr lang="en-US" sz="2800" dirty="0"/>
              <a:t>		</a:t>
            </a:r>
            <a:r>
              <a:rPr lang="en-US" sz="2800" dirty="0" smtClean="0"/>
              <a:t>&lt;</a:t>
            </a:r>
            <a:r>
              <a:rPr lang="en-US" sz="2800" dirty="0" smtClean="0"/>
              <a:t>-999, refused&gt;			</a:t>
            </a:r>
            <a:r>
              <a:rPr lang="en-US" sz="2800" dirty="0" smtClean="0"/>
              <a:t>&lt;</a:t>
            </a:r>
            <a:r>
              <a:rPr lang="en-US" sz="2800" dirty="0" smtClean="0"/>
              <a:t>_r, refused&gt;</a:t>
            </a:r>
            <a:endParaRPr lang="en-US" sz="2800" dirty="0"/>
          </a:p>
          <a:p>
            <a:pPr marL="742950" lvl="2"/>
            <a:r>
              <a:rPr lang="en-US" sz="2800" dirty="0" smtClean="0"/>
              <a:t>&lt;w, widowed&gt;</a:t>
            </a:r>
            <a:r>
              <a:rPr lang="en-US" sz="2800" dirty="0"/>
              <a:t>		</a:t>
            </a:r>
            <a:r>
              <a:rPr lang="en-US" sz="2800" dirty="0" smtClean="0"/>
              <a:t>							</a:t>
            </a:r>
            <a:endParaRPr lang="en-US" sz="2800" dirty="0"/>
          </a:p>
        </p:txBody>
      </p:sp>
      <p:sp>
        <p:nvSpPr>
          <p:cNvPr id="4" name="Date Placeholder 3"/>
          <p:cNvSpPr>
            <a:spLocks noGrp="1"/>
          </p:cNvSpPr>
          <p:nvPr>
            <p:ph type="dt" sz="half" idx="10"/>
          </p:nvPr>
        </p:nvSpPr>
        <p:spPr/>
        <p:txBody>
          <a:bodyPr/>
          <a:lstStyle/>
          <a:p>
            <a:r>
              <a:rPr lang="en-US" smtClean="0"/>
              <a:t>4 March 2015</a:t>
            </a:r>
            <a:endParaRPr lang="en-US"/>
          </a:p>
        </p:txBody>
      </p:sp>
      <p:sp>
        <p:nvSpPr>
          <p:cNvPr id="5" name="Footer Placeholder 4"/>
          <p:cNvSpPr>
            <a:spLocks noGrp="1"/>
          </p:cNvSpPr>
          <p:nvPr>
            <p:ph type="ftr" sz="quarter" idx="11"/>
          </p:nvPr>
        </p:nvSpPr>
        <p:spPr/>
        <p:txBody>
          <a:bodyPr/>
          <a:lstStyle/>
          <a:p>
            <a:r>
              <a:rPr lang="en-US" smtClean="0"/>
              <a:t>FedCASIC 2015 Paradata Session</a:t>
            </a:r>
            <a:endParaRPr lang="en-US"/>
          </a:p>
        </p:txBody>
      </p:sp>
      <p:sp>
        <p:nvSpPr>
          <p:cNvPr id="6" name="Slide Number Placeholder 5"/>
          <p:cNvSpPr>
            <a:spLocks noGrp="1"/>
          </p:cNvSpPr>
          <p:nvPr>
            <p:ph type="sldNum" sz="quarter" idx="12"/>
          </p:nvPr>
        </p:nvSpPr>
        <p:spPr/>
        <p:txBody>
          <a:bodyPr/>
          <a:lstStyle/>
          <a:p>
            <a:fld id="{80DE088C-73A8-49D2-A75B-2D954EFC6E63}" type="slidenum">
              <a:rPr lang="en-US" smtClean="0"/>
              <a:t>9</a:t>
            </a:fld>
            <a:endParaRPr lang="en-US"/>
          </a:p>
        </p:txBody>
      </p:sp>
    </p:spTree>
    <p:extLst>
      <p:ext uri="{BB962C8B-B14F-4D97-AF65-F5344CB8AC3E}">
        <p14:creationId xmlns:p14="http://schemas.microsoft.com/office/powerpoint/2010/main" val="15207820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34</TotalTime>
  <Words>1024</Words>
  <Application>Microsoft Macintosh PowerPoint</Application>
  <PresentationFormat>On-screen Show (4:3)</PresentationFormat>
  <Paragraphs>134</Paragraphs>
  <Slides>17</Slides>
  <Notes>8</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Data Description</vt:lpstr>
      <vt:lpstr>Coverage of data description</vt:lpstr>
      <vt:lpstr>Drupal system links</vt:lpstr>
      <vt:lpstr>Contributors</vt:lpstr>
      <vt:lpstr>Describing variables (Dan Gillman and Jay Greenfield, Feb 2015)</vt:lpstr>
      <vt:lpstr>Example</vt:lpstr>
      <vt:lpstr>Variables cascade</vt:lpstr>
      <vt:lpstr>Model for Variables</vt:lpstr>
      <vt:lpstr>Example</vt:lpstr>
      <vt:lpstr>Data objects</vt:lpstr>
      <vt:lpstr>Informatics and Informaticists</vt:lpstr>
      <vt:lpstr>Background</vt:lpstr>
      <vt:lpstr>Transactions</vt:lpstr>
      <vt:lpstr>PowerPoint Presentation</vt:lpstr>
      <vt:lpstr>PowerPoint Presentation</vt:lpstr>
      <vt:lpstr>PowerPoint Presentation</vt:lpstr>
      <vt:lpstr>PowerPoint Presentation</vt:lpstr>
    </vt:vector>
  </TitlesOfParts>
  <Company>The Australian National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Description</dc:title>
  <dc:creator>Steven McEachern</dc:creator>
  <cp:lastModifiedBy>Steven McEachern</cp:lastModifiedBy>
  <cp:revision>4</cp:revision>
  <dcterms:created xsi:type="dcterms:W3CDTF">2015-10-19T06:09:18Z</dcterms:created>
  <dcterms:modified xsi:type="dcterms:W3CDTF">2015-10-19T06:44:17Z</dcterms:modified>
</cp:coreProperties>
</file>