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9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9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5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9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8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2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4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9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CD9CB-0E61-4874-9363-E0D588A6F1B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CA7F7-FD32-451A-9B3C-46659D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7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Tracking Datums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Gillman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1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Datum :=</a:t>
            </a:r>
          </a:p>
          <a:p>
            <a:pPr lvl="1"/>
            <a:r>
              <a:rPr lang="en-US" dirty="0" smtClean="0"/>
              <a:t>Designation of a value</a:t>
            </a:r>
          </a:p>
          <a:p>
            <a:r>
              <a:rPr lang="en-US" dirty="0" smtClean="0"/>
              <a:t>Value :=</a:t>
            </a:r>
          </a:p>
          <a:p>
            <a:pPr lvl="1"/>
            <a:r>
              <a:rPr lang="en-US" dirty="0" smtClean="0"/>
              <a:t>Concept with a notion of equality defined</a:t>
            </a:r>
          </a:p>
          <a:p>
            <a:r>
              <a:rPr lang="en-US" dirty="0" smtClean="0"/>
              <a:t>Designation :=</a:t>
            </a:r>
          </a:p>
          <a:p>
            <a:pPr lvl="1"/>
            <a:r>
              <a:rPr lang="en-US" dirty="0" smtClean="0"/>
              <a:t>Representation of a concept by a signifier which denotes it</a:t>
            </a:r>
          </a:p>
          <a:p>
            <a:r>
              <a:rPr lang="en-US" dirty="0" smtClean="0"/>
              <a:t>Signifier (for DDI) :=</a:t>
            </a:r>
          </a:p>
          <a:p>
            <a:pPr lvl="1"/>
            <a:r>
              <a:rPr lang="en-US" dirty="0" smtClean="0"/>
              <a:t>Alphanumeric string</a:t>
            </a:r>
          </a:p>
          <a:p>
            <a:pPr lvl="1"/>
            <a:r>
              <a:rPr lang="en-US" dirty="0" smtClean="0"/>
              <a:t>Note – this may not be sufficient, but doesn’t change the argument here</a:t>
            </a:r>
          </a:p>
        </p:txBody>
      </p:sp>
    </p:spTree>
    <p:extLst>
      <p:ext uri="{BB962C8B-B14F-4D97-AF65-F5344CB8AC3E}">
        <p14:creationId xmlns:p14="http://schemas.microsoft.com/office/powerpoint/2010/main" val="404386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“a notion of equality”?</a:t>
            </a:r>
          </a:p>
          <a:p>
            <a:pPr lvl="1"/>
            <a:r>
              <a:rPr lang="en-US" dirty="0" smtClean="0"/>
              <a:t>Data are copied all the time</a:t>
            </a:r>
          </a:p>
          <a:p>
            <a:pPr lvl="2"/>
            <a:r>
              <a:rPr lang="en-US" dirty="0" smtClean="0"/>
              <a:t>Recording an observation (computer or paper)</a:t>
            </a:r>
          </a:p>
          <a:p>
            <a:pPr lvl="2"/>
            <a:r>
              <a:rPr lang="en-US" dirty="0" smtClean="0"/>
              <a:t>From disk to memory and back</a:t>
            </a:r>
          </a:p>
          <a:p>
            <a:pPr lvl="2"/>
            <a:r>
              <a:rPr lang="en-US" dirty="0" smtClean="0"/>
              <a:t>Paper to paper, computer to paper, paper to computer, computer to computer</a:t>
            </a:r>
          </a:p>
          <a:p>
            <a:pPr lvl="2"/>
            <a:r>
              <a:rPr lang="en-US" dirty="0" smtClean="0"/>
              <a:t>Between statistical packages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To make sure a copy is faithful, one needs to determine if original and copy are equal</a:t>
            </a:r>
          </a:p>
          <a:p>
            <a:pPr lvl="1"/>
            <a:r>
              <a:rPr lang="en-US" dirty="0" smtClean="0"/>
              <a:t>Equality is an axiom associated with all datatypes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3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Datum and Value</a:t>
            </a:r>
          </a:p>
          <a:p>
            <a:pPr lvl="1"/>
            <a:r>
              <a:rPr lang="en-US" dirty="0" smtClean="0"/>
              <a:t>Developed by Frank Farance and Dan Gillman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3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copy of a datum corresponds to a new instance of a signifier</a:t>
            </a:r>
          </a:p>
          <a:p>
            <a:pPr lvl="1"/>
            <a:r>
              <a:rPr lang="en-US" dirty="0" smtClean="0"/>
              <a:t>‘xyz’ and ‘xyz’ are two copies of the same string</a:t>
            </a:r>
          </a:p>
          <a:p>
            <a:r>
              <a:rPr lang="en-US" dirty="0" smtClean="0"/>
              <a:t>Same string?</a:t>
            </a:r>
          </a:p>
          <a:p>
            <a:pPr lvl="1"/>
            <a:r>
              <a:rPr lang="en-US" dirty="0" smtClean="0"/>
              <a:t>Each copy is a member of the same class</a:t>
            </a:r>
          </a:p>
          <a:p>
            <a:pPr lvl="1"/>
            <a:r>
              <a:rPr lang="en-US" dirty="0" smtClean="0"/>
              <a:t>We can think about that class in the abstract, i.e., imagine the string shown above</a:t>
            </a:r>
          </a:p>
          <a:p>
            <a:pPr lvl="1"/>
            <a:r>
              <a:rPr lang="en-US" dirty="0" smtClean="0"/>
              <a:t>Therefore, the class is a concept</a:t>
            </a:r>
          </a:p>
          <a:p>
            <a:r>
              <a:rPr lang="en-US" dirty="0" smtClean="0"/>
              <a:t>Another example - Numeral called five:</a:t>
            </a:r>
          </a:p>
          <a:p>
            <a:pPr lvl="1"/>
            <a:r>
              <a:rPr lang="en-US" dirty="0" smtClean="0"/>
              <a:t>5, </a:t>
            </a:r>
            <a:r>
              <a:rPr lang="en-US" sz="1600" dirty="0" smtClean="0"/>
              <a:t>5</a:t>
            </a:r>
            <a:r>
              <a:rPr lang="en-US" dirty="0" smtClean="0"/>
              <a:t>, </a:t>
            </a:r>
            <a:r>
              <a:rPr lang="en-US" sz="3600" dirty="0" smtClean="0"/>
              <a:t>5</a:t>
            </a:r>
            <a:r>
              <a:rPr lang="en-US" dirty="0" smtClean="0"/>
              <a:t>, 5, </a:t>
            </a:r>
            <a:r>
              <a:rPr lang="en-US" dirty="0" smtClean="0">
                <a:latin typeface="Algerian" panose="04020705040A02060702" pitchFamily="82" charset="0"/>
              </a:rPr>
              <a:t>5</a:t>
            </a:r>
            <a:r>
              <a:rPr lang="en-US" dirty="0" smtClean="0"/>
              <a:t>, </a:t>
            </a:r>
            <a:r>
              <a:rPr lang="en-US" sz="3600" dirty="0" smtClean="0">
                <a:latin typeface="Playbill" panose="040506030A0602020202" pitchFamily="82" charset="0"/>
              </a:rPr>
              <a:t>5</a:t>
            </a:r>
            <a:r>
              <a:rPr lang="en-US" sz="3600" dirty="0" smtClean="0"/>
              <a:t>,</a:t>
            </a:r>
            <a:r>
              <a:rPr lang="en-US" sz="3600" dirty="0" smtClean="0">
                <a:latin typeface="Algerian" panose="04020705040A02060702" pitchFamily="82" charset="0"/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latin typeface="Playbill" panose="040506030A0602020202" pitchFamily="82" charset="0"/>
              </a:rPr>
              <a:t>5</a:t>
            </a:r>
            <a:r>
              <a:rPr lang="en-US" dirty="0" smtClean="0"/>
              <a:t>,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own string (instance), but same string (concept) – the numeral five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60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Identifies a Datum?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Signifier</a:t>
            </a:r>
          </a:p>
          <a:p>
            <a:pPr lvl="1"/>
            <a:r>
              <a:rPr lang="en-US" dirty="0" smtClean="0"/>
              <a:t>Note – can’t capture the actual string used, only a copy of it!</a:t>
            </a:r>
          </a:p>
          <a:p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Found in some Value Domain</a:t>
            </a:r>
          </a:p>
          <a:p>
            <a:pPr lvl="2"/>
            <a:r>
              <a:rPr lang="en-US" dirty="0" smtClean="0"/>
              <a:t>Substantive or Sentinel</a:t>
            </a:r>
          </a:p>
          <a:p>
            <a:pPr lvl="2"/>
            <a:r>
              <a:rPr lang="en-US" dirty="0" smtClean="0"/>
              <a:t>Identified by the Signifier</a:t>
            </a:r>
          </a:p>
          <a:p>
            <a:r>
              <a:rPr lang="en-US" dirty="0" smtClean="0"/>
              <a:t>Instance Variable</a:t>
            </a:r>
          </a:p>
          <a:p>
            <a:pPr lvl="1"/>
            <a:r>
              <a:rPr lang="en-US" dirty="0" smtClean="0"/>
              <a:t>Application with which the datum is associated</a:t>
            </a:r>
          </a:p>
          <a:p>
            <a:pPr lvl="1"/>
            <a:r>
              <a:rPr lang="en-US" dirty="0" smtClean="0"/>
              <a:t>Differentiates each copy</a:t>
            </a:r>
          </a:p>
        </p:txBody>
      </p:sp>
    </p:spTree>
    <p:extLst>
      <p:ext uri="{BB962C8B-B14F-4D97-AF65-F5344CB8AC3E}">
        <p14:creationId xmlns:p14="http://schemas.microsoft.com/office/powerpoint/2010/main" val="320152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purposes</a:t>
            </a:r>
          </a:p>
          <a:p>
            <a:pPr lvl="1"/>
            <a:r>
              <a:rPr lang="en-US" dirty="0" smtClean="0"/>
              <a:t>Abstract bucket for a datum in a Data Structure</a:t>
            </a:r>
          </a:p>
          <a:p>
            <a:pPr lvl="1"/>
            <a:r>
              <a:rPr lang="en-US" dirty="0" smtClean="0"/>
              <a:t>Explicitly linked to Data Point Instance in the Data File (instance of a Data Structure)</a:t>
            </a:r>
          </a:p>
          <a:p>
            <a:r>
              <a:rPr lang="en-US" dirty="0" smtClean="0"/>
              <a:t>Data Point Instance in a Data File</a:t>
            </a:r>
          </a:p>
          <a:p>
            <a:pPr lvl="1"/>
            <a:r>
              <a:rPr lang="en-US" dirty="0" smtClean="0"/>
              <a:t>Contains copy of Datum</a:t>
            </a:r>
          </a:p>
          <a:p>
            <a:pPr lvl="2"/>
            <a:r>
              <a:rPr lang="en-US" dirty="0" smtClean="0"/>
              <a:t>Signifier</a:t>
            </a:r>
          </a:p>
          <a:p>
            <a:pPr lvl="2"/>
            <a:r>
              <a:rPr lang="en-US" dirty="0" smtClean="0"/>
              <a:t>Value (concept part of element of a value domain)</a:t>
            </a:r>
          </a:p>
          <a:p>
            <a:pPr lvl="2"/>
            <a:r>
              <a:rPr lang="en-US" dirty="0" smtClean="0"/>
              <a:t>Instance Variable</a:t>
            </a:r>
          </a:p>
          <a:p>
            <a:r>
              <a:rPr lang="en-US" dirty="0" smtClean="0"/>
              <a:t>Datum (all copies)</a:t>
            </a:r>
          </a:p>
          <a:p>
            <a:pPr lvl="1"/>
            <a:r>
              <a:rPr lang="en-US" dirty="0" smtClean="0"/>
              <a:t>In general</a:t>
            </a:r>
          </a:p>
          <a:p>
            <a:pPr lvl="2"/>
            <a:r>
              <a:rPr lang="en-US" dirty="0" smtClean="0"/>
              <a:t>Signifier</a:t>
            </a:r>
          </a:p>
          <a:p>
            <a:pPr lvl="2"/>
            <a:r>
              <a:rPr lang="en-US" dirty="0" smtClean="0"/>
              <a:t>Value (element in Value Domain with concept part designated by Signifier)</a:t>
            </a:r>
          </a:p>
          <a:p>
            <a:pPr lvl="2"/>
            <a:r>
              <a:rPr lang="en-US" dirty="0" smtClean="0"/>
              <a:t>Set of relevant Instance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3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23000" y="3784600"/>
            <a:ext cx="1358900" cy="73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33700" y="1714500"/>
            <a:ext cx="1358900" cy="73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33700" y="3784600"/>
            <a:ext cx="1358900" cy="73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12300" y="1714500"/>
            <a:ext cx="1358900" cy="73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512300" y="3784600"/>
            <a:ext cx="1358900" cy="73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23000" y="1714500"/>
            <a:ext cx="1358900" cy="73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23000" y="5854700"/>
            <a:ext cx="1358900" cy="73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33700" y="5854700"/>
            <a:ext cx="1358900" cy="73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0400" y="3968750"/>
            <a:ext cx="825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Datum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05150" y="1898650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52775" y="5904674"/>
            <a:ext cx="92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 Domain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81750" y="5899834"/>
            <a:ext cx="104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Instance Variable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02375" y="3829734"/>
            <a:ext cx="120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Point Instance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19837" y="1897618"/>
            <a:ext cx="116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Point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645650" y="1759118"/>
            <a:ext cx="109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693275" y="3962052"/>
            <a:ext cx="99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File</a:t>
            </a:r>
            <a:endParaRPr lang="en-US" dirty="0"/>
          </a:p>
        </p:txBody>
      </p:sp>
      <p:sp>
        <p:nvSpPr>
          <p:cNvPr id="19" name="Diamond 18"/>
          <p:cNvSpPr/>
          <p:nvPr/>
        </p:nvSpPr>
        <p:spPr>
          <a:xfrm rot="5400000">
            <a:off x="4379912" y="3879513"/>
            <a:ext cx="431800" cy="59655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/>
        </p:nvSpPr>
        <p:spPr>
          <a:xfrm rot="16200000">
            <a:off x="8993188" y="1784007"/>
            <a:ext cx="431800" cy="596552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/>
          <p:cNvSpPr/>
          <p:nvPr/>
        </p:nvSpPr>
        <p:spPr>
          <a:xfrm rot="16200000">
            <a:off x="8993188" y="3848442"/>
            <a:ext cx="431800" cy="596552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1" idx="0"/>
            <a:endCxn id="8" idx="3"/>
          </p:cNvCxnSpPr>
          <p:nvPr/>
        </p:nvCxnSpPr>
        <p:spPr>
          <a:xfrm flipH="1">
            <a:off x="7581900" y="2082283"/>
            <a:ext cx="1328912" cy="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0"/>
            <a:endCxn id="3" idx="3"/>
          </p:cNvCxnSpPr>
          <p:nvPr/>
        </p:nvCxnSpPr>
        <p:spPr>
          <a:xfrm flipH="1">
            <a:off x="7581900" y="4146718"/>
            <a:ext cx="1328912" cy="6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9" idx="0"/>
          </p:cNvCxnSpPr>
          <p:nvPr/>
        </p:nvCxnSpPr>
        <p:spPr>
          <a:xfrm>
            <a:off x="4894088" y="4177789"/>
            <a:ext cx="4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308600" y="4177789"/>
            <a:ext cx="12700" cy="2045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1"/>
          </p:cNvCxnSpPr>
          <p:nvPr/>
        </p:nvCxnSpPr>
        <p:spPr>
          <a:xfrm flipH="1" flipV="1">
            <a:off x="5313536" y="6222999"/>
            <a:ext cx="9094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08600" y="4521200"/>
            <a:ext cx="914400" cy="8255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2"/>
            <a:endCxn id="5" idx="0"/>
          </p:cNvCxnSpPr>
          <p:nvPr/>
        </p:nvCxnSpPr>
        <p:spPr>
          <a:xfrm>
            <a:off x="3613150" y="2451100"/>
            <a:ext cx="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0"/>
            <a:endCxn id="5" idx="2"/>
          </p:cNvCxnSpPr>
          <p:nvPr/>
        </p:nvCxnSpPr>
        <p:spPr>
          <a:xfrm flipV="1">
            <a:off x="3613150" y="4521200"/>
            <a:ext cx="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" idx="1"/>
          </p:cNvCxnSpPr>
          <p:nvPr/>
        </p:nvCxnSpPr>
        <p:spPr>
          <a:xfrm flipH="1" flipV="1">
            <a:off x="2336800" y="2082283"/>
            <a:ext cx="596900" cy="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0" idx="1"/>
          </p:cNvCxnSpPr>
          <p:nvPr/>
        </p:nvCxnSpPr>
        <p:spPr>
          <a:xfrm flipH="1" flipV="1">
            <a:off x="2317750" y="6222999"/>
            <a:ext cx="6159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312814" y="2082283"/>
            <a:ext cx="20812" cy="4140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" idx="2"/>
            <a:endCxn id="3" idx="0"/>
          </p:cNvCxnSpPr>
          <p:nvPr/>
        </p:nvCxnSpPr>
        <p:spPr>
          <a:xfrm>
            <a:off x="6902450" y="2451100"/>
            <a:ext cx="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762294" y="4153379"/>
            <a:ext cx="29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8762294" y="2072089"/>
            <a:ext cx="29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600450" y="5495047"/>
            <a:ext cx="29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613150" y="2441421"/>
            <a:ext cx="29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915149" y="2441421"/>
            <a:ext cx="29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9" name="Straight Connector 58"/>
          <p:cNvCxnSpPr>
            <a:stCxn id="6" idx="2"/>
            <a:endCxn id="7" idx="0"/>
          </p:cNvCxnSpPr>
          <p:nvPr/>
        </p:nvCxnSpPr>
        <p:spPr>
          <a:xfrm>
            <a:off x="10191750" y="2451100"/>
            <a:ext cx="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191750" y="2441421"/>
            <a:ext cx="29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8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394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Courier New</vt:lpstr>
      <vt:lpstr>Playbill</vt:lpstr>
      <vt:lpstr>Times New Roman</vt:lpstr>
      <vt:lpstr>Office Theme</vt:lpstr>
      <vt:lpstr>Tracking Datums</vt:lpstr>
      <vt:lpstr>Definitions</vt:lpstr>
      <vt:lpstr>Rationale</vt:lpstr>
      <vt:lpstr>Notes</vt:lpstr>
      <vt:lpstr>Signifier</vt:lpstr>
      <vt:lpstr>What Identifies a Datum?</vt:lpstr>
      <vt:lpstr>Data Point</vt:lpstr>
      <vt:lpstr>Model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Gillman, Daniel - BLS</dc:creator>
  <cp:lastModifiedBy>Gillman, Daniel - BLS</cp:lastModifiedBy>
  <cp:revision>23</cp:revision>
  <dcterms:created xsi:type="dcterms:W3CDTF">2015-12-07T20:05:32Z</dcterms:created>
  <dcterms:modified xsi:type="dcterms:W3CDTF">2015-12-08T17:23:37Z</dcterms:modified>
</cp:coreProperties>
</file>