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7" r:id="rId5"/>
  </p:sldMasterIdLst>
  <p:notesMasterIdLst>
    <p:notesMasterId r:id="rId14"/>
  </p:notesMasterIdLst>
  <p:handoutMasterIdLst>
    <p:handoutMasterId r:id="rId15"/>
  </p:handoutMasterIdLst>
  <p:sldIdLst>
    <p:sldId id="802" r:id="rId6"/>
    <p:sldId id="803" r:id="rId7"/>
    <p:sldId id="804" r:id="rId8"/>
    <p:sldId id="805" r:id="rId9"/>
    <p:sldId id="806" r:id="rId10"/>
    <p:sldId id="807" r:id="rId11"/>
    <p:sldId id="808" r:id="rId12"/>
    <p:sldId id="809" r:id="rId13"/>
  </p:sldIdLst>
  <p:sldSz cx="9144000" cy="5143500" type="screen16x9"/>
  <p:notesSz cx="6858000" cy="9236075"/>
  <p:custDataLst>
    <p:tags r:id="rId17"/>
  </p:custDataLst>
  <p:defaultTextStyle>
    <a:defPPr>
      <a:defRPr lang="en-US"/>
    </a:defPPr>
    <a:lvl1pPr marL="0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9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7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6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6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6" algn="l" defTabSz="9142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pos="2941">
          <p15:clr>
            <a:srgbClr val="A4A3A4"/>
          </p15:clr>
        </p15:guide>
        <p15:guide id="5" pos="144">
          <p15:clr>
            <a:srgbClr val="A4A3A4"/>
          </p15:clr>
        </p15:guide>
        <p15:guide id="6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gawa, Carolin [USA]" initials="SC[" lastIdx="4" clrIdx="0"/>
  <p:cmAuthor id="7" name="Campbell, Erin [USA]" initials="CE[" lastIdx="38" clrIdx="7"/>
  <p:cmAuthor id="1" name="Kratky, Michele [USA]" initials="KM[" lastIdx="2" clrIdx="1"/>
  <p:cmAuthor id="8" name="Rissing, Joe " initials="RJ[" lastIdx="2" clrIdx="8"/>
  <p:cmAuthor id="2" name="Pickeral, Oxana " initials="OP" lastIdx="1" clrIdx="2"/>
  <p:cmAuthor id="9" name="Mayer, Michael " initials="MM" lastIdx="16" clrIdx="9"/>
  <p:cmAuthor id="3" name="Sulek, David [USA]" initials="SD[" lastIdx="2" clrIdx="3"/>
  <p:cmAuthor id="10" name="Hale, Helen " initials="HH[" lastIdx="2" clrIdx="10"/>
  <p:cmAuthor id="4" name="D'Aniello, Joseph [USA]" initials="DJ" lastIdx="1" clrIdx="4"/>
  <p:cmAuthor id="11" name="Brock, Jennifer [USA]" initials="BJ[" lastIdx="2" clrIdx="11"/>
  <p:cmAuthor id="5" name="Reese, Shelley" initials="ssr" lastIdx="0" clrIdx="5"/>
  <p:cmAuthor id="6" name="Caldwell, Megan [USA]" initials="CM[" lastIdx="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21"/>
    <a:srgbClr val="2A64AB"/>
    <a:srgbClr val="0C4D8C"/>
    <a:srgbClr val="0B1F65"/>
    <a:srgbClr val="E7E7EA"/>
    <a:srgbClr val="CCCCD3"/>
    <a:srgbClr val="77BFD5"/>
    <a:srgbClr val="75D2D7"/>
    <a:srgbClr val="2F527D"/>
    <a:srgbClr val="B7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89547" autoAdjust="0"/>
  </p:normalViewPr>
  <p:slideViewPr>
    <p:cSldViewPr snapToGrid="0">
      <p:cViewPr varScale="1">
        <p:scale>
          <a:sx n="121" d="100"/>
          <a:sy n="121" d="100"/>
        </p:scale>
        <p:origin x="-688" y="-112"/>
      </p:cViewPr>
      <p:guideLst>
        <p:guide orient="horz" pos="648"/>
        <p:guide orient="horz" pos="288"/>
        <p:guide orient="horz" pos="114"/>
        <p:guide pos="2941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040" y="-104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490" cy="461647"/>
          </a:xfrm>
          <a:prstGeom prst="rect">
            <a:avLst/>
          </a:prstGeom>
        </p:spPr>
        <p:txBody>
          <a:bodyPr vert="horz" lIns="88826" tIns="44413" rIns="88826" bIns="444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1" y="3"/>
            <a:ext cx="2971490" cy="461647"/>
          </a:xfrm>
          <a:prstGeom prst="rect">
            <a:avLst/>
          </a:prstGeom>
        </p:spPr>
        <p:txBody>
          <a:bodyPr vert="horz" lIns="88826" tIns="44413" rIns="88826" bIns="44413" rtlCol="0"/>
          <a:lstStyle>
            <a:lvl1pPr algn="r">
              <a:defRPr sz="1200"/>
            </a:lvl1pPr>
          </a:lstStyle>
          <a:p>
            <a:fld id="{02FB48EA-BE95-44AD-AE6B-6256584DFC6B}" type="datetimeFigureOut">
              <a:rPr lang="en-US" smtClean="0"/>
              <a:pPr/>
              <a:t>5/25/15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854"/>
            <a:ext cx="2971490" cy="461647"/>
          </a:xfrm>
          <a:prstGeom prst="rect">
            <a:avLst/>
          </a:prstGeom>
        </p:spPr>
        <p:txBody>
          <a:bodyPr vert="horz" lIns="88826" tIns="44413" rIns="88826" bIns="444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1" y="8772854"/>
            <a:ext cx="2971490" cy="461647"/>
          </a:xfrm>
          <a:prstGeom prst="rect">
            <a:avLst/>
          </a:prstGeom>
        </p:spPr>
        <p:txBody>
          <a:bodyPr vert="horz" lIns="88826" tIns="44413" rIns="88826" bIns="44413" rtlCol="0" anchor="b"/>
          <a:lstStyle>
            <a:lvl1pPr algn="r">
              <a:defRPr sz="1200"/>
            </a:lvl1pPr>
          </a:lstStyle>
          <a:p>
            <a:fld id="{008ABB39-93A2-4833-ABD2-886FA5616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41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1804"/>
          </a:xfrm>
          <a:prstGeom prst="rect">
            <a:avLst/>
          </a:prstGeom>
        </p:spPr>
        <p:txBody>
          <a:bodyPr vert="horz" lIns="90621" tIns="45311" rIns="90621" bIns="453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1804"/>
          </a:xfrm>
          <a:prstGeom prst="rect">
            <a:avLst/>
          </a:prstGeom>
        </p:spPr>
        <p:txBody>
          <a:bodyPr vert="horz" lIns="90621" tIns="45311" rIns="90621" bIns="45311" rtlCol="0"/>
          <a:lstStyle>
            <a:lvl1pPr algn="r">
              <a:defRPr sz="1200"/>
            </a:lvl1pPr>
          </a:lstStyle>
          <a:p>
            <a:fld id="{20493866-6F32-7848-A8D4-2EB6EBB520DA}" type="datetimeFigureOut">
              <a:rPr lang="en-US" smtClean="0"/>
              <a:pPr/>
              <a:t>5/25/15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24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1" tIns="45311" rIns="90621" bIns="453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9"/>
            <a:ext cx="5486400" cy="4156234"/>
          </a:xfrm>
          <a:prstGeom prst="rect">
            <a:avLst/>
          </a:prstGeom>
        </p:spPr>
        <p:txBody>
          <a:bodyPr vert="horz" lIns="90621" tIns="45311" rIns="90621" bIns="453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0621" tIns="45311" rIns="90621" bIns="453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0621" tIns="45311" rIns="90621" bIns="45311" rtlCol="0" anchor="b"/>
          <a:lstStyle>
            <a:lvl1pPr algn="r">
              <a:defRPr sz="1200"/>
            </a:lvl1pPr>
          </a:lstStyle>
          <a:p>
            <a:fld id="{D8532D2C-BEA1-9B45-A08E-13B580CB60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3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9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7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6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6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6" algn="l" defTabSz="457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4404" y="3298033"/>
            <a:ext cx="7772400" cy="642938"/>
          </a:xfrm>
        </p:spPr>
        <p:txBody>
          <a:bodyPr anchor="ctr" anchorCtr="0"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(One line, 22 pt)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1356" y="3968097"/>
            <a:ext cx="6400800" cy="324612"/>
          </a:xfrm>
        </p:spPr>
        <p:txBody>
          <a:bodyPr lIns="0">
            <a:noAutofit/>
          </a:bodyPr>
          <a:lstStyle>
            <a:lvl1pPr marL="0" indent="0" algn="l">
              <a:buNone/>
              <a:defRPr sz="1900" baseline="0">
                <a:solidFill>
                  <a:schemeClr val="tx2"/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(One line, 19 pt)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12065" y="3321845"/>
            <a:ext cx="11810" cy="1257663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" y="4292709"/>
            <a:ext cx="4648285" cy="285750"/>
          </a:xfrm>
        </p:spPr>
        <p:txBody>
          <a:bodyPr lIns="0"/>
          <a:lstStyle>
            <a:lvl1pPr marL="0" marR="0" indent="-225381" algn="l" defTabSz="9142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 lang="en-US" sz="15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225381" marR="0" lvl="0" indent="-225381" algn="l" defTabSz="9142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lang="en-US" dirty="0" smtClean="0"/>
              <a:t>Month Year—Location (One line, 15 pt) </a:t>
            </a:r>
          </a:p>
          <a:p>
            <a:pPr lvl="0"/>
            <a:endParaRPr lang="en-US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6537965" y="4341114"/>
            <a:ext cx="2377440" cy="205740"/>
          </a:xfrm>
        </p:spPr>
        <p:txBody>
          <a:bodyPr/>
          <a:lstStyle>
            <a:lvl1pPr marL="0" marR="0" indent="-225381" algn="l" defTabSz="9142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 lang="en-US" sz="15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225381" marR="0" lvl="0" indent="-225381" algn="l" defTabSz="9142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lang="en-US" dirty="0" smtClean="0"/>
              <a:t>Client logo</a:t>
            </a:r>
          </a:p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3164690"/>
            <a:ext cx="9144000" cy="3715"/>
          </a:xfrm>
          <a:prstGeom prst="line">
            <a:avLst/>
          </a:prstGeom>
          <a:ln w="76200">
            <a:solidFill>
              <a:srgbClr val="0B1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507693\AppData\Local\Microsoft\Windows\Temporary Internet Files\Content.Outlook\BO7AUAGB\iStock_000004877014Small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1" b="15831"/>
          <a:stretch>
            <a:fillRect/>
          </a:stretch>
        </p:blipFill>
        <p:spPr>
          <a:xfrm>
            <a:off x="0" y="23817"/>
            <a:ext cx="9144000" cy="313717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39920" y="4894582"/>
            <a:ext cx="279400" cy="177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canner_logo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276183"/>
            <a:ext cx="4500447" cy="11117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885951"/>
            <a:ext cx="9144000" cy="814388"/>
          </a:xfrm>
          <a:prstGeom prst="rect">
            <a:avLst/>
          </a:prstGeom>
          <a:solidFill>
            <a:srgbClr val="28399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91422" tIns="45711" rIns="91422" bIns="45711" anchor="ctr"/>
          <a:lstStyle>
            <a:lvl1pPr algn="ctr">
              <a:defRPr sz="36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900228"/>
            <a:ext cx="6400800" cy="120015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ranklin Gothic Book"/>
                <a:cs typeface="Franklin Gothic Book"/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1611631"/>
            <a:ext cx="9144000" cy="3693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22" tIns="45711" rIns="91422" bIns="45711" rtlCol="0">
            <a:spAutoFit/>
          </a:bodyPr>
          <a:lstStyle/>
          <a:p>
            <a:pPr algn="ctr" defTabSz="457108"/>
            <a:endParaRPr lang="en-US" b="1" spc="6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31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829050"/>
          </a:xfrm>
          <a:prstGeom prst="rect">
            <a:avLst/>
          </a:prstGeom>
        </p:spPr>
        <p:txBody>
          <a:bodyPr lIns="91422" tIns="45711" rIns="91422" bIns="45711"/>
          <a:lstStyle>
            <a:lvl1pPr marL="342832" indent="-342832">
              <a:buClr>
                <a:srgbClr val="283991"/>
              </a:buClr>
              <a:buFont typeface="Wingdings" pitchFamily="2" charset="2"/>
              <a:buChar char="§"/>
              <a:defRPr>
                <a:latin typeface="Franklin Gothic Book"/>
                <a:cs typeface="Franklin Gothic Book"/>
              </a:defRPr>
            </a:lvl1pPr>
            <a:lvl2pPr marL="742802" indent="-285693">
              <a:buClr>
                <a:schemeClr val="tx1"/>
              </a:buClr>
              <a:buFont typeface="Arial" pitchFamily="34" charset="0"/>
              <a:buChar char="›"/>
              <a:defRPr>
                <a:solidFill>
                  <a:srgbClr val="283991"/>
                </a:solidFill>
                <a:latin typeface="Franklin Gothic Book"/>
                <a:cs typeface="Franklin Gothic Book"/>
              </a:defRPr>
            </a:lvl2pPr>
            <a:lvl3pPr marL="1142773" indent="-228556">
              <a:buClr>
                <a:srgbClr val="283991"/>
              </a:buClr>
              <a:buFont typeface="Calibri" pitchFamily="34" charset="0"/>
              <a:buChar char="»"/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6629400" cy="535406"/>
          </a:xfrm>
          <a:prstGeom prst="rect">
            <a:avLst/>
          </a:prstGeom>
          <a:noFill/>
        </p:spPr>
        <p:txBody>
          <a:bodyPr lIns="91422" tIns="45711" rIns="91422" bIns="45711"/>
          <a:lstStyle>
            <a:lvl1pPr algn="l"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1425" y="535406"/>
            <a:ext cx="6858000" cy="0"/>
          </a:xfrm>
          <a:prstGeom prst="line">
            <a:avLst/>
          </a:prstGeom>
          <a:ln w="50800">
            <a:solidFill>
              <a:srgbClr val="283991"/>
            </a:solidFill>
          </a:ln>
          <a:effectLst>
            <a:outerShdw blurRad="381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scanner_logo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8" y="111006"/>
            <a:ext cx="2350466" cy="5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7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7103"/>
            <a:ext cx="4038600" cy="32575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80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18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7103"/>
            <a:ext cx="4038600" cy="32575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80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18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81800" cy="652190"/>
          </a:xfrm>
          <a:prstGeom prst="rect">
            <a:avLst/>
          </a:prstGeom>
          <a:noFill/>
        </p:spPr>
        <p:txBody>
          <a:bodyPr lIns="91422" tIns="45711" rIns="91422" bIns="45711"/>
          <a:lstStyle>
            <a:lvl1pPr algn="l"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21425" y="535406"/>
            <a:ext cx="6858000" cy="0"/>
          </a:xfrm>
          <a:prstGeom prst="line">
            <a:avLst/>
          </a:prstGeom>
          <a:ln w="50800">
            <a:solidFill>
              <a:srgbClr val="283991"/>
            </a:solidFill>
          </a:ln>
          <a:effectLst>
            <a:outerShdw blurRad="381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scanner_logo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8" y="111006"/>
            <a:ext cx="2350466" cy="5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1143000" y="4972050"/>
            <a:ext cx="7010400" cy="171450"/>
          </a:xfrm>
          <a:prstGeom prst="rect">
            <a:avLst/>
          </a:prstGeom>
          <a:solidFill>
            <a:srgbClr val="28399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Supported by the Patient-Centered Outcomes Research Institute (PCORI) Contract CDRN-1306-04819</a:t>
            </a:r>
            <a:r>
              <a:rPr lang="en-US" sz="1000" dirty="0" smtClean="0">
                <a:solidFill>
                  <a:prstClr val="black"/>
                </a:solidFill>
                <a:effectLst/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53400" y="4972050"/>
            <a:ext cx="990600" cy="171450"/>
          </a:xfrm>
          <a:prstGeom prst="rect">
            <a:avLst/>
          </a:prstGeom>
          <a:solidFill>
            <a:srgbClr val="28399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2796FD-EDA0-411F-91E8-05ACF14329B2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4972050"/>
            <a:ext cx="1143000" cy="171450"/>
          </a:xfrm>
          <a:prstGeom prst="rect">
            <a:avLst/>
          </a:prstGeom>
          <a:solidFill>
            <a:srgbClr val="28399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white"/>
              </a:solidFill>
              <a:latin typeface="Calibri"/>
            </a:endParaRPr>
          </a:p>
          <a:p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21425" y="535406"/>
            <a:ext cx="6858000" cy="0"/>
          </a:xfrm>
          <a:prstGeom prst="line">
            <a:avLst/>
          </a:prstGeom>
          <a:ln w="50800">
            <a:solidFill>
              <a:srgbClr val="283991"/>
            </a:solidFill>
          </a:ln>
          <a:effectLst>
            <a:outerShdw blurRad="381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scanner_logo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8" y="111006"/>
            <a:ext cx="2350466" cy="5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4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0" y="878416"/>
            <a:ext cx="8303895" cy="359833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341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892969"/>
            <a:ext cx="8293608" cy="3726656"/>
          </a:xfrm>
        </p:spPr>
        <p:txBody>
          <a:bodyPr/>
          <a:lstStyle>
            <a:lvl1pPr marL="225381" indent="-225381">
              <a:buClr>
                <a:srgbClr val="0B1F65"/>
              </a:buClr>
              <a:buSzPct val="100000"/>
              <a:buFont typeface="Wingdings" pitchFamily="2" charset="2"/>
              <a:buChar char=""/>
              <a:defRPr sz="2000">
                <a:latin typeface="Arial" pitchFamily="34" charset="0"/>
                <a:cs typeface="Arial" pitchFamily="34" charset="0"/>
              </a:defRPr>
            </a:lvl1pPr>
            <a:lvl2pPr marL="463458" indent="-238077"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 sz="1800">
                <a:latin typeface="Arial" pitchFamily="34" charset="0"/>
                <a:cs typeface="Arial" pitchFamily="34" charset="0"/>
              </a:defRPr>
            </a:lvl2pPr>
            <a:lvl3pPr marL="688839" marR="0" indent="-225381" algn="l" defTabSz="91421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/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971550"/>
            <a:ext cx="8293608" cy="3200400"/>
          </a:xfrm>
        </p:spPr>
        <p:txBody>
          <a:bodyPr/>
          <a:lstStyle>
            <a:lvl1pPr marL="225381" indent="-225381">
              <a:lnSpc>
                <a:spcPct val="200000"/>
              </a:lnSpc>
              <a:spcBef>
                <a:spcPts val="1200"/>
              </a:spcBef>
              <a:buClr>
                <a:srgbClr val="0B1F65"/>
              </a:buClr>
              <a:buSzPct val="100000"/>
              <a:buFont typeface="Wingdings" pitchFamily="2" charset="2"/>
              <a:buChar char=""/>
              <a:defRPr sz="14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463458" indent="-238077">
              <a:buClr>
                <a:srgbClr val="0B1F65"/>
              </a:buClr>
              <a:buFont typeface="Symbol" pitchFamily="18" charset="2"/>
              <a:buChar char="-"/>
              <a:defRPr sz="1200">
                <a:latin typeface="Arial" pitchFamily="34" charset="0"/>
                <a:cs typeface="Arial" pitchFamily="34" charset="0"/>
              </a:defRPr>
            </a:lvl2pPr>
            <a:lvl3pPr marL="688839" indent="-225381"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Topic 1 (One line, 14 pts)</a:t>
            </a:r>
          </a:p>
          <a:p>
            <a:pPr lvl="0"/>
            <a:r>
              <a:rPr lang="en-US" dirty="0" smtClean="0"/>
              <a:t>Topic 2 (One line, 14 pts)</a:t>
            </a:r>
          </a:p>
          <a:p>
            <a:pPr lvl="0"/>
            <a:r>
              <a:rPr lang="en-US" dirty="0" smtClean="0"/>
              <a:t>Topic 3 (One line, 14 pts)</a:t>
            </a:r>
          </a:p>
          <a:p>
            <a:pPr lvl="0"/>
            <a:r>
              <a:rPr lang="en-US" dirty="0" smtClean="0"/>
              <a:t>Topic 4 (One line, 14 pts)</a:t>
            </a:r>
          </a:p>
          <a:p>
            <a:pPr lvl="0"/>
            <a:r>
              <a:rPr lang="en-US" dirty="0" smtClean="0"/>
              <a:t>Topic 5 (One line, 14 pts)</a:t>
            </a:r>
          </a:p>
          <a:p>
            <a:pPr lvl="0"/>
            <a:r>
              <a:rPr lang="en-US" dirty="0" smtClean="0"/>
              <a:t>Topic 6 (One line, 14 pts)</a:t>
            </a:r>
          </a:p>
          <a:p>
            <a:pPr lvl="0"/>
            <a:r>
              <a:rPr lang="en-US" dirty="0" smtClean="0"/>
              <a:t>Topic 7 (One line, 14 pts)</a:t>
            </a:r>
          </a:p>
          <a:p>
            <a:pPr lvl="0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9" y="869162"/>
            <a:ext cx="3983099" cy="3595687"/>
          </a:xfrm>
        </p:spPr>
        <p:txBody>
          <a:bodyPr/>
          <a:lstStyle>
            <a:lvl1pPr marL="225381" indent="-225381">
              <a:buClr>
                <a:srgbClr val="0B1F65"/>
              </a:buClr>
              <a:buSzPct val="100000"/>
              <a:buFont typeface="Wingdings" pitchFamily="2" charset="2"/>
              <a:buChar char=""/>
              <a:defRPr sz="2000">
                <a:latin typeface="Arial" pitchFamily="34" charset="0"/>
                <a:cs typeface="Arial" pitchFamily="34" charset="0"/>
              </a:defRPr>
            </a:lvl1pPr>
            <a:lvl2pPr marL="463458" indent="-238077"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 sz="1800">
                <a:latin typeface="Arial" pitchFamily="34" charset="0"/>
                <a:cs typeface="Arial" pitchFamily="34" charset="0"/>
              </a:defRPr>
            </a:lvl2pPr>
            <a:lvl3pPr marL="688839" marR="0" indent="-225381" algn="l" defTabSz="91421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/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769750" y="869157"/>
            <a:ext cx="3986784" cy="3590830"/>
          </a:xfrm>
        </p:spPr>
        <p:txBody>
          <a:bodyPr/>
          <a:lstStyle>
            <a:lvl1pPr marL="225381" indent="-225381">
              <a:buClr>
                <a:srgbClr val="0B1F65"/>
              </a:buClr>
              <a:buSzPct val="100000"/>
              <a:buFont typeface="Wingdings" pitchFamily="2" charset="2"/>
              <a:buChar char=""/>
              <a:defRPr sz="2000">
                <a:latin typeface="Arial" pitchFamily="34" charset="0"/>
                <a:cs typeface="Arial" pitchFamily="34" charset="0"/>
              </a:defRPr>
            </a:lvl1pPr>
            <a:lvl2pPr marL="463458" indent="-238077"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 sz="1800">
                <a:latin typeface="Arial" pitchFamily="34" charset="0"/>
                <a:cs typeface="Arial" pitchFamily="34" charset="0"/>
              </a:defRPr>
            </a:lvl2pPr>
            <a:lvl3pPr marL="688839" marR="0" indent="-225381" algn="l" defTabSz="91421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/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3657605"/>
            <a:ext cx="9144000" cy="109061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869158"/>
            <a:ext cx="8293608" cy="2606816"/>
          </a:xfrm>
        </p:spPr>
        <p:txBody>
          <a:bodyPr/>
          <a:lstStyle>
            <a:lvl1pPr marL="225381" indent="-225381">
              <a:buClr>
                <a:srgbClr val="0B1F65"/>
              </a:buClr>
              <a:buSzPct val="100000"/>
              <a:buFont typeface="Wingdings" pitchFamily="2" charset="2"/>
              <a:buChar char=""/>
              <a:defRPr sz="2000">
                <a:latin typeface="Arial" pitchFamily="34" charset="0"/>
                <a:cs typeface="Arial" pitchFamily="34" charset="0"/>
              </a:defRPr>
            </a:lvl1pPr>
            <a:lvl2pPr marL="463458" indent="-238077"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 sz="1800">
                <a:latin typeface="Arial" pitchFamily="34" charset="0"/>
                <a:cs typeface="Arial" pitchFamily="34" charset="0"/>
              </a:defRPr>
            </a:lvl2pPr>
            <a:lvl3pPr marL="688839" marR="0" indent="-225381" algn="l" defTabSz="91421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—"/>
              <a:defRPr/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627882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9"/>
          <p:cNvSpPr>
            <a:spLocks noGrp="1"/>
          </p:cNvSpPr>
          <p:nvPr>
            <p:ph type="tbl" sz="quarter" idx="10"/>
          </p:nvPr>
        </p:nvSpPr>
        <p:spPr>
          <a:xfrm>
            <a:off x="411480" y="892971"/>
            <a:ext cx="8293608" cy="343834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11480" y="881068"/>
            <a:ext cx="8293608" cy="367903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6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rgbClr val="000000"/>
                </a:solidFill>
              </a:defRPr>
            </a:lvl1pPr>
            <a:lvl2pPr marL="45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3619" y="2333072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211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2">
              <a:lumMod val="40000"/>
              <a:lumOff val="6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"/>
            <a:ext cx="9144000" cy="70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09382"/>
            <a:ext cx="8293608" cy="4800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857251"/>
            <a:ext cx="8293608" cy="376237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94" y="4946082"/>
            <a:ext cx="2846205" cy="1025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indent="0" algn="l" defTabSz="9142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30000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Booz Allen Hamilton and Client Proprietary and Business Confidential.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78009"/>
            <a:ext cx="9144000" cy="0"/>
          </a:xfrm>
          <a:prstGeom prst="line">
            <a:avLst/>
          </a:prstGeom>
          <a:ln w="76200">
            <a:solidFill>
              <a:srgbClr val="0B1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2929" y="4858886"/>
            <a:ext cx="514131" cy="2462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fld id="{9E014B80-1094-614D-82C4-FC9C7ECF587A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9" name="Picture 8" descr="Booz_Allen_logo_black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9" y="4868348"/>
            <a:ext cx="1965960" cy="201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2" r:id="rId4"/>
    <p:sldLayoutId id="2147483663" r:id="rId5"/>
    <p:sldLayoutId id="2147483660" r:id="rId6"/>
    <p:sldLayoutId id="2147483664" r:id="rId7"/>
    <p:sldLayoutId id="2147483661" r:id="rId8"/>
    <p:sldLayoutId id="2147483665" r:id="rId9"/>
  </p:sldLayoutIdLst>
  <p:hf hdr="0" ftr="0" dt="0"/>
  <p:txStyles>
    <p:titleStyle>
      <a:lvl1pPr algn="l" defTabSz="914219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5381" indent="-225381" algn="l" defTabSz="914219" rtl="0" eaLnBrk="1" latinLnBrk="0" hangingPunct="1">
        <a:spcBef>
          <a:spcPts val="1400"/>
        </a:spcBef>
        <a:buClr>
          <a:srgbClr val="000066"/>
        </a:buClr>
        <a:buSzPct val="100000"/>
        <a:buFont typeface="Wingdings" pitchFamily="2" charset="2"/>
        <a:buChar char="§"/>
        <a:defRPr sz="2100" kern="1200" baseline="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463458" indent="-238077" algn="l" defTabSz="914219" rtl="0" eaLnBrk="1" latinLnBrk="0" hangingPunct="1">
        <a:spcBef>
          <a:spcPts val="800"/>
        </a:spcBef>
        <a:buClr>
          <a:schemeClr val="bg1">
            <a:lumMod val="50000"/>
          </a:schemeClr>
        </a:buClr>
        <a:buSzPct val="100000"/>
        <a:buFont typeface="Arial" pitchFamily="34" charset="0"/>
        <a:buChar char="—"/>
        <a:defRPr sz="1800" kern="1200" baseline="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688839" indent="-225381" algn="l" defTabSz="914219" rtl="0" eaLnBrk="1" latinLnBrk="0" hangingPunct="1">
        <a:spcBef>
          <a:spcPts val="600"/>
        </a:spcBef>
        <a:buClr>
          <a:srgbClr val="000066"/>
        </a:buClr>
        <a:buSzPct val="100000"/>
        <a:buFont typeface="Wingdings" pitchFamily="2" charset="2"/>
        <a:buChar char="§"/>
        <a:defRPr sz="1600" kern="1200" baseline="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914219" indent="-225381" algn="l" defTabSz="914219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100000"/>
        <a:buFont typeface="Arial" pitchFamily="34" charset="0"/>
        <a:buChar char="—"/>
        <a:defRPr lang="en-US" sz="1600" kern="1200" dirty="0" smtClean="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2056992" indent="-228556" algn="l" defTabSz="914219" rtl="0" eaLnBrk="1" latinLnBrk="0" hangingPunct="1">
        <a:spcBef>
          <a:spcPct val="20000"/>
        </a:spcBef>
        <a:buSzPct val="6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2" indent="-228556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2" indent="-228556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0" indent="-228556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6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7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/>
        </p:nvSpPr>
        <p:spPr>
          <a:xfrm>
            <a:off x="1143000" y="4972050"/>
            <a:ext cx="7010400" cy="171450"/>
          </a:xfrm>
          <a:prstGeom prst="rect">
            <a:avLst/>
          </a:prstGeom>
          <a:solidFill>
            <a:srgbClr val="28399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Supported by the Patient-Centered Outcomes Research Institute (PCORI) Contract CDRN-1306-04819</a:t>
            </a:r>
            <a:r>
              <a:rPr lang="en-US" dirty="0" smtClean="0">
                <a:solidFill>
                  <a:prstClr val="white"/>
                </a:solidFill>
                <a:effectLst/>
                <a:latin typeface="Calibri"/>
              </a:rPr>
              <a:t>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53400" y="4972050"/>
            <a:ext cx="990600" cy="171450"/>
          </a:xfrm>
          <a:prstGeom prst="rect">
            <a:avLst/>
          </a:prstGeom>
          <a:solidFill>
            <a:srgbClr val="28399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2796FD-EDA0-411F-91E8-05ACF14329B2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0" y="4972050"/>
            <a:ext cx="1143000" cy="171450"/>
          </a:xfrm>
          <a:prstGeom prst="rect">
            <a:avLst/>
          </a:prstGeom>
          <a:solidFill>
            <a:srgbClr val="28399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white"/>
              </a:solidFill>
              <a:latin typeface="Calibri"/>
            </a:endParaRPr>
          </a:p>
          <a:p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14148" y="3453816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8"/>
            <a:fld id="{C2AAF97F-557C-404D-8F6A-B116B6BD83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0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defTabSz="457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defTabSz="457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6" algn="l" defTabSz="457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6" algn="l" defTabSz="457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2" indent="-228556" algn="l" defTabSz="457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2" indent="-228556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2" indent="-228556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0" indent="-228556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6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7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An Approach to Data Description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91" y="3884973"/>
            <a:ext cx="8262511" cy="3246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26, 2015 – </a:t>
            </a:r>
            <a:r>
              <a:rPr lang="en-US" dirty="0" smtClean="0"/>
              <a:t>Minneapolis, MN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general approach…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39" y="878416"/>
            <a:ext cx="2273057" cy="3598334"/>
          </a:xfrm>
        </p:spPr>
        <p:txBody>
          <a:bodyPr/>
          <a:lstStyle/>
          <a:p>
            <a:r>
              <a:rPr lang="en-US" sz="1600" dirty="0" smtClean="0"/>
              <a:t>Let’s start with GSIM</a:t>
            </a:r>
          </a:p>
          <a:p>
            <a:r>
              <a:rPr lang="en-US" sz="1600" dirty="0" smtClean="0"/>
              <a:t>This means first that in place of “Data Store” we use “Data Set”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31" y="858337"/>
            <a:ext cx="6130320" cy="365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77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extension…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39" y="878416"/>
            <a:ext cx="2388505" cy="3598334"/>
          </a:xfrm>
        </p:spPr>
        <p:txBody>
          <a:bodyPr/>
          <a:lstStyle/>
          <a:p>
            <a:r>
              <a:rPr lang="en-US" sz="1600" dirty="0" smtClean="0"/>
              <a:t>Let’s also adopt this with the understanding that attributes can also have a structure – they need not be just a bag of key/value pairs</a:t>
            </a:r>
          </a:p>
          <a:p>
            <a:r>
              <a:rPr lang="en-US" sz="1600" dirty="0" smtClean="0"/>
              <a:t>Attribute component is the hook for the work that Arofan and Larry are engaged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44" y="901935"/>
            <a:ext cx="6024278" cy="364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18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“extension”…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39" y="878416"/>
            <a:ext cx="2388505" cy="3598334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Here lies a problem with GSIM</a:t>
            </a:r>
          </a:p>
          <a:p>
            <a:r>
              <a:rPr lang="en-US" sz="1600" dirty="0" smtClean="0"/>
              <a:t>There are different types of unit data structure</a:t>
            </a:r>
          </a:p>
          <a:p>
            <a:r>
              <a:rPr lang="en-US" sz="1600" dirty="0" smtClean="0"/>
              <a:t>For now imagine there are just two: 3NF and 1NF</a:t>
            </a:r>
          </a:p>
          <a:p>
            <a:r>
              <a:rPr lang="en-US" sz="1600" dirty="0" smtClean="0"/>
              <a:t>3NF has a logical record</a:t>
            </a:r>
          </a:p>
          <a:p>
            <a:r>
              <a:rPr lang="en-US" sz="1600" dirty="0" smtClean="0"/>
              <a:t>1NF is a family called NoSQL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97" y="921089"/>
            <a:ext cx="6071492" cy="356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2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3NF and 1NF…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39" y="878416"/>
            <a:ext cx="2388505" cy="359833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My proposal is to make Unit Data Structure abstract, add the 1NF and 3NF subtypes and attach a “Logical Record” to the 3NF one</a:t>
            </a:r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97" y="921089"/>
            <a:ext cx="6071492" cy="356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41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thinking about 1NF…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39" y="878416"/>
            <a:ext cx="2388505" cy="359833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1NF has just one identifier component and one measure component</a:t>
            </a:r>
          </a:p>
          <a:p>
            <a:r>
              <a:rPr lang="en-US" sz="1600" dirty="0" smtClean="0"/>
              <a:t>1NF has a set of attribute components that can either be a bag or something more</a:t>
            </a:r>
          </a:p>
          <a:p>
            <a:r>
              <a:rPr lang="en-US" sz="1600" dirty="0" smtClean="0"/>
              <a:t>1NF specializes Data Structure adding a Time Component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37" y="880941"/>
            <a:ext cx="6024278" cy="364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65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 and CSV…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39" y="878416"/>
            <a:ext cx="2388505" cy="359833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Perhaps each Unit Data Record from a Unit Data Set that is the product of a 3NF Unit Data Structure could have a Unit Data Record Type</a:t>
            </a:r>
          </a:p>
          <a:p>
            <a:r>
              <a:rPr lang="en-US" sz="1600" dirty="0" smtClean="0"/>
              <a:t>One type could be CSV</a:t>
            </a:r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48" y="871244"/>
            <a:ext cx="5926693" cy="367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7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Data Set into </a:t>
            </a:r>
            <a:r>
              <a:rPr lang="en-US" smtClean="0"/>
              <a:t>a Collection </a:t>
            </a:r>
            <a:r>
              <a:rPr lang="en-US" dirty="0" smtClean="0"/>
              <a:t>in which a Data Structure can </a:t>
            </a:r>
            <a:r>
              <a:rPr lang="en-US" smtClean="0"/>
              <a:t>organize Data </a:t>
            </a:r>
            <a:r>
              <a:rPr lang="en-US" dirty="0"/>
              <a:t>P</a:t>
            </a:r>
            <a:r>
              <a:rPr lang="en-US" smtClean="0"/>
              <a:t>oints </a:t>
            </a:r>
            <a:r>
              <a:rPr lang="en-US" dirty="0" smtClean="0"/>
              <a:t>in a order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16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253&quot;&gt;&lt;property id=&quot;20148&quot; value=&quot;5&quot;/&gt;&lt;property id=&quot;20300&quot; value=&quot;Slide 2&quot;/&gt;&lt;property id=&quot;20307&quot; value=&quot;257&quot;/&gt;&lt;/object&gt;&lt;object type=&quot;3&quot; unique_id=&quot;10255&quot;&gt;&lt;property id=&quot;20148&quot; value=&quot;5&quot;/&gt;&lt;property id=&quot;20300&quot; value=&quot;Slide 5&quot;/&gt;&lt;property id=&quot;20307&quot; value=&quot;259&quot;/&gt;&lt;/object&gt;&lt;object type=&quot;3&quot; unique_id=&quot;10294&quot;&gt;&lt;property id=&quot;20148&quot; value=&quot;5&quot;/&gt;&lt;property id=&quot;20300&quot; value=&quot;Slide 3&quot;/&gt;&lt;property id=&quot;20307&quot; value=&quot;262&quot;/&gt;&lt;/object&gt;&lt;object type=&quot;3&quot; unique_id=&quot;10376&quot;&gt;&lt;property id=&quot;20148&quot; value=&quot;5&quot;/&gt;&lt;property id=&quot;20300&quot; value=&quot;Slide 4&quot;/&gt;&lt;property id=&quot;20307&quot; value=&quot;264&quot;/&gt;&lt;/object&gt;&lt;object type=&quot;3&quot; unique_id=&quot;10389&quot;&gt;&lt;property id=&quot;20148&quot; value=&quot;5&quot;/&gt;&lt;property id=&quot;20300&quot; value=&quot;Slide 1&quot;/&gt;&lt;property id=&quot;20307&quot; value=&quot;265&quot;/&gt;&lt;/object&gt;&lt;object type=&quot;3&quot; unique_id=&quot;10485&quot;&gt;&lt;property id=&quot;20148&quot; value=&quot;5&quot;/&gt;&lt;property id=&quot;20300&quot; value=&quot;Slide 6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ah_ping">
  <a:themeElements>
    <a:clrScheme name="Custom 44">
      <a:dk1>
        <a:srgbClr val="000000"/>
      </a:dk1>
      <a:lt1>
        <a:srgbClr val="FFFFFF"/>
      </a:lt1>
      <a:dk2>
        <a:srgbClr val="404040"/>
      </a:dk2>
      <a:lt2>
        <a:srgbClr val="9E9E9E"/>
      </a:lt2>
      <a:accent1>
        <a:srgbClr val="0B1F65"/>
      </a:accent1>
      <a:accent2>
        <a:srgbClr val="7ECCBD"/>
      </a:accent2>
      <a:accent3>
        <a:srgbClr val="666699"/>
      </a:accent3>
      <a:accent4>
        <a:srgbClr val="99FF00"/>
      </a:accent4>
      <a:accent5>
        <a:srgbClr val="9E9E9E"/>
      </a:accent5>
      <a:accent6>
        <a:srgbClr val="000000"/>
      </a:accent6>
      <a:hlink>
        <a:srgbClr val="31859C"/>
      </a:hlink>
      <a:folHlink>
        <a:srgbClr val="666699"/>
      </a:folHlink>
    </a:clrScheme>
    <a:fontScheme name="Commercial PPT Template Approved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Creation_x0020_Date xmlns="d2b62ae8-3653-418c-a569-2a03ab28ebf0">2012-10-01T04:00:00+00:00</Document_x0020_Creation_x0020_Date>
    <Client xmlns="d2b62ae8-3653-418c-a569-2a03ab28ebf0"/>
    <Vertical xmlns="d2b62ae8-3653-418c-a569-2a03ab28ebf0"/>
    <Restricted xmlns="d2b62ae8-3653-418c-a569-2a03ab28ebf0">false</Restricted>
    <Primary_x0020_Service_x0020_Offering xmlns="ebcb3980-a20d-4869-accb-279211dcf1c7"/>
    <Market xmlns="d2b62ae8-3653-418c-a569-2a03ab28ebf0">
      <Value>Commercial</Value>
    </Market>
    <Proposal_x0020_Submission_x0020_Date xmlns="d2b62ae8-3653-418c-a569-2a03ab28ebf0" xsi:nil="true"/>
    <Description0 xmlns="d2b62ae8-3653-418c-a569-2a03ab28ebf0">Templates to reference for the Commercial marketing material. Please contact Rachel Bonistalli with any questions.</Description0>
    <Document_x0020_Type xmlns="d2b62ae8-3653-418c-a569-2a03ab28ebf0">
      <Value>Marketing Material: Template</Value>
    </Document_x0020_Type>
    <Point_x0020_of_x0020_Contact xmlns="d2b62ae8-3653-418c-a569-2a03ab28ebf0">
      <UserInfo>
        <DisplayName>BAH\547317</DisplayName>
        <AccountId>111</AccountId>
        <AccountType/>
      </UserInfo>
    </Point_x0020_of_x0020_Contact>
    <Client_x0020_Confidential xmlns="d2b62ae8-3653-418c-a569-2a03ab28ebf0">false</Client_x0020_Confidential>
    <Archive xmlns="ebcb3980-a20d-4869-accb-279211dcf1c7">false</Archiv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mmercial Document" ma:contentTypeID="0x0101004ACFDD9BFA3E5C4A92776C6175DEC292" ma:contentTypeVersion="22" ma:contentTypeDescription="Create a new document." ma:contentTypeScope="" ma:versionID="a7e138e3f986b704fa766dcf3a436932">
  <xsd:schema xmlns:xsd="http://www.w3.org/2001/XMLSchema" xmlns:p="http://schemas.microsoft.com/office/2006/metadata/properties" xmlns:ns2="d2b62ae8-3653-418c-a569-2a03ab28ebf0" xmlns:ns3="ebcb3980-a20d-4869-accb-279211dcf1c7" targetNamespace="http://schemas.microsoft.com/office/2006/metadata/properties" ma:root="true" ma:fieldsID="c0ba1247924425f41c0290ab4ba830ba" ns2:_="" ns3:_="">
    <xsd:import namespace="d2b62ae8-3653-418c-a569-2a03ab28ebf0"/>
    <xsd:import namespace="ebcb3980-a20d-4869-accb-279211dcf1c7"/>
    <xsd:element name="properties">
      <xsd:complexType>
        <xsd:sequence>
          <xsd:element name="documentManagement">
            <xsd:complexType>
              <xsd:all>
                <xsd:element ref="ns2:Restricted" minOccurs="0"/>
                <xsd:element ref="ns2:Description0" minOccurs="0"/>
                <xsd:element ref="ns2:Document_x0020_Creation_x0020_Date" minOccurs="0"/>
                <xsd:element ref="ns2:Document_x0020_Type" minOccurs="0"/>
                <xsd:element ref="ns2:Proposal_x0020_Submission_x0020_Date" minOccurs="0"/>
                <xsd:element ref="ns2:Market" minOccurs="0"/>
                <xsd:element ref="ns2:Client" minOccurs="0"/>
                <xsd:element ref="ns2:Vertical" minOccurs="0"/>
                <xsd:element ref="ns2:Point_x0020_of_x0020_Contact" minOccurs="0"/>
                <xsd:element ref="ns2:Client_x0020_Confidential" minOccurs="0"/>
                <xsd:element ref="ns2:_dlc_Exempt" minOccurs="0"/>
                <xsd:element ref="ns3:Archive" minOccurs="0"/>
                <xsd:element ref="ns3:Primary_x0020_Service_x0020_Offerin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2b62ae8-3653-418c-a569-2a03ab28ebf0" elementFormDefault="qualified">
    <xsd:import namespace="http://schemas.microsoft.com/office/2006/documentManagement/types"/>
    <xsd:element name="Restricted" ma:index="8" nillable="true" ma:displayName="Restricted" ma:default="0" ma:description="If this item is to be restricted to only certain people/groups within Booz Allen, please check this box." ma:internalName="Restricted">
      <xsd:simpleType>
        <xsd:restriction base="dms:Boolean"/>
      </xsd:simpleType>
    </xsd:element>
    <xsd:element name="Description0" ma:index="9" nillable="true" ma:displayName="Description" ma:internalName="Description0">
      <xsd:simpleType>
        <xsd:restriction base="dms:Note"/>
      </xsd:simpleType>
    </xsd:element>
    <xsd:element name="Document_x0020_Creation_x0020_Date" ma:index="10" nillable="true" ma:displayName="Creation Date" ma:format="DateOnly" ma:internalName="Document_x0020_Creation_x0020_Date">
      <xsd:simpleType>
        <xsd:restriction base="dms:DateTime"/>
      </xsd:simpleType>
    </xsd:element>
    <xsd:element name="Document_x0020_Type" ma:index="11" nillable="true" ma:displayName="Document Type" ma:internalName="Documen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ient Deliverable (restricted)"/>
                    <xsd:enumeration value="Client Profile"/>
                    <xsd:enumeration value="Generic Proposal (SOW)"/>
                    <xsd:enumeration value="Internal Business Planning"/>
                    <xsd:enumeration value="Internal Commercial Administrative"/>
                    <xsd:enumeration value="Learning Series"/>
                    <xsd:enumeration value="Market Research and Analysis"/>
                    <xsd:enumeration value="Marketing Material: Brochure"/>
                    <xsd:enumeration value="Marketing Material: Calling Card"/>
                    <xsd:enumeration value="Marketing Material: Slick Sheet"/>
                    <xsd:enumeration value="Marketing Material: Template"/>
                    <xsd:enumeration value="Marketing Material: Thought Leadership"/>
                    <xsd:enumeration value="MSA"/>
                    <xsd:enumeration value="Opportunity Pipeline"/>
                    <xsd:enumeration value="Proposal Boilerplate"/>
                    <xsd:enumeration value="Proposal Template"/>
                    <xsd:enumeration value="Qual"/>
                    <xsd:enumeration value="Sanitized Deliverable"/>
                    <xsd:enumeration value="Submitted Proposal"/>
                    <xsd:enumeration value="Terms and Conditions"/>
                    <xsd:enumeration value="Thought Leadership (White Paper)"/>
                  </xsd:restriction>
                </xsd:simpleType>
              </xsd:element>
            </xsd:sequence>
          </xsd:extension>
        </xsd:complexContent>
      </xsd:complexType>
    </xsd:element>
    <xsd:element name="Proposal_x0020_Submission_x0020_Date" ma:index="12" nillable="true" ma:displayName="Proposal Submission Date" ma:description="If this is a proposal, what was the date it was submitted?" ma:format="DateOnly" ma:internalName="Proposal_x0020_Submission_x0020_Date">
      <xsd:simpleType>
        <xsd:restriction base="dms:DateTime"/>
      </xsd:simpleType>
    </xsd:element>
    <xsd:element name="Market" ma:index="13" nillable="true" ma:displayName="Market" ma:internalName="Mark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ercial"/>
                    <xsd:enumeration value="Government"/>
                  </xsd:restriction>
                </xsd:simpleType>
              </xsd:element>
            </xsd:sequence>
          </xsd:extension>
        </xsd:complexContent>
      </xsd:complexType>
    </xsd:element>
    <xsd:element name="Client" ma:index="14" nillable="true" ma:displayName="Client" ma:internalName="Cli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MS"/>
                        <xsd:enumeration value="AIG"/>
                        <xsd:enumeration value="Ameren"/>
                        <xsd:enumeration value="AMEX"/>
                        <xsd:enumeration value="Bank of America"/>
                        <xsd:enumeration value="Bank of NY Mellon"/>
                        <xsd:enumeration value="Barclays"/>
                        <xsd:enumeration value="BB&amp;T"/>
                        <xsd:enumeration value="Blackrock"/>
                        <xsd:enumeration value="Bloomberg"/>
                        <xsd:enumeration value="BP"/>
                        <xsd:enumeration value="Capital One"/>
                        <xsd:enumeration value="Citibank"/>
                        <xsd:enumeration value="Credit Suisse"/>
                        <xsd:enumeration value="Critical Digital Assets"/>
                        <xsd:enumeration value="DTCC"/>
                        <xsd:enumeration value="DTE"/>
                        <xsd:enumeration value="Duke/Progress"/>
                        <xsd:enumeration value="Entergy"/>
                        <xsd:enumeration value="Exelon/Constellation"/>
                        <xsd:enumeration value="Exxon Mobil"/>
                        <xsd:enumeration value="Fidelity"/>
                        <xsd:enumeration value="First Data Corp"/>
                        <xsd:enumeration value="FirstEnergy"/>
                        <xsd:enumeration value="FP&amp;L"/>
                        <xsd:enumeration value="GE"/>
                        <xsd:enumeration value="Genentech Roche"/>
                        <xsd:enumeration value="Goldman Sachs"/>
                        <xsd:enumeration value="H&amp;W"/>
                        <xsd:enumeration value="HSBC"/>
                        <xsd:enumeration value="Intel"/>
                        <xsd:enumeration value="Jeffries"/>
                        <xsd:enumeration value="JP Morgan"/>
                        <xsd:enumeration value="Kaiser Permanente"/>
                        <xsd:enumeration value="KEENE/Western Union"/>
                        <xsd:enumeration value="Marathon"/>
                        <xsd:enumeration value="Mcafee"/>
                        <xsd:enumeration value="McKesson"/>
                        <xsd:enumeration value="Merck"/>
                        <xsd:enumeration value="Morgan Stanley"/>
                        <xsd:enumeration value="Pay Pal"/>
                        <xsd:enumeration value="Pfizer"/>
                        <xsd:enumeration value="PG&amp;E"/>
                        <xsd:enumeration value="PNC"/>
                        <xsd:enumeration value="PPL"/>
                        <xsd:enumeration value="PSEG"/>
                        <xsd:enumeration value="SCANA"/>
                        <xsd:enumeration value="Shell"/>
                        <xsd:enumeration value="Siemens"/>
                        <xsd:enumeration value="Southern California Edison"/>
                        <xsd:enumeration value="Southern Co."/>
                        <xsd:enumeration value="SWIFT"/>
                        <xsd:enumeration value="TGS"/>
                        <xsd:enumeration value="Time Warner"/>
                        <xsd:enumeration value="UBS"/>
                        <xsd:enumeration value="VISA"/>
                        <xsd:enumeration value="Wells Fargo"/>
                        <xsd:enumeration value="Xce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ertical" ma:index="15" nillable="true" ma:displayName="Vertical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ergy and Utility"/>
                    <xsd:enumeration value="Financial Services"/>
                    <xsd:enumeration value="Health"/>
                    <xsd:enumeration value="Other"/>
                    <xsd:enumeration value="Strategic"/>
                  </xsd:restriction>
                </xsd:simpleType>
              </xsd:element>
            </xsd:sequence>
          </xsd:extension>
        </xsd:complexContent>
      </xsd:complexType>
    </xsd:element>
    <xsd:element name="Point_x0020_of_x0020_Contact" ma:index="16" nillable="true" ma:displayName="Point of Contact" ma:list="UserInfo" ma:internalName="Point_x0020_of_x0020_Contact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lient_x0020_Confidential" ma:index="17" nillable="true" ma:displayName="Client Confidential" ma:default="0" ma:description="Please select if the client would like to remain confidential." ma:internalName="Client_x0020_Confidential">
      <xsd:simpleType>
        <xsd:restriction base="dms:Boolean"/>
      </xsd:simpleType>
    </xsd:element>
    <xsd:element name="_dlc_Exempt" ma:index="18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ebcb3980-a20d-4869-accb-279211dcf1c7" elementFormDefault="qualified">
    <xsd:import namespace="http://schemas.microsoft.com/office/2006/documentManagement/types"/>
    <xsd:element name="Archive" ma:index="19" nillable="true" ma:displayName="Archive" ma:default="0" ma:internalName="Archive">
      <xsd:simpleType>
        <xsd:restriction base="dms:Boolean"/>
      </xsd:simpleType>
    </xsd:element>
    <xsd:element name="Primary_x0020_Service_x0020_Offering" ma:index="20" nillable="true" ma:displayName="Primary Service Offering" ma:internalName="Primary_x0020_Service_x0020_Offer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st Restructuring"/>
                    <xsd:enumeration value="Cyber Security"/>
                    <xsd:enumeration value="Decision Analytics"/>
                    <xsd:enumeration value="Next Generation Enterprises"/>
                    <xsd:enumeration value="Smart Complianc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E22DA9-09ED-4DFA-89AC-3A0F3E436009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ebcb3980-a20d-4869-accb-279211dcf1c7"/>
    <ds:schemaRef ds:uri="http://schemas.openxmlformats.org/package/2006/metadata/core-properties"/>
    <ds:schemaRef ds:uri="http://schemas.microsoft.com/office/2006/documentManagement/types"/>
    <ds:schemaRef ds:uri="d2b62ae8-3653-418c-a569-2a03ab28ebf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D0D8326-425D-453A-8923-FF5A5536F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62ae8-3653-418c-a569-2a03ab28ebf0"/>
    <ds:schemaRef ds:uri="ebcb3980-a20d-4869-accb-279211dcf1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2C5D3FE-3D72-4070-9E84-710E36E6C3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bah_ping.potx</Template>
  <TotalTime>163391</TotalTime>
  <Words>254</Words>
  <Application>Microsoft Macintosh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bah_ping</vt:lpstr>
      <vt:lpstr>Presentation1</vt:lpstr>
      <vt:lpstr>An Approach to Data Description</vt:lpstr>
      <vt:lpstr>Our general approach…</vt:lpstr>
      <vt:lpstr>Our first extension…</vt:lpstr>
      <vt:lpstr>Another “extension”…</vt:lpstr>
      <vt:lpstr>Adding 3NF and 1NF…</vt:lpstr>
      <vt:lpstr>More thinking about 1NF…</vt:lpstr>
      <vt:lpstr>3NF and CSV…</vt:lpstr>
      <vt:lpstr>Next Steps</vt:lpstr>
    </vt:vector>
  </TitlesOfParts>
  <Company>Booz Allen Hamilton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PowerPoint Template</dc:title>
  <dc:subject>Merck Account Strategy</dc:subject>
  <dc:creator>Lucy Stribley;Heath Stockton</dc:creator>
  <cp:lastModifiedBy>Jay Greenfield</cp:lastModifiedBy>
  <cp:revision>1980</cp:revision>
  <cp:lastPrinted>2014-05-19T18:27:38Z</cp:lastPrinted>
  <dcterms:created xsi:type="dcterms:W3CDTF">2012-05-07T19:36:29Z</dcterms:created>
  <dcterms:modified xsi:type="dcterms:W3CDTF">2015-05-26T10:27:33Z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0x0101004ACFDD9BFA3E5C4A92776C6175DEC292</vt:lpwstr>
  </property>
</Properties>
</file>