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7"/>
  </p:notesMasterIdLst>
  <p:sldIdLst>
    <p:sldId id="256" r:id="rId2"/>
    <p:sldId id="260" r:id="rId3"/>
    <p:sldId id="257" r:id="rId4"/>
    <p:sldId id="259"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6405"/>
  </p:normalViewPr>
  <p:slideViewPr>
    <p:cSldViewPr snapToGrid="0" snapToObjects="1">
      <p:cViewPr varScale="1">
        <p:scale>
          <a:sx n="93" d="100"/>
          <a:sy n="93" d="100"/>
        </p:scale>
        <p:origin x="-24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5913A-B7B7-ED4B-8BFA-6AE37AE61D37}" type="datetimeFigureOut">
              <a:rPr lang="en-US" smtClean="0"/>
              <a:t>29/09/2015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569AF-B200-6A42-B7CF-9082CFE2C554}" type="slidenum">
              <a:rPr lang="en-US" smtClean="0"/>
              <a:t>‹#›</a:t>
            </a:fld>
            <a:endParaRPr lang="en-US"/>
          </a:p>
        </p:txBody>
      </p:sp>
    </p:spTree>
    <p:extLst>
      <p:ext uri="{BB962C8B-B14F-4D97-AF65-F5344CB8AC3E}">
        <p14:creationId xmlns:p14="http://schemas.microsoft.com/office/powerpoint/2010/main" val="15967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0</a:t>
            </a:fld>
            <a:endParaRPr lang="en-US"/>
          </a:p>
        </p:txBody>
      </p:sp>
    </p:spTree>
    <p:extLst>
      <p:ext uri="{BB962C8B-B14F-4D97-AF65-F5344CB8AC3E}">
        <p14:creationId xmlns:p14="http://schemas.microsoft.com/office/powerpoint/2010/main" val="64196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a:t>
            </a:fld>
            <a:endParaRPr lang="en-US"/>
          </a:p>
        </p:txBody>
      </p:sp>
    </p:spTree>
    <p:extLst>
      <p:ext uri="{BB962C8B-B14F-4D97-AF65-F5344CB8AC3E}">
        <p14:creationId xmlns:p14="http://schemas.microsoft.com/office/powerpoint/2010/main" val="38597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2</a:t>
            </a:fld>
            <a:endParaRPr lang="en-US"/>
          </a:p>
        </p:txBody>
      </p:sp>
    </p:spTree>
    <p:extLst>
      <p:ext uri="{BB962C8B-B14F-4D97-AF65-F5344CB8AC3E}">
        <p14:creationId xmlns:p14="http://schemas.microsoft.com/office/powerpoint/2010/main" val="41275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3</a:t>
            </a:fld>
            <a:endParaRPr lang="en-US"/>
          </a:p>
        </p:txBody>
      </p:sp>
    </p:spTree>
    <p:extLst>
      <p:ext uri="{BB962C8B-B14F-4D97-AF65-F5344CB8AC3E}">
        <p14:creationId xmlns:p14="http://schemas.microsoft.com/office/powerpoint/2010/main" val="25243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4</a:t>
            </a:fld>
            <a:endParaRPr lang="en-US"/>
          </a:p>
        </p:txBody>
      </p:sp>
    </p:spTree>
    <p:extLst>
      <p:ext uri="{BB962C8B-B14F-4D97-AF65-F5344CB8AC3E}">
        <p14:creationId xmlns:p14="http://schemas.microsoft.com/office/powerpoint/2010/main" val="6622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E870D-A668-7B42-9B6C-17017865D030}"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0770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C0200-285A-754B-8E21-EA521F0C756B}"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20575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10DDB-A025-3D4A-BDE5-9BD7A1920692}"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200357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C82EC-C4F3-F24A-8EB5-85E423DF84A1}"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591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AF390-87C1-294B-8A66-3956D085E5C8}"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07158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0EC4D-2547-B549-B3CD-CE0F04E3A853}" type="datetime1">
              <a:rPr lang="en-US" smtClean="0"/>
              <a:t>29/09/2015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37953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31046-8413-DD44-9236-726771FA804C}" type="datetime1">
              <a:rPr lang="en-US" smtClean="0"/>
              <a:t>29/09/2015</a:t>
            </a:fld>
            <a:endParaRPr lang="en-US"/>
          </a:p>
        </p:txBody>
      </p:sp>
      <p:sp>
        <p:nvSpPr>
          <p:cNvPr id="8" name="Footer Placeholder 7"/>
          <p:cNvSpPr>
            <a:spLocks noGrp="1"/>
          </p:cNvSpPr>
          <p:nvPr>
            <p:ph type="ftr" sz="quarter" idx="11"/>
          </p:nvPr>
        </p:nvSpPr>
        <p:spPr/>
        <p:txBody>
          <a:bodyPr/>
          <a:lstStyle/>
          <a:p>
            <a:r>
              <a:rPr lang="en-US" smtClean="0"/>
              <a:t>Informatics and Informaticists</a:t>
            </a:r>
            <a:endParaRPr lang="en-US"/>
          </a:p>
        </p:txBody>
      </p:sp>
      <p:sp>
        <p:nvSpPr>
          <p:cNvPr id="9" name="Slide Number Placeholder 8"/>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93118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9B649-6CD6-2E4F-BEBB-DDC59C8A66C1}" type="datetime1">
              <a:rPr lang="en-US" smtClean="0"/>
              <a:t>29/09/2015</a:t>
            </a:fld>
            <a:endParaRPr lang="en-US"/>
          </a:p>
        </p:txBody>
      </p:sp>
      <p:sp>
        <p:nvSpPr>
          <p:cNvPr id="4" name="Footer Placeholder 3"/>
          <p:cNvSpPr>
            <a:spLocks noGrp="1"/>
          </p:cNvSpPr>
          <p:nvPr>
            <p:ph type="ftr" sz="quarter" idx="11"/>
          </p:nvPr>
        </p:nvSpPr>
        <p:spPr/>
        <p:txBody>
          <a:bodyPr/>
          <a:lstStyle/>
          <a:p>
            <a:r>
              <a:rPr lang="en-US" smtClean="0"/>
              <a:t>Informatics and Informaticists</a:t>
            </a:r>
            <a:endParaRPr lang="en-US"/>
          </a:p>
        </p:txBody>
      </p:sp>
      <p:sp>
        <p:nvSpPr>
          <p:cNvPr id="5" name="Slide Number Placeholder 4"/>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6833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9128A-1792-4F44-B358-F2B46E9C64FC}" type="datetime1">
              <a:rPr lang="en-US" smtClean="0"/>
              <a:t>29/09/2015</a:t>
            </a:fld>
            <a:endParaRPr lang="en-US"/>
          </a:p>
        </p:txBody>
      </p:sp>
      <p:sp>
        <p:nvSpPr>
          <p:cNvPr id="3" name="Footer Placeholder 2"/>
          <p:cNvSpPr>
            <a:spLocks noGrp="1"/>
          </p:cNvSpPr>
          <p:nvPr>
            <p:ph type="ftr" sz="quarter" idx="11"/>
          </p:nvPr>
        </p:nvSpPr>
        <p:spPr/>
        <p:txBody>
          <a:bodyPr/>
          <a:lstStyle/>
          <a:p>
            <a:r>
              <a:rPr lang="en-US" smtClean="0"/>
              <a:t>Informatics and Informaticists</a:t>
            </a:r>
            <a:endParaRPr lang="en-US"/>
          </a:p>
        </p:txBody>
      </p:sp>
      <p:sp>
        <p:nvSpPr>
          <p:cNvPr id="4" name="Slide Number Placeholder 3"/>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73584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A43C1-4FFD-864D-9F27-F6B8B1B5C8B4}" type="datetime1">
              <a:rPr lang="en-US" smtClean="0"/>
              <a:t>29/09/2015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99037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774DF-8F12-5E4F-AFDC-D99664F4DD31}" type="datetime1">
              <a:rPr lang="en-US" smtClean="0"/>
              <a:t>29/09/2015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64051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63FBD-6B81-0D4F-9DEB-EE165DEB54F9}" type="datetime1">
              <a:rPr lang="en-US" smtClean="0"/>
              <a:t>29/09/2015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Informatics and Informaticists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87FD3-8DE5-094A-921B-505ACA5D233E}" type="slidenum">
              <a:rPr lang="en-US" smtClean="0"/>
              <a:t>‹#›</a:t>
            </a:fld>
            <a:endParaRPr lang="en-US"/>
          </a:p>
        </p:txBody>
      </p:sp>
    </p:spTree>
    <p:extLst>
      <p:ext uri="{BB962C8B-B14F-4D97-AF65-F5344CB8AC3E}">
        <p14:creationId xmlns:p14="http://schemas.microsoft.com/office/powerpoint/2010/main" val="86731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tiff"/><Relationship Id="rId12" Type="http://schemas.openxmlformats.org/officeDocument/2006/relationships/image" Target="../media/image10.tiff"/><Relationship Id="rId13" Type="http://schemas.openxmlformats.org/officeDocument/2006/relationships/image" Target="../media/image11.tiff"/><Relationship Id="rId14"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0416"/>
            <a:ext cx="9144000" cy="2387600"/>
          </a:xfrm>
        </p:spPr>
        <p:txBody>
          <a:bodyPr/>
          <a:lstStyle/>
          <a:p>
            <a:r>
              <a:rPr lang="en-US" dirty="0" smtClean="0"/>
              <a:t>Informatics and Informaticists</a:t>
            </a:r>
            <a:endParaRPr lang="en-US" dirty="0"/>
          </a:p>
        </p:txBody>
      </p:sp>
      <p:sp>
        <p:nvSpPr>
          <p:cNvPr id="3" name="Subtitle 2"/>
          <p:cNvSpPr>
            <a:spLocks noGrp="1"/>
          </p:cNvSpPr>
          <p:nvPr>
            <p:ph type="subTitle" idx="1"/>
          </p:nvPr>
        </p:nvSpPr>
        <p:spPr>
          <a:xfrm>
            <a:off x="1524000" y="3391832"/>
            <a:ext cx="9144000" cy="1655762"/>
          </a:xfrm>
        </p:spPr>
        <p:txBody>
          <a:bodyPr/>
          <a:lstStyle/>
          <a:p>
            <a:r>
              <a:rPr lang="en-US" dirty="0" smtClean="0"/>
              <a:t>Jay Greenfield, PhD</a:t>
            </a:r>
          </a:p>
          <a:p>
            <a:r>
              <a:rPr lang="en-US" dirty="0" smtClean="0"/>
              <a:t>Member of the Data Documentation Initiative (DDI) </a:t>
            </a:r>
            <a:br>
              <a:rPr lang="en-US" dirty="0" smtClean="0"/>
            </a:br>
            <a:r>
              <a:rPr lang="en-US" dirty="0" smtClean="0"/>
              <a:t>Data Description Moving Forward Project</a:t>
            </a:r>
            <a:endParaRPr lang="en-US" dirty="0"/>
          </a:p>
        </p:txBody>
      </p:sp>
      <p:pic>
        <p:nvPicPr>
          <p:cNvPr id="4" name="Picture 3"/>
          <p:cNvPicPr>
            <a:picLocks noChangeAspect="1"/>
          </p:cNvPicPr>
          <p:nvPr/>
        </p:nvPicPr>
        <p:blipFill>
          <a:blip r:embed="rId3"/>
          <a:stretch>
            <a:fillRect/>
          </a:stretch>
        </p:blipFill>
        <p:spPr>
          <a:xfrm>
            <a:off x="569805" y="5339255"/>
            <a:ext cx="798073" cy="1257300"/>
          </a:xfrm>
          <a:prstGeom prst="rect">
            <a:avLst/>
          </a:prstGeom>
        </p:spPr>
      </p:pic>
      <p:pic>
        <p:nvPicPr>
          <p:cNvPr id="5" name="Picture 4"/>
          <p:cNvPicPr>
            <a:picLocks noChangeAspect="1"/>
          </p:cNvPicPr>
          <p:nvPr/>
        </p:nvPicPr>
        <p:blipFill>
          <a:blip r:embed="rId4"/>
          <a:stretch>
            <a:fillRect/>
          </a:stretch>
        </p:blipFill>
        <p:spPr>
          <a:xfrm>
            <a:off x="1618593" y="5298527"/>
            <a:ext cx="1338755" cy="1338755"/>
          </a:xfrm>
          <a:prstGeom prst="rect">
            <a:avLst/>
          </a:prstGeom>
        </p:spPr>
      </p:pic>
      <p:pic>
        <p:nvPicPr>
          <p:cNvPr id="6" name="Picture 5"/>
          <p:cNvPicPr>
            <a:picLocks noChangeAspect="1"/>
          </p:cNvPicPr>
          <p:nvPr/>
        </p:nvPicPr>
        <p:blipFill>
          <a:blip r:embed="rId5"/>
          <a:stretch>
            <a:fillRect/>
          </a:stretch>
        </p:blipFill>
        <p:spPr>
          <a:xfrm>
            <a:off x="3216169" y="5339255"/>
            <a:ext cx="1483460" cy="1298027"/>
          </a:xfrm>
          <a:prstGeom prst="rect">
            <a:avLst/>
          </a:prstGeom>
        </p:spPr>
      </p:pic>
      <p:pic>
        <p:nvPicPr>
          <p:cNvPr id="7" name="Picture 6"/>
          <p:cNvPicPr>
            <a:picLocks noChangeAspect="1"/>
          </p:cNvPicPr>
          <p:nvPr/>
        </p:nvPicPr>
        <p:blipFill>
          <a:blip r:embed="rId6"/>
          <a:stretch>
            <a:fillRect/>
          </a:stretch>
        </p:blipFill>
        <p:spPr>
          <a:xfrm>
            <a:off x="4834758" y="5370479"/>
            <a:ext cx="1479967" cy="1266803"/>
          </a:xfrm>
          <a:prstGeom prst="rect">
            <a:avLst/>
          </a:prstGeom>
        </p:spPr>
      </p:pic>
      <p:pic>
        <p:nvPicPr>
          <p:cNvPr id="8" name="Picture 7"/>
          <p:cNvPicPr>
            <a:picLocks noChangeAspect="1"/>
          </p:cNvPicPr>
          <p:nvPr/>
        </p:nvPicPr>
        <p:blipFill>
          <a:blip r:embed="rId7"/>
          <a:stretch>
            <a:fillRect/>
          </a:stretch>
        </p:blipFill>
        <p:spPr>
          <a:xfrm>
            <a:off x="6428834" y="5518368"/>
            <a:ext cx="2146300" cy="939800"/>
          </a:xfrm>
          <a:prstGeom prst="rect">
            <a:avLst/>
          </a:prstGeom>
        </p:spPr>
      </p:pic>
      <p:pic>
        <p:nvPicPr>
          <p:cNvPr id="9" name="Picture 8"/>
          <p:cNvPicPr>
            <a:picLocks noChangeAspect="1"/>
          </p:cNvPicPr>
          <p:nvPr/>
        </p:nvPicPr>
        <p:blipFill>
          <a:blip r:embed="rId8"/>
          <a:stretch>
            <a:fillRect/>
          </a:stretch>
        </p:blipFill>
        <p:spPr>
          <a:xfrm>
            <a:off x="8740176" y="5370480"/>
            <a:ext cx="1226076" cy="1226076"/>
          </a:xfrm>
          <a:prstGeom prst="rect">
            <a:avLst/>
          </a:prstGeom>
        </p:spPr>
      </p:pic>
      <p:pic>
        <p:nvPicPr>
          <p:cNvPr id="10" name="Picture 9"/>
          <p:cNvPicPr>
            <a:picLocks noChangeAspect="1"/>
          </p:cNvPicPr>
          <p:nvPr/>
        </p:nvPicPr>
        <p:blipFill>
          <a:blip r:embed="rId9"/>
          <a:stretch>
            <a:fillRect/>
          </a:stretch>
        </p:blipFill>
        <p:spPr>
          <a:xfrm>
            <a:off x="10278950" y="5339255"/>
            <a:ext cx="1401230" cy="1226076"/>
          </a:xfrm>
          <a:prstGeom prst="rect">
            <a:avLst/>
          </a:prstGeom>
        </p:spPr>
      </p:pic>
      <p:pic>
        <p:nvPicPr>
          <p:cNvPr id="11" name="Picture 10"/>
          <p:cNvPicPr>
            <a:picLocks noChangeAspect="1"/>
          </p:cNvPicPr>
          <p:nvPr/>
        </p:nvPicPr>
        <p:blipFill>
          <a:blip r:embed="rId10"/>
          <a:stretch>
            <a:fillRect/>
          </a:stretch>
        </p:blipFill>
        <p:spPr>
          <a:xfrm>
            <a:off x="10396435" y="3930869"/>
            <a:ext cx="1155618" cy="1155618"/>
          </a:xfrm>
          <a:prstGeom prst="rect">
            <a:avLst/>
          </a:prstGeom>
        </p:spPr>
      </p:pic>
      <p:pic>
        <p:nvPicPr>
          <p:cNvPr id="12" name="Picture 11"/>
          <p:cNvPicPr>
            <a:picLocks noChangeAspect="1"/>
          </p:cNvPicPr>
          <p:nvPr/>
        </p:nvPicPr>
        <p:blipFill>
          <a:blip r:embed="rId11"/>
          <a:stretch>
            <a:fillRect/>
          </a:stretch>
        </p:blipFill>
        <p:spPr>
          <a:xfrm>
            <a:off x="170944" y="4179967"/>
            <a:ext cx="1847098" cy="959070"/>
          </a:xfrm>
          <a:prstGeom prst="rect">
            <a:avLst/>
          </a:prstGeom>
        </p:spPr>
      </p:pic>
      <p:pic>
        <p:nvPicPr>
          <p:cNvPr id="13" name="Picture 12"/>
          <p:cNvPicPr>
            <a:picLocks noChangeAspect="1"/>
          </p:cNvPicPr>
          <p:nvPr/>
        </p:nvPicPr>
        <p:blipFill>
          <a:blip r:embed="rId12"/>
          <a:stretch>
            <a:fillRect/>
          </a:stretch>
        </p:blipFill>
        <p:spPr>
          <a:xfrm>
            <a:off x="170944" y="3551580"/>
            <a:ext cx="1983677" cy="544539"/>
          </a:xfrm>
          <a:prstGeom prst="rect">
            <a:avLst/>
          </a:prstGeom>
        </p:spPr>
      </p:pic>
      <p:pic>
        <p:nvPicPr>
          <p:cNvPr id="14" name="Picture 13"/>
          <p:cNvPicPr>
            <a:picLocks noChangeAspect="1"/>
          </p:cNvPicPr>
          <p:nvPr/>
        </p:nvPicPr>
        <p:blipFill>
          <a:blip r:embed="rId13"/>
          <a:stretch>
            <a:fillRect/>
          </a:stretch>
        </p:blipFill>
        <p:spPr>
          <a:xfrm>
            <a:off x="371300" y="356423"/>
            <a:ext cx="1934122" cy="1135389"/>
          </a:xfrm>
          <a:prstGeom prst="rect">
            <a:avLst/>
          </a:prstGeom>
        </p:spPr>
      </p:pic>
      <p:pic>
        <p:nvPicPr>
          <p:cNvPr id="15" name="Picture 14"/>
          <p:cNvPicPr>
            <a:picLocks noChangeAspect="1"/>
          </p:cNvPicPr>
          <p:nvPr/>
        </p:nvPicPr>
        <p:blipFill>
          <a:blip r:embed="rId14"/>
          <a:stretch>
            <a:fillRect/>
          </a:stretch>
        </p:blipFill>
        <p:spPr>
          <a:xfrm>
            <a:off x="10150948" y="121481"/>
            <a:ext cx="1497702" cy="1689351"/>
          </a:xfrm>
          <a:prstGeom prst="rect">
            <a:avLst/>
          </a:prstGeom>
        </p:spPr>
      </p:pic>
    </p:spTree>
    <p:extLst>
      <p:ext uri="{BB962C8B-B14F-4D97-AF65-F5344CB8AC3E}">
        <p14:creationId xmlns:p14="http://schemas.microsoft.com/office/powerpoint/2010/main" val="611730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838200" y="1690688"/>
            <a:ext cx="4335049" cy="4486275"/>
          </a:xfrm>
        </p:spPr>
        <p:txBody>
          <a:bodyPr>
            <a:normAutofit/>
          </a:bodyPr>
          <a:lstStyle/>
          <a:p>
            <a:r>
              <a:rPr lang="en-US" sz="1800" dirty="0"/>
              <a:t>The </a:t>
            </a:r>
            <a:r>
              <a:rPr lang="en-US" sz="1800" dirty="0" smtClean="0"/>
              <a:t>DDI Moving Forward Data </a:t>
            </a:r>
            <a:r>
              <a:rPr lang="en-US" sz="1800" dirty="0"/>
              <a:t>Description </a:t>
            </a:r>
            <a:r>
              <a:rPr lang="en-US" sz="1800" dirty="0" smtClean="0"/>
              <a:t> </a:t>
            </a:r>
            <a:r>
              <a:rPr lang="en-US" sz="1800" dirty="0"/>
              <a:t>Team began working on the structure of a simple data description to cover archival data storage formats and to provide an extension base for </a:t>
            </a:r>
            <a:r>
              <a:rPr lang="en-US" sz="1800" dirty="0" smtClean="0"/>
              <a:t>describing </a:t>
            </a:r>
            <a:r>
              <a:rPr lang="en-US" sz="1800" dirty="0"/>
              <a:t>more complex data description (i.e. </a:t>
            </a:r>
            <a:r>
              <a:rPr lang="en-US" sz="1800" dirty="0" smtClean="0"/>
              <a:t>databases) </a:t>
            </a:r>
          </a:p>
          <a:p>
            <a:r>
              <a:rPr lang="en-US" sz="1800" dirty="0" smtClean="0"/>
              <a:t>A shift occurred during the Minneapolis Sprint (2015-05-25)</a:t>
            </a:r>
          </a:p>
          <a:p>
            <a:r>
              <a:rPr lang="en-US" sz="1800" dirty="0" smtClean="0"/>
              <a:t>There it seemed within reach that at long last we might be able to account for and relate many different types of databases in a single model</a:t>
            </a:r>
          </a:p>
          <a:p>
            <a:r>
              <a:rPr lang="en-US" sz="1800" dirty="0" smtClean="0"/>
              <a:t>Currently the team is working to prove the Minneapolis vision by using the model presented here to describe several data management solutions</a:t>
            </a:r>
            <a:endParaRPr lang="en-US" sz="1800" dirty="0"/>
          </a:p>
        </p:txBody>
      </p:sp>
      <p:pic>
        <p:nvPicPr>
          <p:cNvPr id="4" name="Picture 3"/>
          <p:cNvPicPr>
            <a:picLocks noChangeAspect="1"/>
          </p:cNvPicPr>
          <p:nvPr/>
        </p:nvPicPr>
        <p:blipFill>
          <a:blip r:embed="rId3"/>
          <a:stretch>
            <a:fillRect/>
          </a:stretch>
        </p:blipFill>
        <p:spPr>
          <a:xfrm>
            <a:off x="5398718" y="1690688"/>
            <a:ext cx="6536308" cy="4657725"/>
          </a:xfrm>
          <a:prstGeom prst="rect">
            <a:avLst/>
          </a:prstGeom>
        </p:spPr>
      </p:pic>
      <p:sp>
        <p:nvSpPr>
          <p:cNvPr id="5" name="Date Placeholder 4"/>
          <p:cNvSpPr>
            <a:spLocks noGrp="1"/>
          </p:cNvSpPr>
          <p:nvPr>
            <p:ph type="dt" sz="half" idx="10"/>
          </p:nvPr>
        </p:nvSpPr>
        <p:spPr/>
        <p:txBody>
          <a:bodyPr/>
          <a:lstStyle/>
          <a:p>
            <a:fld id="{A5581F80-DFCE-4945-BB6E-02DFAE956931}" type="datetime1">
              <a:rPr lang="en-US" smtClean="0"/>
              <a:t>29/09/2015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1</a:t>
            </a:fld>
            <a:endParaRPr lang="en-US"/>
          </a:p>
        </p:txBody>
      </p:sp>
    </p:spTree>
    <p:extLst>
      <p:ext uri="{BB962C8B-B14F-4D97-AF65-F5344CB8AC3E}">
        <p14:creationId xmlns:p14="http://schemas.microsoft.com/office/powerpoint/2010/main" val="12457272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4733" y="684467"/>
            <a:ext cx="7493223" cy="5591642"/>
          </a:xfrm>
          <a:prstGeom prst="rect">
            <a:avLst/>
          </a:prstGeom>
        </p:spPr>
      </p:pic>
      <p:sp>
        <p:nvSpPr>
          <p:cNvPr id="7" name="Content Placeholder 6"/>
          <p:cNvSpPr>
            <a:spLocks noGrp="1"/>
          </p:cNvSpPr>
          <p:nvPr>
            <p:ph sz="half" idx="2"/>
          </p:nvPr>
        </p:nvSpPr>
        <p:spPr>
          <a:xfrm>
            <a:off x="384350" y="381836"/>
            <a:ext cx="4415302" cy="6089301"/>
          </a:xfrm>
        </p:spPr>
        <p:txBody>
          <a:bodyPr>
            <a:normAutofit/>
          </a:bodyPr>
          <a:lstStyle/>
          <a:p>
            <a:r>
              <a:rPr lang="en-US" sz="1400" dirty="0" smtClean="0"/>
              <a:t>A data store is an information object in a chain of information objects that begins with real world events and things</a:t>
            </a:r>
          </a:p>
          <a:p>
            <a:r>
              <a:rPr lang="en-US" sz="1400" dirty="0" smtClean="0"/>
              <a:t>In this chain events and things are observed and observation yields information</a:t>
            </a:r>
          </a:p>
          <a:p>
            <a:r>
              <a:rPr lang="en-US" sz="1400" dirty="0" smtClean="0"/>
              <a:t>Data stores are used to understand this information</a:t>
            </a:r>
          </a:p>
          <a:p>
            <a:r>
              <a:rPr lang="en-US" sz="1400" dirty="0" smtClean="0"/>
              <a:t>Information and information objects like data stores are not new</a:t>
            </a:r>
          </a:p>
          <a:p>
            <a:pPr lvl="1"/>
            <a:r>
              <a:rPr lang="en-US" sz="1200" dirty="0" smtClean="0"/>
              <a:t>Books have been around for a while</a:t>
            </a:r>
          </a:p>
          <a:p>
            <a:pPr lvl="1"/>
            <a:r>
              <a:rPr lang="en-US" sz="1200" dirty="0" smtClean="0"/>
              <a:t>So have documents and tables</a:t>
            </a:r>
          </a:p>
          <a:p>
            <a:pPr lvl="1"/>
            <a:r>
              <a:rPr lang="en-US" sz="1200" dirty="0" smtClean="0"/>
              <a:t>However, as a consequence of computers, new types of information objects like dimensional stores in the late twentieth century and now data lakes in the twenty-first century have sprung into being</a:t>
            </a:r>
          </a:p>
          <a:p>
            <a:r>
              <a:rPr lang="en-US" sz="1400" dirty="0" smtClean="0"/>
              <a:t>As a consequence, we now find ourselves in the position of having a new story to tell about information</a:t>
            </a:r>
          </a:p>
          <a:p>
            <a:r>
              <a:rPr lang="en-US" sz="1400" dirty="0" smtClean="0"/>
              <a:t>This story is called </a:t>
            </a:r>
            <a:r>
              <a:rPr lang="en-US" sz="1400" i="1" dirty="0" smtClean="0"/>
              <a:t>informatics</a:t>
            </a:r>
            <a:r>
              <a:rPr lang="en-US" sz="1400" dirty="0" smtClean="0"/>
              <a:t> and the storytellers are called </a:t>
            </a:r>
            <a:r>
              <a:rPr lang="en-US" sz="1400" i="1" dirty="0" smtClean="0"/>
              <a:t>informaticists</a:t>
            </a:r>
          </a:p>
          <a:p>
            <a:r>
              <a:rPr lang="en-US" sz="1400" dirty="0" smtClean="0"/>
              <a:t>One surprise in this story are transactions. Transactions preserve context and enable us to think about and understand events and things as a whole</a:t>
            </a:r>
          </a:p>
          <a:p>
            <a:pPr lvl="1"/>
            <a:r>
              <a:rPr lang="en-US" sz="1200" dirty="0" smtClean="0"/>
              <a:t>Context might include </a:t>
            </a:r>
            <a:r>
              <a:rPr lang="en-US" sz="1200" i="1" dirty="0" smtClean="0"/>
              <a:t>metadata</a:t>
            </a:r>
            <a:r>
              <a:rPr lang="en-US" sz="1200" dirty="0" smtClean="0"/>
              <a:t> like a question asked or the kind of cuff used to take a blood measure</a:t>
            </a:r>
          </a:p>
          <a:p>
            <a:pPr lvl="1"/>
            <a:r>
              <a:rPr lang="en-US" sz="1200" dirty="0" smtClean="0"/>
              <a:t>Context might include </a:t>
            </a:r>
            <a:r>
              <a:rPr lang="en-US" sz="1200" i="1" dirty="0" smtClean="0"/>
              <a:t>paradata</a:t>
            </a:r>
            <a:r>
              <a:rPr lang="en-US" sz="1200" dirty="0" smtClean="0"/>
              <a:t> like how long it took to answer a question or the condition of a person during a blood pressure reading</a:t>
            </a:r>
          </a:p>
        </p:txBody>
      </p:sp>
      <p:sp>
        <p:nvSpPr>
          <p:cNvPr id="17" name="Date Placeholder 16"/>
          <p:cNvSpPr>
            <a:spLocks noGrp="1"/>
          </p:cNvSpPr>
          <p:nvPr>
            <p:ph type="dt" sz="half" idx="10"/>
          </p:nvPr>
        </p:nvSpPr>
        <p:spPr/>
        <p:txBody>
          <a:bodyPr/>
          <a:lstStyle/>
          <a:p>
            <a:fld id="{A3C6B9FE-75E8-874C-9365-EE983474E9C6}" type="datetime1">
              <a:rPr lang="en-US" smtClean="0"/>
              <a:t>29/09/2015</a:t>
            </a:fld>
            <a:endParaRPr lang="en-US" dirty="0"/>
          </a:p>
        </p:txBody>
      </p:sp>
      <p:sp>
        <p:nvSpPr>
          <p:cNvPr id="18" name="Footer Placeholder 17"/>
          <p:cNvSpPr>
            <a:spLocks noGrp="1"/>
          </p:cNvSpPr>
          <p:nvPr>
            <p:ph type="ftr" sz="quarter" idx="11"/>
          </p:nvPr>
        </p:nvSpPr>
        <p:spPr/>
        <p:txBody>
          <a:bodyPr/>
          <a:lstStyle/>
          <a:p>
            <a:r>
              <a:rPr lang="en-US" dirty="0" smtClean="0"/>
              <a:t>Informatics and Informaticists</a:t>
            </a:r>
            <a:endParaRPr lang="en-US" dirty="0"/>
          </a:p>
        </p:txBody>
      </p:sp>
      <p:sp>
        <p:nvSpPr>
          <p:cNvPr id="19" name="Slide Number Placeholder 18"/>
          <p:cNvSpPr>
            <a:spLocks noGrp="1"/>
          </p:cNvSpPr>
          <p:nvPr>
            <p:ph type="sldNum" sz="quarter" idx="12"/>
          </p:nvPr>
        </p:nvSpPr>
        <p:spPr>
          <a:xfrm>
            <a:off x="8610600" y="6356350"/>
            <a:ext cx="2743200" cy="365125"/>
          </a:xfrm>
        </p:spPr>
        <p:txBody>
          <a:bodyPr/>
          <a:lstStyle/>
          <a:p>
            <a:fld id="{BD587FD3-8DE5-094A-921B-505ACA5D233E}" type="slidenum">
              <a:rPr lang="en-US" smtClean="0"/>
              <a:t>2</a:t>
            </a:fld>
            <a:endParaRPr lang="en-US" dirty="0"/>
          </a:p>
        </p:txBody>
      </p:sp>
      <p:pic>
        <p:nvPicPr>
          <p:cNvPr id="13" name="Picture 12"/>
          <p:cNvPicPr>
            <a:picLocks noChangeAspect="1"/>
          </p:cNvPicPr>
          <p:nvPr/>
        </p:nvPicPr>
        <p:blipFill>
          <a:blip r:embed="rId4">
            <a:alphaModFix amt="60000"/>
          </a:blip>
          <a:stretch>
            <a:fillRect/>
          </a:stretch>
        </p:blipFill>
        <p:spPr>
          <a:xfrm>
            <a:off x="6497964" y="286024"/>
            <a:ext cx="1051560" cy="1051560"/>
          </a:xfrm>
          <a:prstGeom prst="rect">
            <a:avLst/>
          </a:prstGeom>
        </p:spPr>
      </p:pic>
    </p:spTree>
    <p:extLst>
      <p:ext uri="{BB962C8B-B14F-4D97-AF65-F5344CB8AC3E}">
        <p14:creationId xmlns:p14="http://schemas.microsoft.com/office/powerpoint/2010/main" val="628220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74733" y="684467"/>
            <a:ext cx="7493223" cy="5591642"/>
          </a:xfrm>
          <a:prstGeom prst="rect">
            <a:avLst/>
          </a:prstGeom>
        </p:spPr>
      </p:pic>
      <p:sp>
        <p:nvSpPr>
          <p:cNvPr id="7" name="Content Placeholder 6"/>
          <p:cNvSpPr>
            <a:spLocks noGrp="1"/>
          </p:cNvSpPr>
          <p:nvPr>
            <p:ph sz="half" idx="2"/>
          </p:nvPr>
        </p:nvSpPr>
        <p:spPr>
          <a:xfrm>
            <a:off x="384351" y="381836"/>
            <a:ext cx="4227406" cy="6089301"/>
          </a:xfrm>
        </p:spPr>
        <p:txBody>
          <a:bodyPr>
            <a:normAutofit/>
          </a:bodyPr>
          <a:lstStyle/>
          <a:p>
            <a:r>
              <a:rPr lang="en-US" sz="1400" dirty="0"/>
              <a:t>Another surprise is that with the emergence of new types of data models, informaticists can now look at events and things from many </a:t>
            </a:r>
            <a:r>
              <a:rPr lang="en-US" sz="1400" i="1" dirty="0" smtClean="0"/>
              <a:t>perspectives</a:t>
            </a:r>
            <a:endParaRPr lang="en-US" sz="1400" dirty="0" smtClean="0"/>
          </a:p>
          <a:p>
            <a:r>
              <a:rPr lang="en-US" sz="1400" dirty="0" smtClean="0"/>
              <a:t>Graphs (RDF) and topic maps (Google) are also data stores</a:t>
            </a:r>
          </a:p>
          <a:p>
            <a:r>
              <a:rPr lang="en-US" sz="1400" dirty="0" smtClean="0"/>
              <a:t>Today, to gain perspective, we don’t limit ourselves to a single model</a:t>
            </a:r>
          </a:p>
          <a:p>
            <a:r>
              <a:rPr lang="en-US" sz="1400" dirty="0" smtClean="0"/>
              <a:t>Instead we build models and stores as needed</a:t>
            </a:r>
          </a:p>
          <a:p>
            <a:pPr lvl="1"/>
            <a:r>
              <a:rPr lang="en-US" sz="1200" dirty="0" smtClean="0"/>
              <a:t>Today, increasingly, we build models </a:t>
            </a:r>
            <a:r>
              <a:rPr lang="en-US" sz="1200" i="1" dirty="0" smtClean="0"/>
              <a:t>downstream</a:t>
            </a:r>
          </a:p>
          <a:p>
            <a:pPr lvl="1"/>
            <a:r>
              <a:rPr lang="en-US" sz="1200" dirty="0" smtClean="0"/>
              <a:t>Also, one model like a data lake can lead to others like tables and graphs and vice versa. </a:t>
            </a:r>
          </a:p>
          <a:p>
            <a:pPr lvl="1"/>
            <a:r>
              <a:rPr lang="en-US" sz="1200" i="1" dirty="0" smtClean="0"/>
              <a:t>Data exploration – </a:t>
            </a:r>
            <a:r>
              <a:rPr lang="en-US" sz="1200" dirty="0" smtClean="0"/>
              <a:t>again facilitated by computers </a:t>
            </a:r>
            <a:r>
              <a:rPr lang="en-US" sz="1200" i="1" dirty="0"/>
              <a:t>–</a:t>
            </a:r>
            <a:r>
              <a:rPr lang="en-US" sz="1200" dirty="0" smtClean="0"/>
              <a:t>  leads us to tweak data structures and build new data stores</a:t>
            </a:r>
          </a:p>
          <a:p>
            <a:pPr lvl="1"/>
            <a:r>
              <a:rPr lang="en-US" sz="1200" dirty="0" smtClean="0"/>
              <a:t>Finally, data stores themselves become nodes in a data analysis that we traverse, making arguments and seeing events and things from multiple </a:t>
            </a:r>
            <a:r>
              <a:rPr lang="en-US" sz="1200" i="1" dirty="0" smtClean="0"/>
              <a:t>connected</a:t>
            </a:r>
            <a:r>
              <a:rPr lang="en-US" sz="1200" dirty="0" smtClean="0"/>
              <a:t> perspectives</a:t>
            </a:r>
          </a:p>
          <a:p>
            <a:r>
              <a:rPr lang="en-US" sz="1400" dirty="0" smtClean="0"/>
              <a:t>One product of the stores that we build are papers in which we chain together tables to make arguments and gain perspective on real world events and things</a:t>
            </a:r>
          </a:p>
          <a:p>
            <a:r>
              <a:rPr lang="en-US" sz="1400" dirty="0" smtClean="0"/>
              <a:t>A second product is an archive</a:t>
            </a:r>
          </a:p>
          <a:p>
            <a:pPr lvl="1"/>
            <a:r>
              <a:rPr lang="en-US" sz="1200" dirty="0" smtClean="0"/>
              <a:t>The archive contains information artifacts such as the data we first captured and any data we derive from other data</a:t>
            </a:r>
          </a:p>
        </p:txBody>
      </p:sp>
      <p:sp>
        <p:nvSpPr>
          <p:cNvPr id="4" name="Date Placeholder 3"/>
          <p:cNvSpPr>
            <a:spLocks noGrp="1"/>
          </p:cNvSpPr>
          <p:nvPr>
            <p:ph type="dt" sz="half" idx="10"/>
          </p:nvPr>
        </p:nvSpPr>
        <p:spPr/>
        <p:txBody>
          <a:bodyPr/>
          <a:lstStyle/>
          <a:p>
            <a:fld id="{9046DC2C-619F-1E4A-9D6C-FC6747631497}"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11" name="Slide Number Placeholder 10"/>
          <p:cNvSpPr>
            <a:spLocks noGrp="1"/>
          </p:cNvSpPr>
          <p:nvPr>
            <p:ph type="sldNum" sz="quarter" idx="12"/>
          </p:nvPr>
        </p:nvSpPr>
        <p:spPr>
          <a:xfrm>
            <a:off x="8610600" y="6356350"/>
            <a:ext cx="2743200" cy="365125"/>
          </a:xfrm>
        </p:spPr>
        <p:txBody>
          <a:bodyPr/>
          <a:lstStyle/>
          <a:p>
            <a:fld id="{BD587FD3-8DE5-094A-921B-505ACA5D233E}" type="slidenum">
              <a:rPr lang="en-US" smtClean="0"/>
              <a:t>3</a:t>
            </a:fld>
            <a:endParaRPr lang="en-US"/>
          </a:p>
        </p:txBody>
      </p:sp>
      <p:pic>
        <p:nvPicPr>
          <p:cNvPr id="6" name="Picture 5"/>
          <p:cNvPicPr>
            <a:picLocks noChangeAspect="1"/>
          </p:cNvPicPr>
          <p:nvPr/>
        </p:nvPicPr>
        <p:blipFill>
          <a:blip r:embed="rId4">
            <a:alphaModFix amt="60000"/>
          </a:blip>
          <a:stretch>
            <a:fillRect/>
          </a:stretch>
        </p:blipFill>
        <p:spPr>
          <a:xfrm>
            <a:off x="6503834" y="286663"/>
            <a:ext cx="1054745" cy="1054745"/>
          </a:xfrm>
          <a:prstGeom prst="rect">
            <a:avLst/>
          </a:prstGeom>
        </p:spPr>
      </p:pic>
    </p:spTree>
    <p:extLst>
      <p:ext uri="{BB962C8B-B14F-4D97-AF65-F5344CB8AC3E}">
        <p14:creationId xmlns:p14="http://schemas.microsoft.com/office/powerpoint/2010/main" val="453180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74733" y="684467"/>
            <a:ext cx="7493223" cy="5591642"/>
          </a:xfrm>
          <a:prstGeom prst="rect">
            <a:avLst/>
          </a:prstGeom>
        </p:spPr>
      </p:pic>
      <p:sp>
        <p:nvSpPr>
          <p:cNvPr id="7" name="Content Placeholder 6"/>
          <p:cNvSpPr>
            <a:spLocks noGrp="1"/>
          </p:cNvSpPr>
          <p:nvPr>
            <p:ph sz="half" idx="2"/>
          </p:nvPr>
        </p:nvSpPr>
        <p:spPr>
          <a:xfrm>
            <a:off x="384351" y="381836"/>
            <a:ext cx="4227406" cy="6089301"/>
          </a:xfrm>
        </p:spPr>
        <p:txBody>
          <a:bodyPr>
            <a:normAutofit/>
          </a:bodyPr>
          <a:lstStyle/>
          <a:p>
            <a:pPr lvl="1"/>
            <a:r>
              <a:rPr lang="en-US" sz="1200" dirty="0"/>
              <a:t>Additionally</a:t>
            </a:r>
            <a:r>
              <a:rPr lang="en-US" sz="1200"/>
              <a:t>, </a:t>
            </a:r>
            <a:r>
              <a:rPr lang="en-US" sz="1200" smtClean="0"/>
              <a:t>the archive </a:t>
            </a:r>
            <a:r>
              <a:rPr lang="en-US" sz="1200" dirty="0"/>
              <a:t>captures the method, algorithms and processes we use as we create data from </a:t>
            </a:r>
            <a:r>
              <a:rPr lang="en-US" sz="1200" dirty="0" smtClean="0"/>
              <a:t>data</a:t>
            </a:r>
          </a:p>
          <a:p>
            <a:pPr lvl="1"/>
            <a:r>
              <a:rPr lang="en-US" sz="1200" dirty="0" smtClean="0"/>
              <a:t>These derivations take the form of a chain called the provenance chain</a:t>
            </a:r>
          </a:p>
          <a:p>
            <a:pPr lvl="1"/>
            <a:r>
              <a:rPr lang="en-US" sz="1200" dirty="0" smtClean="0"/>
              <a:t>Provenance chains need to describe the derivation process in enough detail so that other scientists can reproduce first the data stores and then the tables that are used to analyze, understand and report results</a:t>
            </a:r>
          </a:p>
          <a:p>
            <a:pPr lvl="1"/>
            <a:r>
              <a:rPr lang="en-US" sz="1200" dirty="0" smtClean="0"/>
              <a:t>Given enough detail, provenance chains are not just historical in nature. They can be used by a software agent both to repeat and perform new analyses</a:t>
            </a:r>
          </a:p>
          <a:p>
            <a:r>
              <a:rPr lang="en-US" sz="1400" dirty="0" smtClean="0"/>
              <a:t>Through the myriad of data stores, informaticists turn information into knowledge</a:t>
            </a:r>
          </a:p>
          <a:p>
            <a:pPr lvl="1"/>
            <a:r>
              <a:rPr lang="en-US" sz="1200" dirty="0" smtClean="0"/>
              <a:t>We are approaching a time when anyone who is curious can be an informaticist because of the emergence of computers and tools</a:t>
            </a:r>
          </a:p>
          <a:p>
            <a:pPr lvl="1"/>
            <a:r>
              <a:rPr lang="en-US" sz="1200" dirty="0" smtClean="0"/>
              <a:t>The informaticist need not be technical</a:t>
            </a:r>
          </a:p>
          <a:p>
            <a:pPr lvl="1"/>
            <a:r>
              <a:rPr lang="en-US" sz="1200" dirty="0" smtClean="0"/>
              <a:t>Instead, as time goes forward and with the benefit of tools, it is both essential and enough that we be SMEs</a:t>
            </a:r>
            <a:endParaRPr lang="en-US" sz="1200" dirty="0"/>
          </a:p>
        </p:txBody>
      </p:sp>
      <p:sp>
        <p:nvSpPr>
          <p:cNvPr id="4" name="Date Placeholder 3"/>
          <p:cNvSpPr>
            <a:spLocks noGrp="1"/>
          </p:cNvSpPr>
          <p:nvPr>
            <p:ph type="dt" sz="half" idx="10"/>
          </p:nvPr>
        </p:nvSpPr>
        <p:spPr/>
        <p:txBody>
          <a:bodyPr/>
          <a:lstStyle/>
          <a:p>
            <a:fld id="{9046DC2C-619F-1E4A-9D6C-FC6747631497}" type="datetime1">
              <a:rPr lang="en-US" smtClean="0"/>
              <a:t>29/09/2015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11" name="Slide Number Placeholder 10"/>
          <p:cNvSpPr>
            <a:spLocks noGrp="1"/>
          </p:cNvSpPr>
          <p:nvPr>
            <p:ph type="sldNum" sz="quarter" idx="12"/>
          </p:nvPr>
        </p:nvSpPr>
        <p:spPr>
          <a:xfrm>
            <a:off x="8610600" y="6356350"/>
            <a:ext cx="2743200" cy="365125"/>
          </a:xfrm>
        </p:spPr>
        <p:txBody>
          <a:bodyPr/>
          <a:lstStyle/>
          <a:p>
            <a:fld id="{BD587FD3-8DE5-094A-921B-505ACA5D233E}" type="slidenum">
              <a:rPr lang="en-US" smtClean="0"/>
              <a:t>4</a:t>
            </a:fld>
            <a:endParaRPr lang="en-US"/>
          </a:p>
        </p:txBody>
      </p:sp>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6510163" y="333710"/>
            <a:ext cx="1051560" cy="1051560"/>
          </a:xfrm>
          <a:prstGeom prst="rect">
            <a:avLst/>
          </a:prstGeom>
        </p:spPr>
      </p:pic>
    </p:spTree>
    <p:extLst>
      <p:ext uri="{BB962C8B-B14F-4D97-AF65-F5344CB8AC3E}">
        <p14:creationId xmlns:p14="http://schemas.microsoft.com/office/powerpoint/2010/main" val="758088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687</Words>
  <Application>Microsoft Macintosh PowerPoint</Application>
  <PresentationFormat>Custom</PresentationFormat>
  <Paragraphs>56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Informatics and Informaticists</vt:lpstr>
      <vt:lpstr>Acknowledgements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Steven McEachern</cp:lastModifiedBy>
  <cp:revision>58</cp:revision>
  <dcterms:created xsi:type="dcterms:W3CDTF">2015-08-29T09:34:24Z</dcterms:created>
  <dcterms:modified xsi:type="dcterms:W3CDTF">2015-09-29T01:42:57Z</dcterms:modified>
</cp:coreProperties>
</file>