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9"/>
    <p:restoredTop sz="96405"/>
  </p:normalViewPr>
  <p:slideViewPr>
    <p:cSldViewPr snapToGrid="0" snapToObjects="1">
      <p:cViewPr varScale="1">
        <p:scale>
          <a:sx n="87" d="100"/>
          <a:sy n="87" d="100"/>
        </p:scale>
        <p:origin x="-4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5913A-B7B7-ED4B-8BFA-6AE37AE61D37}" type="datetimeFigureOut">
              <a:rPr lang="en-US" smtClean="0"/>
              <a:t>10/09/2015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69AF-B200-6A42-B7CF-9082CFE2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9AF-B200-6A42-B7CF-9082CFE2C55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6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870D-A668-7B42-9B6C-17017865D030}" type="datetime1">
              <a:rPr lang="en-US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0200-285A-754B-8E21-EA521F0C756B}" type="datetime1">
              <a:rPr lang="en-US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0DDB-A025-3D4A-BDE5-9BD7A1920692}" type="datetime1">
              <a:rPr lang="en-US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7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82EC-C4F3-F24A-8EB5-85E423DF84A1}" type="datetime1">
              <a:rPr lang="en-US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390-87C1-294B-8A66-3956D085E5C8}" type="datetime1">
              <a:rPr lang="en-US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8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EC4D-2547-B549-B3CD-CE0F04E3A853}" type="datetime1">
              <a:rPr lang="en-US" smtClean="0"/>
              <a:t>10/09/2015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1046-8413-DD44-9236-726771FA804C}" type="datetime1">
              <a:rPr lang="en-US" smtClean="0"/>
              <a:t>10/09/2015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B649-6CD6-2E4F-BEBB-DDC59C8A66C1}" type="datetime1">
              <a:rPr lang="en-US" smtClean="0"/>
              <a:t>10/09/2015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1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128A-1792-4F44-B358-F2B46E9C64FC}" type="datetime1">
              <a:rPr lang="en-US" smtClean="0"/>
              <a:t>10/09/2015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43C1-4FFD-864D-9F27-F6B8B1B5C8B4}" type="datetime1">
              <a:rPr lang="en-US" smtClean="0"/>
              <a:t>10/09/2015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7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74DF-8F12-5E4F-AFDC-D99664F4DD31}" type="datetime1">
              <a:rPr lang="en-US" smtClean="0"/>
              <a:t>10/09/2015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63FBD-6B81-0D4F-9DEB-EE165DEB54F9}" type="datetime1">
              <a:rPr lang="en-US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tiff"/><Relationship Id="rId12" Type="http://schemas.openxmlformats.org/officeDocument/2006/relationships/image" Target="../media/image10.tiff"/><Relationship Id="rId13" Type="http://schemas.openxmlformats.org/officeDocument/2006/relationships/image" Target="../media/image11.tiff"/><Relationship Id="rId14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0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0416"/>
            <a:ext cx="9144000" cy="2387600"/>
          </a:xfrm>
        </p:spPr>
        <p:txBody>
          <a:bodyPr/>
          <a:lstStyle/>
          <a:p>
            <a:r>
              <a:rPr lang="en-US" dirty="0" smtClean="0"/>
              <a:t>Informatics and Informaticists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91832"/>
            <a:ext cx="9144000" cy="1655762"/>
          </a:xfrm>
        </p:spPr>
        <p:txBody>
          <a:bodyPr/>
          <a:lstStyle/>
          <a:p>
            <a:r>
              <a:rPr lang="en-US" dirty="0" smtClean="0"/>
              <a:t>Jay Greenfield, PhD</a:t>
            </a:r>
          </a:p>
          <a:p>
            <a:r>
              <a:rPr lang="en-US" dirty="0" smtClean="0"/>
              <a:t>Member of the Data Documentation Initiative (DDI) </a:t>
            </a:r>
            <a:br>
              <a:rPr lang="en-US" dirty="0" smtClean="0"/>
            </a:br>
            <a:r>
              <a:rPr lang="en-US" dirty="0" smtClean="0"/>
              <a:t>Data Description Moving Forward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05" y="5339255"/>
            <a:ext cx="798073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93" y="5298527"/>
            <a:ext cx="1338755" cy="1338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169" y="5339255"/>
            <a:ext cx="1483460" cy="1298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758" y="5370479"/>
            <a:ext cx="1479967" cy="1266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834" y="5518368"/>
            <a:ext cx="2146300" cy="93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176" y="5370480"/>
            <a:ext cx="1226076" cy="1226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8950" y="5339255"/>
            <a:ext cx="1401230" cy="1226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6435" y="3930869"/>
            <a:ext cx="1155618" cy="1155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944" y="4179967"/>
            <a:ext cx="1847098" cy="959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944" y="3551580"/>
            <a:ext cx="1983677" cy="544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300" y="356423"/>
            <a:ext cx="1934122" cy="1135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0948" y="121481"/>
            <a:ext cx="1497702" cy="16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3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335049" cy="4486275"/>
          </a:xfrm>
        </p:spPr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dirty="0" smtClean="0"/>
              <a:t>DDI Moving Forward Data </a:t>
            </a:r>
            <a:r>
              <a:rPr lang="en-US" sz="1800" dirty="0"/>
              <a:t>Description </a:t>
            </a:r>
            <a:r>
              <a:rPr lang="en-US" sz="1800" dirty="0" smtClean="0"/>
              <a:t> </a:t>
            </a:r>
            <a:r>
              <a:rPr lang="en-US" sz="1800" dirty="0"/>
              <a:t>Team began working on the structure of a simple data description to cover archival data storage formats and to provide an extension base for </a:t>
            </a:r>
            <a:r>
              <a:rPr lang="en-US" sz="1800" dirty="0" smtClean="0"/>
              <a:t>describing </a:t>
            </a:r>
            <a:r>
              <a:rPr lang="en-US" sz="1800" dirty="0"/>
              <a:t>more complex data description (i.e. </a:t>
            </a:r>
            <a:r>
              <a:rPr lang="en-US" sz="1800" dirty="0" smtClean="0"/>
              <a:t>databases) </a:t>
            </a:r>
          </a:p>
          <a:p>
            <a:r>
              <a:rPr lang="en-US" sz="1800" dirty="0" smtClean="0"/>
              <a:t>A shift occurred during the Minneapolis Sprint (2015-05-25)</a:t>
            </a:r>
          </a:p>
          <a:p>
            <a:r>
              <a:rPr lang="en-US" sz="1800" dirty="0" smtClean="0"/>
              <a:t>There it seemed within reach that at long last we might be able to account for and relate many different types of databases in a single model</a:t>
            </a:r>
          </a:p>
          <a:p>
            <a:r>
              <a:rPr lang="en-US" sz="1800" dirty="0" smtClean="0"/>
              <a:t>Currently the team is working to prove the Minneapolis vision by using the model presented here to describe several data management solutions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18" y="1690688"/>
            <a:ext cx="6536308" cy="46577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F80-DFCE-4945-BB6E-02DFAE956931}" type="datetime1">
              <a:rPr lang="en-US" smtClean="0"/>
              <a:t>10/09/2015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15" y="381835"/>
            <a:ext cx="7299287" cy="588074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4350" y="381836"/>
            <a:ext cx="4415302" cy="6089301"/>
          </a:xfrm>
        </p:spPr>
        <p:txBody>
          <a:bodyPr>
            <a:normAutofit/>
          </a:bodyPr>
          <a:lstStyle/>
          <a:p>
            <a:r>
              <a:rPr lang="en-US" sz="1400" dirty="0" smtClean="0"/>
              <a:t>A data model is an information object in a chain of information objects that begins with real world events and things</a:t>
            </a:r>
          </a:p>
          <a:p>
            <a:r>
              <a:rPr lang="en-US" sz="1400" dirty="0" smtClean="0"/>
              <a:t>In this chain events and things are observed and observation yields information</a:t>
            </a:r>
          </a:p>
          <a:p>
            <a:r>
              <a:rPr lang="en-US" sz="1400" dirty="0" smtClean="0"/>
              <a:t>Data models are used to understand this information</a:t>
            </a:r>
          </a:p>
          <a:p>
            <a:r>
              <a:rPr lang="en-US" sz="1400" dirty="0" smtClean="0"/>
              <a:t>Information and information objects like data models and data stores are not new</a:t>
            </a:r>
          </a:p>
          <a:p>
            <a:pPr lvl="1"/>
            <a:r>
              <a:rPr lang="en-US" sz="1200" dirty="0" smtClean="0"/>
              <a:t>Books have been around for a while</a:t>
            </a:r>
          </a:p>
          <a:p>
            <a:pPr lvl="1"/>
            <a:r>
              <a:rPr lang="en-US" sz="1200" dirty="0" smtClean="0"/>
              <a:t>So have documents and tables</a:t>
            </a:r>
          </a:p>
          <a:p>
            <a:pPr lvl="1"/>
            <a:r>
              <a:rPr lang="en-US" sz="1200" dirty="0" smtClean="0"/>
              <a:t>However, as a consequence of computers, new types of information objects like dimensional stores in the late twentieth century and now data lakes in the twenty-first century have sprung into being</a:t>
            </a:r>
          </a:p>
          <a:p>
            <a:r>
              <a:rPr lang="en-US" sz="1400" dirty="0" smtClean="0"/>
              <a:t>As a consequence, we now find ourselves in the position of having a new story to tell about information</a:t>
            </a:r>
          </a:p>
          <a:p>
            <a:r>
              <a:rPr lang="en-US" sz="1400" dirty="0" smtClean="0"/>
              <a:t>This story is called </a:t>
            </a:r>
            <a:r>
              <a:rPr lang="en-US" sz="1400" i="1" dirty="0" smtClean="0"/>
              <a:t>informatics</a:t>
            </a:r>
            <a:r>
              <a:rPr lang="en-US" sz="1400" dirty="0" smtClean="0"/>
              <a:t> and the storytellers are called </a:t>
            </a:r>
            <a:r>
              <a:rPr lang="en-US" sz="1400" i="1" dirty="0" smtClean="0"/>
              <a:t>informaticists</a:t>
            </a:r>
          </a:p>
          <a:p>
            <a:r>
              <a:rPr lang="en-US" sz="1400" dirty="0" smtClean="0"/>
              <a:t>One surprise in this story are transactions. Transactions preserve context and enable us to think about and understand events and things as a whole</a:t>
            </a:r>
          </a:p>
          <a:p>
            <a:pPr lvl="1"/>
            <a:r>
              <a:rPr lang="en-US" sz="1200" dirty="0" smtClean="0"/>
              <a:t>Context might include </a:t>
            </a:r>
            <a:r>
              <a:rPr lang="en-US" sz="1200" i="1" dirty="0" smtClean="0"/>
              <a:t>metadata</a:t>
            </a:r>
            <a:r>
              <a:rPr lang="en-US" sz="1200" dirty="0" smtClean="0"/>
              <a:t> like a question asked or the kind of cuff used to take a blood measure</a:t>
            </a:r>
          </a:p>
          <a:p>
            <a:pPr lvl="1"/>
            <a:r>
              <a:rPr lang="en-US" sz="1200" dirty="0" smtClean="0"/>
              <a:t>Context might include </a:t>
            </a:r>
            <a:r>
              <a:rPr lang="en-US" sz="1200" i="1" dirty="0" smtClean="0"/>
              <a:t>paradata</a:t>
            </a:r>
            <a:r>
              <a:rPr lang="en-US" sz="1200" dirty="0" smtClean="0"/>
              <a:t> like how long it took to answer a question or the condition of a person during a blood pressure reading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8581" y="4465937"/>
            <a:ext cx="1397875" cy="1708160"/>
          </a:xfrm>
          <a:prstGeom prst="rect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i="1" dirty="0" smtClean="0"/>
              <a:t>From the Moving Forward Project of the Data Documentation Initiative (DDI). </a:t>
            </a:r>
            <a:endParaRPr lang="en-US" sz="1000" i="1" dirty="0"/>
          </a:p>
          <a:p>
            <a:pPr>
              <a:spcBef>
                <a:spcPts val="600"/>
              </a:spcBef>
            </a:pPr>
            <a:r>
              <a:rPr lang="en-US" sz="1000" dirty="0" smtClean="0"/>
              <a:t>DDI Moving Forward is supported by many National </a:t>
            </a:r>
            <a:r>
              <a:rPr lang="en-US" sz="1000" dirty="0"/>
              <a:t>S</a:t>
            </a:r>
            <a:r>
              <a:rPr lang="en-US" sz="1000" dirty="0" smtClean="0"/>
              <a:t>tatistical Institutes (NSIs), Eurostat and the United Nations</a:t>
            </a:r>
            <a:endParaRPr lang="en-US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5051892" y="589448"/>
            <a:ext cx="1463040" cy="1463040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B9FE-75E8-874C-9365-EE983474E9C6}" type="datetime1">
              <a:rPr lang="en-US" smtClean="0"/>
              <a:t>10/09/2015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Informatics and Informaticists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D587FD3-8DE5-094A-921B-505ACA5D23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2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15" y="381835"/>
            <a:ext cx="7299287" cy="5880741"/>
          </a:xfrm>
        </p:spPr>
      </p:pic>
      <p:sp>
        <p:nvSpPr>
          <p:cNvPr id="14" name="TextBox 13"/>
          <p:cNvSpPr txBox="1"/>
          <p:nvPr/>
        </p:nvSpPr>
        <p:spPr>
          <a:xfrm>
            <a:off x="8208581" y="4465937"/>
            <a:ext cx="1397875" cy="1708160"/>
          </a:xfrm>
          <a:prstGeom prst="rect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i="1" dirty="0" smtClean="0"/>
              <a:t>From the Moving Forward Project of the Data Documentation Initiative (DDI). </a:t>
            </a:r>
            <a:endParaRPr lang="en-US" sz="1000" i="1" dirty="0"/>
          </a:p>
          <a:p>
            <a:pPr>
              <a:spcBef>
                <a:spcPts val="600"/>
              </a:spcBef>
            </a:pPr>
            <a:r>
              <a:rPr lang="en-US" sz="1000" dirty="0" smtClean="0"/>
              <a:t>DDI Moving Forward is supported by many National </a:t>
            </a:r>
            <a:r>
              <a:rPr lang="en-US" sz="1000" dirty="0"/>
              <a:t>S</a:t>
            </a:r>
            <a:r>
              <a:rPr lang="en-US" sz="1000" dirty="0" smtClean="0"/>
              <a:t>tatistical Institutes (NSIs), Eurostat and the United Nations</a:t>
            </a:r>
            <a:endParaRPr lang="en-US" sz="1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4351" y="381836"/>
            <a:ext cx="4227406" cy="6089301"/>
          </a:xfrm>
        </p:spPr>
        <p:txBody>
          <a:bodyPr>
            <a:normAutofit/>
          </a:bodyPr>
          <a:lstStyle/>
          <a:p>
            <a:r>
              <a:rPr lang="en-US" sz="1400" dirty="0"/>
              <a:t>Another surprise is that with the emergence of new types of data models, informaticists can now look at events and things from many </a:t>
            </a:r>
            <a:r>
              <a:rPr lang="en-US" sz="1400" i="1" dirty="0" smtClean="0"/>
              <a:t>perspectives</a:t>
            </a:r>
            <a:endParaRPr lang="en-US" sz="1400" dirty="0" smtClean="0"/>
          </a:p>
          <a:p>
            <a:r>
              <a:rPr lang="en-US" sz="1400" dirty="0" smtClean="0"/>
              <a:t>Graphs (RDF) and topic maps (Google) are also data stores</a:t>
            </a:r>
          </a:p>
          <a:p>
            <a:r>
              <a:rPr lang="en-US" sz="1400" dirty="0" smtClean="0"/>
              <a:t>Today, to gain perspective, we don’t limit ourselves to a single model</a:t>
            </a:r>
          </a:p>
          <a:p>
            <a:r>
              <a:rPr lang="en-US" sz="1400" dirty="0" smtClean="0"/>
              <a:t>Instead we build models and stores as needed</a:t>
            </a:r>
          </a:p>
          <a:p>
            <a:pPr lvl="1"/>
            <a:r>
              <a:rPr lang="en-US" sz="1200" dirty="0" smtClean="0"/>
              <a:t>Today, increasingly, we build models </a:t>
            </a:r>
            <a:r>
              <a:rPr lang="en-US" sz="1200" i="1" dirty="0" smtClean="0"/>
              <a:t>downstream</a:t>
            </a:r>
          </a:p>
          <a:p>
            <a:pPr lvl="1"/>
            <a:r>
              <a:rPr lang="en-US" sz="1200" dirty="0" smtClean="0"/>
              <a:t>Also, one model like a data lake can lead to others like tables and graphs and vice versa</a:t>
            </a:r>
          </a:p>
          <a:p>
            <a:pPr lvl="1"/>
            <a:r>
              <a:rPr lang="en-US" sz="1200" i="1" dirty="0" smtClean="0"/>
              <a:t>Data exploration – </a:t>
            </a:r>
            <a:r>
              <a:rPr lang="en-US" sz="1200" dirty="0" smtClean="0"/>
              <a:t>again facilitated by computers </a:t>
            </a:r>
            <a:r>
              <a:rPr lang="en-US" sz="1200" i="1" dirty="0"/>
              <a:t>–</a:t>
            </a:r>
            <a:r>
              <a:rPr lang="en-US" sz="1200" dirty="0" smtClean="0"/>
              <a:t>  leads us to tweak data structures and build new data stores</a:t>
            </a:r>
          </a:p>
          <a:p>
            <a:pPr lvl="1"/>
            <a:r>
              <a:rPr lang="en-US" sz="1200" dirty="0" smtClean="0"/>
              <a:t>Finally, data stores themselves become nodes in data graphs that we traverse and, in the process, see events and things from multiple </a:t>
            </a:r>
            <a:r>
              <a:rPr lang="en-US" sz="1200" i="1" dirty="0" smtClean="0"/>
              <a:t>connected</a:t>
            </a:r>
            <a:r>
              <a:rPr lang="en-US" sz="1200" dirty="0" smtClean="0"/>
              <a:t> perspectives</a:t>
            </a:r>
          </a:p>
          <a:p>
            <a:r>
              <a:rPr lang="en-US" sz="1600" dirty="0" smtClean="0"/>
              <a:t>Through the myriad of data models, informaticists turn information into knowledge</a:t>
            </a:r>
          </a:p>
          <a:p>
            <a:pPr lvl="1"/>
            <a:r>
              <a:rPr lang="en-US" sz="1200" dirty="0" smtClean="0"/>
              <a:t>We are approaching a time when anyone who is curious can be an informaticist because of the emergence of computers and tools</a:t>
            </a:r>
          </a:p>
          <a:p>
            <a:pPr lvl="1"/>
            <a:r>
              <a:rPr lang="en-US" sz="1200" dirty="0" smtClean="0"/>
              <a:t>The informaticist need not be technical</a:t>
            </a:r>
          </a:p>
          <a:p>
            <a:pPr lvl="1"/>
            <a:r>
              <a:rPr lang="en-US" sz="1200" dirty="0" smtClean="0"/>
              <a:t>Instead, as time goes forward and with the benefit of tools, it is both essential and enough that we be SMEs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5051892" y="586316"/>
            <a:ext cx="1463040" cy="14630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DC2C-619F-1E4A-9D6C-FC6747631497}" type="datetime1">
              <a:rPr lang="en-US" smtClean="0"/>
              <a:t>10/09/2015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D587FD3-8DE5-094A-921B-505ACA5D2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599</Words>
  <Application>Microsoft Macintosh PowerPoint</Application>
  <PresentationFormat>Custom</PresentationFormat>
  <Paragraphs>46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Informatics and Informaticists</vt:lpstr>
      <vt:lpstr>Acknowledgements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Steven McEachern</cp:lastModifiedBy>
  <cp:revision>44</cp:revision>
  <cp:lastPrinted>2015-09-10T03:03:34Z</cp:lastPrinted>
  <dcterms:created xsi:type="dcterms:W3CDTF">2015-08-29T09:34:24Z</dcterms:created>
  <dcterms:modified xsi:type="dcterms:W3CDTF">2015-09-10T03:03:47Z</dcterms:modified>
</cp:coreProperties>
</file>