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9" r:id="rId5"/>
    <p:sldId id="261" r:id="rId6"/>
    <p:sldId id="262" r:id="rId7"/>
    <p:sldId id="263"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00" autoAdjust="0"/>
  </p:normalViewPr>
  <p:slideViewPr>
    <p:cSldViewPr>
      <p:cViewPr varScale="1">
        <p:scale>
          <a:sx n="66" d="100"/>
          <a:sy n="66" d="100"/>
        </p:scale>
        <p:origin x="12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1CDFEA3-D788-4CDF-B19D-5BF198B71BB3}" type="datetimeFigureOut">
              <a:rPr lang="en-AU" smtClean="0"/>
              <a:t>13/05/2014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B31C87-18C4-4E09-A9E7-FF7ED63C9E09}" type="slidenum">
              <a:rPr lang="en-AU" smtClean="0"/>
              <a:t>‹#›</a:t>
            </a:fld>
            <a:endParaRPr lang="en-AU"/>
          </a:p>
        </p:txBody>
      </p:sp>
    </p:spTree>
    <p:extLst>
      <p:ext uri="{BB962C8B-B14F-4D97-AF65-F5344CB8AC3E}">
        <p14:creationId xmlns:p14="http://schemas.microsoft.com/office/powerpoint/2010/main" val="6567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1CDFEA3-D788-4CDF-B19D-5BF198B71BB3}" type="datetimeFigureOut">
              <a:rPr lang="en-AU" smtClean="0"/>
              <a:t>13/05/2014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B31C87-18C4-4E09-A9E7-FF7ED63C9E09}" type="slidenum">
              <a:rPr lang="en-AU" smtClean="0"/>
              <a:t>‹#›</a:t>
            </a:fld>
            <a:endParaRPr lang="en-AU"/>
          </a:p>
        </p:txBody>
      </p:sp>
    </p:spTree>
    <p:extLst>
      <p:ext uri="{BB962C8B-B14F-4D97-AF65-F5344CB8AC3E}">
        <p14:creationId xmlns:p14="http://schemas.microsoft.com/office/powerpoint/2010/main" val="40436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1CDFEA3-D788-4CDF-B19D-5BF198B71BB3}" type="datetimeFigureOut">
              <a:rPr lang="en-AU" smtClean="0"/>
              <a:t>13/05/2014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B31C87-18C4-4E09-A9E7-FF7ED63C9E09}" type="slidenum">
              <a:rPr lang="en-AU" smtClean="0"/>
              <a:t>‹#›</a:t>
            </a:fld>
            <a:endParaRPr lang="en-AU"/>
          </a:p>
        </p:txBody>
      </p:sp>
    </p:spTree>
    <p:extLst>
      <p:ext uri="{BB962C8B-B14F-4D97-AF65-F5344CB8AC3E}">
        <p14:creationId xmlns:p14="http://schemas.microsoft.com/office/powerpoint/2010/main" val="326150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1CDFEA3-D788-4CDF-B19D-5BF198B71BB3}" type="datetimeFigureOut">
              <a:rPr lang="en-AU" smtClean="0"/>
              <a:t>13/05/2014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B31C87-18C4-4E09-A9E7-FF7ED63C9E09}" type="slidenum">
              <a:rPr lang="en-AU" smtClean="0"/>
              <a:t>‹#›</a:t>
            </a:fld>
            <a:endParaRPr lang="en-AU"/>
          </a:p>
        </p:txBody>
      </p:sp>
    </p:spTree>
    <p:extLst>
      <p:ext uri="{BB962C8B-B14F-4D97-AF65-F5344CB8AC3E}">
        <p14:creationId xmlns:p14="http://schemas.microsoft.com/office/powerpoint/2010/main" val="76804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CDFEA3-D788-4CDF-B19D-5BF198B71BB3}" type="datetimeFigureOut">
              <a:rPr lang="en-AU" smtClean="0"/>
              <a:t>13/05/2014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B31C87-18C4-4E09-A9E7-FF7ED63C9E09}" type="slidenum">
              <a:rPr lang="en-AU" smtClean="0"/>
              <a:t>‹#›</a:t>
            </a:fld>
            <a:endParaRPr lang="en-AU"/>
          </a:p>
        </p:txBody>
      </p:sp>
    </p:spTree>
    <p:extLst>
      <p:ext uri="{BB962C8B-B14F-4D97-AF65-F5344CB8AC3E}">
        <p14:creationId xmlns:p14="http://schemas.microsoft.com/office/powerpoint/2010/main" val="95859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1CDFEA3-D788-4CDF-B19D-5BF198B71BB3}" type="datetimeFigureOut">
              <a:rPr lang="en-AU" smtClean="0"/>
              <a:t>13/05/2014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B31C87-18C4-4E09-A9E7-FF7ED63C9E09}" type="slidenum">
              <a:rPr lang="en-AU" smtClean="0"/>
              <a:t>‹#›</a:t>
            </a:fld>
            <a:endParaRPr lang="en-AU"/>
          </a:p>
        </p:txBody>
      </p:sp>
    </p:spTree>
    <p:extLst>
      <p:ext uri="{BB962C8B-B14F-4D97-AF65-F5344CB8AC3E}">
        <p14:creationId xmlns:p14="http://schemas.microsoft.com/office/powerpoint/2010/main" val="287611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1CDFEA3-D788-4CDF-B19D-5BF198B71BB3}" type="datetimeFigureOut">
              <a:rPr lang="en-AU" smtClean="0"/>
              <a:t>13/05/2014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EB31C87-18C4-4E09-A9E7-FF7ED63C9E09}" type="slidenum">
              <a:rPr lang="en-AU" smtClean="0"/>
              <a:t>‹#›</a:t>
            </a:fld>
            <a:endParaRPr lang="en-AU"/>
          </a:p>
        </p:txBody>
      </p:sp>
    </p:spTree>
    <p:extLst>
      <p:ext uri="{BB962C8B-B14F-4D97-AF65-F5344CB8AC3E}">
        <p14:creationId xmlns:p14="http://schemas.microsoft.com/office/powerpoint/2010/main" val="57830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1CDFEA3-D788-4CDF-B19D-5BF198B71BB3}" type="datetimeFigureOut">
              <a:rPr lang="en-AU" smtClean="0"/>
              <a:t>13/05/2014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EB31C87-18C4-4E09-A9E7-FF7ED63C9E09}" type="slidenum">
              <a:rPr lang="en-AU" smtClean="0"/>
              <a:t>‹#›</a:t>
            </a:fld>
            <a:endParaRPr lang="en-AU"/>
          </a:p>
        </p:txBody>
      </p:sp>
    </p:spTree>
    <p:extLst>
      <p:ext uri="{BB962C8B-B14F-4D97-AF65-F5344CB8AC3E}">
        <p14:creationId xmlns:p14="http://schemas.microsoft.com/office/powerpoint/2010/main" val="194183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DFEA3-D788-4CDF-B19D-5BF198B71BB3}" type="datetimeFigureOut">
              <a:rPr lang="en-AU" smtClean="0"/>
              <a:t>13/05/2014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EB31C87-18C4-4E09-A9E7-FF7ED63C9E09}" type="slidenum">
              <a:rPr lang="en-AU" smtClean="0"/>
              <a:t>‹#›</a:t>
            </a:fld>
            <a:endParaRPr lang="en-AU"/>
          </a:p>
        </p:txBody>
      </p:sp>
    </p:spTree>
    <p:extLst>
      <p:ext uri="{BB962C8B-B14F-4D97-AF65-F5344CB8AC3E}">
        <p14:creationId xmlns:p14="http://schemas.microsoft.com/office/powerpoint/2010/main" val="361534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DFEA3-D788-4CDF-B19D-5BF198B71BB3}" type="datetimeFigureOut">
              <a:rPr lang="en-AU" smtClean="0"/>
              <a:t>13/05/2014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B31C87-18C4-4E09-A9E7-FF7ED63C9E09}" type="slidenum">
              <a:rPr lang="en-AU" smtClean="0"/>
              <a:t>‹#›</a:t>
            </a:fld>
            <a:endParaRPr lang="en-AU"/>
          </a:p>
        </p:txBody>
      </p:sp>
    </p:spTree>
    <p:extLst>
      <p:ext uri="{BB962C8B-B14F-4D97-AF65-F5344CB8AC3E}">
        <p14:creationId xmlns:p14="http://schemas.microsoft.com/office/powerpoint/2010/main" val="124006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DFEA3-D788-4CDF-B19D-5BF198B71BB3}" type="datetimeFigureOut">
              <a:rPr lang="en-AU" smtClean="0"/>
              <a:t>13/05/2014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B31C87-18C4-4E09-A9E7-FF7ED63C9E09}" type="slidenum">
              <a:rPr lang="en-AU" smtClean="0"/>
              <a:t>‹#›</a:t>
            </a:fld>
            <a:endParaRPr lang="en-AU"/>
          </a:p>
        </p:txBody>
      </p:sp>
    </p:spTree>
    <p:extLst>
      <p:ext uri="{BB962C8B-B14F-4D97-AF65-F5344CB8AC3E}">
        <p14:creationId xmlns:p14="http://schemas.microsoft.com/office/powerpoint/2010/main" val="305875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DFEA3-D788-4CDF-B19D-5BF198B71BB3}" type="datetimeFigureOut">
              <a:rPr lang="en-AU" smtClean="0"/>
              <a:t>13/05/2014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31C87-18C4-4E09-A9E7-FF7ED63C9E09}" type="slidenum">
              <a:rPr lang="en-AU" smtClean="0"/>
              <a:t>‹#›</a:t>
            </a:fld>
            <a:endParaRPr lang="en-AU"/>
          </a:p>
        </p:txBody>
      </p:sp>
    </p:spTree>
    <p:extLst>
      <p:ext uri="{BB962C8B-B14F-4D97-AF65-F5344CB8AC3E}">
        <p14:creationId xmlns:p14="http://schemas.microsoft.com/office/powerpoint/2010/main" val="366163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smtClean="0"/>
              <a:t>When DDI 4 is complete….</a:t>
            </a:r>
            <a:br>
              <a:rPr lang="en-AU" dirty="0" smtClean="0"/>
            </a:br>
            <a:r>
              <a:rPr lang="en-AU" dirty="0"/>
              <a:t/>
            </a:r>
            <a:br>
              <a:rPr lang="en-AU" dirty="0"/>
            </a:br>
            <a:r>
              <a:rPr lang="en-AU" dirty="0" smtClean="0"/>
              <a:t>(Using an archive as an analogy)</a:t>
            </a:r>
            <a:endParaRPr lang="en-AU" dirty="0"/>
          </a:p>
        </p:txBody>
      </p:sp>
    </p:spTree>
    <p:extLst>
      <p:ext uri="{BB962C8B-B14F-4D97-AF65-F5344CB8AC3E}">
        <p14:creationId xmlns:p14="http://schemas.microsoft.com/office/powerpoint/2010/main" val="3132003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AU" dirty="0" smtClean="0"/>
              <a:t>Creating DDI 4</a:t>
            </a:r>
            <a:endParaRPr lang="en-AU" dirty="0"/>
          </a:p>
        </p:txBody>
      </p:sp>
      <p:sp>
        <p:nvSpPr>
          <p:cNvPr id="3" name="Content Placeholder 2"/>
          <p:cNvSpPr>
            <a:spLocks noGrp="1"/>
          </p:cNvSpPr>
          <p:nvPr>
            <p:ph idx="1"/>
          </p:nvPr>
        </p:nvSpPr>
        <p:spPr>
          <a:xfrm>
            <a:off x="107504" y="836712"/>
            <a:ext cx="9036496" cy="4525963"/>
          </a:xfrm>
        </p:spPr>
        <p:txBody>
          <a:bodyPr>
            <a:normAutofit/>
          </a:bodyPr>
          <a:lstStyle/>
          <a:p>
            <a:pPr marL="0" indent="0" algn="ctr">
              <a:buNone/>
            </a:pPr>
            <a:r>
              <a:rPr lang="en-AU" sz="2400" dirty="0" smtClean="0"/>
              <a:t>We will start to work with people who have particular use cases (</a:t>
            </a:r>
            <a:r>
              <a:rPr lang="en-AU" sz="2400" dirty="0" err="1" smtClean="0"/>
              <a:t>eg</a:t>
            </a:r>
            <a:r>
              <a:rPr lang="en-AU" sz="2400" dirty="0" smtClean="0"/>
              <a:t> describing a simple instrument). We will have some of the information that is important to them and they will help us find the bit we are missing…and so the library get more things in it.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26657"/>
            <a:ext cx="5124425" cy="4133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084168" y="2497219"/>
            <a:ext cx="2652439" cy="3693319"/>
          </a:xfrm>
          <a:prstGeom prst="rect">
            <a:avLst/>
          </a:prstGeom>
          <a:noFill/>
        </p:spPr>
        <p:txBody>
          <a:bodyPr wrap="square" rtlCol="0">
            <a:spAutoFit/>
          </a:bodyPr>
          <a:lstStyle/>
          <a:p>
            <a:r>
              <a:rPr lang="en-AU" dirty="0" smtClean="0"/>
              <a:t>Release 2:</a:t>
            </a:r>
          </a:p>
          <a:p>
            <a:endParaRPr lang="en-AU" dirty="0"/>
          </a:p>
          <a:p>
            <a:r>
              <a:rPr lang="en-AU" dirty="0" smtClean="0"/>
              <a:t>Information about: </a:t>
            </a:r>
          </a:p>
          <a:p>
            <a:r>
              <a:rPr lang="en-AU" dirty="0" smtClean="0"/>
              <a:t>Agent</a:t>
            </a:r>
          </a:p>
          <a:p>
            <a:r>
              <a:rPr lang="en-AU" dirty="0" smtClean="0"/>
              <a:t>Core</a:t>
            </a:r>
          </a:p>
          <a:p>
            <a:r>
              <a:rPr lang="en-AU" dirty="0" smtClean="0"/>
              <a:t>Concepts</a:t>
            </a:r>
          </a:p>
          <a:p>
            <a:r>
              <a:rPr lang="en-AU" dirty="0" smtClean="0"/>
              <a:t>Process</a:t>
            </a:r>
          </a:p>
          <a:p>
            <a:endParaRPr lang="en-AU" dirty="0" smtClean="0"/>
          </a:p>
          <a:p>
            <a:r>
              <a:rPr lang="en-AU" dirty="0" smtClean="0"/>
              <a:t>Use case: </a:t>
            </a:r>
          </a:p>
          <a:p>
            <a:r>
              <a:rPr lang="en-AU" dirty="0" smtClean="0"/>
              <a:t>Discovery</a:t>
            </a:r>
          </a:p>
          <a:p>
            <a:r>
              <a:rPr lang="en-AU" dirty="0" smtClean="0"/>
              <a:t>Simple Data Description</a:t>
            </a:r>
          </a:p>
          <a:p>
            <a:r>
              <a:rPr lang="en-AU" dirty="0" smtClean="0"/>
              <a:t>Simple Instrument</a:t>
            </a:r>
          </a:p>
          <a:p>
            <a:r>
              <a:rPr lang="en-AU" dirty="0" smtClean="0"/>
              <a:t>Classifications</a:t>
            </a:r>
            <a:endParaRPr lang="en-AU" dirty="0"/>
          </a:p>
        </p:txBody>
      </p:sp>
    </p:spTree>
    <p:extLst>
      <p:ext uri="{BB962C8B-B14F-4D97-AF65-F5344CB8AC3E}">
        <p14:creationId xmlns:p14="http://schemas.microsoft.com/office/powerpoint/2010/main" val="401859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AU" dirty="0" smtClean="0"/>
              <a:t>Creating DDI 4</a:t>
            </a:r>
            <a:endParaRPr lang="en-AU" dirty="0"/>
          </a:p>
        </p:txBody>
      </p:sp>
      <p:sp>
        <p:nvSpPr>
          <p:cNvPr id="3" name="Content Placeholder 2"/>
          <p:cNvSpPr>
            <a:spLocks noGrp="1"/>
          </p:cNvSpPr>
          <p:nvPr>
            <p:ph idx="1"/>
          </p:nvPr>
        </p:nvSpPr>
        <p:spPr>
          <a:xfrm>
            <a:off x="107504" y="836712"/>
            <a:ext cx="9036496" cy="4525963"/>
          </a:xfrm>
        </p:spPr>
        <p:txBody>
          <a:bodyPr>
            <a:normAutofit/>
          </a:bodyPr>
          <a:lstStyle/>
          <a:p>
            <a:pPr marL="0" indent="0" algn="ctr">
              <a:buNone/>
            </a:pPr>
            <a:r>
              <a:rPr lang="en-AU" sz="1800" dirty="0" smtClean="0"/>
              <a:t>The further we go through the process, the less new things should have to be added to the library. For example, there should already be a lot of information in the library for complex instrument, because we already have the information for simple instrument. </a:t>
            </a:r>
          </a:p>
          <a:p>
            <a:pPr marL="0" indent="0" algn="ctr">
              <a:buNone/>
            </a:pPr>
            <a:r>
              <a:rPr lang="en-AU" sz="1800" dirty="0" smtClean="0"/>
              <a:t>Each release builds on the information already in the library.</a:t>
            </a:r>
          </a:p>
        </p:txBody>
      </p:sp>
      <p:sp>
        <p:nvSpPr>
          <p:cNvPr id="12" name="TextBox 11"/>
          <p:cNvSpPr txBox="1"/>
          <p:nvPr/>
        </p:nvSpPr>
        <p:spPr>
          <a:xfrm>
            <a:off x="6012160" y="2132856"/>
            <a:ext cx="3024336" cy="4647426"/>
          </a:xfrm>
          <a:prstGeom prst="rect">
            <a:avLst/>
          </a:prstGeom>
          <a:noFill/>
        </p:spPr>
        <p:txBody>
          <a:bodyPr wrap="square" rtlCol="0">
            <a:spAutoFit/>
          </a:bodyPr>
          <a:lstStyle/>
          <a:p>
            <a:r>
              <a:rPr lang="en-AU" sz="1600" dirty="0" smtClean="0"/>
              <a:t>Release 3:</a:t>
            </a:r>
          </a:p>
          <a:p>
            <a:endParaRPr lang="en-AU" sz="1600" dirty="0"/>
          </a:p>
          <a:p>
            <a:r>
              <a:rPr lang="en-AU" sz="1600" dirty="0" smtClean="0"/>
              <a:t>Information about: </a:t>
            </a:r>
          </a:p>
          <a:p>
            <a:r>
              <a:rPr lang="en-AU" sz="1600" dirty="0" smtClean="0"/>
              <a:t>Agent</a:t>
            </a:r>
          </a:p>
          <a:p>
            <a:r>
              <a:rPr lang="en-AU" sz="1600" dirty="0" smtClean="0"/>
              <a:t>Core</a:t>
            </a:r>
          </a:p>
          <a:p>
            <a:r>
              <a:rPr lang="en-AU" sz="1600" dirty="0" smtClean="0"/>
              <a:t>Concepts</a:t>
            </a:r>
          </a:p>
          <a:p>
            <a:r>
              <a:rPr lang="en-AU" sz="1600" dirty="0" smtClean="0"/>
              <a:t>Process</a:t>
            </a:r>
          </a:p>
          <a:p>
            <a:endParaRPr lang="en-AU" sz="1600" dirty="0" smtClean="0"/>
          </a:p>
          <a:p>
            <a:r>
              <a:rPr lang="en-AU" sz="1600" dirty="0" smtClean="0"/>
              <a:t>Use case: </a:t>
            </a:r>
          </a:p>
          <a:p>
            <a:r>
              <a:rPr lang="en-AU" sz="1600" dirty="0" smtClean="0"/>
              <a:t>Discovery</a:t>
            </a:r>
          </a:p>
          <a:p>
            <a:r>
              <a:rPr lang="en-AU" sz="1600" dirty="0" smtClean="0"/>
              <a:t>Simple Data Description</a:t>
            </a:r>
          </a:p>
          <a:p>
            <a:r>
              <a:rPr lang="en-AU" sz="1600" dirty="0" smtClean="0"/>
              <a:t>Simple Instrument</a:t>
            </a:r>
          </a:p>
          <a:p>
            <a:r>
              <a:rPr lang="en-AU" sz="1600" dirty="0" smtClean="0"/>
              <a:t>Classifications</a:t>
            </a:r>
          </a:p>
          <a:p>
            <a:r>
              <a:rPr lang="en-AU" sz="1600" dirty="0" smtClean="0"/>
              <a:t>Simple Codebook</a:t>
            </a:r>
          </a:p>
          <a:p>
            <a:r>
              <a:rPr lang="en-AU" sz="1600" dirty="0" smtClean="0"/>
              <a:t>Comparison/ Harmonisation</a:t>
            </a:r>
          </a:p>
          <a:p>
            <a:r>
              <a:rPr lang="en-AU" sz="1600" dirty="0" smtClean="0"/>
              <a:t>Methodology</a:t>
            </a:r>
          </a:p>
          <a:p>
            <a:r>
              <a:rPr lang="en-AU" sz="1600" dirty="0" smtClean="0"/>
              <a:t>Complex Instrument</a:t>
            </a:r>
          </a:p>
          <a:p>
            <a:r>
              <a:rPr lang="en-AU" sz="1600" dirty="0" smtClean="0"/>
              <a:t>Complex Data Description</a:t>
            </a:r>
            <a:endParaRPr lang="en-AU" sz="1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22547"/>
            <a:ext cx="5071702" cy="4042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473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 y="1514475"/>
            <a:ext cx="9096375"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1" y="1464"/>
            <a:ext cx="8784976" cy="1384995"/>
          </a:xfrm>
          <a:prstGeom prst="rect">
            <a:avLst/>
          </a:prstGeom>
          <a:noFill/>
        </p:spPr>
        <p:txBody>
          <a:bodyPr wrap="square" rtlCol="0">
            <a:spAutoFit/>
          </a:bodyPr>
          <a:lstStyle/>
          <a:p>
            <a:pPr algn="ctr"/>
            <a:r>
              <a:rPr lang="en-AU" sz="2800" dirty="0" smtClean="0"/>
              <a:t>Imagine the DDI4 is like an archive. There is a room full of the information that DDI 4 covers. This information in is nicely organised into rows and shelves and boxes. </a:t>
            </a:r>
          </a:p>
        </p:txBody>
      </p:sp>
      <p:sp>
        <p:nvSpPr>
          <p:cNvPr id="5" name="TextBox 4"/>
          <p:cNvSpPr txBox="1"/>
          <p:nvPr/>
        </p:nvSpPr>
        <p:spPr>
          <a:xfrm rot="16200000">
            <a:off x="5899817" y="4256392"/>
            <a:ext cx="978796" cy="461665"/>
          </a:xfrm>
          <a:prstGeom prst="rect">
            <a:avLst/>
          </a:prstGeom>
          <a:noFill/>
        </p:spPr>
        <p:txBody>
          <a:bodyPr wrap="square" rtlCol="0">
            <a:spAutoFit/>
          </a:bodyPr>
          <a:lstStyle/>
          <a:p>
            <a:r>
              <a:rPr lang="en-AU" sz="2400" dirty="0" smtClean="0"/>
              <a:t>Glue</a:t>
            </a:r>
            <a:endParaRPr lang="en-AU" dirty="0"/>
          </a:p>
        </p:txBody>
      </p:sp>
      <p:sp>
        <p:nvSpPr>
          <p:cNvPr id="8" name="TextBox 7"/>
          <p:cNvSpPr txBox="1"/>
          <p:nvPr/>
        </p:nvSpPr>
        <p:spPr>
          <a:xfrm rot="16200000">
            <a:off x="6085977" y="3797770"/>
            <a:ext cx="1635251" cy="400110"/>
          </a:xfrm>
          <a:prstGeom prst="rect">
            <a:avLst/>
          </a:prstGeom>
          <a:noFill/>
        </p:spPr>
        <p:txBody>
          <a:bodyPr wrap="square" rtlCol="0">
            <a:spAutoFit/>
          </a:bodyPr>
          <a:lstStyle/>
          <a:p>
            <a:r>
              <a:rPr lang="en-AU" sz="2000" dirty="0" smtClean="0"/>
              <a:t>Constructs</a:t>
            </a:r>
            <a:endParaRPr lang="en-AU" dirty="0"/>
          </a:p>
        </p:txBody>
      </p:sp>
      <p:sp>
        <p:nvSpPr>
          <p:cNvPr id="9" name="TextBox 8"/>
          <p:cNvSpPr txBox="1"/>
          <p:nvPr/>
        </p:nvSpPr>
        <p:spPr>
          <a:xfrm rot="16200000">
            <a:off x="4289622" y="4675548"/>
            <a:ext cx="978796" cy="523220"/>
          </a:xfrm>
          <a:prstGeom prst="rect">
            <a:avLst/>
          </a:prstGeom>
          <a:noFill/>
        </p:spPr>
        <p:txBody>
          <a:bodyPr wrap="square" rtlCol="0">
            <a:spAutoFit/>
          </a:bodyPr>
          <a:lstStyle/>
          <a:p>
            <a:r>
              <a:rPr lang="en-AU" sz="2800" dirty="0" smtClean="0"/>
              <a:t>Data</a:t>
            </a:r>
            <a:endParaRPr lang="en-AU" dirty="0"/>
          </a:p>
        </p:txBody>
      </p:sp>
      <p:sp>
        <p:nvSpPr>
          <p:cNvPr id="10" name="TextBox 9"/>
          <p:cNvSpPr txBox="1"/>
          <p:nvPr/>
        </p:nvSpPr>
        <p:spPr>
          <a:xfrm rot="16200000">
            <a:off x="4832574" y="4067490"/>
            <a:ext cx="1656184" cy="523220"/>
          </a:xfrm>
          <a:prstGeom prst="rect">
            <a:avLst/>
          </a:prstGeom>
          <a:noFill/>
        </p:spPr>
        <p:txBody>
          <a:bodyPr wrap="square" rtlCol="0">
            <a:spAutoFit/>
          </a:bodyPr>
          <a:lstStyle/>
          <a:p>
            <a:r>
              <a:rPr lang="en-AU" sz="2800" dirty="0" smtClean="0"/>
              <a:t>Study</a:t>
            </a:r>
            <a:endParaRPr lang="en-AU" dirty="0"/>
          </a:p>
        </p:txBody>
      </p:sp>
      <p:sp>
        <p:nvSpPr>
          <p:cNvPr id="6" name="TextBox 5"/>
          <p:cNvSpPr txBox="1"/>
          <p:nvPr/>
        </p:nvSpPr>
        <p:spPr>
          <a:xfrm rot="500034">
            <a:off x="466623" y="4189022"/>
            <a:ext cx="3384376" cy="369332"/>
          </a:xfrm>
          <a:prstGeom prst="rect">
            <a:avLst/>
          </a:prstGeom>
          <a:noFill/>
        </p:spPr>
        <p:txBody>
          <a:bodyPr wrap="square" rtlCol="0">
            <a:spAutoFit/>
          </a:bodyPr>
          <a:lstStyle/>
          <a:p>
            <a:r>
              <a:rPr lang="en-AU" dirty="0" smtClean="0"/>
              <a:t>Physical data structures</a:t>
            </a:r>
            <a:endParaRPr lang="en-AU" dirty="0"/>
          </a:p>
        </p:txBody>
      </p:sp>
      <p:sp>
        <p:nvSpPr>
          <p:cNvPr id="12" name="TextBox 11"/>
          <p:cNvSpPr txBox="1"/>
          <p:nvPr/>
        </p:nvSpPr>
        <p:spPr>
          <a:xfrm rot="989962">
            <a:off x="741806" y="5403448"/>
            <a:ext cx="3384376" cy="369332"/>
          </a:xfrm>
          <a:prstGeom prst="rect">
            <a:avLst/>
          </a:prstGeom>
          <a:noFill/>
        </p:spPr>
        <p:txBody>
          <a:bodyPr wrap="square" rtlCol="0">
            <a:spAutoFit/>
          </a:bodyPr>
          <a:lstStyle/>
          <a:p>
            <a:r>
              <a:rPr lang="en-AU" dirty="0" smtClean="0"/>
              <a:t>Logical data structures</a:t>
            </a:r>
            <a:endParaRPr lang="en-AU" dirty="0"/>
          </a:p>
        </p:txBody>
      </p:sp>
      <p:sp>
        <p:nvSpPr>
          <p:cNvPr id="13" name="TextBox 12"/>
          <p:cNvSpPr txBox="1"/>
          <p:nvPr/>
        </p:nvSpPr>
        <p:spPr>
          <a:xfrm>
            <a:off x="800736" y="3107543"/>
            <a:ext cx="3384376" cy="369332"/>
          </a:xfrm>
          <a:prstGeom prst="rect">
            <a:avLst/>
          </a:prstGeom>
          <a:noFill/>
        </p:spPr>
        <p:txBody>
          <a:bodyPr wrap="square" rtlCol="0">
            <a:spAutoFit/>
          </a:bodyPr>
          <a:lstStyle/>
          <a:p>
            <a:r>
              <a:rPr lang="en-AU" dirty="0" smtClean="0"/>
              <a:t>Data sets</a:t>
            </a:r>
            <a:endParaRPr lang="en-AU" dirty="0"/>
          </a:p>
        </p:txBody>
      </p:sp>
      <p:sp>
        <p:nvSpPr>
          <p:cNvPr id="7" name="TextBox 6"/>
          <p:cNvSpPr txBox="1"/>
          <p:nvPr/>
        </p:nvSpPr>
        <p:spPr>
          <a:xfrm rot="698669">
            <a:off x="3456456" y="5810227"/>
            <a:ext cx="504056" cy="338554"/>
          </a:xfrm>
          <a:prstGeom prst="rect">
            <a:avLst/>
          </a:prstGeom>
          <a:noFill/>
        </p:spPr>
        <p:txBody>
          <a:bodyPr wrap="square" rtlCol="0">
            <a:spAutoFit/>
          </a:bodyPr>
          <a:lstStyle/>
          <a:p>
            <a:r>
              <a:rPr lang="en-AU" sz="800" dirty="0" smtClean="0"/>
              <a:t>Record layout</a:t>
            </a:r>
            <a:endParaRPr lang="en-AU" sz="800" dirty="0"/>
          </a:p>
        </p:txBody>
      </p:sp>
      <p:sp>
        <p:nvSpPr>
          <p:cNvPr id="15" name="TextBox 14"/>
          <p:cNvSpPr txBox="1"/>
          <p:nvPr/>
        </p:nvSpPr>
        <p:spPr>
          <a:xfrm rot="206139">
            <a:off x="3437167" y="4446743"/>
            <a:ext cx="504056" cy="338554"/>
          </a:xfrm>
          <a:prstGeom prst="rect">
            <a:avLst/>
          </a:prstGeom>
          <a:noFill/>
        </p:spPr>
        <p:txBody>
          <a:bodyPr wrap="square" rtlCol="0">
            <a:spAutoFit/>
          </a:bodyPr>
          <a:lstStyle/>
          <a:p>
            <a:pPr algn="ctr"/>
            <a:r>
              <a:rPr lang="en-AU" sz="800" dirty="0" smtClean="0"/>
              <a:t>Data file</a:t>
            </a:r>
            <a:endParaRPr lang="en-AU" sz="800" dirty="0"/>
          </a:p>
        </p:txBody>
      </p:sp>
    </p:spTree>
    <p:extLst>
      <p:ext uri="{BB962C8B-B14F-4D97-AF65-F5344CB8AC3E}">
        <p14:creationId xmlns:p14="http://schemas.microsoft.com/office/powerpoint/2010/main" val="25697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1" y="15224"/>
            <a:ext cx="8784976" cy="1384995"/>
          </a:xfrm>
          <a:prstGeom prst="rect">
            <a:avLst/>
          </a:prstGeom>
          <a:noFill/>
        </p:spPr>
        <p:txBody>
          <a:bodyPr wrap="square" rtlCol="0">
            <a:spAutoFit/>
          </a:bodyPr>
          <a:lstStyle/>
          <a:p>
            <a:pPr algn="ctr"/>
            <a:r>
              <a:rPr lang="en-AU" sz="2800" dirty="0" smtClean="0"/>
              <a:t>Typical users will come to the archive with a particular use case in mind. The archivist will give them the subset of information that is most useful to them.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78480"/>
            <a:ext cx="3457575"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656804"/>
            <a:ext cx="426720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282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936" y="2636912"/>
            <a:ext cx="58864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9247" y="260648"/>
            <a:ext cx="8784976" cy="2246769"/>
          </a:xfrm>
          <a:prstGeom prst="rect">
            <a:avLst/>
          </a:prstGeom>
          <a:noFill/>
        </p:spPr>
        <p:txBody>
          <a:bodyPr wrap="square" rtlCol="0">
            <a:spAutoFit/>
          </a:bodyPr>
          <a:lstStyle/>
          <a:p>
            <a:pPr algn="ctr"/>
            <a:r>
              <a:rPr lang="en-AU" sz="2800" dirty="0" smtClean="0"/>
              <a:t>Sophisticated users will be able to go into the actual archive to find the set of information that is most useful to them.</a:t>
            </a:r>
          </a:p>
          <a:p>
            <a:pPr algn="ctr"/>
            <a:r>
              <a:rPr lang="en-AU" sz="2800" dirty="0" smtClean="0"/>
              <a:t>Most people never see the way the information is sorted into rows, shelves and boxes.</a:t>
            </a:r>
          </a:p>
        </p:txBody>
      </p:sp>
    </p:spTree>
    <p:extLst>
      <p:ext uri="{BB962C8B-B14F-4D97-AF65-F5344CB8AC3E}">
        <p14:creationId xmlns:p14="http://schemas.microsoft.com/office/powerpoint/2010/main" val="317328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2532" y="2152778"/>
            <a:ext cx="7276920" cy="1403048"/>
          </a:xfrm>
        </p:spPr>
        <p:txBody>
          <a:bodyPr/>
          <a:lstStyle/>
          <a:p>
            <a:endParaRPr lang="en-AU"/>
          </a:p>
        </p:txBody>
      </p:sp>
      <p:sp>
        <p:nvSpPr>
          <p:cNvPr id="3" name="Subtitle 2"/>
          <p:cNvSpPr>
            <a:spLocks noGrp="1"/>
          </p:cNvSpPr>
          <p:nvPr>
            <p:ph type="subTitle" idx="1"/>
          </p:nvPr>
        </p:nvSpPr>
        <p:spPr>
          <a:xfrm>
            <a:off x="1520894" y="3921428"/>
            <a:ext cx="5992758" cy="1672748"/>
          </a:xfrm>
        </p:spPr>
        <p:txBody>
          <a:bodyPr/>
          <a:lstStyle/>
          <a:p>
            <a:endParaRPr lang="en-A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13312"/>
            <a:ext cx="8681927" cy="510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16200000">
            <a:off x="5678084" y="4234066"/>
            <a:ext cx="934200" cy="461665"/>
          </a:xfrm>
          <a:prstGeom prst="rect">
            <a:avLst/>
          </a:prstGeom>
          <a:noFill/>
        </p:spPr>
        <p:txBody>
          <a:bodyPr wrap="square" rtlCol="0">
            <a:spAutoFit/>
          </a:bodyPr>
          <a:lstStyle/>
          <a:p>
            <a:r>
              <a:rPr lang="en-AU" sz="2400" dirty="0" smtClean="0"/>
              <a:t>Glue</a:t>
            </a:r>
            <a:endParaRPr lang="en-AU" dirty="0"/>
          </a:p>
        </p:txBody>
      </p:sp>
      <p:sp>
        <p:nvSpPr>
          <p:cNvPr id="8" name="TextBox 7"/>
          <p:cNvSpPr txBox="1"/>
          <p:nvPr/>
        </p:nvSpPr>
        <p:spPr>
          <a:xfrm rot="16200000">
            <a:off x="5877236" y="3790398"/>
            <a:ext cx="1560746" cy="400110"/>
          </a:xfrm>
          <a:prstGeom prst="rect">
            <a:avLst/>
          </a:prstGeom>
          <a:noFill/>
        </p:spPr>
        <p:txBody>
          <a:bodyPr wrap="square" rtlCol="0">
            <a:spAutoFit/>
          </a:bodyPr>
          <a:lstStyle/>
          <a:p>
            <a:r>
              <a:rPr lang="en-AU" sz="2000" dirty="0" smtClean="0"/>
              <a:t>Constructs</a:t>
            </a:r>
            <a:endParaRPr lang="en-AU" dirty="0"/>
          </a:p>
        </p:txBody>
      </p:sp>
      <p:sp>
        <p:nvSpPr>
          <p:cNvPr id="10" name="TextBox 9"/>
          <p:cNvSpPr txBox="1"/>
          <p:nvPr/>
        </p:nvSpPr>
        <p:spPr>
          <a:xfrm rot="16200000">
            <a:off x="4628232" y="4060595"/>
            <a:ext cx="1580725" cy="523220"/>
          </a:xfrm>
          <a:prstGeom prst="rect">
            <a:avLst/>
          </a:prstGeom>
          <a:noFill/>
        </p:spPr>
        <p:txBody>
          <a:bodyPr wrap="square" rtlCol="0">
            <a:spAutoFit/>
          </a:bodyPr>
          <a:lstStyle/>
          <a:p>
            <a:r>
              <a:rPr lang="en-AU" sz="2800" dirty="0" smtClean="0"/>
              <a:t>Study</a:t>
            </a:r>
            <a:endParaRPr lang="en-AU" dirty="0"/>
          </a:p>
        </p:txBody>
      </p:sp>
      <p:sp>
        <p:nvSpPr>
          <p:cNvPr id="6" name="TextBox 5"/>
          <p:cNvSpPr txBox="1"/>
          <p:nvPr/>
        </p:nvSpPr>
        <p:spPr>
          <a:xfrm rot="500034">
            <a:off x="421265" y="4168358"/>
            <a:ext cx="3168627" cy="369332"/>
          </a:xfrm>
          <a:prstGeom prst="rect">
            <a:avLst/>
          </a:prstGeom>
          <a:noFill/>
        </p:spPr>
        <p:txBody>
          <a:bodyPr wrap="square" rtlCol="0">
            <a:spAutoFit/>
          </a:bodyPr>
          <a:lstStyle/>
          <a:p>
            <a:r>
              <a:rPr lang="en-AU" dirty="0" smtClean="0"/>
              <a:t>Physical data structures</a:t>
            </a:r>
            <a:endParaRPr lang="en-AU" dirty="0"/>
          </a:p>
        </p:txBody>
      </p:sp>
      <p:sp>
        <p:nvSpPr>
          <p:cNvPr id="12" name="TextBox 11"/>
          <p:cNvSpPr txBox="1"/>
          <p:nvPr/>
        </p:nvSpPr>
        <p:spPr>
          <a:xfrm rot="989962">
            <a:off x="691975" y="5397527"/>
            <a:ext cx="3168627" cy="369332"/>
          </a:xfrm>
          <a:prstGeom prst="rect">
            <a:avLst/>
          </a:prstGeom>
          <a:noFill/>
        </p:spPr>
        <p:txBody>
          <a:bodyPr wrap="square" rtlCol="0">
            <a:spAutoFit/>
          </a:bodyPr>
          <a:lstStyle/>
          <a:p>
            <a:r>
              <a:rPr lang="en-AU" dirty="0" smtClean="0"/>
              <a:t>Logical data structures</a:t>
            </a:r>
            <a:endParaRPr lang="en-AU" dirty="0"/>
          </a:p>
        </p:txBody>
      </p:sp>
      <p:sp>
        <p:nvSpPr>
          <p:cNvPr id="13" name="TextBox 12"/>
          <p:cNvSpPr txBox="1"/>
          <p:nvPr/>
        </p:nvSpPr>
        <p:spPr>
          <a:xfrm>
            <a:off x="757736" y="3210079"/>
            <a:ext cx="3168627" cy="369332"/>
          </a:xfrm>
          <a:prstGeom prst="rect">
            <a:avLst/>
          </a:prstGeom>
          <a:noFill/>
        </p:spPr>
        <p:txBody>
          <a:bodyPr wrap="square" rtlCol="0">
            <a:spAutoFit/>
          </a:bodyPr>
          <a:lstStyle/>
          <a:p>
            <a:r>
              <a:rPr lang="en-AU" dirty="0" smtClean="0"/>
              <a:t>Data sets</a:t>
            </a:r>
            <a:endParaRPr lang="en-AU" dirty="0"/>
          </a:p>
        </p:txBody>
      </p:sp>
      <p:sp>
        <p:nvSpPr>
          <p:cNvPr id="7" name="TextBox 6"/>
          <p:cNvSpPr txBox="1"/>
          <p:nvPr/>
        </p:nvSpPr>
        <p:spPr>
          <a:xfrm rot="698669">
            <a:off x="3227953" y="5714843"/>
            <a:ext cx="471923" cy="461665"/>
          </a:xfrm>
          <a:prstGeom prst="rect">
            <a:avLst/>
          </a:prstGeom>
          <a:noFill/>
        </p:spPr>
        <p:txBody>
          <a:bodyPr wrap="square" rtlCol="0">
            <a:spAutoFit/>
          </a:bodyPr>
          <a:lstStyle/>
          <a:p>
            <a:r>
              <a:rPr lang="en-AU" sz="800" dirty="0" smtClean="0"/>
              <a:t>Record layout</a:t>
            </a:r>
            <a:endParaRPr lang="en-AU" sz="800" dirty="0"/>
          </a:p>
        </p:txBody>
      </p:sp>
      <p:sp>
        <p:nvSpPr>
          <p:cNvPr id="15" name="TextBox 14"/>
          <p:cNvSpPr txBox="1"/>
          <p:nvPr/>
        </p:nvSpPr>
        <p:spPr>
          <a:xfrm rot="206139">
            <a:off x="3210060" y="4410780"/>
            <a:ext cx="471923" cy="338554"/>
          </a:xfrm>
          <a:prstGeom prst="rect">
            <a:avLst/>
          </a:prstGeom>
          <a:noFill/>
        </p:spPr>
        <p:txBody>
          <a:bodyPr wrap="square" rtlCol="0">
            <a:spAutoFit/>
          </a:bodyPr>
          <a:lstStyle/>
          <a:p>
            <a:pPr algn="ctr"/>
            <a:r>
              <a:rPr lang="en-AU" sz="800" dirty="0" smtClean="0"/>
              <a:t>Data file</a:t>
            </a:r>
            <a:endParaRPr lang="en-AU" sz="800" dirty="0"/>
          </a:p>
        </p:txBody>
      </p:sp>
      <p:sp>
        <p:nvSpPr>
          <p:cNvPr id="11" name="Rounded Rectangle 10"/>
          <p:cNvSpPr/>
          <p:nvPr/>
        </p:nvSpPr>
        <p:spPr>
          <a:xfrm>
            <a:off x="4035512" y="2365672"/>
            <a:ext cx="1036400" cy="4123631"/>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5400" b="1" dirty="0" smtClean="0">
                <a:solidFill>
                  <a:srgbClr val="C00000"/>
                </a:solidFill>
              </a:rPr>
              <a:t>Package</a:t>
            </a:r>
            <a:endParaRPr lang="en-AU" sz="5400" b="1" dirty="0">
              <a:solidFill>
                <a:srgbClr val="C00000"/>
              </a:solidFill>
            </a:endParaRPr>
          </a:p>
        </p:txBody>
      </p:sp>
      <p:sp>
        <p:nvSpPr>
          <p:cNvPr id="17" name="Rounded Rectangle 16"/>
          <p:cNvSpPr/>
          <p:nvPr/>
        </p:nvSpPr>
        <p:spPr>
          <a:xfrm>
            <a:off x="179512" y="692696"/>
            <a:ext cx="8705740" cy="6033739"/>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en-AU" sz="5400" b="1" dirty="0" smtClean="0">
                <a:solidFill>
                  <a:srgbClr val="C00000"/>
                </a:solidFill>
              </a:rPr>
              <a:t>Library</a:t>
            </a:r>
            <a:endParaRPr lang="en-AU" sz="5400" b="1" dirty="0">
              <a:solidFill>
                <a:srgbClr val="C00000"/>
              </a:solidFill>
            </a:endParaRPr>
          </a:p>
        </p:txBody>
      </p:sp>
      <p:sp>
        <p:nvSpPr>
          <p:cNvPr id="14" name="Rectangle 13"/>
          <p:cNvSpPr/>
          <p:nvPr/>
        </p:nvSpPr>
        <p:spPr>
          <a:xfrm>
            <a:off x="1819088" y="0"/>
            <a:ext cx="606528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IN DDI 4 terms..</a:t>
            </a:r>
            <a:endParaRPr lang="en-AU" dirty="0"/>
          </a:p>
        </p:txBody>
      </p:sp>
    </p:spTree>
    <p:extLst>
      <p:ext uri="{BB962C8B-B14F-4D97-AF65-F5344CB8AC3E}">
        <p14:creationId xmlns:p14="http://schemas.microsoft.com/office/powerpoint/2010/main" val="383513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311697"/>
            <a:ext cx="426720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2411760" y="1311697"/>
            <a:ext cx="4176464" cy="4925615"/>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en-AU" sz="5400" b="1" dirty="0" smtClean="0">
                <a:solidFill>
                  <a:srgbClr val="C00000"/>
                </a:solidFill>
              </a:rPr>
              <a:t>View</a:t>
            </a:r>
            <a:endParaRPr lang="en-AU" sz="5400" b="1" dirty="0">
              <a:solidFill>
                <a:srgbClr val="C00000"/>
              </a:solidFill>
            </a:endParaRPr>
          </a:p>
        </p:txBody>
      </p:sp>
      <p:sp>
        <p:nvSpPr>
          <p:cNvPr id="7" name="Rectangle 6"/>
          <p:cNvSpPr/>
          <p:nvPr/>
        </p:nvSpPr>
        <p:spPr>
          <a:xfrm>
            <a:off x="1619672" y="297289"/>
            <a:ext cx="606528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IN DDI 4 terms..</a:t>
            </a:r>
            <a:endParaRPr lang="en-AU" dirty="0"/>
          </a:p>
        </p:txBody>
      </p:sp>
    </p:spTree>
    <p:extLst>
      <p:ext uri="{BB962C8B-B14F-4D97-AF65-F5344CB8AC3E}">
        <p14:creationId xmlns:p14="http://schemas.microsoft.com/office/powerpoint/2010/main" val="196300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Creating DDI 4</a:t>
            </a:r>
            <a:endParaRPr lang="en-AU" dirty="0"/>
          </a:p>
        </p:txBody>
      </p:sp>
      <p:sp>
        <p:nvSpPr>
          <p:cNvPr id="3" name="Content Placeholder 2"/>
          <p:cNvSpPr>
            <a:spLocks noGrp="1"/>
          </p:cNvSpPr>
          <p:nvPr>
            <p:ph idx="1"/>
          </p:nvPr>
        </p:nvSpPr>
        <p:spPr/>
        <p:txBody>
          <a:bodyPr/>
          <a:lstStyle/>
          <a:p>
            <a:pPr marL="0" indent="0" algn="ctr">
              <a:buNone/>
            </a:pPr>
            <a:r>
              <a:rPr lang="en-AU" dirty="0" smtClean="0"/>
              <a:t>At the moment our library is empty </a:t>
            </a:r>
            <a:r>
              <a:rPr lang="en-AU" dirty="0" smtClean="0">
                <a:sym typeface="Wingdings" panose="05000000000000000000" pitchFamily="2" charset="2"/>
              </a:rPr>
              <a:t></a:t>
            </a:r>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92896"/>
            <a:ext cx="5811995" cy="3102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23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AU" dirty="0" smtClean="0"/>
              <a:t>Creating DDI 4</a:t>
            </a:r>
            <a:endParaRPr lang="en-AU" dirty="0"/>
          </a:p>
        </p:txBody>
      </p:sp>
      <p:sp>
        <p:nvSpPr>
          <p:cNvPr id="3" name="Content Placeholder 2"/>
          <p:cNvSpPr>
            <a:spLocks noGrp="1"/>
          </p:cNvSpPr>
          <p:nvPr>
            <p:ph idx="1"/>
          </p:nvPr>
        </p:nvSpPr>
        <p:spPr>
          <a:xfrm>
            <a:off x="467544" y="836712"/>
            <a:ext cx="8229600" cy="4525963"/>
          </a:xfrm>
        </p:spPr>
        <p:txBody>
          <a:bodyPr>
            <a:normAutofit/>
          </a:bodyPr>
          <a:lstStyle/>
          <a:p>
            <a:pPr marL="0" indent="0" algn="ctr">
              <a:buNone/>
            </a:pPr>
            <a:r>
              <a:rPr lang="en-AU" sz="2800" dirty="0" smtClean="0"/>
              <a:t>We have to build the library. </a:t>
            </a:r>
          </a:p>
          <a:p>
            <a:pPr marL="0" indent="0" algn="ctr">
              <a:buNone/>
            </a:pPr>
            <a:r>
              <a:rPr lang="en-AU" sz="2800" dirty="0" smtClean="0"/>
              <a:t>The plan is to put in the information that we think the most people will need first</a:t>
            </a:r>
            <a:endParaRPr lang="en-AU"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48880"/>
            <a:ext cx="6340599" cy="427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5022017">
            <a:off x="3220704" y="4029976"/>
            <a:ext cx="583440" cy="230832"/>
          </a:xfrm>
          <a:prstGeom prst="rect">
            <a:avLst/>
          </a:prstGeom>
          <a:solidFill>
            <a:srgbClr val="F8F7F2"/>
          </a:solidFill>
          <a:ln>
            <a:solidFill>
              <a:schemeClr val="bg2"/>
            </a:solidFill>
          </a:ln>
        </p:spPr>
        <p:txBody>
          <a:bodyPr wrap="square" rtlCol="0">
            <a:spAutoFit/>
          </a:bodyPr>
          <a:lstStyle/>
          <a:p>
            <a:r>
              <a:rPr lang="en-AU" sz="900" dirty="0" smtClean="0"/>
              <a:t>Concept</a:t>
            </a:r>
            <a:endParaRPr lang="en-AU" sz="600" dirty="0"/>
          </a:p>
        </p:txBody>
      </p:sp>
      <p:sp>
        <p:nvSpPr>
          <p:cNvPr id="10" name="TextBox 9"/>
          <p:cNvSpPr txBox="1"/>
          <p:nvPr/>
        </p:nvSpPr>
        <p:spPr>
          <a:xfrm rot="4353151">
            <a:off x="3468105" y="6289330"/>
            <a:ext cx="477269" cy="230832"/>
          </a:xfrm>
          <a:prstGeom prst="rect">
            <a:avLst/>
          </a:prstGeom>
          <a:solidFill>
            <a:srgbClr val="F8F7F2"/>
          </a:solidFill>
          <a:ln>
            <a:solidFill>
              <a:schemeClr val="bg2"/>
            </a:solidFill>
          </a:ln>
        </p:spPr>
        <p:txBody>
          <a:bodyPr wrap="square" rtlCol="0">
            <a:spAutoFit/>
          </a:bodyPr>
          <a:lstStyle/>
          <a:p>
            <a:r>
              <a:rPr lang="en-AU" sz="900" dirty="0" smtClean="0"/>
              <a:t>Agent</a:t>
            </a:r>
            <a:endParaRPr lang="en-AU" sz="600" dirty="0"/>
          </a:p>
        </p:txBody>
      </p:sp>
      <p:sp>
        <p:nvSpPr>
          <p:cNvPr id="11" name="TextBox 10"/>
          <p:cNvSpPr txBox="1"/>
          <p:nvPr/>
        </p:nvSpPr>
        <p:spPr>
          <a:xfrm rot="5022017">
            <a:off x="2026053" y="3454120"/>
            <a:ext cx="549459" cy="215444"/>
          </a:xfrm>
          <a:prstGeom prst="rect">
            <a:avLst/>
          </a:prstGeom>
          <a:solidFill>
            <a:srgbClr val="F8F7F2"/>
          </a:solidFill>
          <a:ln>
            <a:solidFill>
              <a:schemeClr val="bg2"/>
            </a:solidFill>
          </a:ln>
        </p:spPr>
        <p:txBody>
          <a:bodyPr wrap="square" rtlCol="0">
            <a:spAutoFit/>
          </a:bodyPr>
          <a:lstStyle/>
          <a:p>
            <a:r>
              <a:rPr lang="en-AU" sz="800" dirty="0" smtClean="0"/>
              <a:t>Process</a:t>
            </a:r>
            <a:endParaRPr lang="en-AU" sz="600" dirty="0"/>
          </a:p>
        </p:txBody>
      </p:sp>
      <p:sp>
        <p:nvSpPr>
          <p:cNvPr id="8" name="TextBox 7"/>
          <p:cNvSpPr txBox="1"/>
          <p:nvPr/>
        </p:nvSpPr>
        <p:spPr>
          <a:xfrm>
            <a:off x="7092280" y="3548122"/>
            <a:ext cx="1728192" cy="1477328"/>
          </a:xfrm>
          <a:prstGeom prst="rect">
            <a:avLst/>
          </a:prstGeom>
          <a:noFill/>
        </p:spPr>
        <p:txBody>
          <a:bodyPr wrap="square" rtlCol="0">
            <a:spAutoFit/>
          </a:bodyPr>
          <a:lstStyle/>
          <a:p>
            <a:r>
              <a:rPr lang="en-AU" dirty="0" smtClean="0"/>
              <a:t>Agent</a:t>
            </a:r>
          </a:p>
          <a:p>
            <a:r>
              <a:rPr lang="en-AU" dirty="0" smtClean="0"/>
              <a:t>Core</a:t>
            </a:r>
          </a:p>
          <a:p>
            <a:r>
              <a:rPr lang="en-AU" dirty="0" smtClean="0"/>
              <a:t>Concepts</a:t>
            </a:r>
          </a:p>
          <a:p>
            <a:r>
              <a:rPr lang="en-AU" dirty="0" smtClean="0"/>
              <a:t>Process</a:t>
            </a:r>
          </a:p>
          <a:p>
            <a:r>
              <a:rPr lang="en-AU" dirty="0" smtClean="0"/>
              <a:t>Discovery</a:t>
            </a:r>
            <a:endParaRPr lang="en-AU" dirty="0"/>
          </a:p>
        </p:txBody>
      </p:sp>
    </p:spTree>
    <p:extLst>
      <p:ext uri="{BB962C8B-B14F-4D97-AF65-F5344CB8AC3E}">
        <p14:creationId xmlns:p14="http://schemas.microsoft.com/office/powerpoint/2010/main" val="3471333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AU" dirty="0" smtClean="0"/>
              <a:t>Creating DDI 4</a:t>
            </a:r>
            <a:endParaRPr lang="en-AU" dirty="0"/>
          </a:p>
        </p:txBody>
      </p:sp>
      <p:sp>
        <p:nvSpPr>
          <p:cNvPr id="3" name="Content Placeholder 2"/>
          <p:cNvSpPr>
            <a:spLocks noGrp="1"/>
          </p:cNvSpPr>
          <p:nvPr>
            <p:ph idx="1"/>
          </p:nvPr>
        </p:nvSpPr>
        <p:spPr>
          <a:xfrm>
            <a:off x="467544" y="1013969"/>
            <a:ext cx="8229600" cy="4525963"/>
          </a:xfrm>
        </p:spPr>
        <p:txBody>
          <a:bodyPr>
            <a:normAutofit/>
          </a:bodyPr>
          <a:lstStyle/>
          <a:p>
            <a:pPr marL="0" indent="0" algn="ctr">
              <a:buNone/>
            </a:pPr>
            <a:r>
              <a:rPr lang="en-AU" sz="2800" dirty="0" smtClean="0"/>
              <a:t>We know this is not complete and don’t know exactly how best to organise the information yet.</a:t>
            </a:r>
          </a:p>
        </p:txBody>
      </p:sp>
      <p:sp>
        <p:nvSpPr>
          <p:cNvPr id="5" name="TextBox 4"/>
          <p:cNvSpPr txBox="1"/>
          <p:nvPr/>
        </p:nvSpPr>
        <p:spPr>
          <a:xfrm rot="5022017">
            <a:off x="4156808" y="3812964"/>
            <a:ext cx="583440" cy="230832"/>
          </a:xfrm>
          <a:prstGeom prst="rect">
            <a:avLst/>
          </a:prstGeom>
          <a:solidFill>
            <a:srgbClr val="F8F7F2"/>
          </a:solidFill>
          <a:ln>
            <a:solidFill>
              <a:schemeClr val="bg2"/>
            </a:solidFill>
          </a:ln>
        </p:spPr>
        <p:txBody>
          <a:bodyPr wrap="square" rtlCol="0">
            <a:spAutoFit/>
          </a:bodyPr>
          <a:lstStyle/>
          <a:p>
            <a:r>
              <a:rPr lang="en-AU" sz="900" dirty="0" smtClean="0"/>
              <a:t>Concept</a:t>
            </a:r>
            <a:endParaRPr lang="en-AU" sz="600" dirty="0"/>
          </a:p>
        </p:txBody>
      </p:sp>
      <p:sp>
        <p:nvSpPr>
          <p:cNvPr id="10" name="TextBox 9"/>
          <p:cNvSpPr txBox="1"/>
          <p:nvPr/>
        </p:nvSpPr>
        <p:spPr>
          <a:xfrm rot="4353151">
            <a:off x="4404209" y="6072318"/>
            <a:ext cx="477269" cy="230832"/>
          </a:xfrm>
          <a:prstGeom prst="rect">
            <a:avLst/>
          </a:prstGeom>
          <a:solidFill>
            <a:srgbClr val="F8F7F2"/>
          </a:solidFill>
          <a:ln>
            <a:solidFill>
              <a:schemeClr val="bg2"/>
            </a:solidFill>
          </a:ln>
        </p:spPr>
        <p:txBody>
          <a:bodyPr wrap="square" rtlCol="0">
            <a:spAutoFit/>
          </a:bodyPr>
          <a:lstStyle/>
          <a:p>
            <a:r>
              <a:rPr lang="en-AU" sz="900" dirty="0" smtClean="0"/>
              <a:t>Agent</a:t>
            </a:r>
            <a:endParaRPr lang="en-AU" sz="600" dirty="0"/>
          </a:p>
        </p:txBody>
      </p:sp>
      <p:sp>
        <p:nvSpPr>
          <p:cNvPr id="11" name="TextBox 10"/>
          <p:cNvSpPr txBox="1"/>
          <p:nvPr/>
        </p:nvSpPr>
        <p:spPr>
          <a:xfrm rot="5022017">
            <a:off x="2962157" y="3237108"/>
            <a:ext cx="549459" cy="215444"/>
          </a:xfrm>
          <a:prstGeom prst="rect">
            <a:avLst/>
          </a:prstGeom>
          <a:solidFill>
            <a:srgbClr val="F8F7F2"/>
          </a:solidFill>
          <a:ln>
            <a:solidFill>
              <a:schemeClr val="bg2"/>
            </a:solidFill>
          </a:ln>
        </p:spPr>
        <p:txBody>
          <a:bodyPr wrap="square" rtlCol="0">
            <a:spAutoFit/>
          </a:bodyPr>
          <a:lstStyle/>
          <a:p>
            <a:r>
              <a:rPr lang="en-AU" sz="800" dirty="0" smtClean="0"/>
              <a:t>Process</a:t>
            </a:r>
            <a:endParaRPr lang="en-AU" sz="600"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48880"/>
            <a:ext cx="6340599" cy="427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rot="5022017">
            <a:off x="3220704" y="4029976"/>
            <a:ext cx="583440" cy="230832"/>
          </a:xfrm>
          <a:prstGeom prst="rect">
            <a:avLst/>
          </a:prstGeom>
          <a:solidFill>
            <a:srgbClr val="F8F7F2"/>
          </a:solidFill>
          <a:ln>
            <a:solidFill>
              <a:schemeClr val="bg2"/>
            </a:solidFill>
          </a:ln>
        </p:spPr>
        <p:txBody>
          <a:bodyPr wrap="square" rtlCol="0">
            <a:spAutoFit/>
          </a:bodyPr>
          <a:lstStyle/>
          <a:p>
            <a:r>
              <a:rPr lang="en-AU" sz="900" dirty="0" smtClean="0"/>
              <a:t>Concept</a:t>
            </a:r>
            <a:endParaRPr lang="en-AU" sz="600" dirty="0"/>
          </a:p>
        </p:txBody>
      </p:sp>
      <p:sp>
        <p:nvSpPr>
          <p:cNvPr id="14" name="TextBox 13"/>
          <p:cNvSpPr txBox="1"/>
          <p:nvPr/>
        </p:nvSpPr>
        <p:spPr>
          <a:xfrm rot="4353151">
            <a:off x="3468105" y="6289330"/>
            <a:ext cx="477269" cy="230832"/>
          </a:xfrm>
          <a:prstGeom prst="rect">
            <a:avLst/>
          </a:prstGeom>
          <a:solidFill>
            <a:srgbClr val="F8F7F2"/>
          </a:solidFill>
          <a:ln>
            <a:solidFill>
              <a:schemeClr val="bg2"/>
            </a:solidFill>
          </a:ln>
        </p:spPr>
        <p:txBody>
          <a:bodyPr wrap="square" rtlCol="0">
            <a:spAutoFit/>
          </a:bodyPr>
          <a:lstStyle/>
          <a:p>
            <a:r>
              <a:rPr lang="en-AU" sz="900" dirty="0" smtClean="0"/>
              <a:t>Agent</a:t>
            </a:r>
            <a:endParaRPr lang="en-AU" sz="600" dirty="0"/>
          </a:p>
        </p:txBody>
      </p:sp>
      <p:sp>
        <p:nvSpPr>
          <p:cNvPr id="15" name="TextBox 14"/>
          <p:cNvSpPr txBox="1"/>
          <p:nvPr/>
        </p:nvSpPr>
        <p:spPr>
          <a:xfrm rot="5022017">
            <a:off x="2026053" y="3454120"/>
            <a:ext cx="549459" cy="215444"/>
          </a:xfrm>
          <a:prstGeom prst="rect">
            <a:avLst/>
          </a:prstGeom>
          <a:solidFill>
            <a:srgbClr val="F8F7F2"/>
          </a:solidFill>
          <a:ln>
            <a:solidFill>
              <a:schemeClr val="bg2"/>
            </a:solidFill>
          </a:ln>
        </p:spPr>
        <p:txBody>
          <a:bodyPr wrap="square" rtlCol="0">
            <a:spAutoFit/>
          </a:bodyPr>
          <a:lstStyle/>
          <a:p>
            <a:r>
              <a:rPr lang="en-AU" sz="800" dirty="0" smtClean="0"/>
              <a:t>Process</a:t>
            </a:r>
            <a:endParaRPr lang="en-AU" sz="600" dirty="0"/>
          </a:p>
        </p:txBody>
      </p:sp>
      <p:sp>
        <p:nvSpPr>
          <p:cNvPr id="16" name="TextBox 15"/>
          <p:cNvSpPr txBox="1"/>
          <p:nvPr/>
        </p:nvSpPr>
        <p:spPr>
          <a:xfrm>
            <a:off x="6804248" y="2497219"/>
            <a:ext cx="2051720" cy="2862322"/>
          </a:xfrm>
          <a:prstGeom prst="rect">
            <a:avLst/>
          </a:prstGeom>
          <a:noFill/>
        </p:spPr>
        <p:txBody>
          <a:bodyPr wrap="square" rtlCol="0">
            <a:spAutoFit/>
          </a:bodyPr>
          <a:lstStyle/>
          <a:p>
            <a:r>
              <a:rPr lang="en-AU" dirty="0" smtClean="0"/>
              <a:t>Release 1:</a:t>
            </a:r>
          </a:p>
          <a:p>
            <a:endParaRPr lang="en-AU" dirty="0"/>
          </a:p>
          <a:p>
            <a:r>
              <a:rPr lang="en-AU" dirty="0" smtClean="0"/>
              <a:t>Information about: </a:t>
            </a:r>
          </a:p>
          <a:p>
            <a:r>
              <a:rPr lang="en-AU" dirty="0" smtClean="0"/>
              <a:t>Agent</a:t>
            </a:r>
          </a:p>
          <a:p>
            <a:r>
              <a:rPr lang="en-AU" dirty="0" smtClean="0"/>
              <a:t>Core</a:t>
            </a:r>
          </a:p>
          <a:p>
            <a:r>
              <a:rPr lang="en-AU" dirty="0" smtClean="0"/>
              <a:t>Concepts</a:t>
            </a:r>
          </a:p>
          <a:p>
            <a:r>
              <a:rPr lang="en-AU" dirty="0" smtClean="0"/>
              <a:t>Process</a:t>
            </a:r>
          </a:p>
          <a:p>
            <a:endParaRPr lang="en-AU" dirty="0" smtClean="0"/>
          </a:p>
          <a:p>
            <a:r>
              <a:rPr lang="en-AU" dirty="0" smtClean="0"/>
              <a:t>Use case: </a:t>
            </a:r>
          </a:p>
          <a:p>
            <a:r>
              <a:rPr lang="en-AU" dirty="0" smtClean="0"/>
              <a:t>Discovery</a:t>
            </a:r>
            <a:endParaRPr lang="en-AU" dirty="0"/>
          </a:p>
        </p:txBody>
      </p:sp>
    </p:spTree>
    <p:extLst>
      <p:ext uri="{BB962C8B-B14F-4D97-AF65-F5344CB8AC3E}">
        <p14:creationId xmlns:p14="http://schemas.microsoft.com/office/powerpoint/2010/main" val="3577783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411</Words>
  <Application>Microsoft Office PowerPoint</Application>
  <PresentationFormat>On-screen Show (4:3)</PresentationFormat>
  <Paragraphs>94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When DDI 4 is complete….  (Using an archive as an analogy)</vt:lpstr>
      <vt:lpstr>PowerPoint Presentation</vt:lpstr>
      <vt:lpstr>PowerPoint Presentation</vt:lpstr>
      <vt:lpstr>PowerPoint Presentation</vt:lpstr>
      <vt:lpstr>PowerPoint Presentation</vt:lpstr>
      <vt:lpstr>PowerPoint Presentation</vt:lpstr>
      <vt:lpstr>Creating DDI 4</vt:lpstr>
      <vt:lpstr>Creating DDI 4</vt:lpstr>
      <vt:lpstr>Creating DDI 4</vt:lpstr>
      <vt:lpstr>Creating DDI 4</vt:lpstr>
      <vt:lpstr>Creating DDI 4</vt:lpstr>
    </vt:vector>
  </TitlesOfParts>
  <Company>ABS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DDI 4 is complete….  (Using an archive as an analogy)</dc:title>
  <dc:creator>Therese Lalor</dc:creator>
  <cp:lastModifiedBy>Therese Lalor</cp:lastModifiedBy>
  <cp:revision>13</cp:revision>
  <dcterms:created xsi:type="dcterms:W3CDTF">2014-05-12T06:43:14Z</dcterms:created>
  <dcterms:modified xsi:type="dcterms:W3CDTF">2014-05-13T08:16:45Z</dcterms:modified>
</cp:coreProperties>
</file>