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57" r:id="rId4"/>
    <p:sldId id="258" r:id="rId5"/>
    <p:sldId id="266" r:id="rId6"/>
    <p:sldId id="260" r:id="rId7"/>
    <p:sldId id="261" r:id="rId8"/>
    <p:sldId id="275" r:id="rId9"/>
    <p:sldId id="262" r:id="rId10"/>
    <p:sldId id="274" r:id="rId11"/>
    <p:sldId id="263" r:id="rId12"/>
    <p:sldId id="264" r:id="rId13"/>
    <p:sldId id="259" r:id="rId14"/>
    <p:sldId id="267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9B7E8-D353-B242-91FE-75ADC7C1A2C8}" type="datetimeFigureOut">
              <a:rPr lang="en-US" smtClean="0"/>
              <a:t>9/26/18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842C7-488F-CF4F-991E-A593AE6DB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0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8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99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18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8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842C7-488F-CF4F-991E-A593AE6DB68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8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40FD-0E00-C746-8629-BB861619C9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EC4E0-64FE-3B42-BCFA-0C0AAD273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D2F93A-5098-894F-9C22-ED8D36CAB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FD6AD-74BA-8C4D-8630-BD0679FDA18E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D909-98FF-C242-9FFF-BF8477FE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B60CE-ED42-844E-92AF-F4AF5E384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54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34A79-F9AE-1C4F-A238-7126F0D6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AD084-C3BA-F649-88E0-3616357B8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22D23-61FF-E441-89C2-8F8DDA4C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930B-F01B-604B-AB69-0D5A7CB21043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4CA68-B24D-AD49-A2BA-923E3B606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0C991-B31E-7F47-87D1-2B09EC03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1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3E2AF0-FDA0-074B-A6ED-D3092A9F31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6CCBE4-9A3A-844E-8021-CA7316BCF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E0CC7-B21A-8944-B022-A62062D48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58822-9D82-6041-8A38-FF330E785900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CBEC8-977F-A94F-86F7-40272DC31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56B72-EE73-5E47-8EFB-A06765A0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D83AC-BF66-5D4D-A98D-1BD679673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5AED9-5980-F945-9C13-EA21B63833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5C590-59B0-354C-BC8C-53D5B4909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2CBBF-2D83-C249-9A5A-89417D985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4273F-9830-3149-9A45-4F9710C89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27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89987-6AEB-4E4C-9175-E06B1F948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F04BA-5090-0745-B4CD-A95D7F0F7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D5C3C-3E33-5647-A399-7CDCAC74E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848CE-E342-F94C-A9E5-E559106610F0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160FA-0835-B741-92A6-C07714680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BFD10-0605-444F-A426-DDCC8979A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06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A520B-3A26-E34A-B018-F9CA599EF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AFB2F-5D4D-7B49-8BC4-17F9F652FE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FF920A-A9D0-944E-B156-1FB5E80B4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3F3A6-FB88-A949-A033-B35E40E44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64965-E26A-8940-A510-2D97F4FD4296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15DEB-DCBF-5D45-BB25-BD5DA443B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0AD7B-B259-884D-99B1-BC71D76F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090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C70D-AB56-9146-BCEF-663F93EE3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E8B9C-ED10-1542-A8D1-D166E53EE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9FBBA-39D5-4F42-9746-27F48943B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20D03-D1D1-B243-A045-C51338DB4E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BDDBBE-E770-D047-828E-E857CB419B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B17BE-5FED-8B4A-A8A2-D7766692E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24ACE-8167-AE48-A1E7-8B6869CAF962}" type="datetime1">
              <a:rPr lang="en-US" smtClean="0"/>
              <a:t>9/26/18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CBCFD6-4F31-0F43-9AC3-9182947C4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D7B45-411B-F94A-A330-B5FF80FF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80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F75A8-58F1-7F45-B0AD-2846F668A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764C4C-33EC-EB4A-AFA8-C52E91472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D741E-90C8-CB44-83B6-A311A8773EB9}" type="datetime1">
              <a:rPr lang="en-US" smtClean="0"/>
              <a:t>9/26/18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9471BD-722B-4544-8805-C5FD49F04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CCD62-54F2-F743-B8E7-4E714860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78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DE1344-E08B-814E-AD13-B142EA43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59E9E-2A07-7C4D-88D8-5D0A3CC85B7E}" type="datetime1">
              <a:rPr lang="en-US" smtClean="0"/>
              <a:t>9/26/18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77D23-6BB9-0948-8487-51EAFFF62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F5E3B6-BF9C-A140-8BEC-B1132E99F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CD0CC-A118-1C4F-B71D-2C3349297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5CC2C-EE6A-A74C-AFDC-CD2E36343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7A2EBB-D50F-2B45-A832-A2F02724E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AEBA4-1BA6-C34B-BA4E-92B16267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A782-159D-8340-9722-937A6B143D5A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6F0372-001C-464A-A3CD-260251C7F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B8E079-A4A5-0543-809F-F72F2F42A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018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A63A7-7DA3-C042-A5FF-A342B2D43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E98A8B-527A-3E4A-98C4-01A7601B47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EF581-A7B0-7B4A-8980-27D7B2E0B8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AF296-0B52-9143-9931-87FB5464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A105-BA4C-A148-88EE-0009B235D2C1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C5D483-6E87-044C-955A-CA7DA611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12CBC8-535B-B54C-9DC1-B307A05F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7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DA6B63-8358-904B-8F48-9BAF0980A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F199F-232B-054C-A0F2-581B118FE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91A921-B697-EF41-B709-5633B1B58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3CEC1-7E8B-D14D-9154-C9D16003B511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FC4A-478B-BE4F-AD71-9EBEB5F14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80662-FD8B-B149-9A60-967F8C896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CE2BA-16FB-E64B-ACC8-C62A0459D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2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wiki.unece.org/display/gsim/Generic+Statistical+Information+Mode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nybuzan.com/gallery/mind-maps/" TargetMode="External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prov-o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unece.org/fileadmin/DAM/stats/documents/ece/ces/ge.58/2018/mtg1/Canada_KALONJI_Presentation.pdf" TargetMode="External"/><Relationship Id="rId4" Type="http://schemas.openxmlformats.org/officeDocument/2006/relationships/hyperlink" Target="http://lion.ddialliance.org/view/datamanagementview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tatswiki.unece.org/display/GSBPM/GSBPM+v5.0" TargetMode="Externa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tege.stanford.edu/publications/ontology_development/ontology101-noy-mcguinness.html" TargetMode="External"/><Relationship Id="rId2" Type="http://schemas.openxmlformats.org/officeDocument/2006/relationships/hyperlink" Target="http://www.uml.org/what-is-uml.ht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di-alliance.atlassian.net/wiki/spaces/DDI4/pages/535363641/Pilot+Project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dialliance.org/tool/sledgehammer" TargetMode="External"/><Relationship Id="rId2" Type="http://schemas.openxmlformats.org/officeDocument/2006/relationships/hyperlink" Target="https://www.ddialliance.org/taxonomy/term/23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ocs.splunk.com/Documentation/Splunk/7.1.2/Data/Whysourcetypesmatter" TargetMode="External"/><Relationship Id="rId5" Type="http://schemas.openxmlformats.org/officeDocument/2006/relationships/hyperlink" Target="https://conf.splunk.com/files/2017/slides/how-splunkd-works.pdf" TargetMode="External"/><Relationship Id="rId4" Type="http://schemas.openxmlformats.org/officeDocument/2006/relationships/hyperlink" Target="https://www.ddialliance.org/tool/colectica-for-exce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dmx.org/" TargetMode="External"/><Relationship Id="rId2" Type="http://schemas.openxmlformats.org/officeDocument/2006/relationships/hyperlink" Target="http://www.ddialliance.org/Specification/DDI-Lifecycle/3.2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3.org/TR/vocab-data-cube/#cubes-mode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vocab-data-cube/#exampl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BF2B9-E307-5946-B6AA-547911EE0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5891"/>
            <a:ext cx="9144000" cy="2387600"/>
          </a:xfrm>
        </p:spPr>
        <p:txBody>
          <a:bodyPr/>
          <a:lstStyle/>
          <a:p>
            <a:r>
              <a:rPr lang="en-US" dirty="0"/>
              <a:t>Metadata Needs </a:t>
            </a:r>
            <a:br>
              <a:rPr lang="en-US" dirty="0"/>
            </a:br>
            <a:r>
              <a:rPr lang="en-US" dirty="0"/>
              <a:t>and Solution Possibilities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78014-22B5-3542-8748-832FCAC5D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395566"/>
            <a:ext cx="9144000" cy="1655762"/>
          </a:xfrm>
        </p:spPr>
        <p:txBody>
          <a:bodyPr/>
          <a:lstStyle/>
          <a:p>
            <a:r>
              <a:rPr lang="en-US" dirty="0"/>
              <a:t>CODATA Pilots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42BF5-B40C-8849-9B17-F2725E0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96" y="4318918"/>
            <a:ext cx="4779725" cy="1577467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04B7B-290A-9441-8C4E-BEDCED0A8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AB469-990F-3F4F-8E01-85A7EBF61A8B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4BA1-CE8E-1F42-BD26-95B25527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98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(4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/>
              <a:t>Note that the </a:t>
            </a:r>
            <a:r>
              <a:rPr lang="en-US" sz="2600" dirty="0">
                <a:hlinkClick r:id="rId3"/>
              </a:rPr>
              <a:t>Generic Statistical Information Model</a:t>
            </a:r>
            <a:r>
              <a:rPr lang="en-US" sz="2600" dirty="0"/>
              <a:t> (GSIM) was not included as a standards candidate here because, while it may be an “ancestor” of one or more of the three standards, GSIM is not an implementation model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DA0-55F5-8A41-805A-31F26B7CF0D6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4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4A5A-BE7B-2246-A1F5-D2B13B81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D275A-5B49-6341-9CCA-1A865D6B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621297" cy="4530725"/>
          </a:xfrm>
        </p:spPr>
        <p:txBody>
          <a:bodyPr>
            <a:normAutofit fontScale="92500"/>
          </a:bodyPr>
          <a:lstStyle/>
          <a:p>
            <a:r>
              <a:rPr lang="en-US" dirty="0"/>
              <a:t>Tabular data standards layer aggregates and dimensions on top of one or more datasets</a:t>
            </a:r>
          </a:p>
          <a:p>
            <a:r>
              <a:rPr lang="en-US" dirty="0"/>
              <a:t>In this process, disparate data sources are connected using </a:t>
            </a:r>
            <a:r>
              <a:rPr lang="en-US" b="1" i="1" dirty="0"/>
              <a:t>data linkages</a:t>
            </a:r>
          </a:p>
          <a:p>
            <a:r>
              <a:rPr lang="en-US" dirty="0"/>
              <a:t>Data linkages are typically </a:t>
            </a:r>
            <a:r>
              <a:rPr lang="en-US" b="1" i="1" dirty="0"/>
              <a:t>record relations</a:t>
            </a:r>
            <a:r>
              <a:rPr lang="en-US" dirty="0"/>
              <a:t> based on </a:t>
            </a:r>
            <a:r>
              <a:rPr lang="en-US" b="1" i="1" dirty="0"/>
              <a:t>keys</a:t>
            </a:r>
          </a:p>
          <a:p>
            <a:r>
              <a:rPr lang="en-US" dirty="0"/>
              <a:t>What falls out of these data linkages across datasets are various </a:t>
            </a:r>
            <a:r>
              <a:rPr lang="en-US" b="1" i="1" dirty="0"/>
              <a:t>record structures</a:t>
            </a:r>
            <a:r>
              <a:rPr lang="en-US" dirty="0"/>
              <a:t> like relational databases, hierarchical databases, star schemas, extremely indexed skinny key/value tables and the like</a:t>
            </a:r>
          </a:p>
          <a:p>
            <a:r>
              <a:rPr lang="en-US" dirty="0"/>
              <a:t>SDMX, DDI and the RDF Data Cube Vocabulary all support the description of these record structures and the data linkages and datasets they grow out of</a:t>
            </a:r>
          </a:p>
          <a:p>
            <a:r>
              <a:rPr lang="en-US" b="1" i="1" dirty="0"/>
              <a:t>Linked data</a:t>
            </a:r>
            <a:r>
              <a:rPr lang="en-US" dirty="0"/>
              <a:t>, on the other hand, is a horse of a different color…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134F7-179C-AD4D-9810-348EE3564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C074D-9BFC-C046-8C1D-F11C91DC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59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8B8C6-63A3-5945-BD86-D3A05C4D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Data and Data Linkages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4E229-DBC7-804E-ABED-A4D8CAC5E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Linked data is something CODATA might want to consider apart from data linkages and the construction of aggregates</a:t>
            </a:r>
          </a:p>
          <a:p>
            <a:r>
              <a:rPr lang="en-US" dirty="0"/>
              <a:t>Linked data is another output alongside</a:t>
            </a:r>
            <a:br>
              <a:rPr lang="en-US" dirty="0"/>
            </a:br>
            <a:r>
              <a:rPr lang="en-US" dirty="0"/>
              <a:t>tabular data</a:t>
            </a:r>
          </a:p>
          <a:p>
            <a:r>
              <a:rPr lang="en-US" dirty="0"/>
              <a:t>DDI 4 supports the description of </a:t>
            </a:r>
            <a:br>
              <a:rPr lang="en-US" dirty="0"/>
            </a:br>
            <a:r>
              <a:rPr lang="en-US" b="1" i="1" dirty="0"/>
              <a:t>non-rectangular datasets</a:t>
            </a:r>
          </a:p>
          <a:p>
            <a:r>
              <a:rPr lang="en-US" dirty="0"/>
              <a:t>This, in turn, allows users to imagine </a:t>
            </a:r>
            <a:br>
              <a:rPr lang="en-US" dirty="0"/>
            </a:br>
            <a:r>
              <a:rPr lang="en-US" dirty="0"/>
              <a:t>and structure data graphically as </a:t>
            </a:r>
            <a:br>
              <a:rPr lang="en-US" dirty="0"/>
            </a:br>
            <a:r>
              <a:rPr lang="en-US" b="1" i="1" dirty="0"/>
              <a:t>mind maps</a:t>
            </a:r>
          </a:p>
          <a:p>
            <a:r>
              <a:rPr lang="en-US" dirty="0"/>
              <a:t>Mind maps can be used in support of</a:t>
            </a:r>
            <a:br>
              <a:rPr lang="en-US" dirty="0"/>
            </a:br>
            <a:r>
              <a:rPr lang="en-US" b="1" i="1" dirty="0"/>
              <a:t>discovery</a:t>
            </a:r>
            <a:r>
              <a:rPr lang="en-US" dirty="0"/>
              <a:t>, </a:t>
            </a:r>
            <a:r>
              <a:rPr lang="en-US" b="1" i="1" dirty="0"/>
              <a:t>search</a:t>
            </a:r>
            <a:r>
              <a:rPr lang="en-US" dirty="0"/>
              <a:t> and persisting a series</a:t>
            </a:r>
            <a:br>
              <a:rPr lang="en-US" dirty="0"/>
            </a:br>
            <a:r>
              <a:rPr lang="en-US" dirty="0"/>
              <a:t>of subject matter </a:t>
            </a:r>
            <a:r>
              <a:rPr lang="en-US" b="1" i="1" dirty="0"/>
              <a:t>insights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F53D9-F880-4546-8287-B108BCF2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29A4B6-B975-5F46-BEE4-45E750A50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8FF90F-FEB4-6740-AE98-CC5FB9E08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6466" y="2625313"/>
            <a:ext cx="4411030" cy="3170428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F1C21-AFD9-154A-90D9-933802A2552B}"/>
              </a:ext>
            </a:extLst>
          </p:cNvPr>
          <p:cNvSpPr txBox="1"/>
          <p:nvPr/>
        </p:nvSpPr>
        <p:spPr>
          <a:xfrm>
            <a:off x="7117651" y="5802352"/>
            <a:ext cx="3768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dirty="0">
                <a:hlinkClick r:id="rId3"/>
              </a:rPr>
              <a:t>Mind Map Gallery </a:t>
            </a:r>
            <a:r>
              <a:rPr lang="en-US" dirty="0"/>
              <a:t>by Tony Buzan</a:t>
            </a:r>
          </a:p>
        </p:txBody>
      </p:sp>
    </p:spTree>
    <p:extLst>
      <p:ext uri="{BB962C8B-B14F-4D97-AF65-F5344CB8AC3E}">
        <p14:creationId xmlns:p14="http://schemas.microsoft.com/office/powerpoint/2010/main" val="1312697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31339-FAE6-BE40-873C-9060C5C3D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(1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679D0-7372-4F4F-A248-FC2D4F992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AB2CC-32DA-6E45-A1CF-1BFA40D36FBF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6DC83-A327-7942-990F-067D8A6DB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1C427F-81CA-C34C-85C7-12A1D6212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4862" y="2472370"/>
            <a:ext cx="6228938" cy="293493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422C7-3CF1-0A43-AA64-2714709190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There are at least a couple of standards that can provide end-to-end descriptions of the provenance of data objects – </a:t>
            </a:r>
            <a:r>
              <a:rPr lang="en-US" sz="2600" dirty="0">
                <a:hlinkClick r:id="rId3"/>
              </a:rPr>
              <a:t>PROV-O</a:t>
            </a:r>
            <a:r>
              <a:rPr lang="en-US" sz="2600" dirty="0"/>
              <a:t> and the </a:t>
            </a:r>
            <a:br>
              <a:rPr lang="en-US" sz="2600" dirty="0"/>
            </a:br>
            <a:r>
              <a:rPr lang="en-US" sz="2600" dirty="0"/>
              <a:t>DDI 4 </a:t>
            </a:r>
            <a:r>
              <a:rPr lang="en-US" sz="2600" dirty="0">
                <a:hlinkClick r:id="rId4"/>
              </a:rPr>
              <a:t>Data Management View</a:t>
            </a:r>
            <a:endParaRPr lang="en-US" sz="2600" dirty="0"/>
          </a:p>
          <a:p>
            <a:r>
              <a:rPr lang="en-US" sz="2600" dirty="0"/>
              <a:t>PROV-O is perhaps the gold</a:t>
            </a:r>
            <a:br>
              <a:rPr lang="en-US" sz="2600" dirty="0"/>
            </a:br>
            <a:r>
              <a:rPr lang="en-US" sz="2600" dirty="0"/>
              <a:t>standard, especially when it</a:t>
            </a:r>
            <a:br>
              <a:rPr lang="en-US" sz="2600" dirty="0"/>
            </a:br>
            <a:r>
              <a:rPr lang="en-US" sz="2600" dirty="0"/>
              <a:t>comes to describing the </a:t>
            </a:r>
            <a:br>
              <a:rPr lang="en-US" sz="2600" dirty="0"/>
            </a:br>
            <a:r>
              <a:rPr lang="en-US" sz="2600" dirty="0"/>
              <a:t>provenance of entities like</a:t>
            </a:r>
            <a:br>
              <a:rPr lang="en-US" sz="2600" dirty="0"/>
            </a:br>
            <a:r>
              <a:rPr lang="en-US" sz="2600" b="1" i="1" dirty="0"/>
              <a:t>datasets</a:t>
            </a:r>
            <a:r>
              <a:rPr lang="en-US" sz="2600" dirty="0"/>
              <a:t> at a high level</a:t>
            </a:r>
          </a:p>
          <a:p>
            <a:r>
              <a:rPr lang="en-US" sz="2600" dirty="0"/>
              <a:t>This is not to say that PROV-O		</a:t>
            </a:r>
            <a:br>
              <a:rPr lang="en-US" sz="2600" dirty="0"/>
            </a:br>
            <a:r>
              <a:rPr lang="en-US" sz="2600" dirty="0"/>
              <a:t>cannot be extended to describe</a:t>
            </a:r>
            <a:br>
              <a:rPr lang="en-US" sz="2600" dirty="0"/>
            </a:br>
            <a:r>
              <a:rPr lang="en-US" sz="2600" dirty="0"/>
              <a:t>transformations at, for example,</a:t>
            </a:r>
            <a:br>
              <a:rPr lang="en-US" sz="2600" dirty="0"/>
            </a:br>
            <a:r>
              <a:rPr lang="en-US" sz="2600" dirty="0"/>
              <a:t>the </a:t>
            </a:r>
            <a:r>
              <a:rPr lang="en-US" sz="2600" b="1" i="1" dirty="0"/>
              <a:t>variable level </a:t>
            </a:r>
            <a:r>
              <a:rPr lang="en-US" sz="2600" dirty="0"/>
              <a:t>of granularity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AD1A69-5944-334F-BA38-78F2B4A713DC}"/>
              </a:ext>
            </a:extLst>
          </p:cNvPr>
          <p:cNvSpPr txBox="1"/>
          <p:nvPr/>
        </p:nvSpPr>
        <p:spPr>
          <a:xfrm>
            <a:off x="6372037" y="5415337"/>
            <a:ext cx="4012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from </a:t>
            </a:r>
            <a:r>
              <a:rPr lang="en-US" sz="1600" dirty="0">
                <a:hlinkClick r:id="rId5"/>
              </a:rPr>
              <a:t>Modeling Provenance in GSIM/CSPA-LIM</a:t>
            </a:r>
            <a:br>
              <a:rPr lang="en-US" sz="1600" dirty="0"/>
            </a:br>
            <a:r>
              <a:rPr lang="en-US" sz="1600" dirty="0"/>
              <a:t>by Francine Kalonji, Statistics Canada</a:t>
            </a:r>
          </a:p>
        </p:txBody>
      </p:sp>
    </p:spTree>
    <p:extLst>
      <p:ext uri="{BB962C8B-B14F-4D97-AF65-F5344CB8AC3E}">
        <p14:creationId xmlns:p14="http://schemas.microsoft.com/office/powerpoint/2010/main" val="3794242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(2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22654"/>
          </a:xfrm>
        </p:spPr>
        <p:txBody>
          <a:bodyPr>
            <a:noAutofit/>
          </a:bodyPr>
          <a:lstStyle/>
          <a:p>
            <a:r>
              <a:rPr lang="en-US" sz="2300" dirty="0"/>
              <a:t>That being said, DDI 4 </a:t>
            </a:r>
            <a:br>
              <a:rPr lang="en-US" sz="2300" dirty="0"/>
            </a:br>
            <a:r>
              <a:rPr lang="en-US" sz="2300" dirty="0"/>
              <a:t>tracks provenance at </a:t>
            </a:r>
            <a:br>
              <a:rPr lang="en-US" sz="2300" dirty="0"/>
            </a:br>
            <a:r>
              <a:rPr lang="en-US" sz="2300" b="1" i="1" dirty="0"/>
              <a:t>two levels of granularity</a:t>
            </a:r>
          </a:p>
          <a:p>
            <a:r>
              <a:rPr lang="en-US" sz="2300" dirty="0"/>
              <a:t>By way of introduction, </a:t>
            </a:r>
            <a:br>
              <a:rPr lang="en-US" sz="2300" dirty="0"/>
            </a:br>
            <a:r>
              <a:rPr lang="en-US" sz="2300" dirty="0"/>
              <a:t>the Data Management </a:t>
            </a:r>
            <a:br>
              <a:rPr lang="en-US" sz="2300" dirty="0"/>
            </a:br>
            <a:r>
              <a:rPr lang="en-US" sz="2300" dirty="0"/>
              <a:t>View is a proposed </a:t>
            </a:r>
            <a:br>
              <a:rPr lang="en-US" sz="2300" dirty="0"/>
            </a:br>
            <a:r>
              <a:rPr lang="en-US" sz="2300" dirty="0">
                <a:hlinkClick r:id="rId5"/>
              </a:rPr>
              <a:t>Generic Statistical </a:t>
            </a:r>
            <a:br>
              <a:rPr lang="en-US" sz="2300" dirty="0">
                <a:hlinkClick r:id="rId5"/>
              </a:rPr>
            </a:br>
            <a:r>
              <a:rPr lang="en-US" sz="2300" dirty="0">
                <a:hlinkClick r:id="rId5"/>
              </a:rPr>
              <a:t>Business Process Model</a:t>
            </a:r>
            <a:r>
              <a:rPr lang="en-US" sz="2300" dirty="0"/>
              <a:t> </a:t>
            </a:r>
            <a:br>
              <a:rPr lang="en-US" sz="2300" dirty="0"/>
            </a:br>
            <a:r>
              <a:rPr lang="en-US" sz="2300" dirty="0"/>
              <a:t>(GSBPM) overarching </a:t>
            </a:r>
            <a:br>
              <a:rPr lang="en-US" sz="2300" dirty="0"/>
            </a:br>
            <a:r>
              <a:rPr lang="en-US" sz="2300" dirty="0"/>
              <a:t>service whose scope </a:t>
            </a:r>
            <a:br>
              <a:rPr lang="en-US" sz="2300" dirty="0"/>
            </a:br>
            <a:r>
              <a:rPr lang="en-US" sz="2300" dirty="0"/>
              <a:t>includes the </a:t>
            </a:r>
            <a:br>
              <a:rPr lang="en-US" sz="2300" dirty="0"/>
            </a:br>
            <a:r>
              <a:rPr lang="en-US" sz="2300" dirty="0"/>
              <a:t>sub-processes (blocks) </a:t>
            </a:r>
            <a:br>
              <a:rPr lang="en-US" sz="2300" dirty="0"/>
            </a:br>
            <a:r>
              <a:rPr lang="en-US" sz="2300" dirty="0"/>
              <a:t>for GSBPM </a:t>
            </a:r>
            <a:br>
              <a:rPr lang="en-US" sz="2300" dirty="0"/>
            </a:br>
            <a:r>
              <a:rPr lang="en-US" sz="2300" dirty="0"/>
              <a:t>Phases 4 through 7</a:t>
            </a:r>
          </a:p>
        </p:txBody>
      </p:sp>
    </p:spTree>
    <p:extLst>
      <p:ext uri="{BB962C8B-B14F-4D97-AF65-F5344CB8AC3E}">
        <p14:creationId xmlns:p14="http://schemas.microsoft.com/office/powerpoint/2010/main" val="2394732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(3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Data Management </a:t>
            </a:r>
            <a:br>
              <a:rPr lang="en-US" sz="2300" dirty="0"/>
            </a:br>
            <a:r>
              <a:rPr lang="en-US" sz="2300" dirty="0"/>
              <a:t>orchestrates the flow </a:t>
            </a:r>
            <a:br>
              <a:rPr lang="en-US" sz="2300" dirty="0"/>
            </a:br>
            <a:r>
              <a:rPr lang="en-US" sz="2300" b="1" i="1" dirty="0"/>
              <a:t>between</a:t>
            </a:r>
            <a:r>
              <a:rPr lang="en-US" sz="2300" dirty="0"/>
              <a:t> blocks and the</a:t>
            </a:r>
            <a:br>
              <a:rPr lang="en-US" sz="2300" dirty="0"/>
            </a:br>
            <a:r>
              <a:rPr lang="en-US" sz="2300" dirty="0"/>
              <a:t>flow </a:t>
            </a:r>
            <a:r>
              <a:rPr lang="en-US" sz="2300" b="1" i="1" dirty="0"/>
              <a:t>within</a:t>
            </a:r>
            <a:r>
              <a:rPr lang="en-US" sz="2300" dirty="0"/>
              <a:t> blocks</a:t>
            </a:r>
          </a:p>
          <a:p>
            <a:r>
              <a:rPr lang="en-US" sz="2300" dirty="0"/>
              <a:t>The flow between </a:t>
            </a:r>
            <a:br>
              <a:rPr lang="en-US" sz="2300" dirty="0"/>
            </a:br>
            <a:r>
              <a:rPr lang="en-US" sz="2300" dirty="0"/>
              <a:t>blocks is the </a:t>
            </a:r>
            <a:r>
              <a:rPr lang="en-US" sz="2300" b="1" i="1" dirty="0"/>
              <a:t>Data </a:t>
            </a:r>
            <a:br>
              <a:rPr lang="en-US" sz="2300" b="1" i="1" dirty="0"/>
            </a:br>
            <a:r>
              <a:rPr lang="en-US" sz="2300" b="1" i="1" dirty="0"/>
              <a:t>Pipeline</a:t>
            </a:r>
            <a:r>
              <a:rPr lang="en-US" sz="2300" dirty="0"/>
              <a:t> of the GSBPM</a:t>
            </a:r>
          </a:p>
          <a:p>
            <a:r>
              <a:rPr lang="en-US" sz="2300" dirty="0"/>
              <a:t>The flow within each </a:t>
            </a:r>
            <a:br>
              <a:rPr lang="en-US" sz="2300" dirty="0"/>
            </a:br>
            <a:r>
              <a:rPr lang="en-US" sz="2300" dirty="0"/>
              <a:t>block consists of data </a:t>
            </a:r>
            <a:br>
              <a:rPr lang="en-US" sz="2300" dirty="0"/>
            </a:br>
            <a:r>
              <a:rPr lang="en-US" sz="2300" dirty="0"/>
              <a:t>transformation </a:t>
            </a:r>
            <a:r>
              <a:rPr lang="en-US" sz="2300" b="1" i="1" dirty="0"/>
              <a:t>services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where the output(s) of </a:t>
            </a:r>
            <a:br>
              <a:rPr lang="en-US" sz="2300" dirty="0"/>
            </a:br>
            <a:r>
              <a:rPr lang="en-US" sz="2300" dirty="0"/>
              <a:t>one service are the </a:t>
            </a:r>
            <a:br>
              <a:rPr lang="en-US" sz="2300" dirty="0"/>
            </a:br>
            <a:r>
              <a:rPr lang="en-US" sz="2300" dirty="0"/>
              <a:t>input(s) of other services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781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CB92D9-99CF-D440-A53F-A8CE6C05D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7441" y="1609790"/>
            <a:ext cx="7332627" cy="49035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A3A3C5-1045-5740-92F5-F123600B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Repeatable Processes (4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3B9BA-37C0-8549-BD8E-658D8A7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DAD8C-F532-3E41-8FB6-5761346538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A43AF-0D12-B54E-910E-5E588566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65661"/>
          </a:xfrm>
        </p:spPr>
        <p:txBody>
          <a:bodyPr>
            <a:normAutofit/>
          </a:bodyPr>
          <a:lstStyle/>
          <a:p>
            <a:r>
              <a:rPr lang="en-US" sz="2300" dirty="0"/>
              <a:t>Depending on the </a:t>
            </a:r>
            <a:br>
              <a:rPr lang="en-US" sz="2300" dirty="0"/>
            </a:br>
            <a:r>
              <a:rPr lang="en-US" sz="2300" dirty="0"/>
              <a:t>platform, services may </a:t>
            </a:r>
            <a:br>
              <a:rPr lang="en-US" sz="2300" dirty="0"/>
            </a:br>
            <a:r>
              <a:rPr lang="en-US" sz="2300" dirty="0"/>
              <a:t>be web services, BPMS </a:t>
            </a:r>
            <a:br>
              <a:rPr lang="en-US" sz="2300" dirty="0"/>
            </a:br>
            <a:r>
              <a:rPr lang="en-US" sz="2300" dirty="0"/>
              <a:t>activities or ETL </a:t>
            </a:r>
            <a:br>
              <a:rPr lang="en-US" sz="2300" dirty="0"/>
            </a:br>
            <a:r>
              <a:rPr lang="en-US" sz="2300" dirty="0"/>
              <a:t>transformations</a:t>
            </a:r>
          </a:p>
          <a:p>
            <a:r>
              <a:rPr lang="en-US" sz="2300" dirty="0"/>
              <a:t>Note that at the </a:t>
            </a:r>
            <a:br>
              <a:rPr lang="en-US" sz="2300" dirty="0"/>
            </a:br>
            <a:r>
              <a:rPr lang="en-US" sz="2300" dirty="0"/>
              <a:t>topmost level, the Data</a:t>
            </a:r>
            <a:br>
              <a:rPr lang="en-US" sz="2300" dirty="0"/>
            </a:br>
            <a:r>
              <a:rPr lang="en-US" sz="2300" dirty="0"/>
              <a:t>Management View is </a:t>
            </a:r>
            <a:br>
              <a:rPr lang="en-US" sz="2300" dirty="0"/>
            </a:br>
            <a:r>
              <a:rPr lang="en-US" sz="2300" dirty="0"/>
              <a:t>able to specialize the </a:t>
            </a:r>
            <a:br>
              <a:rPr lang="en-US" sz="2300" dirty="0"/>
            </a:br>
            <a:r>
              <a:rPr lang="en-US" sz="2300" dirty="0"/>
              <a:t>blocks and sub-blocks</a:t>
            </a:r>
            <a:br>
              <a:rPr lang="en-US" sz="2300" dirty="0"/>
            </a:br>
            <a:r>
              <a:rPr lang="en-US" sz="2300" dirty="0"/>
              <a:t>so they become a</a:t>
            </a:r>
            <a:br>
              <a:rPr lang="en-US" sz="2300" dirty="0"/>
            </a:br>
            <a:r>
              <a:rPr lang="en-US" sz="2300" dirty="0"/>
              <a:t>system of </a:t>
            </a:r>
            <a:r>
              <a:rPr lang="en-US" sz="2300" b="1" i="1" dirty="0"/>
              <a:t>domain </a:t>
            </a:r>
            <a:br>
              <a:rPr lang="en-US" sz="2300" b="1" i="1" dirty="0"/>
            </a:br>
            <a:r>
              <a:rPr lang="en-US" sz="2300" b="1" i="1" dirty="0"/>
              <a:t>specific</a:t>
            </a:r>
            <a:r>
              <a:rPr lang="en-US" sz="2300" dirty="0"/>
              <a:t> activities</a:t>
            </a:r>
          </a:p>
        </p:txBody>
      </p:sp>
    </p:spTree>
    <p:extLst>
      <p:ext uri="{BB962C8B-B14F-4D97-AF65-F5344CB8AC3E}">
        <p14:creationId xmlns:p14="http://schemas.microsoft.com/office/powerpoint/2010/main" val="132834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A0DB3-A08E-9746-AA4A-0578339C3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(1 of 2)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BD208-4EB4-8F4F-BFA3-646384428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7C3C5E-11DC-9E4A-BA87-F61CB82A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D97C3A-E3B8-8A4B-ADB7-5BE4AA31C6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698" y="1825625"/>
            <a:ext cx="7850610" cy="417010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D028A-4691-4B4A-944E-1772820D2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 a case study Francine</a:t>
            </a:r>
            <a:br>
              <a:rPr lang="en-US" dirty="0"/>
            </a:br>
            <a:r>
              <a:rPr lang="en-US" dirty="0"/>
              <a:t>Kalonji at Statistics</a:t>
            </a:r>
            <a:br>
              <a:rPr lang="en-US" dirty="0"/>
            </a:br>
            <a:r>
              <a:rPr lang="en-US" dirty="0"/>
              <a:t>Canada considered </a:t>
            </a:r>
            <a:br>
              <a:rPr lang="en-US" dirty="0"/>
            </a:br>
            <a:r>
              <a:rPr lang="en-US" dirty="0"/>
              <a:t>the process of putting</a:t>
            </a:r>
            <a:br>
              <a:rPr lang="en-US" dirty="0"/>
            </a:br>
            <a:r>
              <a:rPr lang="en-US" dirty="0"/>
              <a:t>PROV-O, the GSBPM and</a:t>
            </a:r>
            <a:br>
              <a:rPr lang="en-US" dirty="0"/>
            </a:br>
            <a:r>
              <a:rPr lang="en-US" dirty="0"/>
              <a:t>GSIM together</a:t>
            </a:r>
          </a:p>
          <a:p>
            <a:pPr>
              <a:lnSpc>
                <a:spcPct val="100000"/>
              </a:lnSpc>
            </a:pPr>
            <a:r>
              <a:rPr lang="en-US" dirty="0"/>
              <a:t>The challenge she </a:t>
            </a:r>
            <a:br>
              <a:rPr lang="en-US" dirty="0"/>
            </a:br>
            <a:r>
              <a:rPr lang="en-US" dirty="0"/>
              <a:t>identified was </a:t>
            </a:r>
            <a:r>
              <a:rPr lang="en-US" b="1" i="1" dirty="0"/>
              <a:t>mapping </a:t>
            </a:r>
            <a:br>
              <a:rPr lang="en-US" b="1" i="1" dirty="0"/>
            </a:br>
            <a:r>
              <a:rPr lang="en-US" b="1" i="1" dirty="0"/>
              <a:t>objects from one standard </a:t>
            </a:r>
            <a:br>
              <a:rPr lang="en-US" b="1" i="1" dirty="0"/>
            </a:br>
            <a:r>
              <a:rPr lang="en-US" b="1" i="1" dirty="0"/>
              <a:t>to another</a:t>
            </a:r>
            <a:r>
              <a:rPr lang="en-US" dirty="0"/>
              <a:t>. In this case: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PROV-O: activity =&gt; </a:t>
            </a:r>
            <a:br>
              <a:rPr lang="en-US" sz="2500" dirty="0"/>
            </a:br>
            <a:r>
              <a:rPr lang="en-US" sz="2500" dirty="0"/>
              <a:t>GSIM: business process, </a:t>
            </a:r>
            <a:br>
              <a:rPr lang="en-US" sz="2500" dirty="0"/>
            </a:br>
            <a:r>
              <a:rPr lang="en-US" sz="2500" dirty="0"/>
              <a:t>process step and then</a:t>
            </a:r>
          </a:p>
          <a:p>
            <a:pPr lvl="1">
              <a:lnSpc>
                <a:spcPct val="100000"/>
              </a:lnSpc>
            </a:pPr>
            <a:r>
              <a:rPr lang="en-US" sz="2500" dirty="0"/>
              <a:t>GSIM: process step =&gt; GSBPM: sub-process or </a:t>
            </a:r>
            <a:br>
              <a:rPr lang="en-US" sz="2500" dirty="0"/>
            </a:br>
            <a:r>
              <a:rPr lang="en-US" sz="2500" dirty="0"/>
              <a:t>sub-sub-process etc. </a:t>
            </a:r>
          </a:p>
          <a:p>
            <a:pPr marL="457200" lvl="1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698681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52C8F-F004-E743-99DF-454E72C9F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Adopting Standards: One or Many?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988AD-7FF2-3B4A-8BCA-FD63B59CF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/>
              <a:t>In practice, when we map objects from one standard to another, it helps to have a common coin or, again, </a:t>
            </a:r>
            <a:r>
              <a:rPr lang="en-US" sz="2600" b="1" i="1" dirty="0"/>
              <a:t>lingua franca </a:t>
            </a:r>
            <a:r>
              <a:rPr lang="en-US" sz="2600" dirty="0"/>
              <a:t>such as </a:t>
            </a:r>
            <a:r>
              <a:rPr lang="en-US" sz="2600" dirty="0">
                <a:hlinkClick r:id="rId2"/>
              </a:rPr>
              <a:t>UML</a:t>
            </a:r>
            <a:endParaRPr lang="en-US" sz="2600" dirty="0"/>
          </a:p>
          <a:p>
            <a:r>
              <a:rPr lang="en-US" sz="2600" dirty="0"/>
              <a:t>Nevertheless, it is a heavy lift conceptually because in the process Francine notes that we have to reconcile:</a:t>
            </a:r>
          </a:p>
          <a:p>
            <a:pPr lvl="1"/>
            <a:r>
              <a:rPr lang="en-US" sz="2200" dirty="0"/>
              <a:t>Similar terms and their definitions</a:t>
            </a:r>
          </a:p>
          <a:p>
            <a:pPr lvl="1"/>
            <a:r>
              <a:rPr lang="en-US" sz="2200" dirty="0"/>
              <a:t>Different terms with the same definition</a:t>
            </a:r>
          </a:p>
          <a:p>
            <a:r>
              <a:rPr lang="en-US" sz="2600" dirty="0"/>
              <a:t>In other words, it is necessary to build a </a:t>
            </a:r>
            <a:r>
              <a:rPr lang="en-US" sz="2600" b="1" i="1" dirty="0"/>
              <a:t>common vocabulary </a:t>
            </a:r>
            <a:r>
              <a:rPr lang="en-US" sz="2600" dirty="0"/>
              <a:t>or, again, an </a:t>
            </a:r>
            <a:r>
              <a:rPr lang="en-US" sz="2600" b="1" i="1" dirty="0">
                <a:hlinkClick r:id="rId3"/>
              </a:rPr>
              <a:t>ontology</a:t>
            </a:r>
            <a:r>
              <a:rPr lang="en-US" sz="2600" b="1" i="1" dirty="0"/>
              <a:t> </a:t>
            </a:r>
            <a:r>
              <a:rPr lang="en-US" sz="2600" dirty="0"/>
              <a:t>across standards</a:t>
            </a:r>
            <a:endParaRPr lang="en-US" sz="2600" b="1" i="1" dirty="0"/>
          </a:p>
          <a:p>
            <a:r>
              <a:rPr lang="en-US" sz="2600" dirty="0"/>
              <a:t>Again, at Dagstuhl 2018 we are fortunate to have a number of participants with significant experience reconciling terms and building vocabularies including Dan Gillman, Eric Prud’hommeaux, Harold Solbrig and others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0A8A5-D4C6-5444-A855-B77EFE542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055-8AE8-AC40-8226-BD3C0BC44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5246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034FA-F255-694D-A8B6-9E75020E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472666-93B9-2C4E-96D0-5BBCF2070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2D92DD-0834-674F-8B6C-9D0B2E80D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1966" y="2042414"/>
            <a:ext cx="4659122" cy="256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9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BE9E1D7-1658-B64F-BFE5-757F12268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82038"/>
            <a:ext cx="10515600" cy="2852737"/>
          </a:xfrm>
        </p:spPr>
        <p:txBody>
          <a:bodyPr/>
          <a:lstStyle/>
          <a:p>
            <a:r>
              <a:rPr lang="en-US" dirty="0"/>
              <a:t>Metadata Needs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D062651-2C59-8347-8C03-AF998FEF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61763"/>
            <a:ext cx="10515600" cy="17228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Pilot Data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Metadata these Stories Require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 Challenges in Meeting these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8A1EC-336A-D342-9EF3-9C257A79F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1927C-DE16-E247-8D61-5FF2B4F7A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64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438A2-4BFB-0347-B3CE-3B3F2E6B3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C4F5-3F5E-EF48-92AC-A5020A88F8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Speaking somewhat impressionistically, what I saw across all </a:t>
            </a:r>
            <a:r>
              <a:rPr lang="en-US" dirty="0">
                <a:hlinkClick r:id="rId2"/>
              </a:rPr>
              <a:t>three pilots</a:t>
            </a:r>
            <a:r>
              <a:rPr lang="en-US" dirty="0"/>
              <a:t> is a similar story unfolding:</a:t>
            </a:r>
          </a:p>
          <a:p>
            <a:pPr lvl="1"/>
            <a:r>
              <a:rPr lang="en-US" dirty="0"/>
              <a:t>There are disparate data sources — both quantitative and perhaps qualitative</a:t>
            </a:r>
          </a:p>
          <a:p>
            <a:pPr lvl="1"/>
            <a:r>
              <a:rPr lang="en-US" dirty="0"/>
              <a:t>They undergo data processing</a:t>
            </a:r>
          </a:p>
          <a:p>
            <a:pPr lvl="1"/>
            <a:r>
              <a:rPr lang="en-US" dirty="0"/>
              <a:t>The result is linked </a:t>
            </a:r>
            <a:r>
              <a:rPr lang="en-US"/>
              <a:t>data sources </a:t>
            </a:r>
            <a:r>
              <a:rPr lang="en-US" dirty="0"/>
              <a:t>that comes in a variety of data structures</a:t>
            </a:r>
          </a:p>
          <a:p>
            <a:pPr lvl="1"/>
            <a:r>
              <a:rPr lang="en-US" dirty="0"/>
              <a:t>The linked data is used to produce aggregates or, again, n-dimensional data cubes</a:t>
            </a:r>
          </a:p>
          <a:p>
            <a:r>
              <a:rPr lang="en-US" dirty="0"/>
              <a:t>In terms of standards perhaps what seems to be required is:</a:t>
            </a:r>
          </a:p>
          <a:p>
            <a:pPr lvl="1"/>
            <a:r>
              <a:rPr lang="en-US" dirty="0"/>
              <a:t>A single framework for representing microdata — both qualitative and quantitative, both “raw” and “linked” — regardless of the source(s)</a:t>
            </a:r>
          </a:p>
          <a:p>
            <a:pPr lvl="1"/>
            <a:r>
              <a:rPr lang="en-US" dirty="0"/>
              <a:t>A framework for representing data processing through which you can assure that on the way to the production of aggregates your processes are repeatable both within and between organizations</a:t>
            </a:r>
          </a:p>
          <a:p>
            <a:pPr lvl="1"/>
            <a:r>
              <a:rPr lang="en-US" dirty="0"/>
              <a:t>A framework for describing n-dimensional data cubes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F4B24-0A22-CA49-B577-1E3FB6075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A0B4D-4B00-FA45-9A8C-BEA0D2548CB7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7DAC24-52C1-DC4A-82A9-CE56265A2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7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B97B7-0C1E-564E-98CC-51549A26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Metadata Needs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110F-41D4-EA43-8CE9-DBE6B0C7D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With regard to the state of knowledge representation within the pilots:</a:t>
            </a:r>
          </a:p>
          <a:p>
            <a:pPr lvl="1"/>
            <a:r>
              <a:rPr lang="en-US" sz="2200" dirty="0"/>
              <a:t>Aggregate definitions are often well known</a:t>
            </a:r>
          </a:p>
          <a:p>
            <a:pPr lvl="1"/>
            <a:r>
              <a:rPr lang="en-US" sz="2200" dirty="0"/>
              <a:t>Microdata definitions are variable, bedeviling and something we will need to get very smart about (i.e., "metadata infusion”). Note that metadata infusion sometimes involves “classification” and data science</a:t>
            </a:r>
          </a:p>
          <a:p>
            <a:pPr lvl="1"/>
            <a:r>
              <a:rPr lang="en-US" sz="2200" dirty="0"/>
              <a:t>Like most folks, we are all pretty clueless when it comes to creating repeatable processes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D6EF6-F1D8-354F-A0D6-37C587169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9A8C-47AF-0841-B177-ACDBEECD7678}" type="datetime1">
              <a:rPr lang="en-US" smtClean="0"/>
              <a:t>9/26/18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E4455-581F-9846-A33C-142211162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19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D526D0-D586-5044-AA62-FA043F170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296792"/>
            <a:ext cx="10515600" cy="2852737"/>
          </a:xfrm>
        </p:spPr>
        <p:txBody>
          <a:bodyPr/>
          <a:lstStyle/>
          <a:p>
            <a:r>
              <a:rPr lang="en-US" dirty="0"/>
              <a:t>Solution Possibilities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93C39A-57EE-E046-ABCE-B7F6B21361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76517"/>
            <a:ext cx="10515600" cy="178183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Microdata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Aggregates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Linked Data and Data Linkages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Repeatable Processes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9E948-B9C6-7246-AF93-68C216F87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5945-DBCD-5E4F-95EF-1B7E231E2249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C19B1A-E0DB-1A4F-AB09-265F4548C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D468C-B20E-3545-9717-2E55ABBDE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Microdata Metadata Discovery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4A47B-6767-DA46-B5C9-9ED39189E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There are several tools available that read microdata as input and generate standard metadata as output at various levels of specificity</a:t>
            </a:r>
          </a:p>
          <a:p>
            <a:r>
              <a:rPr lang="en-US" sz="2600" dirty="0"/>
              <a:t>See the </a:t>
            </a:r>
            <a:r>
              <a:rPr lang="en-US" sz="2600" dirty="0">
                <a:hlinkClick r:id="rId2"/>
              </a:rPr>
              <a:t>DDI website</a:t>
            </a:r>
            <a:r>
              <a:rPr lang="en-US" sz="2600" dirty="0"/>
              <a:t> for descriptions of several transformation tools including </a:t>
            </a:r>
            <a:r>
              <a:rPr lang="en-US" sz="2600" dirty="0">
                <a:hlinkClick r:id="rId3"/>
              </a:rPr>
              <a:t>Sledgehammer</a:t>
            </a:r>
            <a:r>
              <a:rPr lang="en-US" sz="2600" dirty="0"/>
              <a:t> and </a:t>
            </a:r>
            <a:r>
              <a:rPr lang="en-US" sz="2600" dirty="0">
                <a:hlinkClick r:id="rId4"/>
              </a:rPr>
              <a:t>Colectica for Excel</a:t>
            </a:r>
            <a:endParaRPr lang="en-US" sz="2600" dirty="0"/>
          </a:p>
          <a:p>
            <a:r>
              <a:rPr lang="en-US" sz="2600" dirty="0"/>
              <a:t>Additionally, there are components in the </a:t>
            </a:r>
            <a:r>
              <a:rPr lang="en-US" sz="2600" dirty="0">
                <a:hlinkClick r:id="rId5"/>
              </a:rPr>
              <a:t>Splunk data pipeline</a:t>
            </a:r>
            <a:r>
              <a:rPr lang="en-US" sz="2600" dirty="0"/>
              <a:t> that support </a:t>
            </a:r>
            <a:r>
              <a:rPr lang="en-US" sz="2600" dirty="0">
                <a:hlinkClick r:id="rId6"/>
              </a:rPr>
              <a:t>automatic and interactive source typing</a:t>
            </a:r>
            <a:r>
              <a:rPr lang="en-US" sz="2600" dirty="0"/>
              <a:t> once data is ingested</a:t>
            </a:r>
          </a:p>
          <a:p>
            <a:pPr lvl="1"/>
            <a:r>
              <a:rPr lang="en-US" sz="2300" dirty="0"/>
              <a:t>Automatic source typing relies on artificial intelligence (AI)</a:t>
            </a:r>
          </a:p>
          <a:p>
            <a:pPr lvl="1"/>
            <a:r>
              <a:rPr lang="en-US" sz="2300" dirty="0"/>
              <a:t>Interactive source typing makes a researcher a partner with an AI</a:t>
            </a:r>
          </a:p>
          <a:p>
            <a:pPr lvl="1"/>
            <a:r>
              <a:rPr lang="en-US" sz="2300" dirty="0"/>
              <a:t>Splunk has a special interest in growing its health data offerings and entering into partnerships with organizations that perform health data research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AF740-A27C-9E44-A34D-12304967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705D-54C8-204B-B5DD-38CA7507A434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75C021-371A-0540-835B-2021EB526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(1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1498"/>
          </a:xfrm>
        </p:spPr>
        <p:txBody>
          <a:bodyPr>
            <a:normAutofit fontScale="92500"/>
          </a:bodyPr>
          <a:lstStyle/>
          <a:p>
            <a:r>
              <a:rPr lang="en-US" dirty="0"/>
              <a:t>There are three candidate standards that CODATA might consider for describing tabular data that report aggregates across dimensions:</a:t>
            </a:r>
          </a:p>
          <a:p>
            <a:pPr lvl="1"/>
            <a:r>
              <a:rPr lang="en-US" sz="2500" dirty="0">
                <a:hlinkClick r:id="rId2"/>
              </a:rPr>
              <a:t>DDI 3.2</a:t>
            </a:r>
            <a:endParaRPr lang="en-US" sz="2500" dirty="0"/>
          </a:p>
          <a:p>
            <a:pPr lvl="1"/>
            <a:r>
              <a:rPr lang="en-US" sz="2500" dirty="0">
                <a:hlinkClick r:id="rId3"/>
              </a:rPr>
              <a:t>SDMX 1.3</a:t>
            </a:r>
            <a:endParaRPr lang="en-US" sz="2500" dirty="0"/>
          </a:p>
          <a:p>
            <a:pPr lvl="1"/>
            <a:r>
              <a:rPr lang="en-US" sz="2500" dirty="0">
                <a:hlinkClick r:id="rId4"/>
              </a:rPr>
              <a:t>The RDF Data Cube Vocabulary</a:t>
            </a:r>
            <a:endParaRPr lang="en-US" sz="2500" dirty="0"/>
          </a:p>
          <a:p>
            <a:r>
              <a:rPr lang="en-US" dirty="0"/>
              <a:t>DDI 3.2 supports </a:t>
            </a:r>
            <a:r>
              <a:rPr lang="en-US" b="1" i="1" dirty="0"/>
              <a:t>NCubes</a:t>
            </a:r>
            <a:r>
              <a:rPr lang="en-US" dirty="0"/>
              <a:t>. SDMX 1.3 supports </a:t>
            </a:r>
            <a:r>
              <a:rPr lang="en-US" b="1" i="1" dirty="0"/>
              <a:t>Data Structure Definitions</a:t>
            </a:r>
            <a:r>
              <a:rPr lang="en-US" dirty="0"/>
              <a:t>. And the RDF Data Cube Vocabulary supports </a:t>
            </a:r>
            <a:r>
              <a:rPr lang="en-US" b="1" i="1" dirty="0"/>
              <a:t>observations </a:t>
            </a:r>
            <a:r>
              <a:rPr lang="en-US" dirty="0"/>
              <a:t>and</a:t>
            </a:r>
            <a:r>
              <a:rPr lang="en-US" b="1" i="1" dirty="0"/>
              <a:t> slices</a:t>
            </a:r>
          </a:p>
          <a:p>
            <a:r>
              <a:rPr lang="en-US" dirty="0"/>
              <a:t>With all three standards, datasets are sources of aggregates, aggregates are constructed along </a:t>
            </a:r>
            <a:r>
              <a:rPr lang="en-US" b="1" i="1" dirty="0"/>
              <a:t>dimensions </a:t>
            </a:r>
            <a:r>
              <a:rPr lang="en-US" dirty="0"/>
              <a:t>and the dimensions may include </a:t>
            </a:r>
            <a:r>
              <a:rPr lang="en-US" b="1" i="1" dirty="0"/>
              <a:t>time</a:t>
            </a:r>
            <a:r>
              <a:rPr lang="en-US" dirty="0"/>
              <a:t>…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144-63C8-A046-B69E-461581EA2ADB}" type="datetime1">
              <a:rPr lang="en-US" smtClean="0"/>
              <a:t>9/26/18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9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(2 of 4)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CE144-63C8-A046-B69E-461581EA2ADB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F372A1-F9AB-BD4C-9561-922413305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268" y="1690688"/>
            <a:ext cx="7786410" cy="27124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C7361F-B58A-E949-9327-B426895B17C1}"/>
              </a:ext>
            </a:extLst>
          </p:cNvPr>
          <p:cNvSpPr txBox="1"/>
          <p:nvPr/>
        </p:nvSpPr>
        <p:spPr>
          <a:xfrm>
            <a:off x="838200" y="4403167"/>
            <a:ext cx="104395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 this example we can see that there are three dimensions - time period (rolling</a:t>
            </a:r>
            <a:br>
              <a:rPr lang="en-US" sz="2400" dirty="0"/>
            </a:br>
            <a:r>
              <a:rPr lang="en-US" sz="2400" dirty="0"/>
              <a:t>averages over three year timespans), region and sex. Each observation [aggregate]</a:t>
            </a:r>
            <a:br>
              <a:rPr lang="en-US" sz="2400" dirty="0"/>
            </a:br>
            <a:r>
              <a:rPr lang="en-US" sz="2400" dirty="0"/>
              <a:t>represents the life expectancy for that population (the measure) and we will need</a:t>
            </a:r>
            <a:br>
              <a:rPr lang="en-US" sz="2400" dirty="0"/>
            </a:br>
            <a:r>
              <a:rPr lang="en-US" sz="2400" dirty="0"/>
              <a:t>an attribute to define the units (years) of the measured values… (from </a:t>
            </a:r>
            <a:r>
              <a:rPr lang="en-US" sz="2400" dirty="0">
                <a:hlinkClick r:id="rId3"/>
              </a:rPr>
              <a:t>The RDF </a:t>
            </a:r>
            <a:br>
              <a:rPr lang="en-US" sz="2400" dirty="0">
                <a:hlinkClick r:id="rId3"/>
              </a:rPr>
            </a:br>
            <a:r>
              <a:rPr lang="en-US" sz="2400" dirty="0">
                <a:hlinkClick r:id="rId3"/>
              </a:rPr>
              <a:t>Data Cube Vocabulary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9636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A2B1E0-6EEE-B04B-9FE5-BC4C87D34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Aggregates (3 of 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B7CF9-C284-CF4B-8336-4D2337020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The selection of one standard or another for describing aggregates depends on the CODATA reporting requirements</a:t>
            </a:r>
            <a:endParaRPr lang="en-US" sz="2600" dirty="0"/>
          </a:p>
          <a:p>
            <a:r>
              <a:rPr lang="en-US" sz="2600" dirty="0"/>
              <a:t>We are fortunate at Dagstuhl 2018 to have three participants who have been deeply involved in the development of one or more of these three standards: Dan Gillman, Arofan Gregory and Wendy Thomas</a:t>
            </a:r>
          </a:p>
          <a:p>
            <a:r>
              <a:rPr lang="en-US" sz="2600" dirty="0"/>
              <a:t>All three participants have opined on and compared the three standards so, if CODATA is interested in producing a standards-based description of the aggregates it builds, perhaps having a session with all three of these folks together would have value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235F2-E906-C74F-9EC9-2C9158674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CADA0-55F5-8A41-805A-31F26B7CF0D6}" type="datetime1">
              <a:rPr lang="en-US" smtClean="0"/>
              <a:t>9/27/18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3B55B-49DA-9A44-B47B-4233C6C29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CE2BA-16FB-E64B-ACC8-C62A0459D3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644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5346</TotalTime>
  <Words>1027</Words>
  <Application>Microsoft Macintosh PowerPoint</Application>
  <PresentationFormat>Widescreen</PresentationFormat>
  <Paragraphs>136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Metadata Needs  and Solution Possibilities</vt:lpstr>
      <vt:lpstr>Metadata Needs</vt:lpstr>
      <vt:lpstr>Pilot Metadata Needs (1 of 2)</vt:lpstr>
      <vt:lpstr>Pilot Metadata Needs (2 of 2)</vt:lpstr>
      <vt:lpstr>Solution Possibilities</vt:lpstr>
      <vt:lpstr>Microdata Metadata Discovery Tools</vt:lpstr>
      <vt:lpstr>Aggregates (1 of 4)</vt:lpstr>
      <vt:lpstr>Aggregates (2 of 4)</vt:lpstr>
      <vt:lpstr>Aggregates (3 of 4)</vt:lpstr>
      <vt:lpstr>Aggregates (4 of 4)</vt:lpstr>
      <vt:lpstr>Linked Data and Data Linkages (1 of 2)</vt:lpstr>
      <vt:lpstr>Linked Data and Data Linkages (2 of 2)</vt:lpstr>
      <vt:lpstr>Repeatable Processes (1 of 4)</vt:lpstr>
      <vt:lpstr>Repeatable Processes (2 of 4)</vt:lpstr>
      <vt:lpstr>Repeatable Processes (3 of 4)</vt:lpstr>
      <vt:lpstr>Repeatable Processes (4 of 4)</vt:lpstr>
      <vt:lpstr>Adopting Standards: One or Many? (1 of 2)</vt:lpstr>
      <vt:lpstr>Adopting Standards: One or Many? (2 of 2)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Metadata Needs  and Solution Possibilities</dc:title>
  <dc:creator>Jay Greenfield</dc:creator>
  <cp:lastModifiedBy>Jay Greenfield</cp:lastModifiedBy>
  <cp:revision>69</cp:revision>
  <dcterms:created xsi:type="dcterms:W3CDTF">2018-09-20T18:54:58Z</dcterms:created>
  <dcterms:modified xsi:type="dcterms:W3CDTF">2018-09-27T09:46:35Z</dcterms:modified>
</cp:coreProperties>
</file>