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1"/>
  </p:notesMasterIdLst>
  <p:sldIdLst>
    <p:sldId id="256" r:id="rId2"/>
    <p:sldId id="265" r:id="rId3"/>
    <p:sldId id="257" r:id="rId4"/>
    <p:sldId id="258" r:id="rId5"/>
    <p:sldId id="266" r:id="rId6"/>
    <p:sldId id="260" r:id="rId7"/>
    <p:sldId id="261" r:id="rId8"/>
    <p:sldId id="275" r:id="rId9"/>
    <p:sldId id="262" r:id="rId10"/>
    <p:sldId id="274" r:id="rId11"/>
    <p:sldId id="263" r:id="rId12"/>
    <p:sldId id="264" r:id="rId13"/>
    <p:sldId id="259" r:id="rId14"/>
    <p:sldId id="267"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94669"/>
  </p:normalViewPr>
  <p:slideViewPr>
    <p:cSldViewPr snapToGrid="0" snapToObjects="1">
      <p:cViewPr varScale="1">
        <p:scale>
          <a:sx n="87" d="100"/>
          <a:sy n="87" d="100"/>
        </p:scale>
        <p:origin x="7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9B7E8-D353-B242-91FE-75ADC7C1A2C8}" type="datetimeFigureOut">
              <a:rPr lang="en-US" smtClean="0"/>
              <a:t>9/29/18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842C7-488F-CF4F-991E-A593AE6DB681}" type="slidenum">
              <a:rPr lang="en-US" smtClean="0"/>
              <a:t>‹#›</a:t>
            </a:fld>
            <a:endParaRPr lang="en-US"/>
          </a:p>
        </p:txBody>
      </p:sp>
    </p:spTree>
    <p:extLst>
      <p:ext uri="{BB962C8B-B14F-4D97-AF65-F5344CB8AC3E}">
        <p14:creationId xmlns:p14="http://schemas.microsoft.com/office/powerpoint/2010/main" val="143510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842C7-488F-CF4F-991E-A593AE6DB681}" type="slidenum">
              <a:rPr lang="en-US" smtClean="0"/>
              <a:t>0</a:t>
            </a:fld>
            <a:endParaRPr lang="en-US"/>
          </a:p>
        </p:txBody>
      </p:sp>
    </p:spTree>
    <p:extLst>
      <p:ext uri="{BB962C8B-B14F-4D97-AF65-F5344CB8AC3E}">
        <p14:creationId xmlns:p14="http://schemas.microsoft.com/office/powerpoint/2010/main" val="192919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842C7-488F-CF4F-991E-A593AE6DB681}" type="slidenum">
              <a:rPr lang="en-US" smtClean="0"/>
              <a:t>8</a:t>
            </a:fld>
            <a:endParaRPr lang="en-US"/>
          </a:p>
        </p:txBody>
      </p:sp>
    </p:spTree>
    <p:extLst>
      <p:ext uri="{BB962C8B-B14F-4D97-AF65-F5344CB8AC3E}">
        <p14:creationId xmlns:p14="http://schemas.microsoft.com/office/powerpoint/2010/main" val="318629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842C7-488F-CF4F-991E-A593AE6DB681}" type="slidenum">
              <a:rPr lang="en-US" smtClean="0"/>
              <a:t>9</a:t>
            </a:fld>
            <a:endParaRPr lang="en-US"/>
          </a:p>
        </p:txBody>
      </p:sp>
    </p:spTree>
    <p:extLst>
      <p:ext uri="{BB962C8B-B14F-4D97-AF65-F5344CB8AC3E}">
        <p14:creationId xmlns:p14="http://schemas.microsoft.com/office/powerpoint/2010/main" val="185251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13</a:t>
            </a:fld>
            <a:endParaRPr lang="en-US"/>
          </a:p>
        </p:txBody>
      </p:sp>
    </p:spTree>
    <p:extLst>
      <p:ext uri="{BB962C8B-B14F-4D97-AF65-F5344CB8AC3E}">
        <p14:creationId xmlns:p14="http://schemas.microsoft.com/office/powerpoint/2010/main" val="56968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14</a:t>
            </a:fld>
            <a:endParaRPr lang="en-US"/>
          </a:p>
        </p:txBody>
      </p:sp>
    </p:spTree>
    <p:extLst>
      <p:ext uri="{BB962C8B-B14F-4D97-AF65-F5344CB8AC3E}">
        <p14:creationId xmlns:p14="http://schemas.microsoft.com/office/powerpoint/2010/main" val="79608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15</a:t>
            </a:fld>
            <a:endParaRPr lang="en-US"/>
          </a:p>
        </p:txBody>
      </p:sp>
    </p:spTree>
    <p:extLst>
      <p:ext uri="{BB962C8B-B14F-4D97-AF65-F5344CB8AC3E}">
        <p14:creationId xmlns:p14="http://schemas.microsoft.com/office/powerpoint/2010/main" val="176448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40FD-0E00-C746-8629-BB861619C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9EC4E0-64FE-3B42-BCFA-0C0AAD2735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D2F93A-5098-894F-9C22-ED8D36CAB722}"/>
              </a:ext>
            </a:extLst>
          </p:cNvPr>
          <p:cNvSpPr>
            <a:spLocks noGrp="1"/>
          </p:cNvSpPr>
          <p:nvPr>
            <p:ph type="dt" sz="half" idx="10"/>
          </p:nvPr>
        </p:nvSpPr>
        <p:spPr/>
        <p:txBody>
          <a:bodyPr/>
          <a:lstStyle/>
          <a:p>
            <a:fld id="{1D4FD6AD-74BA-8C4D-8630-BD0679FDA18E}" type="datetime1">
              <a:rPr lang="en-US" smtClean="0"/>
              <a:t>9/29/18</a:t>
            </a:fld>
            <a:endParaRPr lang="en-US"/>
          </a:p>
        </p:txBody>
      </p:sp>
      <p:sp>
        <p:nvSpPr>
          <p:cNvPr id="5" name="Footer Placeholder 4">
            <a:extLst>
              <a:ext uri="{FF2B5EF4-FFF2-40B4-BE49-F238E27FC236}">
                <a16:creationId xmlns:a16="http://schemas.microsoft.com/office/drawing/2014/main" id="{7356D909-98FF-C242-9FFF-BF8477FE9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B60CE-ED42-844E-92AF-F4AF5E38483C}"/>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255965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4A79-F9AE-1C4F-A238-7126F0D670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AD084-C3BA-F649-88E0-3616357B8F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22D23-61FF-E441-89C2-8F8DDA4CF941}"/>
              </a:ext>
            </a:extLst>
          </p:cNvPr>
          <p:cNvSpPr>
            <a:spLocks noGrp="1"/>
          </p:cNvSpPr>
          <p:nvPr>
            <p:ph type="dt" sz="half" idx="10"/>
          </p:nvPr>
        </p:nvSpPr>
        <p:spPr/>
        <p:txBody>
          <a:bodyPr/>
          <a:lstStyle/>
          <a:p>
            <a:fld id="{EB16930B-F01B-604B-AB69-0D5A7CB21043}" type="datetime1">
              <a:rPr lang="en-US" smtClean="0"/>
              <a:t>9/29/18</a:t>
            </a:fld>
            <a:endParaRPr lang="en-US"/>
          </a:p>
        </p:txBody>
      </p:sp>
      <p:sp>
        <p:nvSpPr>
          <p:cNvPr id="5" name="Footer Placeholder 4">
            <a:extLst>
              <a:ext uri="{FF2B5EF4-FFF2-40B4-BE49-F238E27FC236}">
                <a16:creationId xmlns:a16="http://schemas.microsoft.com/office/drawing/2014/main" id="{DFC4CA68-B24D-AD49-A2BA-923E3B606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0C991-B31E-7F47-87D1-2B09EC03A610}"/>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96731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E2AF0-FDA0-074B-A6ED-D3092A9F31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6CCBE4-9A3A-844E-8021-CA7316BCFC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E0CC7-B21A-8944-B022-A62062D481B7}"/>
              </a:ext>
            </a:extLst>
          </p:cNvPr>
          <p:cNvSpPr>
            <a:spLocks noGrp="1"/>
          </p:cNvSpPr>
          <p:nvPr>
            <p:ph type="dt" sz="half" idx="10"/>
          </p:nvPr>
        </p:nvSpPr>
        <p:spPr/>
        <p:txBody>
          <a:bodyPr/>
          <a:lstStyle/>
          <a:p>
            <a:fld id="{C7858822-9D82-6041-8A38-FF330E785900}" type="datetime1">
              <a:rPr lang="en-US" smtClean="0"/>
              <a:t>9/29/18</a:t>
            </a:fld>
            <a:endParaRPr lang="en-US"/>
          </a:p>
        </p:txBody>
      </p:sp>
      <p:sp>
        <p:nvSpPr>
          <p:cNvPr id="5" name="Footer Placeholder 4">
            <a:extLst>
              <a:ext uri="{FF2B5EF4-FFF2-40B4-BE49-F238E27FC236}">
                <a16:creationId xmlns:a16="http://schemas.microsoft.com/office/drawing/2014/main" id="{9C1CBEC8-977F-A94F-86F7-40272DC31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56B72-EE73-5E47-8EFB-A06765A06D3F}"/>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195075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83AC-BF66-5D4D-A98D-1BD679673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5AED9-5980-F945-9C13-EA21B63833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5C590-59B0-354C-BC8C-53D5B4909837}"/>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Footer Placeholder 4">
            <a:extLst>
              <a:ext uri="{FF2B5EF4-FFF2-40B4-BE49-F238E27FC236}">
                <a16:creationId xmlns:a16="http://schemas.microsoft.com/office/drawing/2014/main" id="{C4C2CBBF-2D83-C249-9A5A-89417D985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4273F-9830-3149-9A45-4F9710C89EC6}"/>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194252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9987-6AEB-4E4C-9175-E06B1F948E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F04BA-5090-0745-B4CD-A95D7F0F7C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9D5C3C-3E33-5647-A399-7CDCAC74E79A}"/>
              </a:ext>
            </a:extLst>
          </p:cNvPr>
          <p:cNvSpPr>
            <a:spLocks noGrp="1"/>
          </p:cNvSpPr>
          <p:nvPr>
            <p:ph type="dt" sz="half" idx="10"/>
          </p:nvPr>
        </p:nvSpPr>
        <p:spPr/>
        <p:txBody>
          <a:bodyPr/>
          <a:lstStyle/>
          <a:p>
            <a:fld id="{EE0848CE-E342-F94C-A9E5-E559106610F0}" type="datetime1">
              <a:rPr lang="en-US" smtClean="0"/>
              <a:t>9/29/18</a:t>
            </a:fld>
            <a:endParaRPr lang="en-US"/>
          </a:p>
        </p:txBody>
      </p:sp>
      <p:sp>
        <p:nvSpPr>
          <p:cNvPr id="5" name="Footer Placeholder 4">
            <a:extLst>
              <a:ext uri="{FF2B5EF4-FFF2-40B4-BE49-F238E27FC236}">
                <a16:creationId xmlns:a16="http://schemas.microsoft.com/office/drawing/2014/main" id="{4DB160FA-0835-B741-92A6-C07714680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BFD10-0605-444F-A426-DDCC8979AF11}"/>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202340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520B-3A26-E34A-B018-F9CA599EF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AFB2F-5D4D-7B49-8BC4-17F9F652FE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F920A-A9D0-944E-B156-1FB5E80B4C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3F3A6-FB88-A949-A033-B35E40E44C88}"/>
              </a:ext>
            </a:extLst>
          </p:cNvPr>
          <p:cNvSpPr>
            <a:spLocks noGrp="1"/>
          </p:cNvSpPr>
          <p:nvPr>
            <p:ph type="dt" sz="half" idx="10"/>
          </p:nvPr>
        </p:nvSpPr>
        <p:spPr/>
        <p:txBody>
          <a:bodyPr/>
          <a:lstStyle/>
          <a:p>
            <a:fld id="{55A64965-E26A-8940-A510-2D97F4FD4296}" type="datetime1">
              <a:rPr lang="en-US" smtClean="0"/>
              <a:t>9/29/18</a:t>
            </a:fld>
            <a:endParaRPr lang="en-US"/>
          </a:p>
        </p:txBody>
      </p:sp>
      <p:sp>
        <p:nvSpPr>
          <p:cNvPr id="6" name="Footer Placeholder 5">
            <a:extLst>
              <a:ext uri="{FF2B5EF4-FFF2-40B4-BE49-F238E27FC236}">
                <a16:creationId xmlns:a16="http://schemas.microsoft.com/office/drawing/2014/main" id="{D5F15DEB-DCBF-5D45-BB25-BD5DA443B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0AD7B-B259-884D-99B1-BC71D76F0B9A}"/>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320209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C70D-AB56-9146-BCEF-663F93EE30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E8B9C-ED10-1542-A8D1-D166E53EE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A9FBBA-39D5-4F42-9746-27F48943B4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420D03-D1D1-B243-A045-C51338DB4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BDDBBE-E770-D047-828E-E857CB419B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B17BE-5FED-8B4A-A8A2-D7766692E414}"/>
              </a:ext>
            </a:extLst>
          </p:cNvPr>
          <p:cNvSpPr>
            <a:spLocks noGrp="1"/>
          </p:cNvSpPr>
          <p:nvPr>
            <p:ph type="dt" sz="half" idx="10"/>
          </p:nvPr>
        </p:nvSpPr>
        <p:spPr/>
        <p:txBody>
          <a:bodyPr/>
          <a:lstStyle/>
          <a:p>
            <a:fld id="{F7224ACE-8167-AE48-A1E7-8B6869CAF962}" type="datetime1">
              <a:rPr lang="en-US" smtClean="0"/>
              <a:t>9/29/18</a:t>
            </a:fld>
            <a:endParaRPr lang="en-US"/>
          </a:p>
        </p:txBody>
      </p:sp>
      <p:sp>
        <p:nvSpPr>
          <p:cNvPr id="8" name="Footer Placeholder 7">
            <a:extLst>
              <a:ext uri="{FF2B5EF4-FFF2-40B4-BE49-F238E27FC236}">
                <a16:creationId xmlns:a16="http://schemas.microsoft.com/office/drawing/2014/main" id="{9ACBCFD6-4F31-0F43-9AC3-9182947C48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0D7B45-411B-F94A-A330-B5FF80FF1C13}"/>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319418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75A8-58F1-7F45-B0AD-2846F668A6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64C4C-33EC-EB4A-AFA8-C52E91472EEF}"/>
              </a:ext>
            </a:extLst>
          </p:cNvPr>
          <p:cNvSpPr>
            <a:spLocks noGrp="1"/>
          </p:cNvSpPr>
          <p:nvPr>
            <p:ph type="dt" sz="half" idx="10"/>
          </p:nvPr>
        </p:nvSpPr>
        <p:spPr/>
        <p:txBody>
          <a:bodyPr/>
          <a:lstStyle/>
          <a:p>
            <a:fld id="{406D741E-90C8-CB44-83B6-A311A8773EB9}" type="datetime1">
              <a:rPr lang="en-US" smtClean="0"/>
              <a:t>9/29/18</a:t>
            </a:fld>
            <a:endParaRPr lang="en-US"/>
          </a:p>
        </p:txBody>
      </p:sp>
      <p:sp>
        <p:nvSpPr>
          <p:cNvPr id="4" name="Footer Placeholder 3">
            <a:extLst>
              <a:ext uri="{FF2B5EF4-FFF2-40B4-BE49-F238E27FC236}">
                <a16:creationId xmlns:a16="http://schemas.microsoft.com/office/drawing/2014/main" id="{819471BD-722B-4544-8805-C5FD49F04A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ACCD62-54F2-F743-B8E7-4E71486037BA}"/>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413047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E1344-E08B-814E-AD13-B142EA4386F5}"/>
              </a:ext>
            </a:extLst>
          </p:cNvPr>
          <p:cNvSpPr>
            <a:spLocks noGrp="1"/>
          </p:cNvSpPr>
          <p:nvPr>
            <p:ph type="dt" sz="half" idx="10"/>
          </p:nvPr>
        </p:nvSpPr>
        <p:spPr/>
        <p:txBody>
          <a:bodyPr/>
          <a:lstStyle/>
          <a:p>
            <a:fld id="{B5959E9E-2A07-7C4D-88D8-5D0A3CC85B7E}" type="datetime1">
              <a:rPr lang="en-US" smtClean="0"/>
              <a:t>9/29/18</a:t>
            </a:fld>
            <a:endParaRPr lang="en-US"/>
          </a:p>
        </p:txBody>
      </p:sp>
      <p:sp>
        <p:nvSpPr>
          <p:cNvPr id="3" name="Footer Placeholder 2">
            <a:extLst>
              <a:ext uri="{FF2B5EF4-FFF2-40B4-BE49-F238E27FC236}">
                <a16:creationId xmlns:a16="http://schemas.microsoft.com/office/drawing/2014/main" id="{FDA77D23-6BB9-0948-8487-51EAFFF625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F5E3B6-BF9C-A140-8BEC-B1132E99FD7E}"/>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92701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D0CC-A118-1C4F-B71D-2C33492979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D5CC2C-EE6A-A74C-AFDC-CD2E36343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A2EBB-D50F-2B45-A832-A2F02724E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6AEBA4-1BA6-C34B-BA4E-92B162679A1E}"/>
              </a:ext>
            </a:extLst>
          </p:cNvPr>
          <p:cNvSpPr>
            <a:spLocks noGrp="1"/>
          </p:cNvSpPr>
          <p:nvPr>
            <p:ph type="dt" sz="half" idx="10"/>
          </p:nvPr>
        </p:nvSpPr>
        <p:spPr/>
        <p:txBody>
          <a:bodyPr/>
          <a:lstStyle/>
          <a:p>
            <a:fld id="{B6F8A782-159D-8340-9722-937A6B143D5A}" type="datetime1">
              <a:rPr lang="en-US" smtClean="0"/>
              <a:t>9/29/18</a:t>
            </a:fld>
            <a:endParaRPr lang="en-US"/>
          </a:p>
        </p:txBody>
      </p:sp>
      <p:sp>
        <p:nvSpPr>
          <p:cNvPr id="6" name="Footer Placeholder 5">
            <a:extLst>
              <a:ext uri="{FF2B5EF4-FFF2-40B4-BE49-F238E27FC236}">
                <a16:creationId xmlns:a16="http://schemas.microsoft.com/office/drawing/2014/main" id="{056F0372-001C-464A-A3CD-260251C7F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8E079-A4A5-0543-809F-F72F2F42AC88}"/>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118901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63A7-7DA3-C042-A5FF-A342B2D43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E98A8B-527A-3E4A-98C4-01A7601B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5EF581-A7B0-7B4A-8980-27D7B2E0B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6AF296-0B52-9143-9931-87FB54643424}"/>
              </a:ext>
            </a:extLst>
          </p:cNvPr>
          <p:cNvSpPr>
            <a:spLocks noGrp="1"/>
          </p:cNvSpPr>
          <p:nvPr>
            <p:ph type="dt" sz="half" idx="10"/>
          </p:nvPr>
        </p:nvSpPr>
        <p:spPr/>
        <p:txBody>
          <a:bodyPr/>
          <a:lstStyle/>
          <a:p>
            <a:fld id="{E2E3A105-BA4C-A148-88EE-0009B235D2C1}" type="datetime1">
              <a:rPr lang="en-US" smtClean="0"/>
              <a:t>9/29/18</a:t>
            </a:fld>
            <a:endParaRPr lang="en-US"/>
          </a:p>
        </p:txBody>
      </p:sp>
      <p:sp>
        <p:nvSpPr>
          <p:cNvPr id="6" name="Footer Placeholder 5">
            <a:extLst>
              <a:ext uri="{FF2B5EF4-FFF2-40B4-BE49-F238E27FC236}">
                <a16:creationId xmlns:a16="http://schemas.microsoft.com/office/drawing/2014/main" id="{A3C5D483-6E87-044C-955A-CA7DA611F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2CBC8-535B-B54C-9DC1-B307A05FE3B2}"/>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218157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A6B63-8358-904B-8F48-9BAF0980A9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1F199F-232B-054C-A0F2-581B118FE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1A921-B697-EF41-B709-5633B1B58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CEC1-7E8B-D14D-9154-C9D16003B511}" type="datetime1">
              <a:rPr lang="en-US" smtClean="0"/>
              <a:t>9/29/18</a:t>
            </a:fld>
            <a:endParaRPr lang="en-US"/>
          </a:p>
        </p:txBody>
      </p:sp>
      <p:sp>
        <p:nvSpPr>
          <p:cNvPr id="5" name="Footer Placeholder 4">
            <a:extLst>
              <a:ext uri="{FF2B5EF4-FFF2-40B4-BE49-F238E27FC236}">
                <a16:creationId xmlns:a16="http://schemas.microsoft.com/office/drawing/2014/main" id="{1F1FFC4A-478B-BE4F-AD71-9EBEB5F14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580662-FD8B-B149-9A60-967F8C896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CE2BA-16FB-E64B-ACC8-C62A0459D3E7}" type="slidenum">
              <a:rPr lang="en-US" smtClean="0"/>
              <a:t>‹#›</a:t>
            </a:fld>
            <a:endParaRPr lang="en-US"/>
          </a:p>
        </p:txBody>
      </p:sp>
    </p:spTree>
    <p:extLst>
      <p:ext uri="{BB962C8B-B14F-4D97-AF65-F5344CB8AC3E}">
        <p14:creationId xmlns:p14="http://schemas.microsoft.com/office/powerpoint/2010/main" val="80832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tswiki.unece.org/display/gsim/Generic+Statistical+Information+Mode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onybuzan.com/gallery/mind-maps/"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3.org/TR/prov-o/"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unece.org/fileadmin/DAM/stats/documents/ece/ces/ge.58/2018/mtg1/Canada_KALONJI_Presentation.pdf" TargetMode="External"/><Relationship Id="rId4" Type="http://schemas.openxmlformats.org/officeDocument/2006/relationships/hyperlink" Target="http://lion.ddialliance.org/view/datamanagement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statswiki.unece.org/display/GSBPM/GSBPM+v5.0"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rotege.stanford.edu/publications/ontology_development/ontology101-noy-mcguinness.html" TargetMode="External"/><Relationship Id="rId2" Type="http://schemas.openxmlformats.org/officeDocument/2006/relationships/hyperlink" Target="http://www.uml.org/what-is-uml.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ddi-alliance.atlassian.net/wiki/spaces/DDI4/pages/535363641/Pilot+Projec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ddialliance.org/tool/sledgehammer" TargetMode="External"/><Relationship Id="rId2" Type="http://schemas.openxmlformats.org/officeDocument/2006/relationships/hyperlink" Target="https://www.ddialliance.org/taxonomy/term/233" TargetMode="External"/><Relationship Id="rId1" Type="http://schemas.openxmlformats.org/officeDocument/2006/relationships/slideLayout" Target="../slideLayouts/slideLayout2.xml"/><Relationship Id="rId6" Type="http://schemas.openxmlformats.org/officeDocument/2006/relationships/hyperlink" Target="http://docs.splunk.com/Documentation/Splunk/7.1.2/Data/Whysourcetypesmatter" TargetMode="External"/><Relationship Id="rId5" Type="http://schemas.openxmlformats.org/officeDocument/2006/relationships/hyperlink" Target="https://conf.splunk.com/files/2017/slides/how-splunkd-works.pdf" TargetMode="External"/><Relationship Id="rId4" Type="http://schemas.openxmlformats.org/officeDocument/2006/relationships/hyperlink" Target="https://www.ddialliance.org/tool/colectica-for-exce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dmx.org/" TargetMode="External"/><Relationship Id="rId2" Type="http://schemas.openxmlformats.org/officeDocument/2006/relationships/hyperlink" Target="http://www.ddialliance.org/Specification/DDI-Lifecycle/3.2/" TargetMode="External"/><Relationship Id="rId1" Type="http://schemas.openxmlformats.org/officeDocument/2006/relationships/slideLayout" Target="../slideLayouts/slideLayout2.xml"/><Relationship Id="rId4" Type="http://schemas.openxmlformats.org/officeDocument/2006/relationships/hyperlink" Target="https://www.w3.org/TR/vocab-data-cube/#cubes-mode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3.org/TR/vocab-data-cube/#exampl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F2B9-E307-5946-B6AA-547911EE0AC0}"/>
              </a:ext>
            </a:extLst>
          </p:cNvPr>
          <p:cNvSpPr>
            <a:spLocks noGrp="1"/>
          </p:cNvSpPr>
          <p:nvPr>
            <p:ph type="ctrTitle"/>
          </p:nvPr>
        </p:nvSpPr>
        <p:spPr>
          <a:xfrm>
            <a:off x="1524000" y="915891"/>
            <a:ext cx="9144000" cy="2387600"/>
          </a:xfrm>
        </p:spPr>
        <p:txBody>
          <a:bodyPr/>
          <a:lstStyle/>
          <a:p>
            <a:r>
              <a:rPr lang="en-US" dirty="0"/>
              <a:t>Metadata Needs </a:t>
            </a:r>
            <a:br>
              <a:rPr lang="en-US" dirty="0"/>
            </a:br>
            <a:r>
              <a:rPr lang="en-US" dirty="0"/>
              <a:t>and Solution Possibilities</a:t>
            </a:r>
          </a:p>
        </p:txBody>
      </p:sp>
      <p:sp>
        <p:nvSpPr>
          <p:cNvPr id="3" name="Subtitle 2">
            <a:extLst>
              <a:ext uri="{FF2B5EF4-FFF2-40B4-BE49-F238E27FC236}">
                <a16:creationId xmlns:a16="http://schemas.microsoft.com/office/drawing/2014/main" id="{55C78014-22B5-3542-8748-832FCAC5DB08}"/>
              </a:ext>
            </a:extLst>
          </p:cNvPr>
          <p:cNvSpPr>
            <a:spLocks noGrp="1"/>
          </p:cNvSpPr>
          <p:nvPr>
            <p:ph type="subTitle" idx="1"/>
          </p:nvPr>
        </p:nvSpPr>
        <p:spPr>
          <a:xfrm>
            <a:off x="1524000" y="3395566"/>
            <a:ext cx="9144000" cy="1655762"/>
          </a:xfrm>
        </p:spPr>
        <p:txBody>
          <a:bodyPr/>
          <a:lstStyle/>
          <a:p>
            <a:r>
              <a:rPr lang="en-US" dirty="0"/>
              <a:t>CODATA Pilots </a:t>
            </a:r>
          </a:p>
        </p:txBody>
      </p:sp>
      <p:pic>
        <p:nvPicPr>
          <p:cNvPr id="4" name="Picture 3">
            <a:extLst>
              <a:ext uri="{FF2B5EF4-FFF2-40B4-BE49-F238E27FC236}">
                <a16:creationId xmlns:a16="http://schemas.microsoft.com/office/drawing/2014/main" id="{86642BF5-B40C-8849-9B17-F2725E0061C2}"/>
              </a:ext>
            </a:extLst>
          </p:cNvPr>
          <p:cNvPicPr>
            <a:picLocks noChangeAspect="1"/>
          </p:cNvPicPr>
          <p:nvPr/>
        </p:nvPicPr>
        <p:blipFill>
          <a:blip r:embed="rId3"/>
          <a:stretch>
            <a:fillRect/>
          </a:stretch>
        </p:blipFill>
        <p:spPr>
          <a:xfrm>
            <a:off x="3505796" y="4318918"/>
            <a:ext cx="4779725" cy="1577467"/>
          </a:xfrm>
          <a:prstGeom prst="rect">
            <a:avLst/>
          </a:prstGeom>
        </p:spPr>
      </p:pic>
      <p:sp>
        <p:nvSpPr>
          <p:cNvPr id="5" name="Date Placeholder 4">
            <a:extLst>
              <a:ext uri="{FF2B5EF4-FFF2-40B4-BE49-F238E27FC236}">
                <a16:creationId xmlns:a16="http://schemas.microsoft.com/office/drawing/2014/main" id="{37E04B7B-290A-9441-8C4E-BEDCED0A8217}"/>
              </a:ext>
            </a:extLst>
          </p:cNvPr>
          <p:cNvSpPr>
            <a:spLocks noGrp="1"/>
          </p:cNvSpPr>
          <p:nvPr>
            <p:ph type="dt" sz="half" idx="10"/>
          </p:nvPr>
        </p:nvSpPr>
        <p:spPr/>
        <p:txBody>
          <a:bodyPr/>
          <a:lstStyle/>
          <a:p>
            <a:fld id="{1EFAB469-990F-3F4F-8E01-85A7EBF61A8B}" type="datetime1">
              <a:rPr lang="en-US" smtClean="0"/>
              <a:t>9/29/18</a:t>
            </a:fld>
            <a:endParaRPr lang="en-US"/>
          </a:p>
        </p:txBody>
      </p:sp>
      <p:sp>
        <p:nvSpPr>
          <p:cNvPr id="6" name="Slide Number Placeholder 5">
            <a:extLst>
              <a:ext uri="{FF2B5EF4-FFF2-40B4-BE49-F238E27FC236}">
                <a16:creationId xmlns:a16="http://schemas.microsoft.com/office/drawing/2014/main" id="{0DFE4BA1-CE8E-1F42-BD26-95B2552734BD}"/>
              </a:ext>
            </a:extLst>
          </p:cNvPr>
          <p:cNvSpPr>
            <a:spLocks noGrp="1"/>
          </p:cNvSpPr>
          <p:nvPr>
            <p:ph type="sldNum" sz="quarter" idx="12"/>
          </p:nvPr>
        </p:nvSpPr>
        <p:spPr/>
        <p:txBody>
          <a:bodyPr/>
          <a:lstStyle/>
          <a:p>
            <a:fld id="{620CE2BA-16FB-E64B-ACC8-C62A0459D3E7}" type="slidenum">
              <a:rPr lang="en-US" smtClean="0"/>
              <a:t>0</a:t>
            </a:fld>
            <a:endParaRPr lang="en-US"/>
          </a:p>
        </p:txBody>
      </p:sp>
    </p:spTree>
    <p:extLst>
      <p:ext uri="{BB962C8B-B14F-4D97-AF65-F5344CB8AC3E}">
        <p14:creationId xmlns:p14="http://schemas.microsoft.com/office/powerpoint/2010/main" val="4266998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(4 of 4)</a:t>
            </a:r>
          </a:p>
        </p:txBody>
      </p:sp>
      <p:sp>
        <p:nvSpPr>
          <p:cNvPr id="3" name="Content Placeholder 2">
            <a:extLst>
              <a:ext uri="{FF2B5EF4-FFF2-40B4-BE49-F238E27FC236}">
                <a16:creationId xmlns:a16="http://schemas.microsoft.com/office/drawing/2014/main" id="{6B9B7CF9-C284-CF4B-8336-4D2337020DB5}"/>
              </a:ext>
            </a:extLst>
          </p:cNvPr>
          <p:cNvSpPr>
            <a:spLocks noGrp="1"/>
          </p:cNvSpPr>
          <p:nvPr>
            <p:ph idx="1"/>
          </p:nvPr>
        </p:nvSpPr>
        <p:spPr>
          <a:xfrm>
            <a:off x="838200" y="1825625"/>
            <a:ext cx="10515600" cy="4351338"/>
          </a:xfrm>
        </p:spPr>
        <p:txBody>
          <a:bodyPr>
            <a:normAutofit/>
          </a:bodyPr>
          <a:lstStyle/>
          <a:p>
            <a:r>
              <a:rPr lang="en-US" sz="2600" dirty="0"/>
              <a:t>Note that the </a:t>
            </a:r>
            <a:r>
              <a:rPr lang="en-US" sz="2600" dirty="0">
                <a:hlinkClick r:id="rId3"/>
              </a:rPr>
              <a:t>Generic Statistical Information Model</a:t>
            </a:r>
            <a:r>
              <a:rPr lang="en-US" sz="2600" dirty="0"/>
              <a:t> (GSIM) was not included as a standards candidate here because, while it may be an “ancestor” of one or more of the three standards, GSIM is not an implementation model</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1F0CADA0-55F5-8A41-805A-31F26B7CF0D6}" type="datetime1">
              <a:rPr lang="en-US" smtClean="0"/>
              <a:t>9/29/18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9</a:t>
            </a:fld>
            <a:endParaRPr lang="en-US"/>
          </a:p>
        </p:txBody>
      </p:sp>
    </p:spTree>
    <p:extLst>
      <p:ext uri="{BB962C8B-B14F-4D97-AF65-F5344CB8AC3E}">
        <p14:creationId xmlns:p14="http://schemas.microsoft.com/office/powerpoint/2010/main" val="210827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4A5A-BE7B-2246-A1F5-D2B13B81D308}"/>
              </a:ext>
            </a:extLst>
          </p:cNvPr>
          <p:cNvSpPr>
            <a:spLocks noGrp="1"/>
          </p:cNvSpPr>
          <p:nvPr>
            <p:ph type="title"/>
          </p:nvPr>
        </p:nvSpPr>
        <p:spPr/>
        <p:txBody>
          <a:bodyPr/>
          <a:lstStyle/>
          <a:p>
            <a:r>
              <a:rPr lang="en-US" dirty="0"/>
              <a:t>Linked Data and Data Linkages (1 of 2)</a:t>
            </a:r>
          </a:p>
        </p:txBody>
      </p:sp>
      <p:sp>
        <p:nvSpPr>
          <p:cNvPr id="3" name="Content Placeholder 2">
            <a:extLst>
              <a:ext uri="{FF2B5EF4-FFF2-40B4-BE49-F238E27FC236}">
                <a16:creationId xmlns:a16="http://schemas.microsoft.com/office/drawing/2014/main" id="{6E5D275A-5B49-6341-9CCA-1A865D6B6AD5}"/>
              </a:ext>
            </a:extLst>
          </p:cNvPr>
          <p:cNvSpPr>
            <a:spLocks noGrp="1"/>
          </p:cNvSpPr>
          <p:nvPr>
            <p:ph idx="1"/>
          </p:nvPr>
        </p:nvSpPr>
        <p:spPr>
          <a:xfrm>
            <a:off x="838199" y="1825624"/>
            <a:ext cx="10621297" cy="4530725"/>
          </a:xfrm>
        </p:spPr>
        <p:txBody>
          <a:bodyPr>
            <a:normAutofit fontScale="92500"/>
          </a:bodyPr>
          <a:lstStyle/>
          <a:p>
            <a:r>
              <a:rPr lang="en-US" dirty="0"/>
              <a:t>Tabular data standards layer aggregates and dimensions on top of one or more datasets</a:t>
            </a:r>
          </a:p>
          <a:p>
            <a:r>
              <a:rPr lang="en-US" dirty="0"/>
              <a:t>In this process, disparate data sources are connected using </a:t>
            </a:r>
            <a:r>
              <a:rPr lang="en-US" b="1" i="1" dirty="0"/>
              <a:t>data linkages</a:t>
            </a:r>
          </a:p>
          <a:p>
            <a:r>
              <a:rPr lang="en-US" dirty="0"/>
              <a:t>Data linkages are typically </a:t>
            </a:r>
            <a:r>
              <a:rPr lang="en-US" b="1" i="1" dirty="0"/>
              <a:t>record relations</a:t>
            </a:r>
            <a:r>
              <a:rPr lang="en-US" dirty="0"/>
              <a:t> based on </a:t>
            </a:r>
            <a:r>
              <a:rPr lang="en-US" b="1" i="1" dirty="0"/>
              <a:t>keys</a:t>
            </a:r>
          </a:p>
          <a:p>
            <a:r>
              <a:rPr lang="en-US" dirty="0"/>
              <a:t>What falls out of these data linkages across datasets are various </a:t>
            </a:r>
            <a:r>
              <a:rPr lang="en-US" b="1" i="1" dirty="0"/>
              <a:t>record structures</a:t>
            </a:r>
            <a:r>
              <a:rPr lang="en-US" dirty="0"/>
              <a:t> like relational databases, hierarchical databases, star schemas, extremely indexed skinny key/value tables and the like</a:t>
            </a:r>
          </a:p>
          <a:p>
            <a:r>
              <a:rPr lang="en-US" dirty="0"/>
              <a:t>SDMX, DDI and the RDF Data Cube Vocabulary all support the description of these record structures and the data linkages and datasets they grow out of</a:t>
            </a:r>
          </a:p>
          <a:p>
            <a:r>
              <a:rPr lang="en-US" b="1" i="1" dirty="0"/>
              <a:t>Linked data</a:t>
            </a:r>
            <a:r>
              <a:rPr lang="en-US" dirty="0"/>
              <a:t>, on the other hand, is a horse of a different color…</a:t>
            </a:r>
          </a:p>
        </p:txBody>
      </p:sp>
      <p:sp>
        <p:nvSpPr>
          <p:cNvPr id="4" name="Date Placeholder 3">
            <a:extLst>
              <a:ext uri="{FF2B5EF4-FFF2-40B4-BE49-F238E27FC236}">
                <a16:creationId xmlns:a16="http://schemas.microsoft.com/office/drawing/2014/main" id="{020134F7-179C-AD4D-9810-348EE356427A}"/>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Slide Number Placeholder 4">
            <a:extLst>
              <a:ext uri="{FF2B5EF4-FFF2-40B4-BE49-F238E27FC236}">
                <a16:creationId xmlns:a16="http://schemas.microsoft.com/office/drawing/2014/main" id="{65FC074D-9BFC-C046-8C1D-F11C91DCECF1}"/>
              </a:ext>
            </a:extLst>
          </p:cNvPr>
          <p:cNvSpPr>
            <a:spLocks noGrp="1"/>
          </p:cNvSpPr>
          <p:nvPr>
            <p:ph type="sldNum" sz="quarter" idx="12"/>
          </p:nvPr>
        </p:nvSpPr>
        <p:spPr/>
        <p:txBody>
          <a:bodyPr/>
          <a:lstStyle/>
          <a:p>
            <a:fld id="{620CE2BA-16FB-E64B-ACC8-C62A0459D3E7}" type="slidenum">
              <a:rPr lang="en-US" smtClean="0"/>
              <a:t>10</a:t>
            </a:fld>
            <a:endParaRPr lang="en-US"/>
          </a:p>
        </p:txBody>
      </p:sp>
    </p:spTree>
    <p:extLst>
      <p:ext uri="{BB962C8B-B14F-4D97-AF65-F5344CB8AC3E}">
        <p14:creationId xmlns:p14="http://schemas.microsoft.com/office/powerpoint/2010/main" val="364185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B8C6-63A3-5945-BD86-D3A05C4D1CD9}"/>
              </a:ext>
            </a:extLst>
          </p:cNvPr>
          <p:cNvSpPr>
            <a:spLocks noGrp="1"/>
          </p:cNvSpPr>
          <p:nvPr>
            <p:ph type="title"/>
          </p:nvPr>
        </p:nvSpPr>
        <p:spPr/>
        <p:txBody>
          <a:bodyPr/>
          <a:lstStyle/>
          <a:p>
            <a:r>
              <a:rPr lang="en-US" dirty="0"/>
              <a:t>Linked Data and Data Linkages (2 of 2)</a:t>
            </a:r>
          </a:p>
        </p:txBody>
      </p:sp>
      <p:sp>
        <p:nvSpPr>
          <p:cNvPr id="3" name="Content Placeholder 2">
            <a:extLst>
              <a:ext uri="{FF2B5EF4-FFF2-40B4-BE49-F238E27FC236}">
                <a16:creationId xmlns:a16="http://schemas.microsoft.com/office/drawing/2014/main" id="{FDD4E229-DBC7-804E-ABED-A4D8CAC5EFFF}"/>
              </a:ext>
            </a:extLst>
          </p:cNvPr>
          <p:cNvSpPr>
            <a:spLocks noGrp="1"/>
          </p:cNvSpPr>
          <p:nvPr>
            <p:ph idx="1"/>
          </p:nvPr>
        </p:nvSpPr>
        <p:spPr>
          <a:xfrm>
            <a:off x="838200" y="1825624"/>
            <a:ext cx="10515600" cy="4530725"/>
          </a:xfrm>
        </p:spPr>
        <p:txBody>
          <a:bodyPr>
            <a:normAutofit fontScale="92500" lnSpcReduction="10000"/>
          </a:bodyPr>
          <a:lstStyle/>
          <a:p>
            <a:r>
              <a:rPr lang="en-US" dirty="0"/>
              <a:t>Linked data is something CODATA might want to consider apart from data linkages and the construction of aggregates</a:t>
            </a:r>
          </a:p>
          <a:p>
            <a:r>
              <a:rPr lang="en-US" dirty="0"/>
              <a:t>Linked data is another output alongside</a:t>
            </a:r>
            <a:br>
              <a:rPr lang="en-US" dirty="0"/>
            </a:br>
            <a:r>
              <a:rPr lang="en-US" dirty="0"/>
              <a:t>tabular data</a:t>
            </a:r>
          </a:p>
          <a:p>
            <a:r>
              <a:rPr lang="en-US" dirty="0"/>
              <a:t>DDI 4 supports the description of </a:t>
            </a:r>
            <a:br>
              <a:rPr lang="en-US" dirty="0"/>
            </a:br>
            <a:r>
              <a:rPr lang="en-US" b="1" i="1" dirty="0"/>
              <a:t>non-rectangular datasets</a:t>
            </a:r>
          </a:p>
          <a:p>
            <a:r>
              <a:rPr lang="en-US" dirty="0"/>
              <a:t>This, in turn, allows users to imagine </a:t>
            </a:r>
            <a:br>
              <a:rPr lang="en-US" dirty="0"/>
            </a:br>
            <a:r>
              <a:rPr lang="en-US" dirty="0"/>
              <a:t>and structure data graphically as </a:t>
            </a:r>
            <a:br>
              <a:rPr lang="en-US" dirty="0"/>
            </a:br>
            <a:r>
              <a:rPr lang="en-US" b="1" i="1" dirty="0"/>
              <a:t>mind maps</a:t>
            </a:r>
          </a:p>
          <a:p>
            <a:r>
              <a:rPr lang="en-US" dirty="0"/>
              <a:t>Mind maps can be used in support of</a:t>
            </a:r>
            <a:br>
              <a:rPr lang="en-US" dirty="0"/>
            </a:br>
            <a:r>
              <a:rPr lang="en-US" b="1" i="1" dirty="0"/>
              <a:t>discovery</a:t>
            </a:r>
            <a:r>
              <a:rPr lang="en-US" dirty="0"/>
              <a:t>, </a:t>
            </a:r>
            <a:r>
              <a:rPr lang="en-US" b="1" i="1" dirty="0"/>
              <a:t>search</a:t>
            </a:r>
            <a:r>
              <a:rPr lang="en-US" dirty="0"/>
              <a:t> and persisting a series</a:t>
            </a:r>
            <a:br>
              <a:rPr lang="en-US" dirty="0"/>
            </a:br>
            <a:r>
              <a:rPr lang="en-US" dirty="0"/>
              <a:t>of subject matter </a:t>
            </a:r>
            <a:r>
              <a:rPr lang="en-US" b="1" i="1" dirty="0"/>
              <a:t>insights</a:t>
            </a:r>
          </a:p>
        </p:txBody>
      </p:sp>
      <p:sp>
        <p:nvSpPr>
          <p:cNvPr id="4" name="Date Placeholder 3">
            <a:extLst>
              <a:ext uri="{FF2B5EF4-FFF2-40B4-BE49-F238E27FC236}">
                <a16:creationId xmlns:a16="http://schemas.microsoft.com/office/drawing/2014/main" id="{50FF53D9-F880-4546-8287-B108BCF20978}"/>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Slide Number Placeholder 4">
            <a:extLst>
              <a:ext uri="{FF2B5EF4-FFF2-40B4-BE49-F238E27FC236}">
                <a16:creationId xmlns:a16="http://schemas.microsoft.com/office/drawing/2014/main" id="{2F29A4B6-B975-5F46-BEE4-45E750A5009E}"/>
              </a:ext>
            </a:extLst>
          </p:cNvPr>
          <p:cNvSpPr>
            <a:spLocks noGrp="1"/>
          </p:cNvSpPr>
          <p:nvPr>
            <p:ph type="sldNum" sz="quarter" idx="12"/>
          </p:nvPr>
        </p:nvSpPr>
        <p:spPr/>
        <p:txBody>
          <a:bodyPr/>
          <a:lstStyle/>
          <a:p>
            <a:fld id="{620CE2BA-16FB-E64B-ACC8-C62A0459D3E7}" type="slidenum">
              <a:rPr lang="en-US" smtClean="0"/>
              <a:t>11</a:t>
            </a:fld>
            <a:endParaRPr lang="en-US"/>
          </a:p>
        </p:txBody>
      </p:sp>
      <p:pic>
        <p:nvPicPr>
          <p:cNvPr id="7" name="Picture 6">
            <a:extLst>
              <a:ext uri="{FF2B5EF4-FFF2-40B4-BE49-F238E27FC236}">
                <a16:creationId xmlns:a16="http://schemas.microsoft.com/office/drawing/2014/main" id="{138FF90F-FEB4-6740-AE98-CC5FB9E083C1}"/>
              </a:ext>
            </a:extLst>
          </p:cNvPr>
          <p:cNvPicPr>
            <a:picLocks noChangeAspect="1"/>
          </p:cNvPicPr>
          <p:nvPr/>
        </p:nvPicPr>
        <p:blipFill>
          <a:blip r:embed="rId2"/>
          <a:stretch>
            <a:fillRect/>
          </a:stretch>
        </p:blipFill>
        <p:spPr>
          <a:xfrm>
            <a:off x="6796466" y="2625313"/>
            <a:ext cx="4411030" cy="3170428"/>
          </a:xfrm>
          <a:prstGeom prst="rect">
            <a:avLst/>
          </a:prstGeom>
          <a:ln w="15875">
            <a:solidFill>
              <a:schemeClr val="tx1"/>
            </a:solidFill>
          </a:ln>
        </p:spPr>
      </p:pic>
      <p:sp>
        <p:nvSpPr>
          <p:cNvPr id="6" name="TextBox 5">
            <a:extLst>
              <a:ext uri="{FF2B5EF4-FFF2-40B4-BE49-F238E27FC236}">
                <a16:creationId xmlns:a16="http://schemas.microsoft.com/office/drawing/2014/main" id="{6E3F1C21-AFD9-154A-90D9-933802A2552B}"/>
              </a:ext>
            </a:extLst>
          </p:cNvPr>
          <p:cNvSpPr txBox="1"/>
          <p:nvPr/>
        </p:nvSpPr>
        <p:spPr>
          <a:xfrm>
            <a:off x="7117651" y="5802352"/>
            <a:ext cx="3768660" cy="369332"/>
          </a:xfrm>
          <a:prstGeom prst="rect">
            <a:avLst/>
          </a:prstGeom>
          <a:noFill/>
        </p:spPr>
        <p:txBody>
          <a:bodyPr wrap="none" rtlCol="0">
            <a:spAutoFit/>
          </a:bodyPr>
          <a:lstStyle/>
          <a:p>
            <a:r>
              <a:rPr lang="en-US" dirty="0"/>
              <a:t>from </a:t>
            </a:r>
            <a:r>
              <a:rPr lang="en-US" dirty="0">
                <a:hlinkClick r:id="rId3"/>
              </a:rPr>
              <a:t>Mind Map Gallery </a:t>
            </a:r>
            <a:r>
              <a:rPr lang="en-US" dirty="0"/>
              <a:t>by Tony Buzan</a:t>
            </a:r>
          </a:p>
        </p:txBody>
      </p:sp>
    </p:spTree>
    <p:extLst>
      <p:ext uri="{BB962C8B-B14F-4D97-AF65-F5344CB8AC3E}">
        <p14:creationId xmlns:p14="http://schemas.microsoft.com/office/powerpoint/2010/main" val="131269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1339-FAE6-BE40-873C-9060C5C3D4F4}"/>
              </a:ext>
            </a:extLst>
          </p:cNvPr>
          <p:cNvSpPr>
            <a:spLocks noGrp="1"/>
          </p:cNvSpPr>
          <p:nvPr>
            <p:ph type="title"/>
          </p:nvPr>
        </p:nvSpPr>
        <p:spPr/>
        <p:txBody>
          <a:bodyPr/>
          <a:lstStyle/>
          <a:p>
            <a:r>
              <a:rPr lang="en-US" dirty="0"/>
              <a:t>Repeatable Processes (1 of 4)</a:t>
            </a:r>
          </a:p>
        </p:txBody>
      </p:sp>
      <p:sp>
        <p:nvSpPr>
          <p:cNvPr id="4" name="Date Placeholder 3">
            <a:extLst>
              <a:ext uri="{FF2B5EF4-FFF2-40B4-BE49-F238E27FC236}">
                <a16:creationId xmlns:a16="http://schemas.microsoft.com/office/drawing/2014/main" id="{068679D0-7372-4F4F-A248-FC2D4F992B50}"/>
              </a:ext>
            </a:extLst>
          </p:cNvPr>
          <p:cNvSpPr>
            <a:spLocks noGrp="1"/>
          </p:cNvSpPr>
          <p:nvPr>
            <p:ph type="dt" sz="half" idx="10"/>
          </p:nvPr>
        </p:nvSpPr>
        <p:spPr/>
        <p:txBody>
          <a:bodyPr/>
          <a:lstStyle/>
          <a:p>
            <a:fld id="{90EAB2CC-32DA-6E45-A1CF-1BFA40D36FBF}" type="datetime1">
              <a:rPr lang="en-US" smtClean="0"/>
              <a:t>9/29/18</a:t>
            </a:fld>
            <a:endParaRPr lang="en-US"/>
          </a:p>
        </p:txBody>
      </p:sp>
      <p:sp>
        <p:nvSpPr>
          <p:cNvPr id="6" name="Slide Number Placeholder 5">
            <a:extLst>
              <a:ext uri="{FF2B5EF4-FFF2-40B4-BE49-F238E27FC236}">
                <a16:creationId xmlns:a16="http://schemas.microsoft.com/office/drawing/2014/main" id="{C806DC83-A327-7942-990F-067D8A6DB6FA}"/>
              </a:ext>
            </a:extLst>
          </p:cNvPr>
          <p:cNvSpPr>
            <a:spLocks noGrp="1"/>
          </p:cNvSpPr>
          <p:nvPr>
            <p:ph type="sldNum" sz="quarter" idx="12"/>
          </p:nvPr>
        </p:nvSpPr>
        <p:spPr/>
        <p:txBody>
          <a:bodyPr/>
          <a:lstStyle/>
          <a:p>
            <a:fld id="{620CE2BA-16FB-E64B-ACC8-C62A0459D3E7}" type="slidenum">
              <a:rPr lang="en-US" smtClean="0"/>
              <a:t>12</a:t>
            </a:fld>
            <a:endParaRPr lang="en-US" dirty="0"/>
          </a:p>
        </p:txBody>
      </p:sp>
      <p:pic>
        <p:nvPicPr>
          <p:cNvPr id="5" name="Picture 4">
            <a:extLst>
              <a:ext uri="{FF2B5EF4-FFF2-40B4-BE49-F238E27FC236}">
                <a16:creationId xmlns:a16="http://schemas.microsoft.com/office/drawing/2014/main" id="{3A1C427F-81CA-C34C-85C7-12A1D6212301}"/>
              </a:ext>
            </a:extLst>
          </p:cNvPr>
          <p:cNvPicPr>
            <a:picLocks noChangeAspect="1"/>
          </p:cNvPicPr>
          <p:nvPr/>
        </p:nvPicPr>
        <p:blipFill>
          <a:blip r:embed="rId2"/>
          <a:stretch>
            <a:fillRect/>
          </a:stretch>
        </p:blipFill>
        <p:spPr>
          <a:xfrm>
            <a:off x="5124862" y="2472370"/>
            <a:ext cx="6228938" cy="2934938"/>
          </a:xfrm>
          <a:prstGeom prst="rect">
            <a:avLst/>
          </a:prstGeom>
        </p:spPr>
      </p:pic>
      <p:sp>
        <p:nvSpPr>
          <p:cNvPr id="3" name="Content Placeholder 2">
            <a:extLst>
              <a:ext uri="{FF2B5EF4-FFF2-40B4-BE49-F238E27FC236}">
                <a16:creationId xmlns:a16="http://schemas.microsoft.com/office/drawing/2014/main" id="{A12422C7-3CF1-0A43-AA64-2714709190C5}"/>
              </a:ext>
            </a:extLst>
          </p:cNvPr>
          <p:cNvSpPr>
            <a:spLocks noGrp="1"/>
          </p:cNvSpPr>
          <p:nvPr>
            <p:ph idx="1"/>
          </p:nvPr>
        </p:nvSpPr>
        <p:spPr/>
        <p:txBody>
          <a:bodyPr>
            <a:normAutofit lnSpcReduction="10000"/>
          </a:bodyPr>
          <a:lstStyle/>
          <a:p>
            <a:r>
              <a:rPr lang="en-US" sz="2600" dirty="0"/>
              <a:t>There are at least a couple of standards that can provide end-to-end descriptions of the provenance of data objects – </a:t>
            </a:r>
            <a:r>
              <a:rPr lang="en-US" sz="2600" dirty="0">
                <a:hlinkClick r:id="rId3"/>
              </a:rPr>
              <a:t>PROV-O</a:t>
            </a:r>
            <a:r>
              <a:rPr lang="en-US" sz="2600" dirty="0"/>
              <a:t> and the </a:t>
            </a:r>
            <a:br>
              <a:rPr lang="en-US" sz="2600" dirty="0"/>
            </a:br>
            <a:r>
              <a:rPr lang="en-US" sz="2600" dirty="0"/>
              <a:t>DDI 4 </a:t>
            </a:r>
            <a:r>
              <a:rPr lang="en-US" sz="2600" dirty="0">
                <a:hlinkClick r:id="rId4"/>
              </a:rPr>
              <a:t>Data Management View</a:t>
            </a:r>
            <a:endParaRPr lang="en-US" sz="2600" dirty="0"/>
          </a:p>
          <a:p>
            <a:r>
              <a:rPr lang="en-US" sz="2600" dirty="0"/>
              <a:t>PROV-O is perhaps the gold</a:t>
            </a:r>
            <a:br>
              <a:rPr lang="en-US" sz="2600" dirty="0"/>
            </a:br>
            <a:r>
              <a:rPr lang="en-US" sz="2600" dirty="0"/>
              <a:t>standard, especially when it</a:t>
            </a:r>
            <a:br>
              <a:rPr lang="en-US" sz="2600" dirty="0"/>
            </a:br>
            <a:r>
              <a:rPr lang="en-US" sz="2600" dirty="0"/>
              <a:t>comes to describing the </a:t>
            </a:r>
            <a:br>
              <a:rPr lang="en-US" sz="2600" dirty="0"/>
            </a:br>
            <a:r>
              <a:rPr lang="en-US" sz="2600" dirty="0"/>
              <a:t>provenance of entities like</a:t>
            </a:r>
            <a:br>
              <a:rPr lang="en-US" sz="2600" dirty="0"/>
            </a:br>
            <a:r>
              <a:rPr lang="en-US" sz="2600" b="1" i="1" dirty="0"/>
              <a:t>datasets</a:t>
            </a:r>
            <a:r>
              <a:rPr lang="en-US" sz="2600" dirty="0"/>
              <a:t> at a high level</a:t>
            </a:r>
          </a:p>
          <a:p>
            <a:r>
              <a:rPr lang="en-US" sz="2600" dirty="0"/>
              <a:t>This is not to say that PROV-O		</a:t>
            </a:r>
            <a:br>
              <a:rPr lang="en-US" sz="2600" dirty="0"/>
            </a:br>
            <a:r>
              <a:rPr lang="en-US" sz="2600" dirty="0"/>
              <a:t>cannot be extended to describe</a:t>
            </a:r>
            <a:br>
              <a:rPr lang="en-US" sz="2600" dirty="0"/>
            </a:br>
            <a:r>
              <a:rPr lang="en-US" sz="2600" dirty="0"/>
              <a:t>transformations at, for example,</a:t>
            </a:r>
            <a:br>
              <a:rPr lang="en-US" sz="2600" dirty="0"/>
            </a:br>
            <a:r>
              <a:rPr lang="en-US" sz="2600" dirty="0"/>
              <a:t>the </a:t>
            </a:r>
            <a:r>
              <a:rPr lang="en-US" sz="2600" b="1" i="1" dirty="0"/>
              <a:t>variable level </a:t>
            </a:r>
            <a:r>
              <a:rPr lang="en-US" sz="2600" dirty="0"/>
              <a:t>of granularity</a:t>
            </a:r>
          </a:p>
          <a:p>
            <a:endParaRPr lang="en-US" dirty="0"/>
          </a:p>
        </p:txBody>
      </p:sp>
      <p:sp>
        <p:nvSpPr>
          <p:cNvPr id="7" name="TextBox 6">
            <a:extLst>
              <a:ext uri="{FF2B5EF4-FFF2-40B4-BE49-F238E27FC236}">
                <a16:creationId xmlns:a16="http://schemas.microsoft.com/office/drawing/2014/main" id="{CFAD1A69-5944-334F-BA38-78F2B4A713DC}"/>
              </a:ext>
            </a:extLst>
          </p:cNvPr>
          <p:cNvSpPr txBox="1"/>
          <p:nvPr/>
        </p:nvSpPr>
        <p:spPr>
          <a:xfrm>
            <a:off x="6372037" y="5415337"/>
            <a:ext cx="4012124" cy="584775"/>
          </a:xfrm>
          <a:prstGeom prst="rect">
            <a:avLst/>
          </a:prstGeom>
          <a:noFill/>
        </p:spPr>
        <p:txBody>
          <a:bodyPr wrap="none" rtlCol="0">
            <a:spAutoFit/>
          </a:bodyPr>
          <a:lstStyle/>
          <a:p>
            <a:pPr algn="ctr"/>
            <a:r>
              <a:rPr lang="en-US" sz="1600" dirty="0"/>
              <a:t>from </a:t>
            </a:r>
            <a:r>
              <a:rPr lang="en-US" sz="1600" dirty="0">
                <a:hlinkClick r:id="rId5"/>
              </a:rPr>
              <a:t>Modeling Provenance in GSIM/CSPA-LIM</a:t>
            </a:r>
            <a:br>
              <a:rPr lang="en-US" sz="1600" dirty="0"/>
            </a:br>
            <a:r>
              <a:rPr lang="en-US" sz="1600" dirty="0"/>
              <a:t>by Francine Kalonji, Statistics Canada</a:t>
            </a:r>
          </a:p>
        </p:txBody>
      </p:sp>
    </p:spTree>
    <p:extLst>
      <p:ext uri="{BB962C8B-B14F-4D97-AF65-F5344CB8AC3E}">
        <p14:creationId xmlns:p14="http://schemas.microsoft.com/office/powerpoint/2010/main" val="379424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(2 of 4)</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13</a:t>
            </a:fld>
            <a:endParaRPr lang="en-US"/>
          </a:p>
        </p:txBody>
      </p:sp>
      <p:pic>
        <p:nvPicPr>
          <p:cNvPr id="8" name="Picture 7">
            <a:extLst>
              <a:ext uri="{FF2B5EF4-FFF2-40B4-BE49-F238E27FC236}">
                <a16:creationId xmlns:a16="http://schemas.microsoft.com/office/drawing/2014/main" id="{AACB92D9-99CF-D440-A53F-A8CE6C05DC5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5000"/>
                    </a14:imgEffect>
                  </a14:imgLayer>
                </a14:imgProps>
              </a:ext>
            </a:extLst>
          </a:blip>
          <a:stretch>
            <a:fillRect/>
          </a:stretch>
        </p:blipFill>
        <p:spPr>
          <a:xfrm>
            <a:off x="4077441" y="1609790"/>
            <a:ext cx="7332627" cy="4903552"/>
          </a:xfrm>
          <a:prstGeom prst="rect">
            <a:avLst/>
          </a:prstGeom>
        </p:spPr>
      </p:pic>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822654"/>
          </a:xfrm>
        </p:spPr>
        <p:txBody>
          <a:bodyPr>
            <a:noAutofit/>
          </a:bodyPr>
          <a:lstStyle/>
          <a:p>
            <a:r>
              <a:rPr lang="en-US" sz="2300" dirty="0"/>
              <a:t>That being said, DDI 4 </a:t>
            </a:r>
            <a:br>
              <a:rPr lang="en-US" sz="2300" dirty="0"/>
            </a:br>
            <a:r>
              <a:rPr lang="en-US" sz="2300" dirty="0"/>
              <a:t>tracks provenance at </a:t>
            </a:r>
            <a:br>
              <a:rPr lang="en-US" sz="2300" dirty="0"/>
            </a:br>
            <a:r>
              <a:rPr lang="en-US" sz="2300" b="1" i="1" dirty="0"/>
              <a:t>two levels of granularity</a:t>
            </a:r>
          </a:p>
          <a:p>
            <a:r>
              <a:rPr lang="en-US" sz="2300" dirty="0"/>
              <a:t>By way of introduction, </a:t>
            </a:r>
            <a:br>
              <a:rPr lang="en-US" sz="2300" dirty="0"/>
            </a:br>
            <a:r>
              <a:rPr lang="en-US" sz="2300" dirty="0"/>
              <a:t>the Data Management </a:t>
            </a:r>
            <a:br>
              <a:rPr lang="en-US" sz="2300" dirty="0"/>
            </a:br>
            <a:r>
              <a:rPr lang="en-US" sz="2300" dirty="0"/>
              <a:t>View is a proposed </a:t>
            </a:r>
            <a:br>
              <a:rPr lang="en-US" sz="2300" dirty="0"/>
            </a:br>
            <a:r>
              <a:rPr lang="en-US" sz="2300" dirty="0">
                <a:hlinkClick r:id="rId5"/>
              </a:rPr>
              <a:t>Generic Statistical </a:t>
            </a:r>
            <a:br>
              <a:rPr lang="en-US" sz="2300" dirty="0">
                <a:hlinkClick r:id="rId5"/>
              </a:rPr>
            </a:br>
            <a:r>
              <a:rPr lang="en-US" sz="2300" dirty="0">
                <a:hlinkClick r:id="rId5"/>
              </a:rPr>
              <a:t>Business Process Model</a:t>
            </a:r>
            <a:r>
              <a:rPr lang="en-US" sz="2300" dirty="0"/>
              <a:t> </a:t>
            </a:r>
            <a:br>
              <a:rPr lang="en-US" sz="2300" dirty="0"/>
            </a:br>
            <a:r>
              <a:rPr lang="en-US" sz="2300" dirty="0"/>
              <a:t>(GSBPM) overarching </a:t>
            </a:r>
            <a:br>
              <a:rPr lang="en-US" sz="2300" dirty="0"/>
            </a:br>
            <a:r>
              <a:rPr lang="en-US" sz="2300" dirty="0"/>
              <a:t>service whose scope </a:t>
            </a:r>
            <a:br>
              <a:rPr lang="en-US" sz="2300" dirty="0"/>
            </a:br>
            <a:r>
              <a:rPr lang="en-US" sz="2300" dirty="0"/>
              <a:t>includes the </a:t>
            </a:r>
            <a:br>
              <a:rPr lang="en-US" sz="2300" dirty="0"/>
            </a:br>
            <a:r>
              <a:rPr lang="en-US" sz="2300" dirty="0"/>
              <a:t>sub-processes (blocks) </a:t>
            </a:r>
            <a:br>
              <a:rPr lang="en-US" sz="2300" dirty="0"/>
            </a:br>
            <a:r>
              <a:rPr lang="en-US" sz="2300" dirty="0"/>
              <a:t>for GSBPM </a:t>
            </a:r>
            <a:br>
              <a:rPr lang="en-US" sz="2300" dirty="0"/>
            </a:br>
            <a:r>
              <a:rPr lang="en-US" sz="2300" dirty="0"/>
              <a:t>Phases 4 through 7</a:t>
            </a:r>
          </a:p>
        </p:txBody>
      </p:sp>
    </p:spTree>
    <p:extLst>
      <p:ext uri="{BB962C8B-B14F-4D97-AF65-F5344CB8AC3E}">
        <p14:creationId xmlns:p14="http://schemas.microsoft.com/office/powerpoint/2010/main" val="239473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CB92D9-99CF-D440-A53F-A8CE6C05DC5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5000"/>
                    </a14:imgEffect>
                  </a14:imgLayer>
                </a14:imgProps>
              </a:ext>
            </a:extLst>
          </a:blip>
          <a:stretch>
            <a:fillRect/>
          </a:stretch>
        </p:blipFill>
        <p:spPr>
          <a:xfrm>
            <a:off x="4077441" y="1609790"/>
            <a:ext cx="7332627" cy="4903552"/>
          </a:xfrm>
          <a:prstGeom prst="rect">
            <a:avLst/>
          </a:prstGeom>
        </p:spPr>
      </p:pic>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(3 of 4)</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14</a:t>
            </a:fld>
            <a:endParaRPr lang="en-US"/>
          </a:p>
        </p:txBody>
      </p:sp>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665661"/>
          </a:xfrm>
        </p:spPr>
        <p:txBody>
          <a:bodyPr>
            <a:normAutofit/>
          </a:bodyPr>
          <a:lstStyle/>
          <a:p>
            <a:r>
              <a:rPr lang="en-US" sz="2300" dirty="0"/>
              <a:t>Data Management </a:t>
            </a:r>
            <a:br>
              <a:rPr lang="en-US" sz="2300" dirty="0"/>
            </a:br>
            <a:r>
              <a:rPr lang="en-US" sz="2300" dirty="0"/>
              <a:t>orchestrates the flow </a:t>
            </a:r>
            <a:br>
              <a:rPr lang="en-US" sz="2300" dirty="0"/>
            </a:br>
            <a:r>
              <a:rPr lang="en-US" sz="2300" b="1" i="1" dirty="0"/>
              <a:t>between</a:t>
            </a:r>
            <a:r>
              <a:rPr lang="en-US" sz="2300" dirty="0"/>
              <a:t> blocks and the</a:t>
            </a:r>
            <a:br>
              <a:rPr lang="en-US" sz="2300" dirty="0"/>
            </a:br>
            <a:r>
              <a:rPr lang="en-US" sz="2300" dirty="0"/>
              <a:t>flow </a:t>
            </a:r>
            <a:r>
              <a:rPr lang="en-US" sz="2300" b="1" i="1" dirty="0"/>
              <a:t>within</a:t>
            </a:r>
            <a:r>
              <a:rPr lang="en-US" sz="2300" dirty="0"/>
              <a:t> blocks</a:t>
            </a:r>
          </a:p>
          <a:p>
            <a:r>
              <a:rPr lang="en-US" sz="2300" dirty="0"/>
              <a:t>The flow between </a:t>
            </a:r>
            <a:br>
              <a:rPr lang="en-US" sz="2300" dirty="0"/>
            </a:br>
            <a:r>
              <a:rPr lang="en-US" sz="2300" dirty="0"/>
              <a:t>blocks is the </a:t>
            </a:r>
            <a:r>
              <a:rPr lang="en-US" sz="2300" b="1" i="1" dirty="0"/>
              <a:t>Data </a:t>
            </a:r>
            <a:br>
              <a:rPr lang="en-US" sz="2300" b="1" i="1" dirty="0"/>
            </a:br>
            <a:r>
              <a:rPr lang="en-US" sz="2300" b="1" i="1" dirty="0"/>
              <a:t>Pipeline</a:t>
            </a:r>
            <a:r>
              <a:rPr lang="en-US" sz="2300" dirty="0"/>
              <a:t> of the GSBPM</a:t>
            </a:r>
          </a:p>
          <a:p>
            <a:r>
              <a:rPr lang="en-US" sz="2300" dirty="0"/>
              <a:t>The flow within each </a:t>
            </a:r>
            <a:br>
              <a:rPr lang="en-US" sz="2300" dirty="0"/>
            </a:br>
            <a:r>
              <a:rPr lang="en-US" sz="2300" dirty="0"/>
              <a:t>block consists of data </a:t>
            </a:r>
            <a:br>
              <a:rPr lang="en-US" sz="2300" dirty="0"/>
            </a:br>
            <a:r>
              <a:rPr lang="en-US" sz="2300" dirty="0"/>
              <a:t>transformation </a:t>
            </a:r>
            <a:r>
              <a:rPr lang="en-US" sz="2300" b="1" i="1" dirty="0"/>
              <a:t>services</a:t>
            </a:r>
            <a:r>
              <a:rPr lang="en-US" sz="2300" dirty="0"/>
              <a:t>,</a:t>
            </a:r>
            <a:br>
              <a:rPr lang="en-US" sz="2300" dirty="0"/>
            </a:br>
            <a:r>
              <a:rPr lang="en-US" sz="2300" dirty="0"/>
              <a:t>where the output(s) of </a:t>
            </a:r>
            <a:br>
              <a:rPr lang="en-US" sz="2300" dirty="0"/>
            </a:br>
            <a:r>
              <a:rPr lang="en-US" sz="2300" dirty="0"/>
              <a:t>one service are the </a:t>
            </a:r>
            <a:br>
              <a:rPr lang="en-US" sz="2300" dirty="0"/>
            </a:br>
            <a:r>
              <a:rPr lang="en-US" sz="2300" dirty="0"/>
              <a:t>input(s) of other services</a:t>
            </a:r>
          </a:p>
          <a:p>
            <a:endParaRPr lang="en-US" dirty="0"/>
          </a:p>
        </p:txBody>
      </p:sp>
    </p:spTree>
    <p:extLst>
      <p:ext uri="{BB962C8B-B14F-4D97-AF65-F5344CB8AC3E}">
        <p14:creationId xmlns:p14="http://schemas.microsoft.com/office/powerpoint/2010/main" val="103978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CB92D9-99CF-D440-A53F-A8CE6C05DC5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5000"/>
                    </a14:imgEffect>
                  </a14:imgLayer>
                </a14:imgProps>
              </a:ext>
            </a:extLst>
          </a:blip>
          <a:stretch>
            <a:fillRect/>
          </a:stretch>
        </p:blipFill>
        <p:spPr>
          <a:xfrm>
            <a:off x="4077441" y="1609790"/>
            <a:ext cx="7332627" cy="4903552"/>
          </a:xfrm>
          <a:prstGeom prst="rect">
            <a:avLst/>
          </a:prstGeom>
        </p:spPr>
      </p:pic>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(4 of 4)</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15</a:t>
            </a:fld>
            <a:endParaRPr lang="en-US"/>
          </a:p>
        </p:txBody>
      </p:sp>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665661"/>
          </a:xfrm>
        </p:spPr>
        <p:txBody>
          <a:bodyPr>
            <a:normAutofit/>
          </a:bodyPr>
          <a:lstStyle/>
          <a:p>
            <a:r>
              <a:rPr lang="en-US" sz="2300" dirty="0"/>
              <a:t>Depending on the </a:t>
            </a:r>
            <a:br>
              <a:rPr lang="en-US" sz="2300" dirty="0"/>
            </a:br>
            <a:r>
              <a:rPr lang="en-US" sz="2300" dirty="0"/>
              <a:t>platform, services may </a:t>
            </a:r>
            <a:br>
              <a:rPr lang="en-US" sz="2300" dirty="0"/>
            </a:br>
            <a:r>
              <a:rPr lang="en-US" sz="2300" dirty="0"/>
              <a:t>be web services, BPMS </a:t>
            </a:r>
            <a:br>
              <a:rPr lang="en-US" sz="2300" dirty="0"/>
            </a:br>
            <a:r>
              <a:rPr lang="en-US" sz="2300" dirty="0"/>
              <a:t>activities or ETL </a:t>
            </a:r>
            <a:br>
              <a:rPr lang="en-US" sz="2300" dirty="0"/>
            </a:br>
            <a:r>
              <a:rPr lang="en-US" sz="2300" dirty="0"/>
              <a:t>transformations</a:t>
            </a:r>
          </a:p>
          <a:p>
            <a:r>
              <a:rPr lang="en-US" sz="2300" dirty="0"/>
              <a:t>Note that at the </a:t>
            </a:r>
            <a:br>
              <a:rPr lang="en-US" sz="2300" dirty="0"/>
            </a:br>
            <a:r>
              <a:rPr lang="en-US" sz="2300" dirty="0"/>
              <a:t>topmost level, the Data</a:t>
            </a:r>
            <a:br>
              <a:rPr lang="en-US" sz="2300" dirty="0"/>
            </a:br>
            <a:r>
              <a:rPr lang="en-US" sz="2300" dirty="0"/>
              <a:t>Management View is </a:t>
            </a:r>
            <a:br>
              <a:rPr lang="en-US" sz="2300" dirty="0"/>
            </a:br>
            <a:r>
              <a:rPr lang="en-US" sz="2300" dirty="0"/>
              <a:t>able to specialize the </a:t>
            </a:r>
            <a:br>
              <a:rPr lang="en-US" sz="2300" dirty="0"/>
            </a:br>
            <a:r>
              <a:rPr lang="en-US" sz="2300" dirty="0"/>
              <a:t>blocks and sub-blocks</a:t>
            </a:r>
            <a:br>
              <a:rPr lang="en-US" sz="2300" dirty="0"/>
            </a:br>
            <a:r>
              <a:rPr lang="en-US" sz="2300" dirty="0"/>
              <a:t>so they become a</a:t>
            </a:r>
            <a:br>
              <a:rPr lang="en-US" sz="2300" dirty="0"/>
            </a:br>
            <a:r>
              <a:rPr lang="en-US" sz="2300" dirty="0"/>
              <a:t>system of </a:t>
            </a:r>
            <a:r>
              <a:rPr lang="en-US" sz="2300" b="1" i="1" dirty="0"/>
              <a:t>domain </a:t>
            </a:r>
            <a:br>
              <a:rPr lang="en-US" sz="2300" b="1" i="1" dirty="0"/>
            </a:br>
            <a:r>
              <a:rPr lang="en-US" sz="2300" b="1" i="1" dirty="0"/>
              <a:t>specific</a:t>
            </a:r>
            <a:r>
              <a:rPr lang="en-US" sz="2300" dirty="0"/>
              <a:t> activities</a:t>
            </a:r>
          </a:p>
        </p:txBody>
      </p:sp>
    </p:spTree>
    <p:extLst>
      <p:ext uri="{BB962C8B-B14F-4D97-AF65-F5344CB8AC3E}">
        <p14:creationId xmlns:p14="http://schemas.microsoft.com/office/powerpoint/2010/main" val="132834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0DB3-A08E-9746-AA4A-0578339C3463}"/>
              </a:ext>
            </a:extLst>
          </p:cNvPr>
          <p:cNvSpPr>
            <a:spLocks noGrp="1"/>
          </p:cNvSpPr>
          <p:nvPr>
            <p:ph type="title"/>
          </p:nvPr>
        </p:nvSpPr>
        <p:spPr/>
        <p:txBody>
          <a:bodyPr/>
          <a:lstStyle/>
          <a:p>
            <a:r>
              <a:rPr lang="en-US" dirty="0"/>
              <a:t>Adopting Standards: One or Many? (1 of 2)</a:t>
            </a:r>
          </a:p>
        </p:txBody>
      </p:sp>
      <p:sp>
        <p:nvSpPr>
          <p:cNvPr id="4" name="Date Placeholder 3">
            <a:extLst>
              <a:ext uri="{FF2B5EF4-FFF2-40B4-BE49-F238E27FC236}">
                <a16:creationId xmlns:a16="http://schemas.microsoft.com/office/drawing/2014/main" id="{177BD208-4EB4-8F4F-BFA3-64638442839B}"/>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Slide Number Placeholder 4">
            <a:extLst>
              <a:ext uri="{FF2B5EF4-FFF2-40B4-BE49-F238E27FC236}">
                <a16:creationId xmlns:a16="http://schemas.microsoft.com/office/drawing/2014/main" id="{FA7C3C5E-11DC-9E4A-BA87-F61CB82A0A4B}"/>
              </a:ext>
            </a:extLst>
          </p:cNvPr>
          <p:cNvSpPr>
            <a:spLocks noGrp="1"/>
          </p:cNvSpPr>
          <p:nvPr>
            <p:ph type="sldNum" sz="quarter" idx="12"/>
          </p:nvPr>
        </p:nvSpPr>
        <p:spPr/>
        <p:txBody>
          <a:bodyPr/>
          <a:lstStyle/>
          <a:p>
            <a:fld id="{620CE2BA-16FB-E64B-ACC8-C62A0459D3E7}" type="slidenum">
              <a:rPr lang="en-US" smtClean="0"/>
              <a:t>16</a:t>
            </a:fld>
            <a:endParaRPr lang="en-US"/>
          </a:p>
        </p:txBody>
      </p:sp>
      <p:pic>
        <p:nvPicPr>
          <p:cNvPr id="6" name="Picture 5">
            <a:extLst>
              <a:ext uri="{FF2B5EF4-FFF2-40B4-BE49-F238E27FC236}">
                <a16:creationId xmlns:a16="http://schemas.microsoft.com/office/drawing/2014/main" id="{19D97C3A-E3B8-8A4B-ADB7-5BE4AA31C6F2}"/>
              </a:ext>
            </a:extLst>
          </p:cNvPr>
          <p:cNvPicPr>
            <a:picLocks noChangeAspect="1"/>
          </p:cNvPicPr>
          <p:nvPr/>
        </p:nvPicPr>
        <p:blipFill>
          <a:blip r:embed="rId2"/>
          <a:stretch>
            <a:fillRect/>
          </a:stretch>
        </p:blipFill>
        <p:spPr>
          <a:xfrm>
            <a:off x="3833698" y="1825625"/>
            <a:ext cx="7850610" cy="4170109"/>
          </a:xfrm>
          <a:prstGeom prst="rect">
            <a:avLst/>
          </a:prstGeom>
        </p:spPr>
      </p:pic>
      <p:sp>
        <p:nvSpPr>
          <p:cNvPr id="3" name="Content Placeholder 2">
            <a:extLst>
              <a:ext uri="{FF2B5EF4-FFF2-40B4-BE49-F238E27FC236}">
                <a16:creationId xmlns:a16="http://schemas.microsoft.com/office/drawing/2014/main" id="{BF7D028A-4691-4B4A-944E-1772820D2182}"/>
              </a:ext>
            </a:extLst>
          </p:cNvPr>
          <p:cNvSpPr>
            <a:spLocks noGrp="1"/>
          </p:cNvSpPr>
          <p:nvPr>
            <p:ph idx="1"/>
          </p:nvPr>
        </p:nvSpPr>
        <p:spPr>
          <a:xfrm>
            <a:off x="838200" y="1825625"/>
            <a:ext cx="10515600" cy="4895850"/>
          </a:xfrm>
        </p:spPr>
        <p:txBody>
          <a:bodyPr>
            <a:normAutofit fontScale="85000" lnSpcReduction="20000"/>
          </a:bodyPr>
          <a:lstStyle/>
          <a:p>
            <a:pPr>
              <a:lnSpc>
                <a:spcPct val="100000"/>
              </a:lnSpc>
            </a:pPr>
            <a:r>
              <a:rPr lang="en-US" dirty="0"/>
              <a:t>In a case study Francine</a:t>
            </a:r>
            <a:br>
              <a:rPr lang="en-US" dirty="0"/>
            </a:br>
            <a:r>
              <a:rPr lang="en-US" dirty="0"/>
              <a:t>Kalonji at Statistics</a:t>
            </a:r>
            <a:br>
              <a:rPr lang="en-US" dirty="0"/>
            </a:br>
            <a:r>
              <a:rPr lang="en-US" dirty="0"/>
              <a:t>Canada considered </a:t>
            </a:r>
            <a:br>
              <a:rPr lang="en-US" dirty="0"/>
            </a:br>
            <a:r>
              <a:rPr lang="en-US" dirty="0"/>
              <a:t>the process of putting</a:t>
            </a:r>
            <a:br>
              <a:rPr lang="en-US" dirty="0"/>
            </a:br>
            <a:r>
              <a:rPr lang="en-US" dirty="0"/>
              <a:t>PROV-O, the GSBPM and</a:t>
            </a:r>
            <a:br>
              <a:rPr lang="en-US" dirty="0"/>
            </a:br>
            <a:r>
              <a:rPr lang="en-US" dirty="0"/>
              <a:t>GSIM together</a:t>
            </a:r>
          </a:p>
          <a:p>
            <a:pPr>
              <a:lnSpc>
                <a:spcPct val="100000"/>
              </a:lnSpc>
            </a:pPr>
            <a:r>
              <a:rPr lang="en-US" dirty="0"/>
              <a:t>The challenge she </a:t>
            </a:r>
            <a:br>
              <a:rPr lang="en-US" dirty="0"/>
            </a:br>
            <a:r>
              <a:rPr lang="en-US" dirty="0"/>
              <a:t>identified was </a:t>
            </a:r>
            <a:r>
              <a:rPr lang="en-US" b="1" i="1" dirty="0"/>
              <a:t>mapping </a:t>
            </a:r>
            <a:br>
              <a:rPr lang="en-US" b="1" i="1" dirty="0"/>
            </a:br>
            <a:r>
              <a:rPr lang="en-US" b="1" i="1" dirty="0"/>
              <a:t>objects from one standard </a:t>
            </a:r>
            <a:br>
              <a:rPr lang="en-US" b="1" i="1" dirty="0"/>
            </a:br>
            <a:r>
              <a:rPr lang="en-US" b="1" i="1" dirty="0"/>
              <a:t>to another</a:t>
            </a:r>
            <a:r>
              <a:rPr lang="en-US" dirty="0"/>
              <a:t>. In this case:</a:t>
            </a:r>
          </a:p>
          <a:p>
            <a:pPr lvl="1">
              <a:lnSpc>
                <a:spcPct val="100000"/>
              </a:lnSpc>
            </a:pPr>
            <a:r>
              <a:rPr lang="en-US" sz="2500" dirty="0"/>
              <a:t>PROV-O: activity =&gt; </a:t>
            </a:r>
            <a:br>
              <a:rPr lang="en-US" sz="2500" dirty="0"/>
            </a:br>
            <a:r>
              <a:rPr lang="en-US" sz="2500" dirty="0"/>
              <a:t>GSIM: business process, </a:t>
            </a:r>
            <a:br>
              <a:rPr lang="en-US" sz="2500" dirty="0"/>
            </a:br>
            <a:r>
              <a:rPr lang="en-US" sz="2500" dirty="0"/>
              <a:t>process step and then</a:t>
            </a:r>
          </a:p>
          <a:p>
            <a:pPr lvl="1">
              <a:lnSpc>
                <a:spcPct val="100000"/>
              </a:lnSpc>
            </a:pPr>
            <a:r>
              <a:rPr lang="en-US" sz="2500" dirty="0"/>
              <a:t>GSIM: process step =&gt; GSBPM: sub-process or </a:t>
            </a:r>
            <a:br>
              <a:rPr lang="en-US" sz="2500" dirty="0"/>
            </a:br>
            <a:r>
              <a:rPr lang="en-US" sz="2500" dirty="0"/>
              <a:t>sub-sub-process etc. </a:t>
            </a:r>
          </a:p>
          <a:p>
            <a:pPr marL="457200" lvl="1" indent="0">
              <a:buNone/>
            </a:pPr>
            <a:endParaRPr lang="en-US" sz="2200" dirty="0"/>
          </a:p>
        </p:txBody>
      </p:sp>
    </p:spTree>
    <p:extLst>
      <p:ext uri="{BB962C8B-B14F-4D97-AF65-F5344CB8AC3E}">
        <p14:creationId xmlns:p14="http://schemas.microsoft.com/office/powerpoint/2010/main" val="56986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2C8F-F004-E743-99DF-454E72C9FB19}"/>
              </a:ext>
            </a:extLst>
          </p:cNvPr>
          <p:cNvSpPr>
            <a:spLocks noGrp="1"/>
          </p:cNvSpPr>
          <p:nvPr>
            <p:ph type="title"/>
          </p:nvPr>
        </p:nvSpPr>
        <p:spPr/>
        <p:txBody>
          <a:bodyPr/>
          <a:lstStyle/>
          <a:p>
            <a:r>
              <a:rPr lang="en-US" dirty="0"/>
              <a:t>Adopting Standards: One or Many? (2 of 2)</a:t>
            </a:r>
          </a:p>
        </p:txBody>
      </p:sp>
      <p:sp>
        <p:nvSpPr>
          <p:cNvPr id="3" name="Content Placeholder 2">
            <a:extLst>
              <a:ext uri="{FF2B5EF4-FFF2-40B4-BE49-F238E27FC236}">
                <a16:creationId xmlns:a16="http://schemas.microsoft.com/office/drawing/2014/main" id="{80F988AD-7FF2-3B4A-8BCA-FD63B59CFE2A}"/>
              </a:ext>
            </a:extLst>
          </p:cNvPr>
          <p:cNvSpPr>
            <a:spLocks noGrp="1"/>
          </p:cNvSpPr>
          <p:nvPr>
            <p:ph idx="1"/>
          </p:nvPr>
        </p:nvSpPr>
        <p:spPr/>
        <p:txBody>
          <a:bodyPr>
            <a:normAutofit lnSpcReduction="10000"/>
          </a:bodyPr>
          <a:lstStyle/>
          <a:p>
            <a:r>
              <a:rPr lang="en-US" sz="2600" dirty="0"/>
              <a:t>In practice, when we map objects from one standard to another, it helps to have a common coin or, again, </a:t>
            </a:r>
            <a:r>
              <a:rPr lang="en-US" sz="2600" b="1" i="1" dirty="0"/>
              <a:t>lingua franca </a:t>
            </a:r>
            <a:r>
              <a:rPr lang="en-US" sz="2600" dirty="0"/>
              <a:t>such as </a:t>
            </a:r>
            <a:r>
              <a:rPr lang="en-US" sz="2600" dirty="0">
                <a:hlinkClick r:id="rId2"/>
              </a:rPr>
              <a:t>UML</a:t>
            </a:r>
            <a:endParaRPr lang="en-US" sz="2600" dirty="0"/>
          </a:p>
          <a:p>
            <a:r>
              <a:rPr lang="en-US" sz="2600" dirty="0"/>
              <a:t>Nevertheless, it is a heavy lift conceptually because in the process Francine notes that we have to reconcile:</a:t>
            </a:r>
          </a:p>
          <a:p>
            <a:pPr lvl="1"/>
            <a:r>
              <a:rPr lang="en-US" sz="2200" dirty="0"/>
              <a:t>Similar terms and their definitions</a:t>
            </a:r>
          </a:p>
          <a:p>
            <a:pPr lvl="1"/>
            <a:r>
              <a:rPr lang="en-US" sz="2200" dirty="0"/>
              <a:t>Different terms with the same definition</a:t>
            </a:r>
          </a:p>
          <a:p>
            <a:r>
              <a:rPr lang="en-US" sz="2600" dirty="0"/>
              <a:t>In other words, it is necessary to build a </a:t>
            </a:r>
            <a:r>
              <a:rPr lang="en-US" sz="2600" b="1" i="1" dirty="0"/>
              <a:t>common vocabulary </a:t>
            </a:r>
            <a:r>
              <a:rPr lang="en-US" sz="2600" dirty="0"/>
              <a:t>or, again, an </a:t>
            </a:r>
            <a:r>
              <a:rPr lang="en-US" sz="2600" b="1" i="1" dirty="0">
                <a:hlinkClick r:id="rId3"/>
              </a:rPr>
              <a:t>ontology</a:t>
            </a:r>
            <a:r>
              <a:rPr lang="en-US" sz="2600" b="1" i="1" dirty="0"/>
              <a:t> </a:t>
            </a:r>
            <a:r>
              <a:rPr lang="en-US" sz="2600" dirty="0"/>
              <a:t>across standards</a:t>
            </a:r>
            <a:endParaRPr lang="en-US" sz="2600" b="1" i="1" dirty="0"/>
          </a:p>
          <a:p>
            <a:r>
              <a:rPr lang="en-US" sz="2600" dirty="0"/>
              <a:t>Again, at Dagstuhl 2018 we are fortunate to have a number of participants with significant experience reconciling terms and building vocabularies including Dan Gillman, Eric Prud’hommeaux, Harold Solbrig and others</a:t>
            </a:r>
          </a:p>
        </p:txBody>
      </p:sp>
      <p:sp>
        <p:nvSpPr>
          <p:cNvPr id="4" name="Date Placeholder 3">
            <a:extLst>
              <a:ext uri="{FF2B5EF4-FFF2-40B4-BE49-F238E27FC236}">
                <a16:creationId xmlns:a16="http://schemas.microsoft.com/office/drawing/2014/main" id="{1950A8A5-D4C6-5444-A855-B77EFE54272D}"/>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Slide Number Placeholder 4">
            <a:extLst>
              <a:ext uri="{FF2B5EF4-FFF2-40B4-BE49-F238E27FC236}">
                <a16:creationId xmlns:a16="http://schemas.microsoft.com/office/drawing/2014/main" id="{8A3ED055-8AE8-AC40-8226-BD3C0BC44DB3}"/>
              </a:ext>
            </a:extLst>
          </p:cNvPr>
          <p:cNvSpPr>
            <a:spLocks noGrp="1"/>
          </p:cNvSpPr>
          <p:nvPr>
            <p:ph type="sldNum" sz="quarter" idx="12"/>
          </p:nvPr>
        </p:nvSpPr>
        <p:spPr/>
        <p:txBody>
          <a:bodyPr/>
          <a:lstStyle/>
          <a:p>
            <a:fld id="{620CE2BA-16FB-E64B-ACC8-C62A0459D3E7}" type="slidenum">
              <a:rPr lang="en-US" smtClean="0"/>
              <a:t>17</a:t>
            </a:fld>
            <a:endParaRPr lang="en-US"/>
          </a:p>
        </p:txBody>
      </p:sp>
    </p:spTree>
    <p:extLst>
      <p:ext uri="{BB962C8B-B14F-4D97-AF65-F5344CB8AC3E}">
        <p14:creationId xmlns:p14="http://schemas.microsoft.com/office/powerpoint/2010/main" val="177852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B034FA-F255-694D-A8B6-9E75020EB3EA}"/>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Slide Number Placeholder 4">
            <a:extLst>
              <a:ext uri="{FF2B5EF4-FFF2-40B4-BE49-F238E27FC236}">
                <a16:creationId xmlns:a16="http://schemas.microsoft.com/office/drawing/2014/main" id="{12472666-93B9-2C4E-96D0-5BBCF2070BE0}"/>
              </a:ext>
            </a:extLst>
          </p:cNvPr>
          <p:cNvSpPr>
            <a:spLocks noGrp="1"/>
          </p:cNvSpPr>
          <p:nvPr>
            <p:ph type="sldNum" sz="quarter" idx="12"/>
          </p:nvPr>
        </p:nvSpPr>
        <p:spPr/>
        <p:txBody>
          <a:bodyPr/>
          <a:lstStyle/>
          <a:p>
            <a:fld id="{620CE2BA-16FB-E64B-ACC8-C62A0459D3E7}" type="slidenum">
              <a:rPr lang="en-US" smtClean="0"/>
              <a:t>18</a:t>
            </a:fld>
            <a:endParaRPr lang="en-US"/>
          </a:p>
        </p:txBody>
      </p:sp>
      <p:pic>
        <p:nvPicPr>
          <p:cNvPr id="6" name="Picture 5">
            <a:extLst>
              <a:ext uri="{FF2B5EF4-FFF2-40B4-BE49-F238E27FC236}">
                <a16:creationId xmlns:a16="http://schemas.microsoft.com/office/drawing/2014/main" id="{7E2D92DD-0834-674F-8B6C-9D0B2E80DA0A}"/>
              </a:ext>
            </a:extLst>
          </p:cNvPr>
          <p:cNvPicPr>
            <a:picLocks noChangeAspect="1"/>
          </p:cNvPicPr>
          <p:nvPr/>
        </p:nvPicPr>
        <p:blipFill>
          <a:blip r:embed="rId2"/>
          <a:stretch>
            <a:fillRect/>
          </a:stretch>
        </p:blipFill>
        <p:spPr>
          <a:xfrm>
            <a:off x="3871966" y="2042414"/>
            <a:ext cx="4659122" cy="2560974"/>
          </a:xfrm>
          <a:prstGeom prst="rect">
            <a:avLst/>
          </a:prstGeom>
        </p:spPr>
      </p:pic>
    </p:spTree>
    <p:extLst>
      <p:ext uri="{BB962C8B-B14F-4D97-AF65-F5344CB8AC3E}">
        <p14:creationId xmlns:p14="http://schemas.microsoft.com/office/powerpoint/2010/main" val="339999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E9E1D7-1658-B64F-BFE5-757F1226841F}"/>
              </a:ext>
            </a:extLst>
          </p:cNvPr>
          <p:cNvSpPr>
            <a:spLocks noGrp="1"/>
          </p:cNvSpPr>
          <p:nvPr>
            <p:ph type="title"/>
          </p:nvPr>
        </p:nvSpPr>
        <p:spPr>
          <a:xfrm>
            <a:off x="831850" y="1282038"/>
            <a:ext cx="10515600" cy="2852737"/>
          </a:xfrm>
        </p:spPr>
        <p:txBody>
          <a:bodyPr/>
          <a:lstStyle/>
          <a:p>
            <a:r>
              <a:rPr lang="en-US" dirty="0"/>
              <a:t>Metadata Needs</a:t>
            </a:r>
          </a:p>
        </p:txBody>
      </p:sp>
      <p:sp>
        <p:nvSpPr>
          <p:cNvPr id="7" name="Text Placeholder 6">
            <a:extLst>
              <a:ext uri="{FF2B5EF4-FFF2-40B4-BE49-F238E27FC236}">
                <a16:creationId xmlns:a16="http://schemas.microsoft.com/office/drawing/2014/main" id="{6D062651-2C59-8347-8C03-AF998FEFAEF8}"/>
              </a:ext>
            </a:extLst>
          </p:cNvPr>
          <p:cNvSpPr>
            <a:spLocks noGrp="1"/>
          </p:cNvSpPr>
          <p:nvPr>
            <p:ph type="body" idx="1"/>
          </p:nvPr>
        </p:nvSpPr>
        <p:spPr>
          <a:xfrm>
            <a:off x="831850" y="4161763"/>
            <a:ext cx="10515600" cy="1722845"/>
          </a:xfrm>
        </p:spPr>
        <p:txBody>
          <a:bodyPr/>
          <a:lstStyle/>
          <a:p>
            <a:pPr marL="342900" indent="-342900">
              <a:buFont typeface="Arial" panose="020B0604020202020204" pitchFamily="34" charset="0"/>
              <a:buChar char="•"/>
            </a:pPr>
            <a:r>
              <a:rPr lang="en-US" dirty="0"/>
              <a:t>The Pilot Data Stories</a:t>
            </a:r>
          </a:p>
          <a:p>
            <a:pPr marL="342900" indent="-342900">
              <a:buFont typeface="Arial" panose="020B0604020202020204" pitchFamily="34" charset="0"/>
              <a:buChar char="•"/>
            </a:pPr>
            <a:r>
              <a:rPr lang="en-US" dirty="0"/>
              <a:t>The Metadata these Stories Require</a:t>
            </a:r>
          </a:p>
          <a:p>
            <a:pPr marL="342900" indent="-342900">
              <a:buFont typeface="Arial" panose="020B0604020202020204" pitchFamily="34" charset="0"/>
              <a:buChar char="•"/>
            </a:pPr>
            <a:r>
              <a:rPr lang="en-US" dirty="0"/>
              <a:t>Current Challenges in Meeting these Requirements</a:t>
            </a:r>
          </a:p>
          <a:p>
            <a:pPr marL="342900"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BA98A1EC-336A-D342-9EF3-9C257A79F776}"/>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Slide Number Placeholder 4">
            <a:extLst>
              <a:ext uri="{FF2B5EF4-FFF2-40B4-BE49-F238E27FC236}">
                <a16:creationId xmlns:a16="http://schemas.microsoft.com/office/drawing/2014/main" id="{F3C1927C-DE16-E247-8D61-5FF2B4F7A99D}"/>
              </a:ext>
            </a:extLst>
          </p:cNvPr>
          <p:cNvSpPr>
            <a:spLocks noGrp="1"/>
          </p:cNvSpPr>
          <p:nvPr>
            <p:ph type="sldNum" sz="quarter" idx="12"/>
          </p:nvPr>
        </p:nvSpPr>
        <p:spPr/>
        <p:txBody>
          <a:bodyPr/>
          <a:lstStyle/>
          <a:p>
            <a:fld id="{620CE2BA-16FB-E64B-ACC8-C62A0459D3E7}" type="slidenum">
              <a:rPr lang="en-US" smtClean="0"/>
              <a:t>1</a:t>
            </a:fld>
            <a:endParaRPr lang="en-US"/>
          </a:p>
        </p:txBody>
      </p:sp>
    </p:spTree>
    <p:extLst>
      <p:ext uri="{BB962C8B-B14F-4D97-AF65-F5344CB8AC3E}">
        <p14:creationId xmlns:p14="http://schemas.microsoft.com/office/powerpoint/2010/main" val="338866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38A2-4BFB-0347-B3CE-3B3F2E6B3A77}"/>
              </a:ext>
            </a:extLst>
          </p:cNvPr>
          <p:cNvSpPr>
            <a:spLocks noGrp="1"/>
          </p:cNvSpPr>
          <p:nvPr>
            <p:ph type="title"/>
          </p:nvPr>
        </p:nvSpPr>
        <p:spPr/>
        <p:txBody>
          <a:bodyPr/>
          <a:lstStyle/>
          <a:p>
            <a:r>
              <a:rPr lang="en-US" dirty="0"/>
              <a:t>Pilot Metadata Needs (1 of 2)</a:t>
            </a:r>
          </a:p>
        </p:txBody>
      </p:sp>
      <p:sp>
        <p:nvSpPr>
          <p:cNvPr id="3" name="Content Placeholder 2">
            <a:extLst>
              <a:ext uri="{FF2B5EF4-FFF2-40B4-BE49-F238E27FC236}">
                <a16:creationId xmlns:a16="http://schemas.microsoft.com/office/drawing/2014/main" id="{86C6C4F5-3F5E-EF48-92AC-A5020A88F8A9}"/>
              </a:ext>
            </a:extLst>
          </p:cNvPr>
          <p:cNvSpPr>
            <a:spLocks noGrp="1"/>
          </p:cNvSpPr>
          <p:nvPr>
            <p:ph idx="1"/>
          </p:nvPr>
        </p:nvSpPr>
        <p:spPr/>
        <p:txBody>
          <a:bodyPr>
            <a:normAutofit fontScale="92500" lnSpcReduction="10000"/>
          </a:bodyPr>
          <a:lstStyle/>
          <a:p>
            <a:r>
              <a:rPr lang="en-US" dirty="0"/>
              <a:t>Speaking somewhat impressionistically, what I saw across all </a:t>
            </a:r>
            <a:r>
              <a:rPr lang="en-US" dirty="0">
                <a:hlinkClick r:id="rId2"/>
              </a:rPr>
              <a:t>three pilots</a:t>
            </a:r>
            <a:r>
              <a:rPr lang="en-US" dirty="0"/>
              <a:t> is a similar story unfolding:</a:t>
            </a:r>
          </a:p>
          <a:p>
            <a:pPr lvl="1"/>
            <a:r>
              <a:rPr lang="en-US" dirty="0"/>
              <a:t>There are disparate data sources — both quantitative and perhaps qualitative</a:t>
            </a:r>
          </a:p>
          <a:p>
            <a:pPr lvl="1"/>
            <a:r>
              <a:rPr lang="en-US" dirty="0"/>
              <a:t>They undergo data processing</a:t>
            </a:r>
          </a:p>
          <a:p>
            <a:pPr lvl="1"/>
            <a:r>
              <a:rPr lang="en-US" dirty="0"/>
              <a:t>The result is linked </a:t>
            </a:r>
            <a:r>
              <a:rPr lang="en-US"/>
              <a:t>data sources </a:t>
            </a:r>
            <a:r>
              <a:rPr lang="en-US" dirty="0"/>
              <a:t>that comes in a variety of data structures</a:t>
            </a:r>
          </a:p>
          <a:p>
            <a:pPr lvl="1"/>
            <a:r>
              <a:rPr lang="en-US" dirty="0"/>
              <a:t>The linked data is used to produce aggregates or, again, n-dimensional data cubes</a:t>
            </a:r>
          </a:p>
          <a:p>
            <a:r>
              <a:rPr lang="en-US" dirty="0"/>
              <a:t>In terms of standards perhaps what seems to be required is:</a:t>
            </a:r>
          </a:p>
          <a:p>
            <a:pPr lvl="1"/>
            <a:r>
              <a:rPr lang="en-US" dirty="0"/>
              <a:t>A single framework for representing microdata — both qualitative and quantitative, both “raw” and “linked” — regardless of the source(s)</a:t>
            </a:r>
          </a:p>
          <a:p>
            <a:pPr lvl="1"/>
            <a:r>
              <a:rPr lang="en-US" dirty="0"/>
              <a:t>A framework for representing data processing through which you can assure that on the way to the production of aggregates your processes are repeatable both within and between organizations</a:t>
            </a:r>
          </a:p>
          <a:p>
            <a:pPr lvl="1"/>
            <a:r>
              <a:rPr lang="en-US" dirty="0"/>
              <a:t>A framework for describing n-dimensional data cubes</a:t>
            </a:r>
          </a:p>
          <a:p>
            <a:endParaRPr lang="en-US" dirty="0"/>
          </a:p>
          <a:p>
            <a:pPr lvl="1"/>
            <a:endParaRPr lang="en-US" dirty="0"/>
          </a:p>
        </p:txBody>
      </p:sp>
      <p:sp>
        <p:nvSpPr>
          <p:cNvPr id="4" name="Date Placeholder 3">
            <a:extLst>
              <a:ext uri="{FF2B5EF4-FFF2-40B4-BE49-F238E27FC236}">
                <a16:creationId xmlns:a16="http://schemas.microsoft.com/office/drawing/2014/main" id="{CAFF4B24-0A22-CA49-B577-1E3FB6075364}"/>
              </a:ext>
            </a:extLst>
          </p:cNvPr>
          <p:cNvSpPr>
            <a:spLocks noGrp="1"/>
          </p:cNvSpPr>
          <p:nvPr>
            <p:ph type="dt" sz="half" idx="10"/>
          </p:nvPr>
        </p:nvSpPr>
        <p:spPr/>
        <p:txBody>
          <a:bodyPr/>
          <a:lstStyle/>
          <a:p>
            <a:fld id="{2B2A0B4D-4B00-FA45-9A8C-BEA0D2548CB7}" type="datetime1">
              <a:rPr lang="en-US" smtClean="0"/>
              <a:t>9/29/18</a:t>
            </a:fld>
            <a:endParaRPr lang="en-US"/>
          </a:p>
        </p:txBody>
      </p:sp>
      <p:sp>
        <p:nvSpPr>
          <p:cNvPr id="6" name="Slide Number Placeholder 5">
            <a:extLst>
              <a:ext uri="{FF2B5EF4-FFF2-40B4-BE49-F238E27FC236}">
                <a16:creationId xmlns:a16="http://schemas.microsoft.com/office/drawing/2014/main" id="{DF7DAC24-52C1-DC4A-82A9-CE56265A26E5}"/>
              </a:ext>
            </a:extLst>
          </p:cNvPr>
          <p:cNvSpPr>
            <a:spLocks noGrp="1"/>
          </p:cNvSpPr>
          <p:nvPr>
            <p:ph type="sldNum" sz="quarter" idx="12"/>
          </p:nvPr>
        </p:nvSpPr>
        <p:spPr/>
        <p:txBody>
          <a:bodyPr/>
          <a:lstStyle/>
          <a:p>
            <a:fld id="{620CE2BA-16FB-E64B-ACC8-C62A0459D3E7}" type="slidenum">
              <a:rPr lang="en-US" smtClean="0"/>
              <a:t>2</a:t>
            </a:fld>
            <a:endParaRPr lang="en-US"/>
          </a:p>
        </p:txBody>
      </p:sp>
    </p:spTree>
    <p:extLst>
      <p:ext uri="{BB962C8B-B14F-4D97-AF65-F5344CB8AC3E}">
        <p14:creationId xmlns:p14="http://schemas.microsoft.com/office/powerpoint/2010/main" val="100357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97B7-0C1E-564E-98CC-51549A26CF15}"/>
              </a:ext>
            </a:extLst>
          </p:cNvPr>
          <p:cNvSpPr>
            <a:spLocks noGrp="1"/>
          </p:cNvSpPr>
          <p:nvPr>
            <p:ph type="title"/>
          </p:nvPr>
        </p:nvSpPr>
        <p:spPr/>
        <p:txBody>
          <a:bodyPr/>
          <a:lstStyle/>
          <a:p>
            <a:r>
              <a:rPr lang="en-US" dirty="0"/>
              <a:t>Pilot Metadata Needs (2 of 2)</a:t>
            </a:r>
          </a:p>
        </p:txBody>
      </p:sp>
      <p:sp>
        <p:nvSpPr>
          <p:cNvPr id="3" name="Content Placeholder 2">
            <a:extLst>
              <a:ext uri="{FF2B5EF4-FFF2-40B4-BE49-F238E27FC236}">
                <a16:creationId xmlns:a16="http://schemas.microsoft.com/office/drawing/2014/main" id="{689D110F-41D4-EA43-8CE9-DBE6B0C7DCBA}"/>
              </a:ext>
            </a:extLst>
          </p:cNvPr>
          <p:cNvSpPr>
            <a:spLocks noGrp="1"/>
          </p:cNvSpPr>
          <p:nvPr>
            <p:ph idx="1"/>
          </p:nvPr>
        </p:nvSpPr>
        <p:spPr/>
        <p:txBody>
          <a:bodyPr>
            <a:normAutofit/>
          </a:bodyPr>
          <a:lstStyle/>
          <a:p>
            <a:r>
              <a:rPr lang="en-US" sz="2600" dirty="0"/>
              <a:t>With regard to the state of knowledge representation within the pilots:</a:t>
            </a:r>
          </a:p>
          <a:p>
            <a:pPr lvl="1"/>
            <a:r>
              <a:rPr lang="en-US" sz="2200" dirty="0"/>
              <a:t>Aggregate definitions are often well known</a:t>
            </a:r>
          </a:p>
          <a:p>
            <a:pPr lvl="1"/>
            <a:r>
              <a:rPr lang="en-US" sz="2200" dirty="0"/>
              <a:t>Microdata definitions are variable, bedeviling and something we will need to get very smart about (i.e., "metadata infusion”). Note that metadata infusion sometimes involves “classification” and data science</a:t>
            </a:r>
          </a:p>
          <a:p>
            <a:pPr lvl="1"/>
            <a:r>
              <a:rPr lang="en-US" sz="2200" dirty="0"/>
              <a:t>Like most folks, we are all pretty clueless when it comes to creating repeatable processes</a:t>
            </a:r>
          </a:p>
          <a:p>
            <a:endParaRPr lang="en-US" dirty="0"/>
          </a:p>
        </p:txBody>
      </p:sp>
      <p:sp>
        <p:nvSpPr>
          <p:cNvPr id="4" name="Date Placeholder 3">
            <a:extLst>
              <a:ext uri="{FF2B5EF4-FFF2-40B4-BE49-F238E27FC236}">
                <a16:creationId xmlns:a16="http://schemas.microsoft.com/office/drawing/2014/main" id="{B2BD6EF6-F1D8-354F-A0D6-37C587169E50}"/>
              </a:ext>
            </a:extLst>
          </p:cNvPr>
          <p:cNvSpPr>
            <a:spLocks noGrp="1"/>
          </p:cNvSpPr>
          <p:nvPr>
            <p:ph type="dt" sz="half" idx="10"/>
          </p:nvPr>
        </p:nvSpPr>
        <p:spPr/>
        <p:txBody>
          <a:bodyPr/>
          <a:lstStyle/>
          <a:p>
            <a:fld id="{0AE49A8C-47AF-0841-B177-ACDBEECD7678}" type="datetime1">
              <a:rPr lang="en-US" smtClean="0"/>
              <a:t>9/29/18</a:t>
            </a:fld>
            <a:endParaRPr lang="en-US"/>
          </a:p>
        </p:txBody>
      </p:sp>
      <p:sp>
        <p:nvSpPr>
          <p:cNvPr id="6" name="Slide Number Placeholder 5">
            <a:extLst>
              <a:ext uri="{FF2B5EF4-FFF2-40B4-BE49-F238E27FC236}">
                <a16:creationId xmlns:a16="http://schemas.microsoft.com/office/drawing/2014/main" id="{D77E4455-581F-9846-A33C-14221116262E}"/>
              </a:ext>
            </a:extLst>
          </p:cNvPr>
          <p:cNvSpPr>
            <a:spLocks noGrp="1"/>
          </p:cNvSpPr>
          <p:nvPr>
            <p:ph type="sldNum" sz="quarter" idx="12"/>
          </p:nvPr>
        </p:nvSpPr>
        <p:spPr/>
        <p:txBody>
          <a:bodyPr/>
          <a:lstStyle/>
          <a:p>
            <a:fld id="{620CE2BA-16FB-E64B-ACC8-C62A0459D3E7}" type="slidenum">
              <a:rPr lang="en-US" smtClean="0"/>
              <a:t>3</a:t>
            </a:fld>
            <a:endParaRPr lang="en-US"/>
          </a:p>
        </p:txBody>
      </p:sp>
    </p:spTree>
    <p:extLst>
      <p:ext uri="{BB962C8B-B14F-4D97-AF65-F5344CB8AC3E}">
        <p14:creationId xmlns:p14="http://schemas.microsoft.com/office/powerpoint/2010/main" val="320321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D526D0-D586-5044-AA62-FA043F170E7F}"/>
              </a:ext>
            </a:extLst>
          </p:cNvPr>
          <p:cNvSpPr>
            <a:spLocks noGrp="1"/>
          </p:cNvSpPr>
          <p:nvPr>
            <p:ph type="title"/>
          </p:nvPr>
        </p:nvSpPr>
        <p:spPr>
          <a:xfrm>
            <a:off x="831850" y="1296792"/>
            <a:ext cx="10515600" cy="2852737"/>
          </a:xfrm>
        </p:spPr>
        <p:txBody>
          <a:bodyPr/>
          <a:lstStyle/>
          <a:p>
            <a:r>
              <a:rPr lang="en-US" dirty="0"/>
              <a:t>Solution Possibilities</a:t>
            </a:r>
          </a:p>
        </p:txBody>
      </p:sp>
      <p:sp>
        <p:nvSpPr>
          <p:cNvPr id="7" name="Text Placeholder 6">
            <a:extLst>
              <a:ext uri="{FF2B5EF4-FFF2-40B4-BE49-F238E27FC236}">
                <a16:creationId xmlns:a16="http://schemas.microsoft.com/office/drawing/2014/main" id="{D193C39A-57EE-E046-ABCE-B7F6B21361D3}"/>
              </a:ext>
            </a:extLst>
          </p:cNvPr>
          <p:cNvSpPr>
            <a:spLocks noGrp="1"/>
          </p:cNvSpPr>
          <p:nvPr>
            <p:ph type="body" idx="1"/>
          </p:nvPr>
        </p:nvSpPr>
        <p:spPr>
          <a:xfrm>
            <a:off x="831850" y="4176517"/>
            <a:ext cx="10515600" cy="1781835"/>
          </a:xfrm>
        </p:spPr>
        <p:txBody>
          <a:bodyPr>
            <a:normAutofit lnSpcReduction="10000"/>
          </a:bodyPr>
          <a:lstStyle/>
          <a:p>
            <a:pPr marL="342900" indent="-342900">
              <a:buFont typeface="Arial" panose="020B0604020202020204" pitchFamily="34" charset="0"/>
              <a:buChar char="•"/>
            </a:pPr>
            <a:r>
              <a:rPr lang="en-US" dirty="0"/>
              <a:t>Microdata</a:t>
            </a:r>
          </a:p>
          <a:p>
            <a:pPr marL="342900" indent="-342900">
              <a:buFont typeface="Arial" panose="020B0604020202020204" pitchFamily="34" charset="0"/>
              <a:buChar char="•"/>
            </a:pPr>
            <a:r>
              <a:rPr lang="en-US" dirty="0"/>
              <a:t>Aggregates</a:t>
            </a:r>
          </a:p>
          <a:p>
            <a:pPr marL="342900" indent="-342900">
              <a:buFont typeface="Arial" panose="020B0604020202020204" pitchFamily="34" charset="0"/>
              <a:buChar char="•"/>
            </a:pPr>
            <a:r>
              <a:rPr lang="en-US" dirty="0"/>
              <a:t>Linked Data and Data Linkages</a:t>
            </a:r>
          </a:p>
          <a:p>
            <a:pPr marL="342900" indent="-342900">
              <a:buFont typeface="Arial" panose="020B0604020202020204" pitchFamily="34" charset="0"/>
              <a:buChar char="•"/>
            </a:pPr>
            <a:r>
              <a:rPr lang="en-US" dirty="0"/>
              <a:t>Repeatable Processes</a:t>
            </a:r>
          </a:p>
          <a:p>
            <a:pPr marL="342900"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CD9E948-B9C6-7246-AF93-68C216F87F4C}"/>
              </a:ext>
            </a:extLst>
          </p:cNvPr>
          <p:cNvSpPr>
            <a:spLocks noGrp="1"/>
          </p:cNvSpPr>
          <p:nvPr>
            <p:ph type="dt" sz="half" idx="10"/>
          </p:nvPr>
        </p:nvSpPr>
        <p:spPr/>
        <p:txBody>
          <a:bodyPr/>
          <a:lstStyle/>
          <a:p>
            <a:fld id="{E5185945-DBCD-5E4F-95EF-1B7E231E2249}" type="datetime1">
              <a:rPr lang="en-US" smtClean="0"/>
              <a:t>9/29/18</a:t>
            </a:fld>
            <a:endParaRPr lang="en-US"/>
          </a:p>
        </p:txBody>
      </p:sp>
      <p:sp>
        <p:nvSpPr>
          <p:cNvPr id="5" name="Slide Number Placeholder 4">
            <a:extLst>
              <a:ext uri="{FF2B5EF4-FFF2-40B4-BE49-F238E27FC236}">
                <a16:creationId xmlns:a16="http://schemas.microsoft.com/office/drawing/2014/main" id="{BDC19B1A-E0DB-1A4F-AB09-265F4548C4AA}"/>
              </a:ext>
            </a:extLst>
          </p:cNvPr>
          <p:cNvSpPr>
            <a:spLocks noGrp="1"/>
          </p:cNvSpPr>
          <p:nvPr>
            <p:ph type="sldNum" sz="quarter" idx="12"/>
          </p:nvPr>
        </p:nvSpPr>
        <p:spPr/>
        <p:txBody>
          <a:bodyPr/>
          <a:lstStyle/>
          <a:p>
            <a:fld id="{620CE2BA-16FB-E64B-ACC8-C62A0459D3E7}" type="slidenum">
              <a:rPr lang="en-US" smtClean="0"/>
              <a:t>4</a:t>
            </a:fld>
            <a:endParaRPr lang="en-US"/>
          </a:p>
        </p:txBody>
      </p:sp>
    </p:spTree>
    <p:extLst>
      <p:ext uri="{BB962C8B-B14F-4D97-AF65-F5344CB8AC3E}">
        <p14:creationId xmlns:p14="http://schemas.microsoft.com/office/powerpoint/2010/main" val="36504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468C-B20E-3545-9717-2E55ABBDEE7A}"/>
              </a:ext>
            </a:extLst>
          </p:cNvPr>
          <p:cNvSpPr>
            <a:spLocks noGrp="1"/>
          </p:cNvSpPr>
          <p:nvPr>
            <p:ph type="title"/>
          </p:nvPr>
        </p:nvSpPr>
        <p:spPr/>
        <p:txBody>
          <a:bodyPr/>
          <a:lstStyle/>
          <a:p>
            <a:r>
              <a:rPr lang="en-US" dirty="0"/>
              <a:t>Microdata Metadata Discovery Tools</a:t>
            </a:r>
          </a:p>
        </p:txBody>
      </p:sp>
      <p:sp>
        <p:nvSpPr>
          <p:cNvPr id="3" name="Content Placeholder 2">
            <a:extLst>
              <a:ext uri="{FF2B5EF4-FFF2-40B4-BE49-F238E27FC236}">
                <a16:creationId xmlns:a16="http://schemas.microsoft.com/office/drawing/2014/main" id="{7734A47B-6767-DA46-B5C9-9ED39189E516}"/>
              </a:ext>
            </a:extLst>
          </p:cNvPr>
          <p:cNvSpPr>
            <a:spLocks noGrp="1"/>
          </p:cNvSpPr>
          <p:nvPr>
            <p:ph idx="1"/>
          </p:nvPr>
        </p:nvSpPr>
        <p:spPr/>
        <p:txBody>
          <a:bodyPr/>
          <a:lstStyle/>
          <a:p>
            <a:r>
              <a:rPr lang="en-US" sz="2600" dirty="0"/>
              <a:t>There are several tools available that read microdata as input and generate standard metadata as output at various levels of specificity</a:t>
            </a:r>
          </a:p>
          <a:p>
            <a:r>
              <a:rPr lang="en-US" sz="2600" dirty="0"/>
              <a:t>See the </a:t>
            </a:r>
            <a:r>
              <a:rPr lang="en-US" sz="2600" dirty="0">
                <a:hlinkClick r:id="rId2"/>
              </a:rPr>
              <a:t>DDI website</a:t>
            </a:r>
            <a:r>
              <a:rPr lang="en-US" sz="2600" dirty="0"/>
              <a:t> for descriptions of several transformation tools including </a:t>
            </a:r>
            <a:r>
              <a:rPr lang="en-US" sz="2600" dirty="0">
                <a:hlinkClick r:id="rId3"/>
              </a:rPr>
              <a:t>Sledgehammer</a:t>
            </a:r>
            <a:r>
              <a:rPr lang="en-US" sz="2600" dirty="0"/>
              <a:t> and </a:t>
            </a:r>
            <a:r>
              <a:rPr lang="en-US" sz="2600" dirty="0">
                <a:hlinkClick r:id="rId4"/>
              </a:rPr>
              <a:t>Colectica for Excel</a:t>
            </a:r>
            <a:endParaRPr lang="en-US" sz="2600" dirty="0"/>
          </a:p>
          <a:p>
            <a:r>
              <a:rPr lang="en-US" sz="2600" dirty="0"/>
              <a:t>Additionally, there are components in the </a:t>
            </a:r>
            <a:r>
              <a:rPr lang="en-US" sz="2600" dirty="0">
                <a:hlinkClick r:id="rId5"/>
              </a:rPr>
              <a:t>Splunk data pipeline</a:t>
            </a:r>
            <a:r>
              <a:rPr lang="en-US" sz="2600" dirty="0"/>
              <a:t> that support </a:t>
            </a:r>
            <a:r>
              <a:rPr lang="en-US" sz="2600" dirty="0">
                <a:hlinkClick r:id="rId6"/>
              </a:rPr>
              <a:t>automatic and interactive source typing</a:t>
            </a:r>
            <a:r>
              <a:rPr lang="en-US" sz="2600" dirty="0"/>
              <a:t> once data is ingested</a:t>
            </a:r>
          </a:p>
          <a:p>
            <a:pPr lvl="1"/>
            <a:r>
              <a:rPr lang="en-US" sz="2300" dirty="0"/>
              <a:t>Automatic source typing relies on artificial intelligence (AI)</a:t>
            </a:r>
          </a:p>
          <a:p>
            <a:pPr lvl="1"/>
            <a:r>
              <a:rPr lang="en-US" sz="2300" dirty="0"/>
              <a:t>Interactive source typing makes a researcher a partner with an AI</a:t>
            </a:r>
          </a:p>
          <a:p>
            <a:pPr lvl="1"/>
            <a:r>
              <a:rPr lang="en-US" sz="2300" dirty="0"/>
              <a:t>Splunk has a special interest in growing its health data offerings and entering into partnerships with organizations that perform health data research</a:t>
            </a:r>
          </a:p>
        </p:txBody>
      </p:sp>
      <p:sp>
        <p:nvSpPr>
          <p:cNvPr id="4" name="Date Placeholder 3">
            <a:extLst>
              <a:ext uri="{FF2B5EF4-FFF2-40B4-BE49-F238E27FC236}">
                <a16:creationId xmlns:a16="http://schemas.microsoft.com/office/drawing/2014/main" id="{F66AF740-A27C-9E44-A34D-1230496770DD}"/>
              </a:ext>
            </a:extLst>
          </p:cNvPr>
          <p:cNvSpPr>
            <a:spLocks noGrp="1"/>
          </p:cNvSpPr>
          <p:nvPr>
            <p:ph type="dt" sz="half" idx="10"/>
          </p:nvPr>
        </p:nvSpPr>
        <p:spPr/>
        <p:txBody>
          <a:bodyPr/>
          <a:lstStyle/>
          <a:p>
            <a:fld id="{F140705D-54C8-204B-B5DD-38CA7507A434}" type="datetime1">
              <a:rPr lang="en-US" smtClean="0"/>
              <a:t>9/29/18</a:t>
            </a:fld>
            <a:endParaRPr lang="en-US"/>
          </a:p>
        </p:txBody>
      </p:sp>
      <p:sp>
        <p:nvSpPr>
          <p:cNvPr id="5" name="Slide Number Placeholder 4">
            <a:extLst>
              <a:ext uri="{FF2B5EF4-FFF2-40B4-BE49-F238E27FC236}">
                <a16:creationId xmlns:a16="http://schemas.microsoft.com/office/drawing/2014/main" id="{F175C021-371A-0540-835B-2021EB526351}"/>
              </a:ext>
            </a:extLst>
          </p:cNvPr>
          <p:cNvSpPr>
            <a:spLocks noGrp="1"/>
          </p:cNvSpPr>
          <p:nvPr>
            <p:ph type="sldNum" sz="quarter" idx="12"/>
          </p:nvPr>
        </p:nvSpPr>
        <p:spPr/>
        <p:txBody>
          <a:bodyPr/>
          <a:lstStyle/>
          <a:p>
            <a:fld id="{620CE2BA-16FB-E64B-ACC8-C62A0459D3E7}" type="slidenum">
              <a:rPr lang="en-US" smtClean="0"/>
              <a:t>5</a:t>
            </a:fld>
            <a:endParaRPr lang="en-US"/>
          </a:p>
        </p:txBody>
      </p:sp>
    </p:spTree>
    <p:extLst>
      <p:ext uri="{BB962C8B-B14F-4D97-AF65-F5344CB8AC3E}">
        <p14:creationId xmlns:p14="http://schemas.microsoft.com/office/powerpoint/2010/main" val="320551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(1 of 4)</a:t>
            </a:r>
          </a:p>
        </p:txBody>
      </p:sp>
      <p:sp>
        <p:nvSpPr>
          <p:cNvPr id="3" name="Content Placeholder 2">
            <a:extLst>
              <a:ext uri="{FF2B5EF4-FFF2-40B4-BE49-F238E27FC236}">
                <a16:creationId xmlns:a16="http://schemas.microsoft.com/office/drawing/2014/main" id="{6B9B7CF9-C284-CF4B-8336-4D2337020DB5}"/>
              </a:ext>
            </a:extLst>
          </p:cNvPr>
          <p:cNvSpPr>
            <a:spLocks noGrp="1"/>
          </p:cNvSpPr>
          <p:nvPr>
            <p:ph idx="1"/>
          </p:nvPr>
        </p:nvSpPr>
        <p:spPr>
          <a:xfrm>
            <a:off x="838200" y="1825625"/>
            <a:ext cx="10515600" cy="3911498"/>
          </a:xfrm>
        </p:spPr>
        <p:txBody>
          <a:bodyPr>
            <a:normAutofit fontScale="92500"/>
          </a:bodyPr>
          <a:lstStyle/>
          <a:p>
            <a:r>
              <a:rPr lang="en-US" dirty="0"/>
              <a:t>There are three candidate standards that CODATA might consider for describing tabular data that report aggregates across dimensions:</a:t>
            </a:r>
          </a:p>
          <a:p>
            <a:pPr lvl="1"/>
            <a:r>
              <a:rPr lang="en-US" sz="2500" dirty="0">
                <a:hlinkClick r:id="rId2"/>
              </a:rPr>
              <a:t>DDI 3.2</a:t>
            </a:r>
            <a:endParaRPr lang="en-US" sz="2500" dirty="0"/>
          </a:p>
          <a:p>
            <a:pPr lvl="1"/>
            <a:r>
              <a:rPr lang="en-US" sz="2500" dirty="0">
                <a:hlinkClick r:id="rId3"/>
              </a:rPr>
              <a:t>SDMX 1.3</a:t>
            </a:r>
            <a:endParaRPr lang="en-US" sz="2500" dirty="0"/>
          </a:p>
          <a:p>
            <a:pPr lvl="1"/>
            <a:r>
              <a:rPr lang="en-US" sz="2500" dirty="0">
                <a:hlinkClick r:id="rId4"/>
              </a:rPr>
              <a:t>The RDF Data Cube Vocabulary</a:t>
            </a:r>
            <a:endParaRPr lang="en-US" sz="2500" dirty="0"/>
          </a:p>
          <a:p>
            <a:r>
              <a:rPr lang="en-US" dirty="0"/>
              <a:t>DDI 3.2 supports </a:t>
            </a:r>
            <a:r>
              <a:rPr lang="en-US" b="1" i="1" dirty="0"/>
              <a:t>NCubes</a:t>
            </a:r>
            <a:r>
              <a:rPr lang="en-US" dirty="0"/>
              <a:t>. SDMX 1.3 supports </a:t>
            </a:r>
            <a:r>
              <a:rPr lang="en-US" b="1" i="1" dirty="0"/>
              <a:t>Data Structure Definitions</a:t>
            </a:r>
            <a:r>
              <a:rPr lang="en-US" dirty="0"/>
              <a:t>. And the RDF Data Cube Vocabulary supports </a:t>
            </a:r>
            <a:r>
              <a:rPr lang="en-US" b="1" i="1" dirty="0"/>
              <a:t>observations </a:t>
            </a:r>
            <a:r>
              <a:rPr lang="en-US" dirty="0"/>
              <a:t>and</a:t>
            </a:r>
            <a:r>
              <a:rPr lang="en-US" b="1" i="1" dirty="0"/>
              <a:t> slices</a:t>
            </a:r>
          </a:p>
          <a:p>
            <a:r>
              <a:rPr lang="en-US" dirty="0"/>
              <a:t>With all three standards, datasets are sources of aggregates, aggregates are constructed along </a:t>
            </a:r>
            <a:r>
              <a:rPr lang="en-US" b="1" i="1" dirty="0"/>
              <a:t>dimensions </a:t>
            </a:r>
            <a:r>
              <a:rPr lang="en-US" dirty="0"/>
              <a:t>and the dimensions may include </a:t>
            </a:r>
            <a:r>
              <a:rPr lang="en-US" b="1" i="1" dirty="0"/>
              <a:t>time</a:t>
            </a:r>
            <a:r>
              <a:rPr lang="en-US" dirty="0"/>
              <a:t>…</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035CE144-63C8-A046-B69E-461581EA2ADB}" type="datetime1">
              <a:rPr lang="en-US" smtClean="0"/>
              <a:t>9/29/18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6</a:t>
            </a:fld>
            <a:endParaRPr lang="en-US"/>
          </a:p>
        </p:txBody>
      </p:sp>
    </p:spTree>
    <p:extLst>
      <p:ext uri="{BB962C8B-B14F-4D97-AF65-F5344CB8AC3E}">
        <p14:creationId xmlns:p14="http://schemas.microsoft.com/office/powerpoint/2010/main" val="198219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(2 of 4)</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035CE144-63C8-A046-B69E-461581EA2ADB}" type="datetime1">
              <a:rPr lang="en-US" smtClean="0"/>
              <a:t>9/29/18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7</a:t>
            </a:fld>
            <a:endParaRPr lang="en-US"/>
          </a:p>
        </p:txBody>
      </p:sp>
      <p:pic>
        <p:nvPicPr>
          <p:cNvPr id="6" name="Picture 5">
            <a:extLst>
              <a:ext uri="{FF2B5EF4-FFF2-40B4-BE49-F238E27FC236}">
                <a16:creationId xmlns:a16="http://schemas.microsoft.com/office/drawing/2014/main" id="{17F372A1-F9AB-BD4C-9561-92241330573E}"/>
              </a:ext>
            </a:extLst>
          </p:cNvPr>
          <p:cNvPicPr>
            <a:picLocks noChangeAspect="1"/>
          </p:cNvPicPr>
          <p:nvPr/>
        </p:nvPicPr>
        <p:blipFill>
          <a:blip r:embed="rId2"/>
          <a:stretch>
            <a:fillRect/>
          </a:stretch>
        </p:blipFill>
        <p:spPr>
          <a:xfrm>
            <a:off x="2733737" y="1537265"/>
            <a:ext cx="6724525" cy="2342560"/>
          </a:xfrm>
          <a:prstGeom prst="rect">
            <a:avLst/>
          </a:prstGeom>
        </p:spPr>
      </p:pic>
      <p:sp>
        <p:nvSpPr>
          <p:cNvPr id="7" name="TextBox 6">
            <a:extLst>
              <a:ext uri="{FF2B5EF4-FFF2-40B4-BE49-F238E27FC236}">
                <a16:creationId xmlns:a16="http://schemas.microsoft.com/office/drawing/2014/main" id="{F4C7361F-B58A-E949-9327-B426895B17C1}"/>
              </a:ext>
            </a:extLst>
          </p:cNvPr>
          <p:cNvSpPr txBox="1"/>
          <p:nvPr/>
        </p:nvSpPr>
        <p:spPr>
          <a:xfrm>
            <a:off x="838200" y="3886981"/>
            <a:ext cx="10515600" cy="2462213"/>
          </a:xfrm>
          <a:prstGeom prst="rect">
            <a:avLst/>
          </a:prstGeom>
          <a:noFill/>
        </p:spPr>
        <p:txBody>
          <a:bodyPr wrap="square" rtlCol="0">
            <a:spAutoFit/>
          </a:bodyPr>
          <a:lstStyle/>
          <a:p>
            <a:r>
              <a:rPr lang="en-US" sz="2200" dirty="0"/>
              <a:t>In this example we can see that there are three dimensions - time period (rolling averages over three year timespans), region and sex. Each observation [aggregate] represents the life expectancy for that population (the measure) and we will need an attribute to define the units (years) of the measured values. An example of slicing the data would be to define slices in which the time and sex are fixed for each slice. Such slices then show the variation in life expectancy across the different regions, i.e. corresponding to the columns in the above tabular layout… (from </a:t>
            </a:r>
            <a:r>
              <a:rPr lang="en-US" sz="2200" dirty="0">
                <a:hlinkClick r:id="rId3"/>
              </a:rPr>
              <a:t>The RDF Data Cube Vocabulary</a:t>
            </a:r>
            <a:r>
              <a:rPr lang="en-US" sz="2200" dirty="0"/>
              <a:t>)</a:t>
            </a:r>
          </a:p>
        </p:txBody>
      </p:sp>
    </p:spTree>
    <p:extLst>
      <p:ext uri="{BB962C8B-B14F-4D97-AF65-F5344CB8AC3E}">
        <p14:creationId xmlns:p14="http://schemas.microsoft.com/office/powerpoint/2010/main" val="157963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(3 of 4)</a:t>
            </a:r>
          </a:p>
        </p:txBody>
      </p:sp>
      <p:sp>
        <p:nvSpPr>
          <p:cNvPr id="3" name="Content Placeholder 2">
            <a:extLst>
              <a:ext uri="{FF2B5EF4-FFF2-40B4-BE49-F238E27FC236}">
                <a16:creationId xmlns:a16="http://schemas.microsoft.com/office/drawing/2014/main" id="{6B9B7CF9-C284-CF4B-8336-4D2337020DB5}"/>
              </a:ext>
            </a:extLst>
          </p:cNvPr>
          <p:cNvSpPr>
            <a:spLocks noGrp="1"/>
          </p:cNvSpPr>
          <p:nvPr>
            <p:ph idx="1"/>
          </p:nvPr>
        </p:nvSpPr>
        <p:spPr>
          <a:xfrm>
            <a:off x="838200" y="1825625"/>
            <a:ext cx="10515600" cy="4351338"/>
          </a:xfrm>
        </p:spPr>
        <p:txBody>
          <a:bodyPr>
            <a:normAutofit/>
          </a:bodyPr>
          <a:lstStyle/>
          <a:p>
            <a:r>
              <a:rPr lang="en-US" sz="2400" dirty="0"/>
              <a:t>The selection of one standard or another for describing aggregates depends on the CODATA reporting requirements</a:t>
            </a:r>
            <a:endParaRPr lang="en-US" sz="2600" dirty="0"/>
          </a:p>
          <a:p>
            <a:r>
              <a:rPr lang="en-US" sz="2600" dirty="0"/>
              <a:t>We are fortunate at Dagstuhl 2018 to have three participants who have been deeply involved in the development of one or more of these three standards: Dan Gillman, Arofan Gregory and Wendy Thomas</a:t>
            </a:r>
          </a:p>
          <a:p>
            <a:r>
              <a:rPr lang="en-US" sz="2600" dirty="0"/>
              <a:t>All three participants have opined on and compared the three standards so, if CODATA is interested in producing a standards-based description of the aggregates it builds, perhaps having a session with all three of these folks together would have value</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1F0CADA0-55F5-8A41-805A-31F26B7CF0D6}" type="datetime1">
              <a:rPr lang="en-US" smtClean="0"/>
              <a:t>9/29/18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8</a:t>
            </a:fld>
            <a:endParaRPr lang="en-US"/>
          </a:p>
        </p:txBody>
      </p:sp>
    </p:spTree>
    <p:extLst>
      <p:ext uri="{BB962C8B-B14F-4D97-AF65-F5344CB8AC3E}">
        <p14:creationId xmlns:p14="http://schemas.microsoft.com/office/powerpoint/2010/main" val="3519644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5354</TotalTime>
  <Words>1130</Words>
  <Application>Microsoft Macintosh PowerPoint</Application>
  <PresentationFormat>Widescreen</PresentationFormat>
  <Paragraphs>136</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Metadata Needs  and Solution Possibilities</vt:lpstr>
      <vt:lpstr>Metadata Needs</vt:lpstr>
      <vt:lpstr>Pilot Metadata Needs (1 of 2)</vt:lpstr>
      <vt:lpstr>Pilot Metadata Needs (2 of 2)</vt:lpstr>
      <vt:lpstr>Solution Possibilities</vt:lpstr>
      <vt:lpstr>Microdata Metadata Discovery Tools</vt:lpstr>
      <vt:lpstr>Aggregates (1 of 4)</vt:lpstr>
      <vt:lpstr>Aggregates (2 of 4)</vt:lpstr>
      <vt:lpstr>Aggregates (3 of 4)</vt:lpstr>
      <vt:lpstr>Aggregates (4 of 4)</vt:lpstr>
      <vt:lpstr>Linked Data and Data Linkages (1 of 2)</vt:lpstr>
      <vt:lpstr>Linked Data and Data Linkages (2 of 2)</vt:lpstr>
      <vt:lpstr>Repeatable Processes (1 of 4)</vt:lpstr>
      <vt:lpstr>Repeatable Processes (2 of 4)</vt:lpstr>
      <vt:lpstr>Repeatable Processes (3 of 4)</vt:lpstr>
      <vt:lpstr>Repeatable Processes (4 of 4)</vt:lpstr>
      <vt:lpstr>Adopting Standards: One or Many? (1 of 2)</vt:lpstr>
      <vt:lpstr>Adopting Standards: One or Many? (2 of 2)</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 Needs  and Solution Possibilities</dc:title>
  <dc:creator>Jay Greenfield</dc:creator>
  <cp:lastModifiedBy>Jay Greenfield</cp:lastModifiedBy>
  <cp:revision>70</cp:revision>
  <dcterms:created xsi:type="dcterms:W3CDTF">2018-09-20T18:54:58Z</dcterms:created>
  <dcterms:modified xsi:type="dcterms:W3CDTF">2018-09-29T10:13:42Z</dcterms:modified>
</cp:coreProperties>
</file>