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p:scale>
          <a:sx n="63" d="100"/>
          <a:sy n="63" d="100"/>
        </p:scale>
        <p:origin x="804"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794B92-7006-4026-A1EE-1B7B2C191687}" type="datetimeFigureOut">
              <a:rPr lang="en-US" smtClean="0"/>
              <a:t>3/8/2021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755735-40B1-45AC-BFE4-1E504AE59E4C}" type="slidenum">
              <a:rPr lang="en-US" smtClean="0"/>
              <a:t>‹#›</a:t>
            </a:fld>
            <a:endParaRPr lang="en-US"/>
          </a:p>
        </p:txBody>
      </p:sp>
    </p:spTree>
    <p:extLst>
      <p:ext uri="{BB962C8B-B14F-4D97-AF65-F5344CB8AC3E}">
        <p14:creationId xmlns:p14="http://schemas.microsoft.com/office/powerpoint/2010/main" val="16483989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advantages</a:t>
            </a:r>
          </a:p>
          <a:p>
            <a:r>
              <a:rPr lang="en-US" dirty="0"/>
              <a:t>Flexibility in usage</a:t>
            </a:r>
          </a:p>
        </p:txBody>
      </p:sp>
      <p:sp>
        <p:nvSpPr>
          <p:cNvPr id="4" name="Slide Number Placeholder 3"/>
          <p:cNvSpPr>
            <a:spLocks noGrp="1"/>
          </p:cNvSpPr>
          <p:nvPr>
            <p:ph type="sldNum" sz="quarter" idx="5"/>
          </p:nvPr>
        </p:nvSpPr>
        <p:spPr/>
        <p:txBody>
          <a:bodyPr/>
          <a:lstStyle/>
          <a:p>
            <a:fld id="{2C755735-40B1-45AC-BFE4-1E504AE59E4C}" type="slidenum">
              <a:rPr lang="en-US" smtClean="0"/>
              <a:t>3</a:t>
            </a:fld>
            <a:endParaRPr lang="en-US"/>
          </a:p>
        </p:txBody>
      </p:sp>
    </p:spTree>
    <p:extLst>
      <p:ext uri="{BB962C8B-B14F-4D97-AF65-F5344CB8AC3E}">
        <p14:creationId xmlns:p14="http://schemas.microsoft.com/office/powerpoint/2010/main" val="4193521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5704D-208C-437A-9F65-7D83D655933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12FF4E3-2787-42D8-8506-CB9C0F9E99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379A3E-6ED0-4242-B44C-4FFDAB8523A4}"/>
              </a:ext>
            </a:extLst>
          </p:cNvPr>
          <p:cNvSpPr>
            <a:spLocks noGrp="1"/>
          </p:cNvSpPr>
          <p:nvPr>
            <p:ph type="dt" sz="half" idx="10"/>
          </p:nvPr>
        </p:nvSpPr>
        <p:spPr/>
        <p:txBody>
          <a:bodyPr/>
          <a:lstStyle/>
          <a:p>
            <a:fld id="{88A11EAD-FFD7-422A-AA77-9584ECF0E965}" type="datetimeFigureOut">
              <a:rPr lang="en-US" smtClean="0"/>
              <a:t>3/8/2021</a:t>
            </a:fld>
            <a:endParaRPr lang="en-US"/>
          </a:p>
        </p:txBody>
      </p:sp>
      <p:sp>
        <p:nvSpPr>
          <p:cNvPr id="5" name="Footer Placeholder 4">
            <a:extLst>
              <a:ext uri="{FF2B5EF4-FFF2-40B4-BE49-F238E27FC236}">
                <a16:creationId xmlns:a16="http://schemas.microsoft.com/office/drawing/2014/main" id="{F2050A35-FC62-46D8-BBD4-68C16E8F31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A7F394-3103-4E6C-AEEB-488BCFDEC99C}"/>
              </a:ext>
            </a:extLst>
          </p:cNvPr>
          <p:cNvSpPr>
            <a:spLocks noGrp="1"/>
          </p:cNvSpPr>
          <p:nvPr>
            <p:ph type="sldNum" sz="quarter" idx="12"/>
          </p:nvPr>
        </p:nvSpPr>
        <p:spPr/>
        <p:txBody>
          <a:bodyPr/>
          <a:lstStyle/>
          <a:p>
            <a:fld id="{9198351F-1A2E-4E44-924A-E1A92695AACD}" type="slidenum">
              <a:rPr lang="en-US" smtClean="0"/>
              <a:t>‹#›</a:t>
            </a:fld>
            <a:endParaRPr lang="en-US"/>
          </a:p>
        </p:txBody>
      </p:sp>
    </p:spTree>
    <p:extLst>
      <p:ext uri="{BB962C8B-B14F-4D97-AF65-F5344CB8AC3E}">
        <p14:creationId xmlns:p14="http://schemas.microsoft.com/office/powerpoint/2010/main" val="762232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082FB7-9F33-4977-9457-3408B4F02C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22BBEC6-5E02-4D44-A3A2-AA27C6C5742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D86DC1-93D4-4081-9652-05D5FADF4109}"/>
              </a:ext>
            </a:extLst>
          </p:cNvPr>
          <p:cNvSpPr>
            <a:spLocks noGrp="1"/>
          </p:cNvSpPr>
          <p:nvPr>
            <p:ph type="dt" sz="half" idx="10"/>
          </p:nvPr>
        </p:nvSpPr>
        <p:spPr/>
        <p:txBody>
          <a:bodyPr/>
          <a:lstStyle/>
          <a:p>
            <a:fld id="{88A11EAD-FFD7-422A-AA77-9584ECF0E965}" type="datetimeFigureOut">
              <a:rPr lang="en-US" smtClean="0"/>
              <a:t>3/8/2021</a:t>
            </a:fld>
            <a:endParaRPr lang="en-US"/>
          </a:p>
        </p:txBody>
      </p:sp>
      <p:sp>
        <p:nvSpPr>
          <p:cNvPr id="5" name="Footer Placeholder 4">
            <a:extLst>
              <a:ext uri="{FF2B5EF4-FFF2-40B4-BE49-F238E27FC236}">
                <a16:creationId xmlns:a16="http://schemas.microsoft.com/office/drawing/2014/main" id="{6ED149C6-F425-42F8-88A7-337C3C6B50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83242D-6E51-4CD8-8CAB-65DF91D5BBF1}"/>
              </a:ext>
            </a:extLst>
          </p:cNvPr>
          <p:cNvSpPr>
            <a:spLocks noGrp="1"/>
          </p:cNvSpPr>
          <p:nvPr>
            <p:ph type="sldNum" sz="quarter" idx="12"/>
          </p:nvPr>
        </p:nvSpPr>
        <p:spPr/>
        <p:txBody>
          <a:bodyPr/>
          <a:lstStyle/>
          <a:p>
            <a:fld id="{9198351F-1A2E-4E44-924A-E1A92695AACD}" type="slidenum">
              <a:rPr lang="en-US" smtClean="0"/>
              <a:t>‹#›</a:t>
            </a:fld>
            <a:endParaRPr lang="en-US"/>
          </a:p>
        </p:txBody>
      </p:sp>
    </p:spTree>
    <p:extLst>
      <p:ext uri="{BB962C8B-B14F-4D97-AF65-F5344CB8AC3E}">
        <p14:creationId xmlns:p14="http://schemas.microsoft.com/office/powerpoint/2010/main" val="4136204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3FF46B1-F5B1-40AE-8589-7EEBDFECEB7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F9D4A7-6D0E-4697-9032-C6494BA743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539A40-6613-4F72-95CB-B1524FE07A90}"/>
              </a:ext>
            </a:extLst>
          </p:cNvPr>
          <p:cNvSpPr>
            <a:spLocks noGrp="1"/>
          </p:cNvSpPr>
          <p:nvPr>
            <p:ph type="dt" sz="half" idx="10"/>
          </p:nvPr>
        </p:nvSpPr>
        <p:spPr/>
        <p:txBody>
          <a:bodyPr/>
          <a:lstStyle/>
          <a:p>
            <a:fld id="{88A11EAD-FFD7-422A-AA77-9584ECF0E965}" type="datetimeFigureOut">
              <a:rPr lang="en-US" smtClean="0"/>
              <a:t>3/8/2021</a:t>
            </a:fld>
            <a:endParaRPr lang="en-US"/>
          </a:p>
        </p:txBody>
      </p:sp>
      <p:sp>
        <p:nvSpPr>
          <p:cNvPr id="5" name="Footer Placeholder 4">
            <a:extLst>
              <a:ext uri="{FF2B5EF4-FFF2-40B4-BE49-F238E27FC236}">
                <a16:creationId xmlns:a16="http://schemas.microsoft.com/office/drawing/2014/main" id="{579753B8-5B19-477C-A9F4-ACDBE22204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3D236F-0F94-44F5-81D5-CD53F3AF84CC}"/>
              </a:ext>
            </a:extLst>
          </p:cNvPr>
          <p:cNvSpPr>
            <a:spLocks noGrp="1"/>
          </p:cNvSpPr>
          <p:nvPr>
            <p:ph type="sldNum" sz="quarter" idx="12"/>
          </p:nvPr>
        </p:nvSpPr>
        <p:spPr/>
        <p:txBody>
          <a:bodyPr/>
          <a:lstStyle/>
          <a:p>
            <a:fld id="{9198351F-1A2E-4E44-924A-E1A92695AACD}" type="slidenum">
              <a:rPr lang="en-US" smtClean="0"/>
              <a:t>‹#›</a:t>
            </a:fld>
            <a:endParaRPr lang="en-US"/>
          </a:p>
        </p:txBody>
      </p:sp>
    </p:spTree>
    <p:extLst>
      <p:ext uri="{BB962C8B-B14F-4D97-AF65-F5344CB8AC3E}">
        <p14:creationId xmlns:p14="http://schemas.microsoft.com/office/powerpoint/2010/main" val="1399173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27C62-F288-4A07-8760-FBE3B317F79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43A138E-5987-491B-90EA-2611F988FCF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C933DF-1831-4BFA-B01E-390A4F1C053A}"/>
              </a:ext>
            </a:extLst>
          </p:cNvPr>
          <p:cNvSpPr>
            <a:spLocks noGrp="1"/>
          </p:cNvSpPr>
          <p:nvPr>
            <p:ph type="dt" sz="half" idx="10"/>
          </p:nvPr>
        </p:nvSpPr>
        <p:spPr/>
        <p:txBody>
          <a:bodyPr/>
          <a:lstStyle/>
          <a:p>
            <a:fld id="{88A11EAD-FFD7-422A-AA77-9584ECF0E965}" type="datetimeFigureOut">
              <a:rPr lang="en-US" smtClean="0"/>
              <a:t>3/8/2021</a:t>
            </a:fld>
            <a:endParaRPr lang="en-US"/>
          </a:p>
        </p:txBody>
      </p:sp>
      <p:sp>
        <p:nvSpPr>
          <p:cNvPr id="5" name="Footer Placeholder 4">
            <a:extLst>
              <a:ext uri="{FF2B5EF4-FFF2-40B4-BE49-F238E27FC236}">
                <a16:creationId xmlns:a16="http://schemas.microsoft.com/office/drawing/2014/main" id="{008AACBE-BACB-4E6A-A880-C9B47225A5A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17E59C-4823-4F37-8288-EC3E135EBE01}"/>
              </a:ext>
            </a:extLst>
          </p:cNvPr>
          <p:cNvSpPr>
            <a:spLocks noGrp="1"/>
          </p:cNvSpPr>
          <p:nvPr>
            <p:ph type="sldNum" sz="quarter" idx="12"/>
          </p:nvPr>
        </p:nvSpPr>
        <p:spPr/>
        <p:txBody>
          <a:bodyPr/>
          <a:lstStyle/>
          <a:p>
            <a:fld id="{9198351F-1A2E-4E44-924A-E1A92695AACD}" type="slidenum">
              <a:rPr lang="en-US" smtClean="0"/>
              <a:t>‹#›</a:t>
            </a:fld>
            <a:endParaRPr lang="en-US"/>
          </a:p>
        </p:txBody>
      </p:sp>
    </p:spTree>
    <p:extLst>
      <p:ext uri="{BB962C8B-B14F-4D97-AF65-F5344CB8AC3E}">
        <p14:creationId xmlns:p14="http://schemas.microsoft.com/office/powerpoint/2010/main" val="13258566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8C4B6-161A-4802-9BE0-4265D5F8681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376EC14-3F2B-4C81-9BA9-B6A09AEA9F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CAC6C01-390F-4981-ACA3-8FB2E77214CA}"/>
              </a:ext>
            </a:extLst>
          </p:cNvPr>
          <p:cNvSpPr>
            <a:spLocks noGrp="1"/>
          </p:cNvSpPr>
          <p:nvPr>
            <p:ph type="dt" sz="half" idx="10"/>
          </p:nvPr>
        </p:nvSpPr>
        <p:spPr/>
        <p:txBody>
          <a:bodyPr/>
          <a:lstStyle/>
          <a:p>
            <a:fld id="{88A11EAD-FFD7-422A-AA77-9584ECF0E965}" type="datetimeFigureOut">
              <a:rPr lang="en-US" smtClean="0"/>
              <a:t>3/8/2021</a:t>
            </a:fld>
            <a:endParaRPr lang="en-US"/>
          </a:p>
        </p:txBody>
      </p:sp>
      <p:sp>
        <p:nvSpPr>
          <p:cNvPr id="5" name="Footer Placeholder 4">
            <a:extLst>
              <a:ext uri="{FF2B5EF4-FFF2-40B4-BE49-F238E27FC236}">
                <a16:creationId xmlns:a16="http://schemas.microsoft.com/office/drawing/2014/main" id="{67CC8F27-841B-4884-A93E-FAF7F772CC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9487E5-8C9C-43C6-9D7C-7654AAAA2490}"/>
              </a:ext>
            </a:extLst>
          </p:cNvPr>
          <p:cNvSpPr>
            <a:spLocks noGrp="1"/>
          </p:cNvSpPr>
          <p:nvPr>
            <p:ph type="sldNum" sz="quarter" idx="12"/>
          </p:nvPr>
        </p:nvSpPr>
        <p:spPr/>
        <p:txBody>
          <a:bodyPr/>
          <a:lstStyle/>
          <a:p>
            <a:fld id="{9198351F-1A2E-4E44-924A-E1A92695AACD}" type="slidenum">
              <a:rPr lang="en-US" smtClean="0"/>
              <a:t>‹#›</a:t>
            </a:fld>
            <a:endParaRPr lang="en-US"/>
          </a:p>
        </p:txBody>
      </p:sp>
    </p:spTree>
    <p:extLst>
      <p:ext uri="{BB962C8B-B14F-4D97-AF65-F5344CB8AC3E}">
        <p14:creationId xmlns:p14="http://schemas.microsoft.com/office/powerpoint/2010/main" val="3890024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CE21FF-6EB4-499D-AF61-0244371280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33B67C9-07CA-40D8-B7C4-4F396A8BD5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97B56DA-15E9-4534-821E-C6ED5D1A5BC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628F18C-5873-4ED4-9CB6-4DECCD31F00C}"/>
              </a:ext>
            </a:extLst>
          </p:cNvPr>
          <p:cNvSpPr>
            <a:spLocks noGrp="1"/>
          </p:cNvSpPr>
          <p:nvPr>
            <p:ph type="dt" sz="half" idx="10"/>
          </p:nvPr>
        </p:nvSpPr>
        <p:spPr/>
        <p:txBody>
          <a:bodyPr/>
          <a:lstStyle/>
          <a:p>
            <a:fld id="{88A11EAD-FFD7-422A-AA77-9584ECF0E965}" type="datetimeFigureOut">
              <a:rPr lang="en-US" smtClean="0"/>
              <a:t>3/8/2021</a:t>
            </a:fld>
            <a:endParaRPr lang="en-US"/>
          </a:p>
        </p:txBody>
      </p:sp>
      <p:sp>
        <p:nvSpPr>
          <p:cNvPr id="6" name="Footer Placeholder 5">
            <a:extLst>
              <a:ext uri="{FF2B5EF4-FFF2-40B4-BE49-F238E27FC236}">
                <a16:creationId xmlns:a16="http://schemas.microsoft.com/office/drawing/2014/main" id="{21918580-AD35-4CD4-84C2-266519DC7FF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00E726-678C-4C90-86AA-488978C302FB}"/>
              </a:ext>
            </a:extLst>
          </p:cNvPr>
          <p:cNvSpPr>
            <a:spLocks noGrp="1"/>
          </p:cNvSpPr>
          <p:nvPr>
            <p:ph type="sldNum" sz="quarter" idx="12"/>
          </p:nvPr>
        </p:nvSpPr>
        <p:spPr/>
        <p:txBody>
          <a:bodyPr/>
          <a:lstStyle/>
          <a:p>
            <a:fld id="{9198351F-1A2E-4E44-924A-E1A92695AACD}" type="slidenum">
              <a:rPr lang="en-US" smtClean="0"/>
              <a:t>‹#›</a:t>
            </a:fld>
            <a:endParaRPr lang="en-US"/>
          </a:p>
        </p:txBody>
      </p:sp>
    </p:spTree>
    <p:extLst>
      <p:ext uri="{BB962C8B-B14F-4D97-AF65-F5344CB8AC3E}">
        <p14:creationId xmlns:p14="http://schemas.microsoft.com/office/powerpoint/2010/main" val="22310601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AA2F0-F3BE-4531-8882-EA18089B62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6E371D8-03E4-4180-BF33-786150A88F4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D934922-7328-403E-BD78-CDA571CE18D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0D870A4-A832-4043-8EC9-B760FD407CA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E5FD702-3C83-41EF-B024-62A6603F0A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434A8F7-DD61-431E-B0B8-2D02F87B0D19}"/>
              </a:ext>
            </a:extLst>
          </p:cNvPr>
          <p:cNvSpPr>
            <a:spLocks noGrp="1"/>
          </p:cNvSpPr>
          <p:nvPr>
            <p:ph type="dt" sz="half" idx="10"/>
          </p:nvPr>
        </p:nvSpPr>
        <p:spPr/>
        <p:txBody>
          <a:bodyPr/>
          <a:lstStyle/>
          <a:p>
            <a:fld id="{88A11EAD-FFD7-422A-AA77-9584ECF0E965}" type="datetimeFigureOut">
              <a:rPr lang="en-US" smtClean="0"/>
              <a:t>3/8/2021</a:t>
            </a:fld>
            <a:endParaRPr lang="en-US"/>
          </a:p>
        </p:txBody>
      </p:sp>
      <p:sp>
        <p:nvSpPr>
          <p:cNvPr id="8" name="Footer Placeholder 7">
            <a:extLst>
              <a:ext uri="{FF2B5EF4-FFF2-40B4-BE49-F238E27FC236}">
                <a16:creationId xmlns:a16="http://schemas.microsoft.com/office/drawing/2014/main" id="{6886294E-BC38-4C9C-B5F1-0C9BA0EF02F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8DE6EFD-DD36-4583-844C-EC1A494C84DA}"/>
              </a:ext>
            </a:extLst>
          </p:cNvPr>
          <p:cNvSpPr>
            <a:spLocks noGrp="1"/>
          </p:cNvSpPr>
          <p:nvPr>
            <p:ph type="sldNum" sz="quarter" idx="12"/>
          </p:nvPr>
        </p:nvSpPr>
        <p:spPr/>
        <p:txBody>
          <a:bodyPr/>
          <a:lstStyle/>
          <a:p>
            <a:fld id="{9198351F-1A2E-4E44-924A-E1A92695AACD}" type="slidenum">
              <a:rPr lang="en-US" smtClean="0"/>
              <a:t>‹#›</a:t>
            </a:fld>
            <a:endParaRPr lang="en-US"/>
          </a:p>
        </p:txBody>
      </p:sp>
    </p:spTree>
    <p:extLst>
      <p:ext uri="{BB962C8B-B14F-4D97-AF65-F5344CB8AC3E}">
        <p14:creationId xmlns:p14="http://schemas.microsoft.com/office/powerpoint/2010/main" val="22119275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F6064-8F14-4D4D-BF8B-9D6BEE700B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95D46F1-667F-4B71-BA19-995EB2FE1C7C}"/>
              </a:ext>
            </a:extLst>
          </p:cNvPr>
          <p:cNvSpPr>
            <a:spLocks noGrp="1"/>
          </p:cNvSpPr>
          <p:nvPr>
            <p:ph type="dt" sz="half" idx="10"/>
          </p:nvPr>
        </p:nvSpPr>
        <p:spPr/>
        <p:txBody>
          <a:bodyPr/>
          <a:lstStyle/>
          <a:p>
            <a:fld id="{88A11EAD-FFD7-422A-AA77-9584ECF0E965}" type="datetimeFigureOut">
              <a:rPr lang="en-US" smtClean="0"/>
              <a:t>3/8/2021</a:t>
            </a:fld>
            <a:endParaRPr lang="en-US"/>
          </a:p>
        </p:txBody>
      </p:sp>
      <p:sp>
        <p:nvSpPr>
          <p:cNvPr id="4" name="Footer Placeholder 3">
            <a:extLst>
              <a:ext uri="{FF2B5EF4-FFF2-40B4-BE49-F238E27FC236}">
                <a16:creationId xmlns:a16="http://schemas.microsoft.com/office/drawing/2014/main" id="{63DFF3A9-D690-45C9-9190-3F755E821D9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A8ECBB5-A88E-42E6-BF6B-F4C6BBC48A98}"/>
              </a:ext>
            </a:extLst>
          </p:cNvPr>
          <p:cNvSpPr>
            <a:spLocks noGrp="1"/>
          </p:cNvSpPr>
          <p:nvPr>
            <p:ph type="sldNum" sz="quarter" idx="12"/>
          </p:nvPr>
        </p:nvSpPr>
        <p:spPr/>
        <p:txBody>
          <a:bodyPr/>
          <a:lstStyle/>
          <a:p>
            <a:fld id="{9198351F-1A2E-4E44-924A-E1A92695AACD}" type="slidenum">
              <a:rPr lang="en-US" smtClean="0"/>
              <a:t>‹#›</a:t>
            </a:fld>
            <a:endParaRPr lang="en-US"/>
          </a:p>
        </p:txBody>
      </p:sp>
    </p:spTree>
    <p:extLst>
      <p:ext uri="{BB962C8B-B14F-4D97-AF65-F5344CB8AC3E}">
        <p14:creationId xmlns:p14="http://schemas.microsoft.com/office/powerpoint/2010/main" val="1918253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AC1F972-FDC2-4583-9F4F-F52B0EF3A2BA}"/>
              </a:ext>
            </a:extLst>
          </p:cNvPr>
          <p:cNvSpPr>
            <a:spLocks noGrp="1"/>
          </p:cNvSpPr>
          <p:nvPr>
            <p:ph type="dt" sz="half" idx="10"/>
          </p:nvPr>
        </p:nvSpPr>
        <p:spPr/>
        <p:txBody>
          <a:bodyPr/>
          <a:lstStyle/>
          <a:p>
            <a:fld id="{88A11EAD-FFD7-422A-AA77-9584ECF0E965}" type="datetimeFigureOut">
              <a:rPr lang="en-US" smtClean="0"/>
              <a:t>3/8/2021</a:t>
            </a:fld>
            <a:endParaRPr lang="en-US"/>
          </a:p>
        </p:txBody>
      </p:sp>
      <p:sp>
        <p:nvSpPr>
          <p:cNvPr id="3" name="Footer Placeholder 2">
            <a:extLst>
              <a:ext uri="{FF2B5EF4-FFF2-40B4-BE49-F238E27FC236}">
                <a16:creationId xmlns:a16="http://schemas.microsoft.com/office/drawing/2014/main" id="{05929D9F-D97F-4D2B-8353-710A5D6FA0D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B9A6119-6905-47A8-96A3-42967867AC7F}"/>
              </a:ext>
            </a:extLst>
          </p:cNvPr>
          <p:cNvSpPr>
            <a:spLocks noGrp="1"/>
          </p:cNvSpPr>
          <p:nvPr>
            <p:ph type="sldNum" sz="quarter" idx="12"/>
          </p:nvPr>
        </p:nvSpPr>
        <p:spPr/>
        <p:txBody>
          <a:bodyPr/>
          <a:lstStyle/>
          <a:p>
            <a:fld id="{9198351F-1A2E-4E44-924A-E1A92695AACD}" type="slidenum">
              <a:rPr lang="en-US" smtClean="0"/>
              <a:t>‹#›</a:t>
            </a:fld>
            <a:endParaRPr lang="en-US"/>
          </a:p>
        </p:txBody>
      </p:sp>
    </p:spTree>
    <p:extLst>
      <p:ext uri="{BB962C8B-B14F-4D97-AF65-F5344CB8AC3E}">
        <p14:creationId xmlns:p14="http://schemas.microsoft.com/office/powerpoint/2010/main" val="19602359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1A545-FB45-41BF-AC37-93A29795B05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BDD9A86-643E-46F3-95F8-DC7BBA4F4BC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057FD1D-08A2-4D33-A916-79AD24C50F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8CFF590-C33C-4A16-9528-BF4EAA030993}"/>
              </a:ext>
            </a:extLst>
          </p:cNvPr>
          <p:cNvSpPr>
            <a:spLocks noGrp="1"/>
          </p:cNvSpPr>
          <p:nvPr>
            <p:ph type="dt" sz="half" idx="10"/>
          </p:nvPr>
        </p:nvSpPr>
        <p:spPr/>
        <p:txBody>
          <a:bodyPr/>
          <a:lstStyle/>
          <a:p>
            <a:fld id="{88A11EAD-FFD7-422A-AA77-9584ECF0E965}" type="datetimeFigureOut">
              <a:rPr lang="en-US" smtClean="0"/>
              <a:t>3/8/2021</a:t>
            </a:fld>
            <a:endParaRPr lang="en-US"/>
          </a:p>
        </p:txBody>
      </p:sp>
      <p:sp>
        <p:nvSpPr>
          <p:cNvPr id="6" name="Footer Placeholder 5">
            <a:extLst>
              <a:ext uri="{FF2B5EF4-FFF2-40B4-BE49-F238E27FC236}">
                <a16:creationId xmlns:a16="http://schemas.microsoft.com/office/drawing/2014/main" id="{39DD7248-24BF-4D65-AACC-2F4151F261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E6564F-7482-4DD8-9A1D-62E161A48FF3}"/>
              </a:ext>
            </a:extLst>
          </p:cNvPr>
          <p:cNvSpPr>
            <a:spLocks noGrp="1"/>
          </p:cNvSpPr>
          <p:nvPr>
            <p:ph type="sldNum" sz="quarter" idx="12"/>
          </p:nvPr>
        </p:nvSpPr>
        <p:spPr/>
        <p:txBody>
          <a:bodyPr/>
          <a:lstStyle/>
          <a:p>
            <a:fld id="{9198351F-1A2E-4E44-924A-E1A92695AACD}" type="slidenum">
              <a:rPr lang="en-US" smtClean="0"/>
              <a:t>‹#›</a:t>
            </a:fld>
            <a:endParaRPr lang="en-US"/>
          </a:p>
        </p:txBody>
      </p:sp>
    </p:spTree>
    <p:extLst>
      <p:ext uri="{BB962C8B-B14F-4D97-AF65-F5344CB8AC3E}">
        <p14:creationId xmlns:p14="http://schemas.microsoft.com/office/powerpoint/2010/main" val="2387976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97D84-315C-4895-8F8C-021FEBD8EF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5F545EA-472A-453B-A35A-288AA059EE1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8F900FC-BF72-4407-B524-B8741DF3C5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A65AA1-944C-4B24-984F-95A6586EA3C0}"/>
              </a:ext>
            </a:extLst>
          </p:cNvPr>
          <p:cNvSpPr>
            <a:spLocks noGrp="1"/>
          </p:cNvSpPr>
          <p:nvPr>
            <p:ph type="dt" sz="half" idx="10"/>
          </p:nvPr>
        </p:nvSpPr>
        <p:spPr/>
        <p:txBody>
          <a:bodyPr/>
          <a:lstStyle/>
          <a:p>
            <a:fld id="{88A11EAD-FFD7-422A-AA77-9584ECF0E965}" type="datetimeFigureOut">
              <a:rPr lang="en-US" smtClean="0"/>
              <a:t>3/8/2021</a:t>
            </a:fld>
            <a:endParaRPr lang="en-US"/>
          </a:p>
        </p:txBody>
      </p:sp>
      <p:sp>
        <p:nvSpPr>
          <p:cNvPr id="6" name="Footer Placeholder 5">
            <a:extLst>
              <a:ext uri="{FF2B5EF4-FFF2-40B4-BE49-F238E27FC236}">
                <a16:creationId xmlns:a16="http://schemas.microsoft.com/office/drawing/2014/main" id="{3035B363-3437-4809-8714-313DA82DA1F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1DADB8B-1CEE-4B09-BDA6-ABB99B79B3C3}"/>
              </a:ext>
            </a:extLst>
          </p:cNvPr>
          <p:cNvSpPr>
            <a:spLocks noGrp="1"/>
          </p:cNvSpPr>
          <p:nvPr>
            <p:ph type="sldNum" sz="quarter" idx="12"/>
          </p:nvPr>
        </p:nvSpPr>
        <p:spPr/>
        <p:txBody>
          <a:bodyPr/>
          <a:lstStyle/>
          <a:p>
            <a:fld id="{9198351F-1A2E-4E44-924A-E1A92695AACD}" type="slidenum">
              <a:rPr lang="en-US" smtClean="0"/>
              <a:t>‹#›</a:t>
            </a:fld>
            <a:endParaRPr lang="en-US"/>
          </a:p>
        </p:txBody>
      </p:sp>
    </p:spTree>
    <p:extLst>
      <p:ext uri="{BB962C8B-B14F-4D97-AF65-F5344CB8AC3E}">
        <p14:creationId xmlns:p14="http://schemas.microsoft.com/office/powerpoint/2010/main" val="30512121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319783-2AC3-41D9-B436-D76687178C3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D53990-03D0-4F44-B94A-25053C2E7E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23C971-9737-40BE-9AFE-6F38E38513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A11EAD-FFD7-422A-AA77-9584ECF0E965}" type="datetimeFigureOut">
              <a:rPr lang="en-US" smtClean="0"/>
              <a:t>3/8/2021</a:t>
            </a:fld>
            <a:endParaRPr lang="en-US"/>
          </a:p>
        </p:txBody>
      </p:sp>
      <p:sp>
        <p:nvSpPr>
          <p:cNvPr id="5" name="Footer Placeholder 4">
            <a:extLst>
              <a:ext uri="{FF2B5EF4-FFF2-40B4-BE49-F238E27FC236}">
                <a16:creationId xmlns:a16="http://schemas.microsoft.com/office/drawing/2014/main" id="{0DE61B19-C87C-4C2F-AAF8-5A5CE87F0D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3870F36-6E36-4A80-9950-581D91B984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8351F-1A2E-4E44-924A-E1A92695AACD}" type="slidenum">
              <a:rPr lang="en-US" smtClean="0"/>
              <a:t>‹#›</a:t>
            </a:fld>
            <a:endParaRPr lang="en-US"/>
          </a:p>
        </p:txBody>
      </p:sp>
    </p:spTree>
    <p:extLst>
      <p:ext uri="{BB962C8B-B14F-4D97-AF65-F5344CB8AC3E}">
        <p14:creationId xmlns:p14="http://schemas.microsoft.com/office/powerpoint/2010/main" val="2933372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sandai@umich.edu" TargetMode="External"/><Relationship Id="rId2" Type="http://schemas.openxmlformats.org/officeDocument/2006/relationships/hyperlink" Target="mailto:stefan.ekman@snd.gu.se" TargetMode="External"/><Relationship Id="rId1" Type="http://schemas.openxmlformats.org/officeDocument/2006/relationships/slideLayout" Target="../slideLayouts/slideLayout2.xml"/><Relationship Id="rId6" Type="http://schemas.openxmlformats.org/officeDocument/2006/relationships/hyperlink" Target="mailto:hilde.orten@nsd.no" TargetMode="External"/><Relationship Id="rId5" Type="http://schemas.openxmlformats.org/officeDocument/2006/relationships/hyperlink" Target="mailto:Alexander.Jedinger@gesis.org" TargetMode="External"/><Relationship Id="rId4" Type="http://schemas.openxmlformats.org/officeDocument/2006/relationships/hyperlink" Target="mailto:Taina.Jaaskelainen@uta.fi"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vocabularies.cessda.e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8ABD8-EF0C-4139-B12E-59D64017AC96}"/>
              </a:ext>
            </a:extLst>
          </p:cNvPr>
          <p:cNvSpPr>
            <a:spLocks noGrp="1"/>
          </p:cNvSpPr>
          <p:nvPr>
            <p:ph type="ctrTitle"/>
          </p:nvPr>
        </p:nvSpPr>
        <p:spPr/>
        <p:txBody>
          <a:bodyPr/>
          <a:lstStyle/>
          <a:p>
            <a:r>
              <a:rPr lang="en-US" dirty="0"/>
              <a:t>DDI Alliance Controlled Vocabularies Working Group</a:t>
            </a:r>
          </a:p>
        </p:txBody>
      </p:sp>
      <p:sp>
        <p:nvSpPr>
          <p:cNvPr id="3" name="Subtitle 2">
            <a:extLst>
              <a:ext uri="{FF2B5EF4-FFF2-40B4-BE49-F238E27FC236}">
                <a16:creationId xmlns:a16="http://schemas.microsoft.com/office/drawing/2014/main" id="{B64DC79D-2337-487C-A684-4BEBEA4B660F}"/>
              </a:ext>
            </a:extLst>
          </p:cNvPr>
          <p:cNvSpPr>
            <a:spLocks noGrp="1"/>
          </p:cNvSpPr>
          <p:nvPr>
            <p:ph type="subTitle" idx="1"/>
          </p:nvPr>
        </p:nvSpPr>
        <p:spPr/>
        <p:txBody>
          <a:bodyPr>
            <a:normAutofit/>
          </a:bodyPr>
          <a:lstStyle/>
          <a:p>
            <a:r>
              <a:rPr lang="en-US" sz="4400" dirty="0"/>
              <a:t>Work Plan</a:t>
            </a:r>
          </a:p>
        </p:txBody>
      </p:sp>
      <p:sp>
        <p:nvSpPr>
          <p:cNvPr id="6" name="TextBox 5">
            <a:extLst>
              <a:ext uri="{FF2B5EF4-FFF2-40B4-BE49-F238E27FC236}">
                <a16:creationId xmlns:a16="http://schemas.microsoft.com/office/drawing/2014/main" id="{9C60BEDD-EAE1-4BAF-BDDF-BCA0BA0871EA}"/>
              </a:ext>
            </a:extLst>
          </p:cNvPr>
          <p:cNvSpPr txBox="1"/>
          <p:nvPr/>
        </p:nvSpPr>
        <p:spPr>
          <a:xfrm>
            <a:off x="7715250" y="5257800"/>
            <a:ext cx="2838450" cy="1077218"/>
          </a:xfrm>
          <a:prstGeom prst="rect">
            <a:avLst/>
          </a:prstGeom>
          <a:noFill/>
        </p:spPr>
        <p:txBody>
          <a:bodyPr wrap="square" rtlCol="0">
            <a:spAutoFit/>
          </a:bodyPr>
          <a:lstStyle/>
          <a:p>
            <a:r>
              <a:rPr lang="en-US" sz="3200" dirty="0"/>
              <a:t>Sanda Ionescu</a:t>
            </a:r>
          </a:p>
          <a:p>
            <a:r>
              <a:rPr lang="en-US" sz="3200" dirty="0"/>
              <a:t>ICPSR</a:t>
            </a:r>
          </a:p>
        </p:txBody>
      </p:sp>
    </p:spTree>
    <p:extLst>
      <p:ext uri="{BB962C8B-B14F-4D97-AF65-F5344CB8AC3E}">
        <p14:creationId xmlns:p14="http://schemas.microsoft.com/office/powerpoint/2010/main" val="1496576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A02F0-8E7E-4755-8B53-0D96189EA2F5}"/>
              </a:ext>
            </a:extLst>
          </p:cNvPr>
          <p:cNvSpPr>
            <a:spLocks noGrp="1"/>
          </p:cNvSpPr>
          <p:nvPr>
            <p:ph type="title"/>
          </p:nvPr>
        </p:nvSpPr>
        <p:spPr>
          <a:xfrm>
            <a:off x="838200" y="250534"/>
            <a:ext cx="10515600" cy="1325563"/>
          </a:xfrm>
        </p:spPr>
        <p:txBody>
          <a:bodyPr>
            <a:normAutofit/>
          </a:bodyPr>
          <a:lstStyle/>
          <a:p>
            <a:r>
              <a:rPr lang="en-US" sz="4000" dirty="0"/>
              <a:t>DDI Alliance Controlled Vocabularies Working Group</a:t>
            </a:r>
          </a:p>
        </p:txBody>
      </p:sp>
      <p:sp>
        <p:nvSpPr>
          <p:cNvPr id="3" name="Content Placeholder 2">
            <a:extLst>
              <a:ext uri="{FF2B5EF4-FFF2-40B4-BE49-F238E27FC236}">
                <a16:creationId xmlns:a16="http://schemas.microsoft.com/office/drawing/2014/main" id="{6D779464-4450-48EC-A40C-91CB1F80CC36}"/>
              </a:ext>
            </a:extLst>
          </p:cNvPr>
          <p:cNvSpPr>
            <a:spLocks noGrp="1"/>
          </p:cNvSpPr>
          <p:nvPr>
            <p:ph idx="1"/>
          </p:nvPr>
        </p:nvSpPr>
        <p:spPr>
          <a:xfrm>
            <a:off x="601345" y="1487488"/>
            <a:ext cx="10515600" cy="2914650"/>
          </a:xfrm>
        </p:spPr>
        <p:txBody>
          <a:bodyPr/>
          <a:lstStyle/>
          <a:p>
            <a:r>
              <a:rPr lang="en-US" dirty="0"/>
              <a:t>Active since 2007</a:t>
            </a:r>
          </a:p>
          <a:p>
            <a:pPr lvl="1"/>
            <a:r>
              <a:rPr lang="en-US" dirty="0"/>
              <a:t>Meets on a monthly basis</a:t>
            </a:r>
          </a:p>
          <a:p>
            <a:r>
              <a:rPr lang="en-US" dirty="0"/>
              <a:t>Current members:</a:t>
            </a:r>
          </a:p>
          <a:p>
            <a:pPr marL="0" indent="0">
              <a:buNone/>
            </a:pPr>
            <a:endParaRPr lang="en-US" dirty="0"/>
          </a:p>
        </p:txBody>
      </p:sp>
      <p:graphicFrame>
        <p:nvGraphicFramePr>
          <p:cNvPr id="4" name="Table 3">
            <a:extLst>
              <a:ext uri="{FF2B5EF4-FFF2-40B4-BE49-F238E27FC236}">
                <a16:creationId xmlns:a16="http://schemas.microsoft.com/office/drawing/2014/main" id="{48203AFA-141A-435D-B64E-F18ED01579A4}"/>
              </a:ext>
            </a:extLst>
          </p:cNvPr>
          <p:cNvGraphicFramePr>
            <a:graphicFrameLocks noGrp="1"/>
          </p:cNvGraphicFramePr>
          <p:nvPr>
            <p:extLst>
              <p:ext uri="{D42A27DB-BD31-4B8C-83A1-F6EECF244321}">
                <p14:modId xmlns:p14="http://schemas.microsoft.com/office/powerpoint/2010/main" val="1239276062"/>
              </p:ext>
            </p:extLst>
          </p:nvPr>
        </p:nvGraphicFramePr>
        <p:xfrm>
          <a:off x="933448" y="2847976"/>
          <a:ext cx="8820151" cy="3717117"/>
        </p:xfrm>
        <a:graphic>
          <a:graphicData uri="http://schemas.openxmlformats.org/drawingml/2006/table">
            <a:tbl>
              <a:tblPr/>
              <a:tblGrid>
                <a:gridCol w="4880483">
                  <a:extLst>
                    <a:ext uri="{9D8B030D-6E8A-4147-A177-3AD203B41FA5}">
                      <a16:colId xmlns:a16="http://schemas.microsoft.com/office/drawing/2014/main" val="2325309658"/>
                    </a:ext>
                  </a:extLst>
                </a:gridCol>
                <a:gridCol w="3939668">
                  <a:extLst>
                    <a:ext uri="{9D8B030D-6E8A-4147-A177-3AD203B41FA5}">
                      <a16:colId xmlns:a16="http://schemas.microsoft.com/office/drawing/2014/main" val="1423941304"/>
                    </a:ext>
                  </a:extLst>
                </a:gridCol>
              </a:tblGrid>
              <a:tr h="529417">
                <a:tc>
                  <a:txBody>
                    <a:bodyPr/>
                    <a:lstStyle/>
                    <a:p>
                      <a:pPr algn="l" fontAlgn="t"/>
                      <a:r>
                        <a:rPr lang="en-US" dirty="0">
                          <a:effectLst/>
                        </a:rPr>
                        <a:t>Lisa Isaksson, Swedish National Data Service (SND)</a:t>
                      </a:r>
                    </a:p>
                  </a:txBody>
                  <a:tcPr marL="63500" marR="63500" marT="44450" marB="444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u="none" strike="noStrike" dirty="0">
                          <a:solidFill>
                            <a:srgbClr val="0052CC"/>
                          </a:solidFill>
                          <a:effectLst/>
                          <a:hlinkClick r:id="rId2"/>
                        </a:rPr>
                        <a:t>lisa.isaksson@gu.se</a:t>
                      </a:r>
                      <a:endParaRPr lang="en-US" dirty="0">
                        <a:effectLst/>
                      </a:endParaRPr>
                    </a:p>
                  </a:txBody>
                  <a:tcPr marL="63500" marR="63500" marT="44450" marB="444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528491225"/>
                  </a:ext>
                </a:extLst>
              </a:tr>
              <a:tr h="323879">
                <a:tc>
                  <a:txBody>
                    <a:bodyPr/>
                    <a:lstStyle/>
                    <a:p>
                      <a:pPr algn="l" fontAlgn="t"/>
                      <a:r>
                        <a:rPr lang="en-US">
                          <a:effectLst/>
                        </a:rPr>
                        <a:t>Lorna Balkan, U.K. Data Archive (UKDA)</a:t>
                      </a:r>
                    </a:p>
                  </a:txBody>
                  <a:tcPr marL="63500" marR="63500" marT="44450" marB="444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a:solidFill>
                            <a:srgbClr val="666699"/>
                          </a:solidFill>
                          <a:effectLst/>
                        </a:rPr>
                        <a:t>balka@essex.ac.uk</a:t>
                      </a:r>
                      <a:endParaRPr lang="en-US">
                        <a:effectLst/>
                      </a:endParaRPr>
                    </a:p>
                  </a:txBody>
                  <a:tcPr marL="63500" marR="63500" marT="44450" marB="444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358636919"/>
                  </a:ext>
                </a:extLst>
              </a:tr>
              <a:tr h="813094">
                <a:tc>
                  <a:txBody>
                    <a:bodyPr/>
                    <a:lstStyle/>
                    <a:p>
                      <a:pPr algn="l" fontAlgn="t"/>
                      <a:r>
                        <a:rPr lang="en-US" dirty="0">
                          <a:effectLst/>
                        </a:rPr>
                        <a:t>Sanda Ionescu, Inter-university Consortium for Political and Social Research (ICPSR) (chair)</a:t>
                      </a:r>
                      <a:br>
                        <a:rPr lang="en-US" dirty="0">
                          <a:effectLst/>
                        </a:rPr>
                      </a:br>
                      <a:endParaRPr lang="en-US" dirty="0">
                        <a:effectLst/>
                      </a:endParaRPr>
                    </a:p>
                  </a:txBody>
                  <a:tcPr marL="63500" marR="63500" marT="44450" marB="444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u="none" strike="noStrike" dirty="0">
                          <a:solidFill>
                            <a:srgbClr val="0052CC"/>
                          </a:solidFill>
                          <a:effectLst/>
                          <a:hlinkClick r:id="rId3"/>
                        </a:rPr>
                        <a:t>sandai@umich.edu</a:t>
                      </a:r>
                      <a:endParaRPr lang="en-US" dirty="0">
                        <a:effectLst/>
                      </a:endParaRPr>
                    </a:p>
                  </a:txBody>
                  <a:tcPr marL="63500" marR="63500" marT="44450" marB="444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575837983"/>
                  </a:ext>
                </a:extLst>
              </a:tr>
              <a:tr h="568487">
                <a:tc>
                  <a:txBody>
                    <a:bodyPr/>
                    <a:lstStyle/>
                    <a:p>
                      <a:pPr algn="l" fontAlgn="t"/>
                      <a:r>
                        <a:rPr lang="en-US">
                          <a:effectLst/>
                        </a:rPr>
                        <a:t>Taina Jääskeläinen, Finnish Social Science Data Archive (FSD)</a:t>
                      </a:r>
                    </a:p>
                  </a:txBody>
                  <a:tcPr marL="63500" marR="63500" marT="44450" marB="444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u="none" strike="noStrike">
                          <a:solidFill>
                            <a:srgbClr val="0052CC"/>
                          </a:solidFill>
                          <a:effectLst/>
                          <a:hlinkClick r:id="rId4"/>
                        </a:rPr>
                        <a:t>taina.jaaskelainen@tuni.fi</a:t>
                      </a:r>
                      <a:endParaRPr lang="en-US">
                        <a:effectLst/>
                      </a:endParaRPr>
                    </a:p>
                  </a:txBody>
                  <a:tcPr marL="63500" marR="63500" marT="44450" marB="444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2109492618"/>
                  </a:ext>
                </a:extLst>
              </a:tr>
              <a:tr h="568487">
                <a:tc>
                  <a:txBody>
                    <a:bodyPr/>
                    <a:lstStyle/>
                    <a:p>
                      <a:pPr algn="l" fontAlgn="t"/>
                      <a:r>
                        <a:rPr lang="en-US">
                          <a:effectLst/>
                        </a:rPr>
                        <a:t>Alexander Jedinger, GESIS -- Leibniz Institute for the Social Sciences</a:t>
                      </a:r>
                    </a:p>
                  </a:txBody>
                  <a:tcPr marL="63500" marR="63500" marT="44450" marB="444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u="none" strike="noStrike">
                          <a:solidFill>
                            <a:srgbClr val="0052CC"/>
                          </a:solidFill>
                          <a:effectLst/>
                          <a:hlinkClick r:id="rId5"/>
                        </a:rPr>
                        <a:t>Alexander.Jedinger@gesis.org</a:t>
                      </a:r>
                      <a:endParaRPr lang="en-US">
                        <a:effectLst/>
                      </a:endParaRPr>
                    </a:p>
                  </a:txBody>
                  <a:tcPr marL="63500" marR="63500" marT="44450" marB="444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926821620"/>
                  </a:ext>
                </a:extLst>
              </a:tr>
              <a:tr h="568487">
                <a:tc>
                  <a:txBody>
                    <a:bodyPr/>
                    <a:lstStyle/>
                    <a:p>
                      <a:pPr algn="l" fontAlgn="t"/>
                      <a:r>
                        <a:rPr lang="en-US">
                          <a:effectLst/>
                        </a:rPr>
                        <a:t>Hilde Orten, Norwegian Social Science Data Service (NSD)</a:t>
                      </a:r>
                    </a:p>
                  </a:txBody>
                  <a:tcPr marL="63500" marR="63500" marT="44450" marB="444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tc>
                  <a:txBody>
                    <a:bodyPr/>
                    <a:lstStyle/>
                    <a:p>
                      <a:pPr algn="l" fontAlgn="t"/>
                      <a:r>
                        <a:rPr lang="en-US" u="none" strike="noStrike" dirty="0">
                          <a:solidFill>
                            <a:srgbClr val="0052CC"/>
                          </a:solidFill>
                          <a:effectLst/>
                          <a:hlinkClick r:id="rId6"/>
                        </a:rPr>
                        <a:t>hilde.orten@nsd.no</a:t>
                      </a:r>
                      <a:endParaRPr lang="en-US" dirty="0">
                        <a:effectLst/>
                      </a:endParaRPr>
                    </a:p>
                  </a:txBody>
                  <a:tcPr marL="63500" marR="63500" marT="44450" marB="44450">
                    <a:lnL w="6350" cap="flat" cmpd="sng" algn="ctr">
                      <a:solidFill>
                        <a:srgbClr val="DDDDDD"/>
                      </a:solidFill>
                      <a:prstDash val="solid"/>
                      <a:round/>
                      <a:headEnd type="none" w="med" len="med"/>
                      <a:tailEnd type="none" w="med" len="med"/>
                    </a:lnL>
                    <a:lnR w="6350" cap="flat" cmpd="sng" algn="ctr">
                      <a:solidFill>
                        <a:srgbClr val="DDDDDD"/>
                      </a:solidFill>
                      <a:prstDash val="solid"/>
                      <a:round/>
                      <a:headEnd type="none" w="med" len="med"/>
                      <a:tailEnd type="none" w="med" len="med"/>
                    </a:lnR>
                    <a:lnT w="6350" cap="flat" cmpd="sng" algn="ctr">
                      <a:solidFill>
                        <a:srgbClr val="DDDDDD"/>
                      </a:solidFill>
                      <a:prstDash val="solid"/>
                      <a:round/>
                      <a:headEnd type="none" w="med" len="med"/>
                      <a:tailEnd type="none" w="med" len="med"/>
                    </a:lnT>
                    <a:lnB w="6350" cap="flat" cmpd="sng" algn="ctr">
                      <a:solidFill>
                        <a:srgbClr val="DDDDDD"/>
                      </a:solidFill>
                      <a:prstDash val="solid"/>
                      <a:round/>
                      <a:headEnd type="none" w="med" len="med"/>
                      <a:tailEnd type="none" w="med" len="med"/>
                    </a:lnB>
                    <a:solidFill>
                      <a:srgbClr val="FFFFFF"/>
                    </a:solidFill>
                  </a:tcPr>
                </a:tc>
                <a:extLst>
                  <a:ext uri="{0D108BD9-81ED-4DB2-BD59-A6C34878D82A}">
                    <a16:rowId xmlns:a16="http://schemas.microsoft.com/office/drawing/2014/main" val="130593049"/>
                  </a:ext>
                </a:extLst>
              </a:tr>
            </a:tbl>
          </a:graphicData>
        </a:graphic>
      </p:graphicFrame>
    </p:spTree>
    <p:extLst>
      <p:ext uri="{BB962C8B-B14F-4D97-AF65-F5344CB8AC3E}">
        <p14:creationId xmlns:p14="http://schemas.microsoft.com/office/powerpoint/2010/main" val="5969636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7F3330-BA9B-4325-A25D-C1EAD5FFC0D7}"/>
              </a:ext>
            </a:extLst>
          </p:cNvPr>
          <p:cNvSpPr>
            <a:spLocks noGrp="1"/>
          </p:cNvSpPr>
          <p:nvPr>
            <p:ph type="title"/>
          </p:nvPr>
        </p:nvSpPr>
        <p:spPr/>
        <p:txBody>
          <a:bodyPr>
            <a:normAutofit/>
          </a:bodyPr>
          <a:lstStyle/>
          <a:p>
            <a:r>
              <a:rPr lang="en-US" sz="4200" dirty="0"/>
              <a:t>DDI Alliance Controlled Vocabularies Working Group</a:t>
            </a:r>
          </a:p>
        </p:txBody>
      </p:sp>
      <p:sp>
        <p:nvSpPr>
          <p:cNvPr id="3" name="Content Placeholder 2">
            <a:extLst>
              <a:ext uri="{FF2B5EF4-FFF2-40B4-BE49-F238E27FC236}">
                <a16:creationId xmlns:a16="http://schemas.microsoft.com/office/drawing/2014/main" id="{AF4F5DB4-F340-4DFB-923F-7E7FF298A378}"/>
              </a:ext>
            </a:extLst>
          </p:cNvPr>
          <p:cNvSpPr>
            <a:spLocks noGrp="1"/>
          </p:cNvSpPr>
          <p:nvPr>
            <p:ph idx="1"/>
          </p:nvPr>
        </p:nvSpPr>
        <p:spPr>
          <a:xfrm>
            <a:off x="838200" y="1825625"/>
            <a:ext cx="10515600" cy="4321175"/>
          </a:xfrm>
        </p:spPr>
        <p:txBody>
          <a:bodyPr>
            <a:normAutofit/>
          </a:bodyPr>
          <a:lstStyle/>
          <a:p>
            <a:r>
              <a:rPr lang="en-US" sz="3000" dirty="0"/>
              <a:t>Mission:</a:t>
            </a:r>
          </a:p>
          <a:p>
            <a:pPr lvl="1"/>
            <a:r>
              <a:rPr lang="en-US" sz="2800" dirty="0"/>
              <a:t>Create and publish controlled vocabularies for DDI elements</a:t>
            </a:r>
          </a:p>
          <a:p>
            <a:r>
              <a:rPr lang="en-US" sz="3000" dirty="0"/>
              <a:t>DDI Alliance controlled vocabularies</a:t>
            </a:r>
          </a:p>
          <a:p>
            <a:pPr lvl="1"/>
            <a:r>
              <a:rPr lang="en-US" sz="2800" dirty="0"/>
              <a:t>24 vocabularies issued to date</a:t>
            </a:r>
          </a:p>
          <a:p>
            <a:pPr lvl="1"/>
            <a:r>
              <a:rPr lang="en-US" sz="2800" dirty="0"/>
              <a:t>Published independently from the DDI specification</a:t>
            </a:r>
          </a:p>
          <a:p>
            <a:pPr lvl="2"/>
            <a:r>
              <a:rPr lang="en-US" sz="2400" dirty="0"/>
              <a:t>May be versioned and maintained independently from the DDI schemas</a:t>
            </a:r>
          </a:p>
          <a:p>
            <a:pPr lvl="2"/>
            <a:r>
              <a:rPr lang="en-US" sz="2400" dirty="0"/>
              <a:t>May be used in conjunction with other metadata standards or templates</a:t>
            </a:r>
          </a:p>
          <a:p>
            <a:pPr lvl="2"/>
            <a:r>
              <a:rPr lang="en-US" sz="2400" dirty="0"/>
              <a:t>Use within DDI instances is optional – DDI schemas enable referencing other controlled lists for elements that support CV use</a:t>
            </a:r>
          </a:p>
          <a:p>
            <a:pPr lvl="1"/>
            <a:endParaRPr lang="en-US" dirty="0"/>
          </a:p>
        </p:txBody>
      </p:sp>
    </p:spTree>
    <p:extLst>
      <p:ext uri="{BB962C8B-B14F-4D97-AF65-F5344CB8AC3E}">
        <p14:creationId xmlns:p14="http://schemas.microsoft.com/office/powerpoint/2010/main" val="1530110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7F321-9CE5-4477-8882-0B1FB4E0C4DB}"/>
              </a:ext>
            </a:extLst>
          </p:cNvPr>
          <p:cNvSpPr>
            <a:spLocks noGrp="1"/>
          </p:cNvSpPr>
          <p:nvPr>
            <p:ph type="title"/>
          </p:nvPr>
        </p:nvSpPr>
        <p:spPr/>
        <p:txBody>
          <a:bodyPr>
            <a:normAutofit/>
          </a:bodyPr>
          <a:lstStyle/>
          <a:p>
            <a:r>
              <a:rPr lang="en-US" sz="4200" dirty="0"/>
              <a:t>DDI Alliance Controlled Vocabularies Working Group</a:t>
            </a:r>
          </a:p>
        </p:txBody>
      </p:sp>
      <p:sp>
        <p:nvSpPr>
          <p:cNvPr id="3" name="Content Placeholder 2">
            <a:extLst>
              <a:ext uri="{FF2B5EF4-FFF2-40B4-BE49-F238E27FC236}">
                <a16:creationId xmlns:a16="http://schemas.microsoft.com/office/drawing/2014/main" id="{35FD8608-3FF4-4D98-B0F6-F01EAA72BED6}"/>
              </a:ext>
            </a:extLst>
          </p:cNvPr>
          <p:cNvSpPr>
            <a:spLocks noGrp="1"/>
          </p:cNvSpPr>
          <p:nvPr>
            <p:ph idx="1"/>
          </p:nvPr>
        </p:nvSpPr>
        <p:spPr>
          <a:xfrm>
            <a:off x="838200" y="1978025"/>
            <a:ext cx="10515600" cy="4351338"/>
          </a:xfrm>
        </p:spPr>
        <p:txBody>
          <a:bodyPr/>
          <a:lstStyle/>
          <a:p>
            <a:r>
              <a:rPr lang="en-US" sz="3200" dirty="0"/>
              <a:t>Between 2007 and 2019 </a:t>
            </a:r>
          </a:p>
          <a:p>
            <a:pPr lvl="1"/>
            <a:r>
              <a:rPr lang="en-US" sz="2800" dirty="0"/>
              <a:t>Vocabularies published on the DDI Alliance site</a:t>
            </a:r>
          </a:p>
          <a:p>
            <a:pPr lvl="1"/>
            <a:r>
              <a:rPr lang="en-US" sz="2800" dirty="0"/>
              <a:t>Created and disseminated in US English only</a:t>
            </a:r>
          </a:p>
          <a:p>
            <a:pPr lvl="1"/>
            <a:r>
              <a:rPr lang="en-US" sz="2800" dirty="0"/>
              <a:t>Manual entry and editing</a:t>
            </a:r>
          </a:p>
          <a:p>
            <a:pPr marL="457200" lvl="1" indent="0">
              <a:buNone/>
            </a:pPr>
            <a:endParaRPr lang="en-US" sz="1200" dirty="0"/>
          </a:p>
          <a:p>
            <a:r>
              <a:rPr lang="en-US" sz="3200" dirty="0"/>
              <a:t>April 2019</a:t>
            </a:r>
          </a:p>
          <a:p>
            <a:pPr lvl="1"/>
            <a:r>
              <a:rPr lang="en-US" sz="2800" dirty="0"/>
              <a:t>The CESSDA Vocabulary Service was officially launched</a:t>
            </a:r>
          </a:p>
          <a:p>
            <a:pPr lvl="2"/>
            <a:r>
              <a:rPr lang="en-US" sz="2600" dirty="0"/>
              <a:t>Online interactive tool for CV creation, management and publication</a:t>
            </a:r>
          </a:p>
        </p:txBody>
      </p:sp>
    </p:spTree>
    <p:extLst>
      <p:ext uri="{BB962C8B-B14F-4D97-AF65-F5344CB8AC3E}">
        <p14:creationId xmlns:p14="http://schemas.microsoft.com/office/powerpoint/2010/main" val="3247046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82EF6C-4702-4D14-9FE2-8ACACA07F99A}"/>
              </a:ext>
            </a:extLst>
          </p:cNvPr>
          <p:cNvSpPr>
            <a:spLocks noGrp="1"/>
          </p:cNvSpPr>
          <p:nvPr>
            <p:ph type="title"/>
          </p:nvPr>
        </p:nvSpPr>
        <p:spPr>
          <a:xfrm>
            <a:off x="838200" y="365125"/>
            <a:ext cx="10515600" cy="1219835"/>
          </a:xfrm>
        </p:spPr>
        <p:txBody>
          <a:bodyPr>
            <a:normAutofit/>
          </a:bodyPr>
          <a:lstStyle/>
          <a:p>
            <a:r>
              <a:rPr lang="en-US" sz="4200" dirty="0"/>
              <a:t>CESSDA Vocabulary Service</a:t>
            </a:r>
          </a:p>
        </p:txBody>
      </p:sp>
      <p:sp>
        <p:nvSpPr>
          <p:cNvPr id="3" name="Content Placeholder 2">
            <a:extLst>
              <a:ext uri="{FF2B5EF4-FFF2-40B4-BE49-F238E27FC236}">
                <a16:creationId xmlns:a16="http://schemas.microsoft.com/office/drawing/2014/main" id="{AFA969DA-666E-42E8-A903-DA04A6DA33BE}"/>
              </a:ext>
            </a:extLst>
          </p:cNvPr>
          <p:cNvSpPr>
            <a:spLocks noGrp="1"/>
          </p:cNvSpPr>
          <p:nvPr>
            <p:ph idx="1"/>
          </p:nvPr>
        </p:nvSpPr>
        <p:spPr>
          <a:xfrm>
            <a:off x="838200" y="1696720"/>
            <a:ext cx="10515600" cy="4796155"/>
          </a:xfrm>
        </p:spPr>
        <p:txBody>
          <a:bodyPr>
            <a:normAutofit lnSpcReduction="10000"/>
          </a:bodyPr>
          <a:lstStyle/>
          <a:p>
            <a:r>
              <a:rPr lang="en-US" dirty="0"/>
              <a:t>Facilitates entire CV workflow from creation to review, publication and updates</a:t>
            </a:r>
          </a:p>
          <a:p>
            <a:r>
              <a:rPr lang="en-US" dirty="0"/>
              <a:t>Supports CVs translation and publication into all of the CESSDA members’ languages</a:t>
            </a:r>
          </a:p>
          <a:p>
            <a:pPr lvl="1"/>
            <a:r>
              <a:rPr lang="en-US" dirty="0"/>
              <a:t>16 vocabularies are already translated in multiple European languages</a:t>
            </a:r>
          </a:p>
          <a:p>
            <a:pPr lvl="1"/>
            <a:r>
              <a:rPr lang="en-US" dirty="0"/>
              <a:t>These are used in the current CESSDA Metadata Model (CMM)</a:t>
            </a:r>
          </a:p>
          <a:p>
            <a:r>
              <a:rPr lang="en-US" dirty="0"/>
              <a:t>Automated versioning, including separate versioning system for translations</a:t>
            </a:r>
          </a:p>
          <a:p>
            <a:r>
              <a:rPr lang="en-US" dirty="0"/>
              <a:t>Export formats: SKOS, HTML, PDF</a:t>
            </a:r>
          </a:p>
          <a:p>
            <a:r>
              <a:rPr lang="en-US" dirty="0"/>
              <a:t>A comprehensive and detailed user guide is also provided online</a:t>
            </a:r>
          </a:p>
          <a:p>
            <a:r>
              <a:rPr lang="en-US" dirty="0"/>
              <a:t>Browse at </a:t>
            </a:r>
            <a:r>
              <a:rPr lang="en-US" dirty="0">
                <a:solidFill>
                  <a:srgbClr val="0563C1"/>
                </a:solidFill>
                <a:hlinkClick r:id="rId2">
                  <a:extLst>
                    <a:ext uri="{A12FA001-AC4F-418D-AE19-62706E023703}">
                      <ahyp:hlinkClr xmlns:ahyp="http://schemas.microsoft.com/office/drawing/2018/hyperlinkcolor" val="tx"/>
                    </a:ext>
                  </a:extLst>
                </a:hlinkClick>
              </a:rPr>
              <a:t>CESSDA Vocabulary Service</a:t>
            </a:r>
            <a:endParaRPr lang="en-US" dirty="0"/>
          </a:p>
        </p:txBody>
      </p:sp>
    </p:spTree>
    <p:extLst>
      <p:ext uri="{BB962C8B-B14F-4D97-AF65-F5344CB8AC3E}">
        <p14:creationId xmlns:p14="http://schemas.microsoft.com/office/powerpoint/2010/main" val="1860319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F3E62-406D-4FAD-87C0-5A076A7835F6}"/>
              </a:ext>
            </a:extLst>
          </p:cNvPr>
          <p:cNvSpPr>
            <a:spLocks noGrp="1"/>
          </p:cNvSpPr>
          <p:nvPr>
            <p:ph type="title"/>
          </p:nvPr>
        </p:nvSpPr>
        <p:spPr/>
        <p:txBody>
          <a:bodyPr/>
          <a:lstStyle/>
          <a:p>
            <a:r>
              <a:rPr lang="en-US" dirty="0"/>
              <a:t>Harmonizing the CESSDA Vocabularies and DDI Controlled Vocabularies sites </a:t>
            </a:r>
          </a:p>
        </p:txBody>
      </p:sp>
      <p:sp>
        <p:nvSpPr>
          <p:cNvPr id="3" name="Content Placeholder 2">
            <a:extLst>
              <a:ext uri="{FF2B5EF4-FFF2-40B4-BE49-F238E27FC236}">
                <a16:creationId xmlns:a16="http://schemas.microsoft.com/office/drawing/2014/main" id="{E7374C6F-BD37-465C-84BC-5933E6984616}"/>
              </a:ext>
            </a:extLst>
          </p:cNvPr>
          <p:cNvSpPr>
            <a:spLocks noGrp="1"/>
          </p:cNvSpPr>
          <p:nvPr>
            <p:ph idx="1"/>
          </p:nvPr>
        </p:nvSpPr>
        <p:spPr/>
        <p:txBody>
          <a:bodyPr/>
          <a:lstStyle/>
          <a:p>
            <a:pPr marL="0" indent="0">
              <a:buNone/>
            </a:pPr>
            <a:r>
              <a:rPr lang="en-US" sz="3200" dirty="0"/>
              <a:t> DDI-CVG </a:t>
            </a:r>
          </a:p>
          <a:p>
            <a:pPr marL="0" indent="0">
              <a:buNone/>
            </a:pPr>
            <a:endParaRPr lang="en-US" sz="1400" dirty="0"/>
          </a:p>
          <a:p>
            <a:pPr lvl="1"/>
            <a:r>
              <a:rPr lang="en-US" sz="2800" dirty="0"/>
              <a:t>Has worked to transfer all of our CVs to the CESSDA site</a:t>
            </a:r>
          </a:p>
          <a:p>
            <a:pPr lvl="1"/>
            <a:r>
              <a:rPr lang="en-US" sz="2800" dirty="0"/>
              <a:t>Has been actively using the CESSDA tool to publish new vocabularies or new versions of existing vocabularies</a:t>
            </a:r>
          </a:p>
          <a:p>
            <a:pPr lvl="1"/>
            <a:r>
              <a:rPr lang="en-US" sz="2800" dirty="0"/>
              <a:t>Is working with the DDI Alliance Technical Committee to develop a tool that will synchronize the two sites, updating the DDI Alliance site to reflect the CV changes operated in the CESSDA tool.</a:t>
            </a:r>
          </a:p>
          <a:p>
            <a:pPr marL="0" indent="0">
              <a:buNone/>
            </a:pPr>
            <a:endParaRPr lang="en-US" dirty="0"/>
          </a:p>
        </p:txBody>
      </p:sp>
    </p:spTree>
    <p:extLst>
      <p:ext uri="{BB962C8B-B14F-4D97-AF65-F5344CB8AC3E}">
        <p14:creationId xmlns:p14="http://schemas.microsoft.com/office/powerpoint/2010/main" val="4334856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14663-D6B3-448F-A5D2-9101371F4A05}"/>
              </a:ext>
            </a:extLst>
          </p:cNvPr>
          <p:cNvSpPr>
            <a:spLocks noGrp="1"/>
          </p:cNvSpPr>
          <p:nvPr>
            <p:ph type="title"/>
          </p:nvPr>
        </p:nvSpPr>
        <p:spPr>
          <a:xfrm>
            <a:off x="919480" y="0"/>
            <a:ext cx="10515600" cy="1325563"/>
          </a:xfrm>
        </p:spPr>
        <p:txBody>
          <a:bodyPr>
            <a:normAutofit/>
          </a:bodyPr>
          <a:lstStyle/>
          <a:p>
            <a:r>
              <a:rPr lang="en-US" sz="4000" dirty="0"/>
              <a:t>DDI-CVG Work Plan – ongoing tasks</a:t>
            </a:r>
          </a:p>
        </p:txBody>
      </p:sp>
      <p:sp>
        <p:nvSpPr>
          <p:cNvPr id="3" name="Content Placeholder 2">
            <a:extLst>
              <a:ext uri="{FF2B5EF4-FFF2-40B4-BE49-F238E27FC236}">
                <a16:creationId xmlns:a16="http://schemas.microsoft.com/office/drawing/2014/main" id="{DB6A0341-CD1A-4E80-B01C-A573C27C9FFE}"/>
              </a:ext>
            </a:extLst>
          </p:cNvPr>
          <p:cNvSpPr>
            <a:spLocks noGrp="1"/>
          </p:cNvSpPr>
          <p:nvPr>
            <p:ph idx="1"/>
          </p:nvPr>
        </p:nvSpPr>
        <p:spPr>
          <a:xfrm>
            <a:off x="614680" y="1325563"/>
            <a:ext cx="10515600" cy="5252720"/>
          </a:xfrm>
        </p:spPr>
        <p:txBody>
          <a:bodyPr>
            <a:normAutofit lnSpcReduction="10000"/>
          </a:bodyPr>
          <a:lstStyle/>
          <a:p>
            <a:pPr marL="0" marR="0" indent="0">
              <a:lnSpc>
                <a:spcPct val="107000"/>
              </a:lnSpc>
              <a:spcBef>
                <a:spcPts val="0"/>
              </a:spcBef>
              <a:spcAft>
                <a:spcPts val="800"/>
              </a:spcAft>
              <a:buNone/>
            </a:pPr>
            <a:r>
              <a:rPr lang="en-US" sz="2200" dirty="0">
                <a:effectLst/>
                <a:latin typeface="Calibri" panose="020F0502020204030204" pitchFamily="34" charset="0"/>
                <a:ea typeface="Calibri" panose="020F0502020204030204" pitchFamily="34" charset="0"/>
                <a:cs typeface="Times New Roman" panose="02020603050405020304" pitchFamily="18" charset="0"/>
              </a:rPr>
              <a:t>Ongoing tasks and goals:</a:t>
            </a:r>
          </a:p>
          <a:p>
            <a:pPr marL="342900" marR="0" lvl="0" indent="-342900">
              <a:lnSpc>
                <a:spcPct val="107000"/>
              </a:lnSpc>
              <a:spcBef>
                <a:spcPts val="0"/>
              </a:spcBef>
              <a:spcAft>
                <a:spcPts val="0"/>
              </a:spcAft>
              <a:buFont typeface="+mj-lt"/>
              <a:buAutoNum type="arabi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Identify DDI elements that are good candidates for creating CVs.</a:t>
            </a:r>
          </a:p>
          <a:p>
            <a:pPr marL="342900" marR="0" lvl="0" indent="-342900">
              <a:lnSpc>
                <a:spcPct val="107000"/>
              </a:lnSpc>
              <a:spcBef>
                <a:spcPts val="0"/>
              </a:spcBef>
              <a:spcAft>
                <a:spcPts val="0"/>
              </a:spcAft>
              <a:buFont typeface="+mj-lt"/>
              <a:buAutoNum type="arabi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Create, and publish new Controlled Vocabularies for DDI elements, with a focus on DDI Lifecycle </a:t>
            </a:r>
            <a:r>
              <a:rPr lang="en-US" sz="2200" dirty="0" err="1">
                <a:effectLst/>
                <a:latin typeface="Calibri" panose="020F0502020204030204" pitchFamily="34" charset="0"/>
                <a:ea typeface="Calibri" panose="020F0502020204030204" pitchFamily="34" charset="0"/>
                <a:cs typeface="Times New Roman" panose="02020603050405020304" pitchFamily="18" charset="0"/>
              </a:rPr>
              <a:t>CodeValueType</a:t>
            </a:r>
            <a:r>
              <a:rPr lang="en-US" sz="2200" dirty="0">
                <a:effectLst/>
                <a:latin typeface="Calibri" panose="020F0502020204030204" pitchFamily="34" charset="0"/>
                <a:ea typeface="Calibri" panose="020F0502020204030204" pitchFamily="34" charset="0"/>
                <a:cs typeface="Times New Roman" panose="02020603050405020304" pitchFamily="18" charset="0"/>
              </a:rPr>
              <a:t> elements.</a:t>
            </a:r>
          </a:p>
          <a:p>
            <a:pPr marL="342900" marR="0" lvl="0" indent="-342900">
              <a:lnSpc>
                <a:spcPct val="107000"/>
              </a:lnSpc>
              <a:spcBef>
                <a:spcPts val="0"/>
              </a:spcBef>
              <a:spcAft>
                <a:spcPts val="0"/>
              </a:spcAft>
              <a:buFont typeface="+mj-lt"/>
              <a:buAutoNum type="arabi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Review and revise existing Controlled Vocabularies and publish new versions as appropriate.</a:t>
            </a:r>
          </a:p>
          <a:p>
            <a:pPr marL="342900" marR="0" lvl="0" indent="-342900">
              <a:lnSpc>
                <a:spcPct val="107000"/>
              </a:lnSpc>
              <a:spcBef>
                <a:spcPts val="0"/>
              </a:spcBef>
              <a:spcAft>
                <a:spcPts val="0"/>
              </a:spcAft>
              <a:buFont typeface="+mj-lt"/>
              <a:buAutoNum type="arabi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Create, and follow up on issues regarding the CVs and related DDI elements in the DDI-C and DDI-L issue trackers.</a:t>
            </a:r>
          </a:p>
          <a:p>
            <a:pPr marL="342900" marR="0" lvl="0" indent="-342900">
              <a:lnSpc>
                <a:spcPct val="107000"/>
              </a:lnSpc>
              <a:spcBef>
                <a:spcPts val="0"/>
              </a:spcBef>
              <a:spcAft>
                <a:spcPts val="0"/>
              </a:spcAft>
              <a:buFont typeface="+mj-lt"/>
              <a:buAutoNum type="arabi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Update Usage information for existing vocabularies as new DDI versions are published, or new qualifying elements are identified.</a:t>
            </a:r>
          </a:p>
          <a:p>
            <a:pPr marL="342900" marR="0" lvl="0" indent="-342900">
              <a:lnSpc>
                <a:spcPct val="107000"/>
              </a:lnSpc>
              <a:spcBef>
                <a:spcPts val="0"/>
              </a:spcBef>
              <a:spcAft>
                <a:spcPts val="0"/>
              </a:spcAft>
              <a:buFont typeface="+mj-lt"/>
              <a:buAutoNum type="arabi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Engage in CV-related work for DDI-CDI and other DDI products as needed.</a:t>
            </a:r>
          </a:p>
          <a:p>
            <a:pPr marL="342900" marR="0" lvl="0" indent="-342900">
              <a:lnSpc>
                <a:spcPct val="107000"/>
              </a:lnSpc>
              <a:spcBef>
                <a:spcPts val="0"/>
              </a:spcBef>
              <a:spcAft>
                <a:spcPts val="800"/>
              </a:spcAft>
              <a:buFont typeface="+mj-lt"/>
              <a:buAutoNum type="arabicPeriod"/>
            </a:pPr>
            <a:r>
              <a:rPr lang="en-US" sz="2200" dirty="0">
                <a:effectLst/>
                <a:latin typeface="Calibri" panose="020F0502020204030204" pitchFamily="34" charset="0"/>
                <a:ea typeface="Calibri" panose="020F0502020204030204" pitchFamily="34" charset="0"/>
                <a:cs typeface="Times New Roman" panose="02020603050405020304" pitchFamily="18" charset="0"/>
              </a:rPr>
              <a:t>Promote the DDI Alliance Controlled Vocabularies in the DDI user community as well as in the wider community of data users and curators via posters and presentations held at professional meetings.</a:t>
            </a:r>
          </a:p>
          <a:p>
            <a:pPr marL="0" indent="0">
              <a:buNone/>
            </a:pPr>
            <a:endParaRPr lang="en-US" dirty="0"/>
          </a:p>
        </p:txBody>
      </p:sp>
    </p:spTree>
    <p:extLst>
      <p:ext uri="{BB962C8B-B14F-4D97-AF65-F5344CB8AC3E}">
        <p14:creationId xmlns:p14="http://schemas.microsoft.com/office/powerpoint/2010/main" val="134633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4B382-606D-4151-9293-2DE3D3C5E1C0}"/>
              </a:ext>
            </a:extLst>
          </p:cNvPr>
          <p:cNvSpPr>
            <a:spLocks noGrp="1"/>
          </p:cNvSpPr>
          <p:nvPr>
            <p:ph type="title"/>
          </p:nvPr>
        </p:nvSpPr>
        <p:spPr>
          <a:xfrm>
            <a:off x="838200" y="365125"/>
            <a:ext cx="10515600" cy="884555"/>
          </a:xfrm>
        </p:spPr>
        <p:txBody>
          <a:bodyPr/>
          <a:lstStyle/>
          <a:p>
            <a:r>
              <a:rPr lang="en-US" sz="4400" dirty="0"/>
              <a:t>DDI-CVG Work Plan – immediate goals</a:t>
            </a:r>
            <a:endParaRPr lang="en-US" dirty="0"/>
          </a:p>
        </p:txBody>
      </p:sp>
      <p:sp>
        <p:nvSpPr>
          <p:cNvPr id="3" name="Content Placeholder 2">
            <a:extLst>
              <a:ext uri="{FF2B5EF4-FFF2-40B4-BE49-F238E27FC236}">
                <a16:creationId xmlns:a16="http://schemas.microsoft.com/office/drawing/2014/main" id="{3420C1A4-EC4B-457E-8E2E-CC26D14BA7AC}"/>
              </a:ext>
            </a:extLst>
          </p:cNvPr>
          <p:cNvSpPr>
            <a:spLocks noGrp="1"/>
          </p:cNvSpPr>
          <p:nvPr>
            <p:ph idx="1"/>
          </p:nvPr>
        </p:nvSpPr>
        <p:spPr>
          <a:xfrm>
            <a:off x="680720" y="1249680"/>
            <a:ext cx="10673080" cy="5516880"/>
          </a:xfrm>
        </p:spPr>
        <p:txBody>
          <a:bodyPr>
            <a:normAutofit fontScale="92500" lnSpcReduction="10000"/>
          </a:bodyPr>
          <a:lstStyle/>
          <a:p>
            <a:pPr marL="0" marR="0" indent="0">
              <a:lnSpc>
                <a:spcPct val="107000"/>
              </a:lnSpc>
              <a:spcBef>
                <a:spcPts val="0"/>
              </a:spcBef>
              <a:spcAft>
                <a:spcPts val="800"/>
              </a:spcAft>
              <a:buNone/>
            </a:pPr>
            <a:r>
              <a:rPr lang="en-US" sz="3000" dirty="0">
                <a:effectLst/>
                <a:latin typeface="Calibri" panose="020F0502020204030204" pitchFamily="34" charset="0"/>
                <a:ea typeface="Calibri" panose="020F0502020204030204" pitchFamily="34" charset="0"/>
                <a:cs typeface="Times New Roman" panose="02020603050405020304" pitchFamily="18" charset="0"/>
              </a:rPr>
              <a:t>Specific goals for 2021-2022 </a:t>
            </a:r>
          </a:p>
          <a:p>
            <a:pPr marL="342900" marR="0" lvl="0" indent="-342900">
              <a:lnSpc>
                <a:spcPct val="107000"/>
              </a:lnSpc>
              <a:spcBef>
                <a:spcPts val="0"/>
              </a:spcBef>
              <a:spcAft>
                <a:spcPts val="0"/>
              </a:spcAf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Review new </a:t>
            </a:r>
            <a:r>
              <a:rPr lang="en-US" dirty="0" err="1">
                <a:effectLst/>
                <a:latin typeface="Calibri" panose="020F0502020204030204" pitchFamily="34" charset="0"/>
                <a:ea typeface="Calibri" panose="020F0502020204030204" pitchFamily="34" charset="0"/>
                <a:cs typeface="Times New Roman" panose="02020603050405020304" pitchFamily="18" charset="0"/>
              </a:rPr>
              <a:t>CodeValueType</a:t>
            </a:r>
            <a:r>
              <a:rPr lang="en-US" dirty="0">
                <a:effectLst/>
                <a:latin typeface="Calibri" panose="020F0502020204030204" pitchFamily="34" charset="0"/>
                <a:ea typeface="Calibri" panose="020F0502020204030204" pitchFamily="34" charset="0"/>
                <a:cs typeface="Times New Roman" panose="02020603050405020304" pitchFamily="18" charset="0"/>
              </a:rPr>
              <a:t> elements introduced in DDI 3.3 to find good candidates for creating CVs.</a:t>
            </a:r>
          </a:p>
          <a:p>
            <a:pPr lvl="1">
              <a:lnSpc>
                <a:spcPct val="107000"/>
              </a:lnSpc>
              <a:spcBef>
                <a:spcPts val="0"/>
              </a:spcBef>
            </a:pPr>
            <a:r>
              <a:rPr lang="en-US" dirty="0">
                <a:effectLst/>
                <a:latin typeface="Calibri" panose="020F0502020204030204" pitchFamily="34" charset="0"/>
                <a:ea typeface="Calibri" panose="020F0502020204030204" pitchFamily="34" charset="0"/>
                <a:cs typeface="Times New Roman" panose="02020603050405020304" pitchFamily="18" charset="0"/>
              </a:rPr>
              <a:t>Current focus: new sections describing instrument development activities introduced in the Data Collection module</a:t>
            </a:r>
          </a:p>
          <a:p>
            <a:pPr marL="342900" marR="0" lvl="0" indent="-342900">
              <a:lnSpc>
                <a:spcPct val="107000"/>
              </a:lnSpc>
              <a:spcBef>
                <a:spcPts val="0"/>
              </a:spcBef>
              <a:spcAft>
                <a:spcPts val="0"/>
              </a:spcAf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Create and publish CVs for elements identified under 1. above.</a:t>
            </a:r>
          </a:p>
          <a:p>
            <a:pPr marL="342900" marR="0" lvl="0" indent="-342900">
              <a:lnSpc>
                <a:spcPct val="107000"/>
              </a:lnSpc>
              <a:spcBef>
                <a:spcPts val="0"/>
              </a:spcBef>
              <a:spcAft>
                <a:spcPts val="0"/>
              </a:spcAf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Review DDI 3.3 inline documentation for the elements that already have CVs, to identify those instances where there is no reference to an available DDI CV.</a:t>
            </a:r>
          </a:p>
          <a:p>
            <a:pPr lvl="1">
              <a:lnSpc>
                <a:spcPct val="107000"/>
              </a:lnSpc>
              <a:spcBef>
                <a:spcPts val="0"/>
              </a:spcBef>
            </a:pPr>
            <a:r>
              <a:rPr lang="en-US" sz="2800" dirty="0">
                <a:effectLst/>
                <a:latin typeface="Calibri" panose="020F0502020204030204" pitchFamily="34" charset="0"/>
                <a:ea typeface="Calibri" panose="020F0502020204030204" pitchFamily="34" charset="0"/>
                <a:cs typeface="Times New Roman" panose="02020603050405020304" pitchFamily="18" charset="0"/>
              </a:rPr>
              <a:t>Submit issue(s) in the DDI issue trackers requesting that the reference to existing CVs be added to the inline documentation.</a:t>
            </a:r>
          </a:p>
          <a:p>
            <a:pPr marL="342900" marR="0" lvl="0" indent="-342900">
              <a:lnSpc>
                <a:spcPct val="107000"/>
              </a:lnSpc>
              <a:spcBef>
                <a:spcPts val="0"/>
              </a:spcBef>
              <a:spcAft>
                <a:spcPts val="800"/>
              </a:spcAft>
              <a:buFont typeface="+mj-lt"/>
              <a:buAutoNum type="arabicPeriod"/>
            </a:pPr>
            <a:r>
              <a:rPr lang="en-US" dirty="0">
                <a:effectLst/>
                <a:latin typeface="Calibri" panose="020F0502020204030204" pitchFamily="34" charset="0"/>
                <a:ea typeface="Calibri" panose="020F0502020204030204" pitchFamily="34" charset="0"/>
                <a:cs typeface="Times New Roman" panose="02020603050405020304" pitchFamily="18" charset="0"/>
              </a:rPr>
              <a:t>Work with Technical Committee and ICPSR to set up the process for publishing CVs on the DDI Alliance site, including resolution support.</a:t>
            </a:r>
          </a:p>
          <a:p>
            <a:pPr marL="0" indent="0">
              <a:buNone/>
            </a:pPr>
            <a:endParaRPr lang="en-US" dirty="0"/>
          </a:p>
        </p:txBody>
      </p:sp>
    </p:spTree>
    <p:extLst>
      <p:ext uri="{BB962C8B-B14F-4D97-AF65-F5344CB8AC3E}">
        <p14:creationId xmlns:p14="http://schemas.microsoft.com/office/powerpoint/2010/main" val="13447144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F6D537-0768-4C9A-8B3F-D8C019E499D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EB09217-C588-4D0A-A117-A2C963578A6E}"/>
              </a:ext>
            </a:extLst>
          </p:cNvPr>
          <p:cNvSpPr>
            <a:spLocks noGrp="1"/>
          </p:cNvSpPr>
          <p:nvPr>
            <p:ph idx="1"/>
          </p:nvPr>
        </p:nvSpPr>
        <p:spPr/>
        <p:txBody>
          <a:bodyPr/>
          <a:lstStyle/>
          <a:p>
            <a:r>
              <a:rPr lang="en-US" sz="4400" dirty="0"/>
              <a:t>Questions?</a:t>
            </a:r>
          </a:p>
          <a:p>
            <a:pPr lvl="2"/>
            <a:r>
              <a:rPr lang="en-US" sz="4400" dirty="0"/>
              <a:t>Comments?</a:t>
            </a:r>
          </a:p>
          <a:p>
            <a:pPr lvl="2"/>
            <a:endParaRPr lang="en-US" dirty="0"/>
          </a:p>
          <a:p>
            <a:pPr lvl="2"/>
            <a:endParaRPr lang="en-US" dirty="0"/>
          </a:p>
          <a:p>
            <a:pPr lvl="2"/>
            <a:endParaRPr lang="en-US" dirty="0"/>
          </a:p>
          <a:p>
            <a:pPr lvl="2"/>
            <a:endParaRPr lang="en-US" dirty="0"/>
          </a:p>
          <a:p>
            <a:pPr lvl="2"/>
            <a:endParaRPr lang="en-US" dirty="0"/>
          </a:p>
          <a:p>
            <a:pPr marL="3657600" lvl="8" indent="0">
              <a:buNone/>
            </a:pPr>
            <a:r>
              <a:rPr lang="en-US" sz="4400" dirty="0"/>
              <a:t>Thank you!</a:t>
            </a:r>
          </a:p>
        </p:txBody>
      </p:sp>
    </p:spTree>
    <p:extLst>
      <p:ext uri="{BB962C8B-B14F-4D97-AF65-F5344CB8AC3E}">
        <p14:creationId xmlns:p14="http://schemas.microsoft.com/office/powerpoint/2010/main" val="4546610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1188</TotalTime>
  <Words>698</Words>
  <Application>Microsoft Office PowerPoint</Application>
  <PresentationFormat>Widescreen</PresentationFormat>
  <Paragraphs>81</Paragraphs>
  <Slides>9</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DDI Alliance Controlled Vocabularies Working Group</vt:lpstr>
      <vt:lpstr>DDI Alliance Controlled Vocabularies Working Group</vt:lpstr>
      <vt:lpstr>DDI Alliance Controlled Vocabularies Working Group</vt:lpstr>
      <vt:lpstr>DDI Alliance Controlled Vocabularies Working Group</vt:lpstr>
      <vt:lpstr>CESSDA Vocabulary Service</vt:lpstr>
      <vt:lpstr>Harmonizing the CESSDA Vocabularies and DDI Controlled Vocabularies sites </vt:lpstr>
      <vt:lpstr>DDI-CVG Work Plan – ongoing tasks</vt:lpstr>
      <vt:lpstr>DDI-CVG Work Plan – immediate goals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DDI Alliance Controlled Vocabularies Working Group</dc:title>
  <dc:creator>sanda ionescu</dc:creator>
  <cp:lastModifiedBy>sanda ionescu</cp:lastModifiedBy>
  <cp:revision>20</cp:revision>
  <dcterms:created xsi:type="dcterms:W3CDTF">2021-03-05T02:28:34Z</dcterms:created>
  <dcterms:modified xsi:type="dcterms:W3CDTF">2021-03-09T15:52:38Z</dcterms:modified>
</cp:coreProperties>
</file>