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2" r:id="rId7"/>
    <p:sldId id="261" r:id="rId8"/>
    <p:sldId id="260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F9AAB-440D-4086-910E-93AE2B8D7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7E711F-E88F-437D-8732-D2862D9BF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1FBFE-192E-4546-A150-541D171BC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4E9-257F-4B80-A77A-F4D32D480DBC}" type="datetimeFigureOut">
              <a:rPr lang="de-DE" smtClean="0"/>
              <a:t>13.07.2021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9BBBB-D916-4741-A556-AE919E28B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299BE-1B9D-4AD3-A066-6FA5AB6A8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8121-B2AF-484B-8A4B-D834B85B6B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618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F0810-9038-45FD-A2D6-F957AC881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95C72-CE52-4C9C-8691-05A64998D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EF50E-EB88-445B-8EA2-FCAD0CB4A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4E9-257F-4B80-A77A-F4D32D480DBC}" type="datetimeFigureOut">
              <a:rPr lang="de-DE" smtClean="0"/>
              <a:t>13.07.2021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43548-78B4-4AE4-8F8D-B92C4DF6F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FFDFA-B36E-4135-80F1-A2C48713C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8121-B2AF-484B-8A4B-D834B85B6B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56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DB4611-5B7B-41AA-8A7B-7EEA487839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D9156-18C0-4C08-954A-D1ED5722F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F5116-987B-4E09-8071-C94855163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4E9-257F-4B80-A77A-F4D32D480DBC}" type="datetimeFigureOut">
              <a:rPr lang="de-DE" smtClean="0"/>
              <a:t>13.07.2021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96D09-94BB-438E-AD99-7421F8B77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69DD8-8BF4-4702-838A-546FD2C46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8121-B2AF-484B-8A4B-D834B85B6B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7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837A1-AD28-4EBA-8733-E37FEFB8C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A475E-ABD4-4FD5-887B-F59C3A07C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523A3-B603-4914-B47D-73D3EEDD6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4E9-257F-4B80-A77A-F4D32D480DBC}" type="datetimeFigureOut">
              <a:rPr lang="de-DE" smtClean="0"/>
              <a:t>13.07.2021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6D4A3-412E-4901-80A5-3362E5E2E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A3016-CAC1-4136-89D4-DAD748346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8121-B2AF-484B-8A4B-D834B85B6B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362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3A433-EA3B-4DA1-AF87-F93E6DE8B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B30F3-408A-4069-9413-C49658D65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0B426-7AF5-4DFC-B3BB-5912EABD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4E9-257F-4B80-A77A-F4D32D480DBC}" type="datetimeFigureOut">
              <a:rPr lang="de-DE" smtClean="0"/>
              <a:t>13.07.2021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0B9F6-42DD-4BFF-8242-BC6638C0F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941AC-0924-4AA8-9A9B-064AFCAF1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8121-B2AF-484B-8A4B-D834B85B6B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92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C125E-071F-47B8-800F-9001BBEF4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90BDE-0AD1-4069-9FC7-B1AD8C58A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2C8395-547D-4D3F-B9DE-44BB48D343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7AC025-F9DE-40A0-8FBB-3F5380065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4E9-257F-4B80-A77A-F4D32D480DBC}" type="datetimeFigureOut">
              <a:rPr lang="de-DE" smtClean="0"/>
              <a:t>13.07.2021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10937-B0C0-4983-A406-47BB50C54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2E4F9B-A465-4F13-BA2C-98AA30371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8121-B2AF-484B-8A4B-D834B85B6B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51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A1CFB-EEE5-4949-9730-5FDFC2CAA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D8698-26B2-46D4-8643-968F5AD9B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4FC28F-90F0-4385-8969-FAE12BFEB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9EEB62-4DB7-4A3E-A543-8B4B734635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79B4DA-020A-4716-9D62-DCCBCEB184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4C34ED-8C3B-47FD-89CE-049F70A65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4E9-257F-4B80-A77A-F4D32D480DBC}" type="datetimeFigureOut">
              <a:rPr lang="de-DE" smtClean="0"/>
              <a:t>13.07.2021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0BDBE9-0FB2-4839-89B2-1F7EBF6F6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00D7B0-BA39-4A82-8765-9CF481B39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8121-B2AF-484B-8A4B-D834B85B6B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439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09F42-9365-489F-AD7A-0ADEEE20A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85D50E-76CE-428C-AEE0-15F21260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4E9-257F-4B80-A77A-F4D32D480DBC}" type="datetimeFigureOut">
              <a:rPr lang="de-DE" smtClean="0"/>
              <a:t>13.07.2021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FC819E-8732-47C6-B8D4-AA46E5BC4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F82470-82F6-4793-8C27-F0C52CFDD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8121-B2AF-484B-8A4B-D834B85B6B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203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CC19C6-4DF8-4D85-944C-ED206BECB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4E9-257F-4B80-A77A-F4D32D480DBC}" type="datetimeFigureOut">
              <a:rPr lang="de-DE" smtClean="0"/>
              <a:t>13.07.2021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3FAB76-5C30-4E65-BEC3-6645BE3FE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580FA8-8537-4E03-900E-87B311ABD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8121-B2AF-484B-8A4B-D834B85B6B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1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C8C86-802D-4487-BEB5-07C41886C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A65A6-01D1-44BB-B0A8-0D0B63823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4642C-C7EF-49F9-9544-A4A4151BF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DB136-41BC-47EF-8453-3E3394D22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4E9-257F-4B80-A77A-F4D32D480DBC}" type="datetimeFigureOut">
              <a:rPr lang="de-DE" smtClean="0"/>
              <a:t>13.07.2021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44560-8F7F-4484-9C09-9AA2B306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08DFE6-FE69-4E21-A3E1-B8902B249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8121-B2AF-484B-8A4B-D834B85B6B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351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9AD45-F2F3-496C-B7BB-5733EF144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620082-8531-4D79-84D8-8DF2F24BE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18B5F-A026-494B-8A51-490E25290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97B62-F7E3-4D79-B745-79C9676B7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4E9-257F-4B80-A77A-F4D32D480DBC}" type="datetimeFigureOut">
              <a:rPr lang="de-DE" smtClean="0"/>
              <a:t>13.07.2021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E8B35-12F8-4C23-9747-D5F2DAD35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AE183-539C-480A-9EFC-DF80F745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78121-B2AF-484B-8A4B-D834B85B6B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095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3F4FC4-0C9C-4589-9D1C-353A532B1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B9F83-73CA-49A8-96B0-3C3C68697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F7C3E-5E74-4220-879B-759F751016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F04E9-257F-4B80-A77A-F4D32D480DBC}" type="datetimeFigureOut">
              <a:rPr lang="de-DE" smtClean="0"/>
              <a:t>13.07.2021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D2D71-EAF2-4AB5-AAFA-0A02860404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D08BE-FB93-4285-BC75-0FF796799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78121-B2AF-484B-8A4B-D834B85B6B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383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tracker.ietf.org/doc/draft-urn-dd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0AD4B-5878-4C0C-94C1-84C8B38D15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DDI URN Resolution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A223A9-CCEB-4A74-AAAC-01661F4536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Scientific Board 2021-07-13</a:t>
            </a:r>
          </a:p>
          <a:p>
            <a:r>
              <a:rPr lang="de-DE" dirty="0"/>
              <a:t>Joachim Wackerow</a:t>
            </a:r>
          </a:p>
        </p:txBody>
      </p:sp>
    </p:spTree>
    <p:extLst>
      <p:ext uri="{BB962C8B-B14F-4D97-AF65-F5344CB8AC3E}">
        <p14:creationId xmlns:p14="http://schemas.microsoft.com/office/powerpoint/2010/main" val="72246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766DE-862F-4855-9043-960560D5C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High-Level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9C13E-0A51-4FD7-A721-22C8F589C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Identifiable</a:t>
            </a:r>
            <a:r>
              <a:rPr lang="de-DE" dirty="0"/>
              <a:t> DDI </a:t>
            </a:r>
            <a:r>
              <a:rPr lang="de-DE" dirty="0" err="1"/>
              <a:t>objects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and </a:t>
            </a:r>
            <a:r>
              <a:rPr lang="de-DE" dirty="0" err="1"/>
              <a:t>re-used</a:t>
            </a:r>
            <a:r>
              <a:rPr lang="de-DE" dirty="0"/>
              <a:t> in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contexts</a:t>
            </a:r>
            <a:endParaRPr lang="de-DE" dirty="0"/>
          </a:p>
          <a:p>
            <a:r>
              <a:rPr lang="de-DE" dirty="0"/>
              <a:t>Core </a:t>
            </a:r>
            <a:r>
              <a:rPr lang="de-DE" dirty="0" err="1"/>
              <a:t>examples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concepts</a:t>
            </a:r>
            <a:r>
              <a:rPr lang="de-DE" dirty="0"/>
              <a:t>, </a:t>
            </a:r>
            <a:r>
              <a:rPr lang="de-DE" dirty="0" err="1"/>
              <a:t>questions</a:t>
            </a:r>
            <a:r>
              <a:rPr lang="de-DE" dirty="0"/>
              <a:t>, and variables</a:t>
            </a:r>
          </a:p>
          <a:p>
            <a:r>
              <a:rPr lang="de-DE" dirty="0"/>
              <a:t>The </a:t>
            </a:r>
            <a:r>
              <a:rPr lang="de-DE" dirty="0" err="1"/>
              <a:t>intention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DDI URN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a </a:t>
            </a:r>
            <a:r>
              <a:rPr lang="de-DE" dirty="0" err="1"/>
              <a:t>globally</a:t>
            </a:r>
            <a:r>
              <a:rPr lang="de-DE" dirty="0"/>
              <a:t> </a:t>
            </a:r>
            <a:r>
              <a:rPr lang="de-DE" dirty="0" err="1"/>
              <a:t>unique</a:t>
            </a:r>
            <a:r>
              <a:rPr lang="de-DE" dirty="0"/>
              <a:t>, persistent </a:t>
            </a:r>
            <a:r>
              <a:rPr lang="de-DE" dirty="0" err="1"/>
              <a:t>identifier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DDI </a:t>
            </a:r>
            <a:r>
              <a:rPr lang="de-DE" dirty="0" err="1"/>
              <a:t>objects</a:t>
            </a:r>
            <a:endParaRPr lang="de-DE" dirty="0"/>
          </a:p>
          <a:p>
            <a:r>
              <a:rPr lang="de-DE" dirty="0"/>
              <a:t>The </a:t>
            </a:r>
            <a:r>
              <a:rPr lang="de-DE" dirty="0" err="1"/>
              <a:t>goal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achieve</a:t>
            </a:r>
            <a:r>
              <a:rPr lang="de-DE" dirty="0"/>
              <a:t> a </a:t>
            </a:r>
            <a:r>
              <a:rPr lang="en-US" dirty="0"/>
              <a:t>Globally Unique, Persistent and </a:t>
            </a:r>
            <a:r>
              <a:rPr lang="en-US" b="1" dirty="0"/>
              <a:t>Resolvable</a:t>
            </a:r>
            <a:r>
              <a:rPr lang="en-US" dirty="0"/>
              <a:t> Identifier (GUPRI) in the sense of the FAIR principle F1 “</a:t>
            </a:r>
            <a:r>
              <a:rPr lang="en-US" b="1" dirty="0"/>
              <a:t>(Meta) data are assigned globally unique and persistent identifiers</a:t>
            </a:r>
            <a:r>
              <a:rPr lang="en-US" dirty="0"/>
              <a:t>“</a:t>
            </a:r>
          </a:p>
          <a:p>
            <a:r>
              <a:rPr lang="de-DE" dirty="0"/>
              <a:t>DDI </a:t>
            </a:r>
            <a:r>
              <a:rPr lang="de-DE" dirty="0" err="1"/>
              <a:t>objects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GUPRI support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idea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DDI </a:t>
            </a:r>
            <a:r>
              <a:rPr lang="de-DE" dirty="0" err="1"/>
              <a:t>repositories</a:t>
            </a:r>
            <a:r>
              <a:rPr lang="de-DE" dirty="0"/>
              <a:t> and </a:t>
            </a:r>
            <a:r>
              <a:rPr lang="de-DE" dirty="0" err="1"/>
              <a:t>registries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vision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distributed</a:t>
            </a:r>
            <a:r>
              <a:rPr lang="de-DE" dirty="0"/>
              <a:t> DDI </a:t>
            </a:r>
            <a:r>
              <a:rPr lang="de-DE" dirty="0" err="1"/>
              <a:t>object</a:t>
            </a:r>
            <a:r>
              <a:rPr lang="de-DE" dirty="0"/>
              <a:t> network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472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2F447-691F-42C1-9CFE-6F0E5F58F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DDI URN Resolution - High-Level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246BE-F9A5-4958-AA72-261E2123D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A </a:t>
            </a:r>
            <a:r>
              <a:rPr lang="de-DE" dirty="0" err="1"/>
              <a:t>program</a:t>
            </a:r>
            <a:r>
              <a:rPr lang="de-DE" dirty="0"/>
              <a:t> </a:t>
            </a:r>
            <a:r>
              <a:rPr lang="de-DE" dirty="0" err="1"/>
              <a:t>requests</a:t>
            </a:r>
            <a:r>
              <a:rPr lang="de-DE" dirty="0"/>
              <a:t> a DDI </a:t>
            </a:r>
            <a:r>
              <a:rPr lang="de-DE" dirty="0" err="1"/>
              <a:t>object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identified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 DDI URN and </a:t>
            </a:r>
            <a:r>
              <a:rPr lang="de-DE" dirty="0" err="1"/>
              <a:t>receives</a:t>
            </a:r>
            <a:r>
              <a:rPr lang="de-DE" dirty="0"/>
              <a:t> a </a:t>
            </a:r>
            <a:r>
              <a:rPr lang="de-DE" dirty="0" err="1"/>
              <a:t>copy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object</a:t>
            </a:r>
            <a:r>
              <a:rPr lang="de-DE" dirty="0"/>
              <a:t>.</a:t>
            </a:r>
          </a:p>
          <a:p>
            <a:r>
              <a:rPr lang="de-DE" dirty="0"/>
              <a:t>The </a:t>
            </a:r>
            <a:r>
              <a:rPr lang="de-DE" dirty="0" err="1"/>
              <a:t>main</a:t>
            </a:r>
            <a:r>
              <a:rPr lang="de-DE" dirty="0"/>
              <a:t> </a:t>
            </a:r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:</a:t>
            </a:r>
          </a:p>
          <a:p>
            <a:pPr lvl="1"/>
            <a:r>
              <a:rPr lang="de-DE" b="1" dirty="0" err="1"/>
              <a:t>Which</a:t>
            </a:r>
            <a:r>
              <a:rPr lang="de-DE" b="1" dirty="0"/>
              <a:t> </a:t>
            </a:r>
            <a:r>
              <a:rPr lang="de-DE" b="1" dirty="0" err="1"/>
              <a:t>solution</a:t>
            </a:r>
            <a:r>
              <a:rPr lang="de-DE" b="1" dirty="0"/>
              <a:t> </a:t>
            </a:r>
            <a:r>
              <a:rPr lang="de-DE" b="1" dirty="0" err="1"/>
              <a:t>can</a:t>
            </a:r>
            <a:r>
              <a:rPr lang="de-DE" b="1" dirty="0"/>
              <a:t> support </a:t>
            </a:r>
            <a:r>
              <a:rPr lang="de-DE" b="1" dirty="0" err="1"/>
              <a:t>efficiently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vision</a:t>
            </a:r>
            <a:r>
              <a:rPr lang="de-DE" b="1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distributed</a:t>
            </a:r>
            <a:r>
              <a:rPr lang="de-DE" dirty="0"/>
              <a:t> DDI </a:t>
            </a:r>
            <a:r>
              <a:rPr lang="de-DE" dirty="0" err="1"/>
              <a:t>object</a:t>
            </a:r>
            <a:r>
              <a:rPr lang="de-DE" dirty="0"/>
              <a:t> network </a:t>
            </a:r>
            <a:r>
              <a:rPr lang="de-DE" dirty="0" err="1"/>
              <a:t>based</a:t>
            </a:r>
            <a:r>
              <a:rPr lang="de-DE" dirty="0"/>
              <a:t> on DDI </a:t>
            </a:r>
            <a:r>
              <a:rPr lang="de-DE" dirty="0" err="1"/>
              <a:t>repositories</a:t>
            </a:r>
            <a:r>
              <a:rPr lang="de-DE" dirty="0"/>
              <a:t> and </a:t>
            </a:r>
            <a:r>
              <a:rPr lang="de-DE" dirty="0" err="1"/>
              <a:t>registries</a:t>
            </a:r>
            <a:r>
              <a:rPr lang="de-DE" dirty="0"/>
              <a:t>?</a:t>
            </a:r>
          </a:p>
          <a:p>
            <a:pPr lvl="1"/>
            <a:r>
              <a:rPr lang="de-DE" b="1" dirty="0" err="1"/>
              <a:t>How</a:t>
            </a:r>
            <a:r>
              <a:rPr lang="de-DE" b="1" dirty="0"/>
              <a:t> </a:t>
            </a:r>
            <a:r>
              <a:rPr lang="de-DE" b="1" dirty="0" err="1"/>
              <a:t>does</a:t>
            </a:r>
            <a:r>
              <a:rPr lang="de-DE" b="1" dirty="0"/>
              <a:t> </a:t>
            </a:r>
            <a:r>
              <a:rPr lang="de-DE" b="1" dirty="0" err="1"/>
              <a:t>this</a:t>
            </a:r>
            <a:r>
              <a:rPr lang="de-DE" b="1" dirty="0"/>
              <a:t> </a:t>
            </a:r>
            <a:r>
              <a:rPr lang="de-DE" b="1" dirty="0" err="1"/>
              <a:t>really</a:t>
            </a:r>
            <a:r>
              <a:rPr lang="de-DE" b="1" dirty="0"/>
              <a:t> </a:t>
            </a:r>
            <a:r>
              <a:rPr lang="de-DE" b="1" dirty="0" err="1"/>
              <a:t>work</a:t>
            </a:r>
            <a:r>
              <a:rPr lang="de-DE" b="1" dirty="0"/>
              <a:t>?</a:t>
            </a:r>
          </a:p>
          <a:p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Who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responsibility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provide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basis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?</a:t>
            </a:r>
          </a:p>
          <a:p>
            <a:pPr lvl="1"/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 </a:t>
            </a:r>
            <a:r>
              <a:rPr lang="de-DE" dirty="0" err="1"/>
              <a:t>resources</a:t>
            </a:r>
            <a:r>
              <a:rPr lang="de-DE" dirty="0"/>
              <a:t> (</a:t>
            </a:r>
            <a:r>
              <a:rPr lang="de-DE" dirty="0" err="1"/>
              <a:t>one</a:t>
            </a:r>
            <a:r>
              <a:rPr lang="de-DE" dirty="0"/>
              <a:t>-time and </a:t>
            </a:r>
            <a:r>
              <a:rPr lang="de-DE" dirty="0" err="1"/>
              <a:t>maintenance</a:t>
            </a:r>
            <a:r>
              <a:rPr lang="de-DE" dirty="0"/>
              <a:t>)?</a:t>
            </a:r>
          </a:p>
          <a:p>
            <a:r>
              <a:rPr lang="en-US" dirty="0"/>
              <a:t>The Scientific Board should create a proposal for a related policy</a:t>
            </a:r>
          </a:p>
          <a:p>
            <a:pPr lvl="1"/>
            <a:r>
              <a:rPr lang="en-US" dirty="0"/>
              <a:t>This is basically a strategic decision and would possibly require some resources.</a:t>
            </a:r>
          </a:p>
          <a:p>
            <a:pPr lvl="1"/>
            <a:r>
              <a:rPr lang="en-US" dirty="0"/>
              <a:t>With this background, a decision of the Executive Board might be necessary.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4764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BAA85-09F2-4461-8B42-01B0E57E8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DDI URN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Resolvable</a:t>
            </a:r>
            <a:r>
              <a:rPr lang="de-DE" dirty="0"/>
              <a:t> Identifier (GUPRI)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DE812-BCF8-4850-926F-B32A126F5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A </a:t>
            </a:r>
            <a:r>
              <a:rPr lang="de-DE" dirty="0" err="1"/>
              <a:t>user</a:t>
            </a:r>
            <a:r>
              <a:rPr lang="de-DE" dirty="0"/>
              <a:t> (</a:t>
            </a:r>
            <a:r>
              <a:rPr lang="de-DE" dirty="0" err="1"/>
              <a:t>software</a:t>
            </a:r>
            <a:r>
              <a:rPr lang="de-DE" dirty="0"/>
              <a:t> </a:t>
            </a:r>
            <a:r>
              <a:rPr lang="de-DE" dirty="0" err="1"/>
              <a:t>program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human)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interested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object</a:t>
            </a:r>
            <a:r>
              <a:rPr lang="de-DE" dirty="0"/>
              <a:t> </a:t>
            </a:r>
            <a:r>
              <a:rPr lang="de-DE" dirty="0" err="1"/>
              <a:t>identified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 DDI URN.</a:t>
            </a:r>
          </a:p>
          <a:p>
            <a:r>
              <a:rPr lang="de-DE" dirty="0"/>
              <a:t>A Uniform </a:t>
            </a:r>
            <a:r>
              <a:rPr lang="de-DE" dirty="0" err="1"/>
              <a:t>Resource</a:t>
            </a:r>
            <a:r>
              <a:rPr lang="de-DE" dirty="0"/>
              <a:t> Name (URN) </a:t>
            </a:r>
            <a:r>
              <a:rPr lang="de-DE" dirty="0" err="1"/>
              <a:t>is</a:t>
            </a:r>
            <a:r>
              <a:rPr lang="de-DE" dirty="0"/>
              <a:t> a Uniform </a:t>
            </a:r>
            <a:r>
              <a:rPr lang="de-DE" dirty="0" err="1"/>
              <a:t>Resource</a:t>
            </a:r>
            <a:r>
              <a:rPr lang="de-DE" dirty="0"/>
              <a:t> Identifier (URI). „</a:t>
            </a:r>
            <a:r>
              <a:rPr lang="en-US" i="1" dirty="0"/>
              <a:t>URNs are globally unique persistent identifiers assigned within defined namespaces so they will be available for a long period of time, ... URNs cannot be used to directly locate an item …</a:t>
            </a:r>
            <a:r>
              <a:rPr lang="en-US" dirty="0"/>
              <a:t>“</a:t>
            </a:r>
          </a:p>
          <a:p>
            <a:r>
              <a:rPr lang="en-US" dirty="0"/>
              <a:t>‘ddi’ is the URN namespace of DDI URNs.</a:t>
            </a:r>
          </a:p>
          <a:p>
            <a:r>
              <a:rPr lang="en-US" dirty="0"/>
              <a:t>A DDI URN needs a resolution to a physical location, Uniform Resource Locator (URL), which can be used to request the DDI object.</a:t>
            </a:r>
          </a:p>
          <a:p>
            <a:r>
              <a:rPr lang="en-US" dirty="0"/>
              <a:t>DDI agencies are responsible for the assignment of DDI URNs to their DDI objects. They are approved and listed in the DDI Alliance agency registry.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0259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7B925-2E59-4A69-83D9-E2FB0FED1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DDI URN </a:t>
            </a:r>
            <a:r>
              <a:rPr lang="de-DE" dirty="0" err="1"/>
              <a:t>Structure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8E427-D3AF-46FA-8FAD-5218E0D07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b="1" dirty="0" err="1">
                <a:latin typeface="Lucida Console" panose="020B0609040504020204" pitchFamily="49" charset="0"/>
              </a:rPr>
              <a:t>urn:ddi:rai:di:vi</a:t>
            </a:r>
            <a:endParaRPr lang="de-DE" b="1" dirty="0">
              <a:latin typeface="Lucida Console" panose="020B0609040504020204" pitchFamily="49" charset="0"/>
            </a:endParaRPr>
          </a:p>
          <a:p>
            <a:r>
              <a:rPr lang="de-DE" dirty="0"/>
              <a:t>International Registration Data Identifier</a:t>
            </a:r>
          </a:p>
          <a:p>
            <a:pPr lvl="1"/>
            <a:r>
              <a:rPr lang="de-DE" dirty="0"/>
              <a:t>Persistent, </a:t>
            </a:r>
            <a:r>
              <a:rPr lang="de-DE" dirty="0" err="1"/>
              <a:t>globally</a:t>
            </a:r>
            <a:r>
              <a:rPr lang="de-DE" dirty="0"/>
              <a:t> </a:t>
            </a:r>
            <a:r>
              <a:rPr lang="de-DE" dirty="0" err="1"/>
              <a:t>unique</a:t>
            </a:r>
            <a:r>
              <a:rPr lang="de-DE" dirty="0"/>
              <a:t> </a:t>
            </a:r>
            <a:r>
              <a:rPr lang="de-DE" dirty="0" err="1"/>
              <a:t>object</a:t>
            </a:r>
            <a:r>
              <a:rPr lang="de-DE" dirty="0"/>
              <a:t> </a:t>
            </a:r>
            <a:r>
              <a:rPr lang="de-DE" dirty="0" err="1"/>
              <a:t>identifier</a:t>
            </a:r>
            <a:r>
              <a:rPr lang="de-DE" dirty="0"/>
              <a:t> </a:t>
            </a:r>
            <a:r>
              <a:rPr lang="de-DE" dirty="0" err="1"/>
              <a:t>aligned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ISO/IEC 11179-6:2015, Information </a:t>
            </a:r>
            <a:r>
              <a:rPr lang="de-DE" dirty="0" err="1"/>
              <a:t>technology</a:t>
            </a:r>
            <a:r>
              <a:rPr lang="de-DE" dirty="0"/>
              <a:t> - </a:t>
            </a:r>
            <a:r>
              <a:rPr lang="de-DE" dirty="0" err="1"/>
              <a:t>Metadata</a:t>
            </a:r>
            <a:r>
              <a:rPr lang="de-DE" dirty="0"/>
              <a:t> </a:t>
            </a:r>
            <a:r>
              <a:rPr lang="de-DE" dirty="0" err="1"/>
              <a:t>registries</a:t>
            </a:r>
            <a:r>
              <a:rPr lang="de-DE" dirty="0"/>
              <a:t> (MDR) - Part 6: Registration, Annex A, </a:t>
            </a:r>
            <a:r>
              <a:rPr lang="de-DE" dirty="0" err="1"/>
              <a:t>Identifiers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ISO/IEC 6523</a:t>
            </a:r>
          </a:p>
          <a:p>
            <a:pPr lvl="1"/>
            <a:r>
              <a:rPr lang="de-DE" dirty="0" err="1"/>
              <a:t>rai</a:t>
            </a:r>
            <a:r>
              <a:rPr lang="de-DE" dirty="0"/>
              <a:t> – </a:t>
            </a:r>
            <a:r>
              <a:rPr lang="de-DE" dirty="0" err="1"/>
              <a:t>registration</a:t>
            </a:r>
            <a:r>
              <a:rPr lang="de-DE" dirty="0"/>
              <a:t> </a:t>
            </a:r>
            <a:r>
              <a:rPr lang="de-DE" dirty="0" err="1"/>
              <a:t>authority</a:t>
            </a:r>
            <a:r>
              <a:rPr lang="de-DE" dirty="0"/>
              <a:t> </a:t>
            </a:r>
            <a:r>
              <a:rPr lang="de-DE" dirty="0" err="1"/>
              <a:t>identifier</a:t>
            </a:r>
            <a:endParaRPr lang="de-DE" dirty="0"/>
          </a:p>
          <a:p>
            <a:pPr lvl="2"/>
            <a:r>
              <a:rPr lang="en-US" dirty="0"/>
              <a:t>Identifier assigned to a Registration Authority, hereafter called Registration Authority Identifier (RAI). The RAI is called 'agency' in DDI-Codebook and DDI-Lifecycle.</a:t>
            </a:r>
            <a:endParaRPr lang="de-DE" dirty="0"/>
          </a:p>
          <a:p>
            <a:pPr lvl="1"/>
            <a:r>
              <a:rPr lang="de-DE" dirty="0"/>
              <a:t>di –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identifier</a:t>
            </a:r>
            <a:endParaRPr lang="de-DE" dirty="0"/>
          </a:p>
          <a:p>
            <a:pPr lvl="2"/>
            <a:r>
              <a:rPr lang="en-US" dirty="0"/>
              <a:t>Identifier assigned to an Administered Item within a Registration Authority, hereafter called Data Identifier (DI). The DI is called 'id' in DDI-Codebook and DDI-Lifecycle.</a:t>
            </a:r>
          </a:p>
          <a:p>
            <a:pPr lvl="1"/>
            <a:r>
              <a:rPr lang="en-US" dirty="0"/>
              <a:t>vi – </a:t>
            </a:r>
            <a:r>
              <a:rPr lang="en-US"/>
              <a:t>version identifier</a:t>
            </a:r>
            <a:endParaRPr lang="en-US" dirty="0"/>
          </a:p>
          <a:p>
            <a:pPr lvl="2"/>
            <a:r>
              <a:rPr lang="en-US" dirty="0"/>
              <a:t>Identifier assigned to a version under which an Administered Item registration is submitted or updated hereafter called Version Identifier (VI). The VI is called "version" in DDI-Codebook and DDI-Lifecycle.</a:t>
            </a:r>
          </a:p>
          <a:p>
            <a:r>
              <a:rPr lang="en-US" dirty="0"/>
              <a:t>Document “A Uniform Resource Name (URN) Namespace for the Data Documentation Initiative (DDI)”, </a:t>
            </a:r>
            <a:r>
              <a:rPr lang="en-US" u="sng" dirty="0">
                <a:hlinkClick r:id="rId2"/>
              </a:rPr>
              <a:t>https://datatracker.ietf.org/doc/draft-urn-ddi/</a:t>
            </a:r>
            <a:r>
              <a:rPr lang="en-US" dirty="0"/>
              <a:t>. The details of the resolution approach is described in the appendices A and B.</a:t>
            </a:r>
            <a:endParaRPr lang="de-DE" dirty="0"/>
          </a:p>
          <a:p>
            <a:endParaRPr lang="en-US" dirty="0"/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659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6FEDC-56D7-4C61-B4DE-967DEC9CD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Registry </a:t>
            </a:r>
            <a:r>
              <a:rPr lang="de-DE" dirty="0" err="1"/>
              <a:t>of</a:t>
            </a:r>
            <a:r>
              <a:rPr lang="de-DE" dirty="0"/>
              <a:t> DDI </a:t>
            </a:r>
            <a:r>
              <a:rPr lang="de-DE" dirty="0" err="1"/>
              <a:t>Agencies</a:t>
            </a:r>
            <a:endParaRPr lang="de-D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DD571A-EDC0-4704-B0A5-75B834F57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3130" y="1501550"/>
            <a:ext cx="6326402" cy="535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27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15828-6D30-4157-8E73-4CA6C6FA7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DNS-</a:t>
            </a:r>
            <a:r>
              <a:rPr lang="de-DE" dirty="0" err="1"/>
              <a:t>Based</a:t>
            </a:r>
            <a:r>
              <a:rPr lang="de-DE" dirty="0"/>
              <a:t> DDI URN Resolution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C92973-38E4-4496-85D8-5BB7B7F94D44}"/>
              </a:ext>
            </a:extLst>
          </p:cNvPr>
          <p:cNvSpPr/>
          <p:nvPr/>
        </p:nvSpPr>
        <p:spPr>
          <a:xfrm>
            <a:off x="964637" y="2152911"/>
            <a:ext cx="7506002" cy="320286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4F48D3-EE2E-4C98-A10E-C5EC76E266E4}"/>
              </a:ext>
            </a:extLst>
          </p:cNvPr>
          <p:cNvSpPr txBox="1"/>
          <p:nvPr/>
        </p:nvSpPr>
        <p:spPr>
          <a:xfrm>
            <a:off x="964637" y="2280975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ddi.urn.arpa</a:t>
            </a:r>
            <a:endParaRPr lang="de-DE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2D98E7A-0D9C-4070-A1D1-D3E1EB2C61CC}"/>
              </a:ext>
            </a:extLst>
          </p:cNvPr>
          <p:cNvCxnSpPr>
            <a:cxnSpLocks/>
            <a:stCxn id="4" idx="2"/>
            <a:endCxn id="12" idx="0"/>
          </p:cNvCxnSpPr>
          <p:nvPr/>
        </p:nvCxnSpPr>
        <p:spPr>
          <a:xfrm>
            <a:off x="1636456" y="2650307"/>
            <a:ext cx="976746" cy="401347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B2CA295-598E-48AB-95E2-966042D8F5F1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>
          <a:xfrm>
            <a:off x="2613202" y="3420986"/>
            <a:ext cx="1189364" cy="54571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BAF38A8-B604-489B-8536-8F47A87D37E5}"/>
              </a:ext>
            </a:extLst>
          </p:cNvPr>
          <p:cNvSpPr txBox="1"/>
          <p:nvPr/>
        </p:nvSpPr>
        <p:spPr>
          <a:xfrm>
            <a:off x="1459040" y="3051654"/>
            <a:ext cx="230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registry.ddialliance.org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A2BCEC-2F3E-4C14-A537-8BF59DDF30C7}"/>
              </a:ext>
            </a:extLst>
          </p:cNvPr>
          <p:cNvSpPr txBox="1"/>
          <p:nvPr/>
        </p:nvSpPr>
        <p:spPr>
          <a:xfrm>
            <a:off x="2613202" y="3966696"/>
            <a:ext cx="237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DDI </a:t>
            </a:r>
            <a:r>
              <a:rPr lang="de-DE" dirty="0" err="1"/>
              <a:t>agency</a:t>
            </a:r>
            <a:r>
              <a:rPr lang="de-DE" dirty="0"/>
              <a:t> DNS </a:t>
            </a:r>
            <a:r>
              <a:rPr lang="de-DE" dirty="0" err="1"/>
              <a:t>server</a:t>
            </a:r>
            <a:r>
              <a:rPr lang="de-DE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9D5353-9EFC-41DA-9431-B95CF50A83E6}"/>
              </a:ext>
            </a:extLst>
          </p:cNvPr>
          <p:cNvSpPr txBox="1"/>
          <p:nvPr/>
        </p:nvSpPr>
        <p:spPr>
          <a:xfrm>
            <a:off x="2765602" y="4159288"/>
            <a:ext cx="237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DDI </a:t>
            </a:r>
            <a:r>
              <a:rPr lang="de-DE" dirty="0" err="1"/>
              <a:t>agency</a:t>
            </a:r>
            <a:r>
              <a:rPr lang="de-DE" dirty="0"/>
              <a:t> DNS </a:t>
            </a:r>
            <a:r>
              <a:rPr lang="de-DE" dirty="0" err="1"/>
              <a:t>server</a:t>
            </a:r>
            <a:r>
              <a:rPr lang="de-DE" dirty="0"/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A03CF9-CA17-4947-A499-26CDFC5F7680}"/>
              </a:ext>
            </a:extLst>
          </p:cNvPr>
          <p:cNvSpPr txBox="1"/>
          <p:nvPr/>
        </p:nvSpPr>
        <p:spPr>
          <a:xfrm>
            <a:off x="2918002" y="4341832"/>
            <a:ext cx="237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DDI </a:t>
            </a:r>
            <a:r>
              <a:rPr lang="de-DE" dirty="0" err="1"/>
              <a:t>agency</a:t>
            </a:r>
            <a:r>
              <a:rPr lang="de-DE" dirty="0"/>
              <a:t> DNS </a:t>
            </a:r>
            <a:r>
              <a:rPr lang="de-DE" dirty="0" err="1"/>
              <a:t>server</a:t>
            </a:r>
            <a:r>
              <a:rPr lang="de-DE" dirty="0"/>
              <a:t>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B59117F-75BD-4EFF-A479-003492486905}"/>
              </a:ext>
            </a:extLst>
          </p:cNvPr>
          <p:cNvCxnSpPr>
            <a:cxnSpLocks/>
            <a:stCxn id="12" idx="3"/>
            <a:endCxn id="23" idx="1"/>
          </p:cNvCxnSpPr>
          <p:nvPr/>
        </p:nvCxnSpPr>
        <p:spPr>
          <a:xfrm>
            <a:off x="3767364" y="3236320"/>
            <a:ext cx="2164874" cy="1401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E847C48-91F7-4129-B1D3-EE52A81FD951}"/>
              </a:ext>
            </a:extLst>
          </p:cNvPr>
          <p:cNvSpPr txBox="1"/>
          <p:nvPr/>
        </p:nvSpPr>
        <p:spPr>
          <a:xfrm>
            <a:off x="5932238" y="3053334"/>
            <a:ext cx="1802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List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 err="1"/>
              <a:t>central</a:t>
            </a:r>
            <a:endParaRPr lang="de-DE" b="1" dirty="0"/>
          </a:p>
          <a:p>
            <a:pPr algn="ctr"/>
            <a:r>
              <a:rPr lang="de-DE" dirty="0"/>
              <a:t>DDI URN </a:t>
            </a:r>
            <a:r>
              <a:rPr lang="de-DE" dirty="0" err="1"/>
              <a:t>services</a:t>
            </a:r>
            <a:endParaRPr lang="de-DE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439160-F766-4974-8455-97055328E9DD}"/>
              </a:ext>
            </a:extLst>
          </p:cNvPr>
          <p:cNvSpPr txBox="1"/>
          <p:nvPr/>
        </p:nvSpPr>
        <p:spPr>
          <a:xfrm>
            <a:off x="5697765" y="4622545"/>
            <a:ext cx="2415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List </a:t>
            </a:r>
            <a:r>
              <a:rPr lang="de-DE" dirty="0" err="1"/>
              <a:t>of</a:t>
            </a:r>
            <a:r>
              <a:rPr lang="de-DE" dirty="0"/>
              <a:t> DDI URN </a:t>
            </a:r>
            <a:r>
              <a:rPr lang="de-DE" dirty="0" err="1"/>
              <a:t>services</a:t>
            </a:r>
            <a:endParaRPr lang="de-DE" dirty="0"/>
          </a:p>
          <a:p>
            <a:pPr algn="ctr"/>
            <a:r>
              <a:rPr lang="de-DE" b="1" dirty="0"/>
              <a:t>per DDI </a:t>
            </a:r>
            <a:r>
              <a:rPr lang="de-DE" b="1" dirty="0" err="1"/>
              <a:t>agency</a:t>
            </a:r>
            <a:endParaRPr lang="de-DE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E412639-1B8F-4046-BD1E-8CFF7926361B}"/>
              </a:ext>
            </a:extLst>
          </p:cNvPr>
          <p:cNvSpPr txBox="1"/>
          <p:nvPr/>
        </p:nvSpPr>
        <p:spPr>
          <a:xfrm>
            <a:off x="8833540" y="3055013"/>
            <a:ext cx="2575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Central </a:t>
            </a:r>
            <a:r>
              <a:rPr lang="de-DE" dirty="0" err="1"/>
              <a:t>resolution</a:t>
            </a:r>
            <a:r>
              <a:rPr lang="de-DE" dirty="0"/>
              <a:t> service</a:t>
            </a:r>
          </a:p>
          <a:p>
            <a:pPr algn="ctr"/>
            <a:r>
              <a:rPr lang="de-DE" dirty="0" err="1"/>
              <a:t>from</a:t>
            </a:r>
            <a:r>
              <a:rPr lang="de-DE" dirty="0"/>
              <a:t> URN </a:t>
            </a:r>
            <a:r>
              <a:rPr lang="de-DE" dirty="0" err="1"/>
              <a:t>to</a:t>
            </a:r>
            <a:r>
              <a:rPr lang="de-DE" dirty="0"/>
              <a:t> URL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0A6650-9CA3-43C8-A7BB-D37AF226385E}"/>
              </a:ext>
            </a:extLst>
          </p:cNvPr>
          <p:cNvSpPr txBox="1"/>
          <p:nvPr/>
        </p:nvSpPr>
        <p:spPr>
          <a:xfrm>
            <a:off x="9175266" y="4624536"/>
            <a:ext cx="18915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Resolution service</a:t>
            </a:r>
            <a:br>
              <a:rPr lang="de-DE" dirty="0"/>
            </a:br>
            <a:r>
              <a:rPr lang="de-DE" dirty="0"/>
              <a:t>per DDI </a:t>
            </a:r>
            <a:r>
              <a:rPr lang="de-DE" dirty="0" err="1"/>
              <a:t>agency</a:t>
            </a:r>
            <a:endParaRPr lang="de-DE" dirty="0"/>
          </a:p>
          <a:p>
            <a:pPr algn="ctr"/>
            <a:r>
              <a:rPr lang="de-DE" dirty="0" err="1"/>
              <a:t>from</a:t>
            </a:r>
            <a:r>
              <a:rPr lang="de-DE" dirty="0"/>
              <a:t> URN </a:t>
            </a:r>
            <a:r>
              <a:rPr lang="de-DE" dirty="0" err="1"/>
              <a:t>to</a:t>
            </a:r>
            <a:r>
              <a:rPr lang="de-DE" dirty="0"/>
              <a:t> URL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B86A4DD-1B53-47C1-9F68-0F5B5A99036C}"/>
              </a:ext>
            </a:extLst>
          </p:cNvPr>
          <p:cNvCxnSpPr>
            <a:cxnSpLocks/>
            <a:stCxn id="23" idx="3"/>
            <a:endCxn id="25" idx="1"/>
          </p:cNvCxnSpPr>
          <p:nvPr/>
        </p:nvCxnSpPr>
        <p:spPr>
          <a:xfrm>
            <a:off x="7734847" y="3376500"/>
            <a:ext cx="1098693" cy="1679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B978F86-7CBF-41BC-ABA7-E8DB0F5E1999}"/>
              </a:ext>
            </a:extLst>
          </p:cNvPr>
          <p:cNvCxnSpPr>
            <a:cxnSpLocks/>
            <a:stCxn id="24" idx="3"/>
            <a:endCxn id="26" idx="1"/>
          </p:cNvCxnSpPr>
          <p:nvPr/>
        </p:nvCxnSpPr>
        <p:spPr>
          <a:xfrm>
            <a:off x="8113363" y="4945711"/>
            <a:ext cx="1061903" cy="1404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8455B9A-6B71-4F51-87F6-CD6B1D680E89}"/>
              </a:ext>
            </a:extLst>
          </p:cNvPr>
          <p:cNvCxnSpPr>
            <a:cxnSpLocks/>
            <a:stCxn id="17" idx="3"/>
            <a:endCxn id="24" idx="1"/>
          </p:cNvCxnSpPr>
          <p:nvPr/>
        </p:nvCxnSpPr>
        <p:spPr>
          <a:xfrm>
            <a:off x="5144330" y="4343954"/>
            <a:ext cx="553435" cy="601757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731D3F9-9B69-4F40-BCA4-F5C6D0C466FE}"/>
              </a:ext>
            </a:extLst>
          </p:cNvPr>
          <p:cNvSpPr txBox="1"/>
          <p:nvPr/>
        </p:nvSpPr>
        <p:spPr>
          <a:xfrm>
            <a:off x="865831" y="1790280"/>
            <a:ext cx="287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DNS - Domain Name System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568E1AE-83E7-4CE0-82DB-214E3436A04E}"/>
              </a:ext>
            </a:extLst>
          </p:cNvPr>
          <p:cNvSpPr txBox="1"/>
          <p:nvPr/>
        </p:nvSpPr>
        <p:spPr>
          <a:xfrm>
            <a:off x="8657880" y="1529862"/>
            <a:ext cx="29263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i="1" dirty="0" err="1">
                <a:solidFill>
                  <a:schemeClr val="bg1">
                    <a:lumMod val="75000"/>
                  </a:schemeClr>
                </a:solidFill>
              </a:rPr>
              <a:t>Conceivable</a:t>
            </a:r>
            <a:r>
              <a:rPr lang="de-DE" i="1" dirty="0">
                <a:solidFill>
                  <a:schemeClr val="bg1">
                    <a:lumMod val="75000"/>
                  </a:schemeClr>
                </a:solidFill>
              </a:rPr>
              <a:t>:</a:t>
            </a:r>
            <a:br>
              <a:rPr lang="de-DE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HTTP Resolution service</a:t>
            </a:r>
          </a:p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based on the entire structure</a:t>
            </a:r>
            <a:endParaRPr lang="de-DE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55C6D72-DFF1-4B19-9EF3-A0933504E681}"/>
              </a:ext>
            </a:extLst>
          </p:cNvPr>
          <p:cNvCxnSpPr>
            <a:cxnSpLocks/>
            <a:stCxn id="38" idx="2"/>
            <a:endCxn id="25" idx="0"/>
          </p:cNvCxnSpPr>
          <p:nvPr/>
        </p:nvCxnSpPr>
        <p:spPr>
          <a:xfrm>
            <a:off x="10121037" y="2453192"/>
            <a:ext cx="3" cy="6018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D849712C-2D4B-4DFE-ACF1-83AB3ED5DF3A}"/>
              </a:ext>
            </a:extLst>
          </p:cNvPr>
          <p:cNvSpPr txBox="1"/>
          <p:nvPr/>
        </p:nvSpPr>
        <p:spPr>
          <a:xfrm>
            <a:off x="23443" y="3058047"/>
            <a:ext cx="1001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i="1" dirty="0">
                <a:solidFill>
                  <a:schemeClr val="accent6"/>
                </a:solidFill>
              </a:rPr>
              <a:t>Option 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F88D49B-3574-4176-B5FC-E03DE7378DC6}"/>
              </a:ext>
            </a:extLst>
          </p:cNvPr>
          <p:cNvSpPr txBox="1"/>
          <p:nvPr/>
        </p:nvSpPr>
        <p:spPr>
          <a:xfrm>
            <a:off x="25118" y="4175093"/>
            <a:ext cx="1001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i="1" dirty="0">
                <a:solidFill>
                  <a:schemeClr val="accent6"/>
                </a:solidFill>
              </a:rPr>
              <a:t>Option 2</a:t>
            </a:r>
          </a:p>
        </p:txBody>
      </p:sp>
    </p:spTree>
    <p:extLst>
      <p:ext uri="{BB962C8B-B14F-4D97-AF65-F5344CB8AC3E}">
        <p14:creationId xmlns:p14="http://schemas.microsoft.com/office/powerpoint/2010/main" val="169685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7" grpId="0"/>
      <p:bldP spid="19" grpId="0"/>
      <p:bldP spid="23" grpId="0"/>
      <p:bldP spid="24" grpId="0"/>
      <p:bldP spid="25" grpId="0"/>
      <p:bldP spid="26" grpId="0"/>
      <p:bldP spid="38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BC70D-D027-4BA4-934D-9D666F869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Background on DDI URN and DNS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617B2-7667-46E7-A593-7E53D1691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A DNS query on a DDI URN is delegated to the DDI Alliance server (registry.ddialliance.org). The server could answer two-fold:</a:t>
            </a:r>
          </a:p>
          <a:p>
            <a:pPr lvl="0"/>
            <a:r>
              <a:rPr lang="en-US" dirty="0"/>
              <a:t>Delegation of the query to a DNS server of a registered DDI agency.  The DNS server of the DDI agency provides a list of available DDI services like resolution of DDI URNs to URLs.</a:t>
            </a:r>
            <a:br>
              <a:rPr lang="en-US" dirty="0"/>
            </a:br>
            <a:r>
              <a:rPr lang="en-US" dirty="0"/>
              <a:t>Prerequisite: resolution service per DDI agency</a:t>
            </a:r>
            <a:endParaRPr lang="de-DE" dirty="0"/>
          </a:p>
          <a:p>
            <a:r>
              <a:rPr lang="en-US" dirty="0"/>
              <a:t>The DNS server of the DDI Alliance provides a list of available DDI services like resolution of DDI URNs to URLs.</a:t>
            </a:r>
            <a:br>
              <a:rPr lang="en-US" dirty="0"/>
            </a:br>
            <a:r>
              <a:rPr lang="en-US" dirty="0"/>
              <a:t>Prerequisite: central resolution service</a:t>
            </a:r>
            <a:endParaRPr lang="de-DE" dirty="0"/>
          </a:p>
          <a:p>
            <a:pPr lvl="0"/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3750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759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Lucida Console</vt:lpstr>
      <vt:lpstr>Office Theme</vt:lpstr>
      <vt:lpstr>DDI URN Resolution</vt:lpstr>
      <vt:lpstr>High-Level Goals</vt:lpstr>
      <vt:lpstr>DDI URN Resolution - High-Level View</vt:lpstr>
      <vt:lpstr>DDI URN as Resolvable Identifier (GUPRI) </vt:lpstr>
      <vt:lpstr>DDI URN Structure</vt:lpstr>
      <vt:lpstr>Registry of DDI Agencies</vt:lpstr>
      <vt:lpstr>DNS-Based DDI URN Resolution</vt:lpstr>
      <vt:lpstr>Background on DDI URN and DNS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DDI URN Resolution</dc:title>
  <dc:creator>Wackerow, Joachim</dc:creator>
  <cp:lastModifiedBy>Wackerow, Joachim</cp:lastModifiedBy>
  <cp:revision>35</cp:revision>
  <dcterms:created xsi:type="dcterms:W3CDTF">2021-07-13T11:03:26Z</dcterms:created>
  <dcterms:modified xsi:type="dcterms:W3CDTF">2021-07-13T14:16:26Z</dcterms:modified>
</cp:coreProperties>
</file>