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8" r:id="rId12"/>
    <p:sldId id="269" r:id="rId13"/>
    <p:sldId id="267" r:id="rId14"/>
    <p:sldId id="270" r:id="rId15"/>
    <p:sldId id="265" r:id="rId16"/>
    <p:sldId id="266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18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637E6-4927-4DDD-9ADF-BCC04186A7D1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2287C-D282-4A9B-ACD1-08F34E2D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3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Relates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presentations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baseline="0" dirty="0" smtClean="0"/>
              <a:t> TC, CDI, </a:t>
            </a:r>
            <a:r>
              <a:rPr lang="de-DE" baseline="0" dirty="0" err="1" smtClean="0"/>
              <a:t>annual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2287C-D282-4A9B-ACD1-08F34E2D55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87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Training </a:t>
            </a:r>
            <a:r>
              <a:rPr lang="de-DE" dirty="0" err="1" smtClean="0"/>
              <a:t>group</a:t>
            </a:r>
            <a:r>
              <a:rPr lang="de-DE" dirty="0" smtClean="0"/>
              <a:t> will </a:t>
            </a:r>
            <a:r>
              <a:rPr lang="de-DE" dirty="0" err="1" smtClean="0"/>
              <a:t>present</a:t>
            </a:r>
            <a:r>
              <a:rPr lang="de-DE" dirty="0" smtClean="0"/>
              <a:t> at </a:t>
            </a:r>
            <a:r>
              <a:rPr lang="de-DE" dirty="0" err="1" smtClean="0"/>
              <a:t>annual</a:t>
            </a:r>
            <a:r>
              <a:rPr lang="de-DE" dirty="0" smtClean="0"/>
              <a:t> </a:t>
            </a:r>
            <a:r>
              <a:rPr lang="de-DE" dirty="0" err="1" smtClean="0"/>
              <a:t>meeting</a:t>
            </a:r>
            <a:r>
              <a:rPr lang="de-DE" dirty="0" smtClean="0"/>
              <a:t>. </a:t>
            </a:r>
          </a:p>
          <a:p>
            <a:r>
              <a:rPr lang="de-DE" dirty="0" smtClean="0"/>
              <a:t>This </a:t>
            </a:r>
            <a:r>
              <a:rPr lang="de-DE" dirty="0" err="1" smtClean="0"/>
              <a:t>is</a:t>
            </a:r>
            <a:r>
              <a:rPr lang="de-DE" dirty="0" smtClean="0"/>
              <a:t> a</a:t>
            </a:r>
            <a:r>
              <a:rPr lang="de-DE" baseline="0" dirty="0" smtClean="0"/>
              <a:t> high-level </a:t>
            </a:r>
            <a:r>
              <a:rPr lang="de-DE" baseline="0" dirty="0" err="1" smtClean="0"/>
              <a:t>view</a:t>
            </a:r>
            <a:r>
              <a:rPr lang="de-DE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2287C-D282-4A9B-ACD1-08F34E2D555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8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F084-7527-48C8-B493-860FE1CEFFAA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211A-B9AB-48F9-9700-2BD5E1BB6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8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F084-7527-48C8-B493-860FE1CEFFAA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211A-B9AB-48F9-9700-2BD5E1BB6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08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F084-7527-48C8-B493-860FE1CEFFAA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211A-B9AB-48F9-9700-2BD5E1BB6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24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F084-7527-48C8-B493-860FE1CEFFAA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211A-B9AB-48F9-9700-2BD5E1BB6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7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F084-7527-48C8-B493-860FE1CEFFAA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211A-B9AB-48F9-9700-2BD5E1BB6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02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F084-7527-48C8-B493-860FE1CEFFAA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211A-B9AB-48F9-9700-2BD5E1BB6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8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F084-7527-48C8-B493-860FE1CEFFAA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211A-B9AB-48F9-9700-2BD5E1BB6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1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F084-7527-48C8-B493-860FE1CEFFAA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211A-B9AB-48F9-9700-2BD5E1BB6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9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F084-7527-48C8-B493-860FE1CEFFAA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211A-B9AB-48F9-9700-2BD5E1BB6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4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F084-7527-48C8-B493-860FE1CEFFAA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211A-B9AB-48F9-9700-2BD5E1BB6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92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F084-7527-48C8-B493-860FE1CEFFAA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211A-B9AB-48F9-9700-2BD5E1BB6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4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5F084-7527-48C8-B493-860FE1CEFFAA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B211A-B9AB-48F9-9700-2BD5E1BB6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0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2metadata.gitlab.io/sdtl-docs/" TargetMode="External"/><Relationship Id="rId2" Type="http://schemas.openxmlformats.org/officeDocument/2006/relationships/hyperlink" Target="https://ddialliance.org/Specification/RDF/Discover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HhmWj3hsllQZ4AFz9qgpAczUD2EDmlm1/view?usp=sharin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odata.org/" TargetMode="External"/><Relationship Id="rId7" Type="http://schemas.openxmlformats.org/officeDocument/2006/relationships/hyperlink" Target="https://codata.org/initiatives/strategic-programme/decadal-programme/" TargetMode="External"/><Relationship Id="rId2" Type="http://schemas.openxmlformats.org/officeDocument/2006/relationships/hyperlink" Target="https://ddi-alliance.atlassian.net/wiki/x/IQBPM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di-alliance.atlassian.net/wiki/download/attachments/581206783/DagstuhlWorkshop2018-10_Report.pdf?version=3&amp;modificationDate=1539182938283&amp;cacheVersion=1&amp;api=v2" TargetMode="External"/><Relationship Id="rId5" Type="http://schemas.openxmlformats.org/officeDocument/2006/relationships/hyperlink" Target="https://ddi-alliance.atlassian.net/wiki/download/attachments/730791937/2019-CDWorkshopSummary_final.pdf?version=2&amp;modificationDate=1572899037795&amp;cacheVersion=1&amp;api=v2" TargetMode="External"/><Relationship Id="rId4" Type="http://schemas.openxmlformats.org/officeDocument/2006/relationships/hyperlink" Target="https://council.science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di-alliance.atlassian.net/wiki/spaces/DDI4/pages/7864375/Training+Grou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dialliance.org/system/files/20200401_Executive_Board_minutes.pdf" TargetMode="External"/><Relationship Id="rId4" Type="http://schemas.openxmlformats.org/officeDocument/2006/relationships/hyperlink" Target="https://drive.google.com/file/d/1VEeoQuQpUyC6baNPlrawOeV7mHALIWF4/view?usp=sharin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di-alliance.atlassian.net/wiki/download/attachments/72977493/DDI_Alliance_Report_FINAL_110511.pdf?version=1&amp;modificationDate=1507899228965&amp;cacheVersion=1&amp;api=v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HhmWj3hsllQZ4AFz9qgpAczUD2EDmlm1/view?usp=sharing" TargetMode="External"/><Relationship Id="rId2" Type="http://schemas.openxmlformats.org/officeDocument/2006/relationships/hyperlink" Target="https://drive.google.com/file/d/1XfMC4iNK-FsxQHqDoP8jh1r-Yj3ydIB1/view?usp=sha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dialliance.org/system/files/20190601_DDI_Alliance_Scientific_Board_Meeting_Minutes.pdf" TargetMode="External"/><Relationship Id="rId2" Type="http://schemas.openxmlformats.org/officeDocument/2006/relationships/hyperlink" Target="http://www.ddialliance.org/system/files/DDIBylaws2013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zenodo.org/record/354375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DDI Alliance Scientific </a:t>
            </a:r>
            <a:r>
              <a:rPr lang="en-US" b="1" dirty="0" smtClean="0"/>
              <a:t>Board</a:t>
            </a:r>
            <a:br>
              <a:rPr lang="en-US" b="1" dirty="0" smtClean="0"/>
            </a:br>
            <a:r>
              <a:rPr lang="en-US" b="1" dirty="0" smtClean="0"/>
              <a:t>Annual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3886200"/>
            <a:ext cx="6912768" cy="1752600"/>
          </a:xfrm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May 18, 2020</a:t>
            </a:r>
          </a:p>
          <a:p>
            <a:r>
              <a:rPr lang="en-US" b="1" dirty="0" smtClean="0"/>
              <a:t>13:00-15:00 UTC (online)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51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Other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Publication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en-US" dirty="0" smtClean="0">
                <a:hlinkClick r:id="rId2"/>
              </a:rPr>
              <a:t>DDI-RDF Discovery Vocabulary (Disco)</a:t>
            </a:r>
            <a:r>
              <a:rPr lang="en-US" dirty="0" smtClean="0"/>
              <a:t> </a:t>
            </a:r>
            <a:endParaRPr lang="en-US" dirty="0" smtClean="0">
              <a:hlinkClick r:id="rId2"/>
            </a:endParaRPr>
          </a:p>
          <a:p>
            <a:r>
              <a:rPr lang="de-DE" dirty="0" smtClean="0"/>
              <a:t>Working </a:t>
            </a:r>
            <a:r>
              <a:rPr lang="de-DE" dirty="0" err="1" smtClean="0"/>
              <a:t>group</a:t>
            </a:r>
            <a:r>
              <a:rPr lang="de-DE" dirty="0" smtClean="0"/>
              <a:t> on SDTL</a:t>
            </a:r>
          </a:p>
          <a:p>
            <a:pPr lvl="1"/>
            <a:r>
              <a:rPr lang="en-US" sz="2000" dirty="0" smtClean="0"/>
              <a:t>Structured </a:t>
            </a:r>
            <a:r>
              <a:rPr lang="en-US" sz="2000" dirty="0"/>
              <a:t>Data Transformation Language (</a:t>
            </a:r>
            <a:r>
              <a:rPr lang="en-US" sz="2000" dirty="0">
                <a:hlinkClick r:id="rId3"/>
              </a:rPr>
              <a:t>SDTL</a:t>
            </a:r>
            <a:r>
              <a:rPr lang="en-US" sz="2000" dirty="0"/>
              <a:t>) is an independent intermediate language for representing data transformation commands. </a:t>
            </a:r>
            <a:r>
              <a:rPr lang="en-US" sz="2000" dirty="0" smtClean="0"/>
              <a:t>Statistical </a:t>
            </a:r>
            <a:r>
              <a:rPr lang="en-US" sz="2000" dirty="0"/>
              <a:t>analysis packages (e.g., SPSS, Stata, SAS, and R) provide similar functionality, but each one has its own proprietary language</a:t>
            </a:r>
            <a:r>
              <a:rPr lang="en-US" sz="20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3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Plans: Scientific Board Restructuring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Finalization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proposal</a:t>
            </a:r>
            <a:endParaRPr lang="de-DE" dirty="0" smtClean="0"/>
          </a:p>
          <a:p>
            <a:r>
              <a:rPr lang="de-DE" dirty="0" smtClean="0"/>
              <a:t>Discussion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approval</a:t>
            </a:r>
            <a:endParaRPr lang="de-DE" dirty="0" smtClean="0"/>
          </a:p>
          <a:p>
            <a:r>
              <a:rPr lang="de-DE" dirty="0"/>
              <a:t>C</a:t>
            </a:r>
            <a:r>
              <a:rPr lang="de-DE" dirty="0" smtClean="0"/>
              <a:t>hange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bylaws</a:t>
            </a:r>
            <a:endParaRPr lang="de-DE" dirty="0" smtClean="0"/>
          </a:p>
          <a:p>
            <a:r>
              <a:rPr lang="de-DE" dirty="0" err="1" smtClean="0"/>
              <a:t>Election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Scientific Board</a:t>
            </a:r>
          </a:p>
          <a:p>
            <a:r>
              <a:rPr lang="de-DE" dirty="0" err="1" smtClean="0"/>
              <a:t>Founding</a:t>
            </a:r>
            <a:r>
              <a:rPr lang="de-DE" dirty="0" smtClean="0"/>
              <a:t> </a:t>
            </a:r>
            <a:r>
              <a:rPr lang="de-DE" dirty="0" err="1" smtClean="0"/>
              <a:t>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51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Plans: DDI Lifecycle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See </a:t>
            </a:r>
            <a:r>
              <a:rPr lang="de-DE" dirty="0" err="1" smtClean="0">
                <a:hlinkClick r:id="rId2"/>
              </a:rPr>
              <a:t>presentation</a:t>
            </a:r>
            <a:r>
              <a:rPr lang="de-DE" dirty="0" smtClean="0">
                <a:hlinkClick r:id="rId2"/>
              </a:rPr>
              <a:t> </a:t>
            </a:r>
            <a:r>
              <a:rPr lang="de-DE" dirty="0" err="1" smtClean="0">
                <a:hlinkClick r:id="rId2"/>
              </a:rPr>
              <a:t>of</a:t>
            </a:r>
            <a:r>
              <a:rPr lang="de-DE" dirty="0" smtClean="0">
                <a:hlinkClick r:id="rId2"/>
              </a:rPr>
              <a:t> TC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92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Plans: DDI Cross Domain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Online </a:t>
            </a:r>
            <a:r>
              <a:rPr lang="de-DE" dirty="0" err="1" smtClean="0"/>
              <a:t>meetings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domain-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groups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domain-</a:t>
            </a:r>
            <a:r>
              <a:rPr lang="de-DE" dirty="0" err="1" smtClean="0"/>
              <a:t>agnostic</a:t>
            </a:r>
            <a:r>
              <a:rPr lang="de-DE" dirty="0" smtClean="0"/>
              <a:t> </a:t>
            </a:r>
            <a:r>
              <a:rPr lang="de-DE" dirty="0" err="1" smtClean="0"/>
              <a:t>standards</a:t>
            </a:r>
            <a:r>
              <a:rPr lang="de-DE" dirty="0" smtClean="0"/>
              <a:t>. </a:t>
            </a:r>
            <a:r>
              <a:rPr lang="de-DE" dirty="0" err="1" smtClean="0"/>
              <a:t>Purposes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involvement</a:t>
            </a:r>
            <a:r>
              <a:rPr lang="de-DE" dirty="0" smtClean="0"/>
              <a:t> in </a:t>
            </a:r>
            <a:r>
              <a:rPr lang="de-DE" dirty="0" err="1" smtClean="0"/>
              <a:t>review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Improvement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>
                <a:hlinkClick r:id="rId2"/>
              </a:rPr>
              <a:t>public</a:t>
            </a:r>
            <a:r>
              <a:rPr lang="de-DE" dirty="0" smtClean="0">
                <a:hlinkClick r:id="rId2"/>
              </a:rPr>
              <a:t> </a:t>
            </a:r>
            <a:r>
              <a:rPr lang="de-DE" dirty="0" err="1" smtClean="0">
                <a:hlinkClick r:id="rId2"/>
              </a:rPr>
              <a:t>review</a:t>
            </a:r>
            <a:endParaRPr lang="de-DE" dirty="0" smtClean="0"/>
          </a:p>
          <a:p>
            <a:r>
              <a:rPr lang="de-DE" dirty="0" smtClean="0"/>
              <a:t>Intensive </a:t>
            </a:r>
            <a:r>
              <a:rPr lang="de-DE" dirty="0" err="1" smtClean="0"/>
              <a:t>review</a:t>
            </a:r>
            <a:r>
              <a:rPr lang="de-DE" dirty="0" smtClean="0"/>
              <a:t> in </a:t>
            </a:r>
            <a:r>
              <a:rPr lang="de-DE" dirty="0" err="1" smtClean="0"/>
              <a:t>Dagstuhl</a:t>
            </a:r>
            <a:r>
              <a:rPr lang="de-DE" dirty="0" smtClean="0"/>
              <a:t> </a:t>
            </a:r>
            <a:r>
              <a:rPr lang="de-DE" dirty="0" err="1" smtClean="0"/>
              <a:t>workshop</a:t>
            </a:r>
            <a:r>
              <a:rPr lang="de-DE" dirty="0" smtClean="0"/>
              <a:t> in </a:t>
            </a:r>
            <a:r>
              <a:rPr lang="de-DE" dirty="0" err="1" smtClean="0"/>
              <a:t>Oct</a:t>
            </a:r>
            <a:r>
              <a:rPr lang="de-DE" dirty="0" smtClean="0"/>
              <a:t> 2020 (?)</a:t>
            </a:r>
          </a:p>
          <a:p>
            <a:r>
              <a:rPr lang="de-DE" dirty="0" err="1" smtClean="0"/>
              <a:t>Publication</a:t>
            </a:r>
            <a:r>
              <a:rPr lang="de-DE" dirty="0" smtClean="0"/>
              <a:t> in </a:t>
            </a:r>
            <a:r>
              <a:rPr lang="de-DE" dirty="0" err="1" smtClean="0"/>
              <a:t>early</a:t>
            </a:r>
            <a:r>
              <a:rPr lang="de-DE" dirty="0" smtClean="0"/>
              <a:t> 2021</a:t>
            </a:r>
          </a:p>
          <a:p>
            <a:r>
              <a:rPr lang="de-DE" dirty="0" smtClean="0"/>
              <a:t>Face-</a:t>
            </a:r>
            <a:r>
              <a:rPr lang="de-DE" dirty="0" err="1" smtClean="0"/>
              <a:t>to</a:t>
            </a:r>
            <a:r>
              <a:rPr lang="de-DE" dirty="0" smtClean="0"/>
              <a:t>-face </a:t>
            </a:r>
            <a:r>
              <a:rPr lang="de-DE" dirty="0" err="1" smtClean="0"/>
              <a:t>meeting</a:t>
            </a:r>
            <a:r>
              <a:rPr lang="de-DE" dirty="0" smtClean="0"/>
              <a:t> in 2021 on </a:t>
            </a:r>
            <a:r>
              <a:rPr lang="de-DE" dirty="0" err="1" smtClean="0"/>
              <a:t>application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DDI-CDI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integration</a:t>
            </a:r>
            <a:r>
              <a:rPr lang="de-DE" dirty="0" smtClean="0"/>
              <a:t> </a:t>
            </a:r>
            <a:r>
              <a:rPr lang="de-DE" dirty="0" err="1" smtClean="0"/>
              <a:t>tool</a:t>
            </a:r>
            <a:r>
              <a:rPr lang="de-DE" dirty="0" smtClean="0"/>
              <a:t> in </a:t>
            </a:r>
            <a:r>
              <a:rPr lang="de-DE" dirty="0" err="1" smtClean="0"/>
              <a:t>interaction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metadata</a:t>
            </a:r>
            <a:r>
              <a:rPr lang="de-DE" dirty="0" smtClean="0"/>
              <a:t> </a:t>
            </a:r>
            <a:r>
              <a:rPr lang="de-DE" dirty="0" err="1" smtClean="0"/>
              <a:t>standards</a:t>
            </a:r>
            <a:endParaRPr lang="de-DE" dirty="0" smtClean="0"/>
          </a:p>
          <a:p>
            <a:r>
              <a:rPr lang="de-DE" dirty="0" err="1" smtClean="0"/>
              <a:t>Cooperation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smtClean="0">
                <a:hlinkClick r:id="rId3"/>
              </a:rPr>
              <a:t>CODATA</a:t>
            </a:r>
            <a:r>
              <a:rPr lang="de-DE" dirty="0" smtClean="0"/>
              <a:t>, </a:t>
            </a:r>
            <a:r>
              <a:rPr lang="en-US" dirty="0" smtClean="0"/>
              <a:t>Committee on Data of the International Science Council (</a:t>
            </a:r>
            <a:r>
              <a:rPr lang="en-US" dirty="0" smtClean="0">
                <a:hlinkClick r:id="rId4"/>
              </a:rPr>
              <a:t>ISC</a:t>
            </a:r>
            <a:r>
              <a:rPr lang="en-US" dirty="0" smtClean="0"/>
              <a:t>)</a:t>
            </a:r>
            <a:endParaRPr lang="de-DE" dirty="0" smtClean="0"/>
          </a:p>
          <a:p>
            <a:pPr lvl="1"/>
            <a:r>
              <a:rPr lang="de-DE" dirty="0" err="1" smtClean="0"/>
              <a:t>Dagstuhl</a:t>
            </a:r>
            <a:r>
              <a:rPr lang="de-DE" dirty="0" smtClean="0"/>
              <a:t> </a:t>
            </a:r>
            <a:r>
              <a:rPr lang="de-DE" dirty="0" err="1" smtClean="0"/>
              <a:t>workshops</a:t>
            </a:r>
            <a:r>
              <a:rPr lang="de-DE" dirty="0" smtClean="0"/>
              <a:t> on „</a:t>
            </a:r>
            <a:r>
              <a:rPr lang="en-US" dirty="0" smtClean="0"/>
              <a:t>Interoperability of Metadata Standards in Cross-Domain Science, Health, and Social Science Application </a:t>
            </a:r>
            <a:r>
              <a:rPr lang="de-DE" dirty="0" smtClean="0"/>
              <a:t>“, </a:t>
            </a:r>
            <a:r>
              <a:rPr lang="de-DE" dirty="0" err="1" smtClean="0"/>
              <a:t>Oct</a:t>
            </a:r>
            <a:r>
              <a:rPr lang="de-DE" dirty="0" smtClean="0"/>
              <a:t> 2020 (?), </a:t>
            </a:r>
            <a:r>
              <a:rPr lang="de-DE" dirty="0" smtClean="0">
                <a:hlinkClick r:id="rId5"/>
              </a:rPr>
              <a:t>2019 </a:t>
            </a:r>
            <a:r>
              <a:rPr lang="de-DE" dirty="0" err="1" smtClean="0">
                <a:hlinkClick r:id="rId5"/>
              </a:rPr>
              <a:t>report</a:t>
            </a:r>
            <a:r>
              <a:rPr lang="de-DE" dirty="0" smtClean="0"/>
              <a:t>, </a:t>
            </a:r>
            <a:r>
              <a:rPr lang="de-DE" dirty="0" smtClean="0">
                <a:hlinkClick r:id="rId6"/>
              </a:rPr>
              <a:t>2018 </a:t>
            </a:r>
            <a:r>
              <a:rPr lang="de-DE" dirty="0" err="1" smtClean="0">
                <a:hlinkClick r:id="rId6"/>
              </a:rPr>
              <a:t>report</a:t>
            </a:r>
            <a:endParaRPr lang="de-DE" dirty="0" smtClean="0"/>
          </a:p>
          <a:p>
            <a:pPr lvl="1"/>
            <a:r>
              <a:rPr lang="de-DE" dirty="0" smtClean="0"/>
              <a:t>Working </a:t>
            </a:r>
            <a:r>
              <a:rPr lang="de-DE" dirty="0" err="1" smtClean="0"/>
              <a:t>groups</a:t>
            </a:r>
            <a:r>
              <a:rPr lang="de-DE" dirty="0" smtClean="0"/>
              <a:t> in </a:t>
            </a:r>
            <a:r>
              <a:rPr lang="de-DE" dirty="0" err="1" smtClean="0"/>
              <a:t>relationship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CODATA </a:t>
            </a:r>
            <a:r>
              <a:rPr lang="de-DE" dirty="0" err="1" smtClean="0">
                <a:hlinkClick r:id="rId7"/>
              </a:rPr>
              <a:t>decadal</a:t>
            </a:r>
            <a:r>
              <a:rPr lang="de-DE" dirty="0" smtClean="0">
                <a:hlinkClick r:id="rId7"/>
              </a:rPr>
              <a:t> </a:t>
            </a:r>
            <a:r>
              <a:rPr lang="de-DE" dirty="0" err="1" smtClean="0">
                <a:hlinkClick r:id="rId7"/>
              </a:rPr>
              <a:t>program</a:t>
            </a:r>
            <a:endParaRPr lang="de-DE" dirty="0" smtClean="0"/>
          </a:p>
          <a:p>
            <a:pPr lvl="1"/>
            <a:r>
              <a:rPr lang="de-DE" i="1" dirty="0" smtClean="0"/>
              <a:t>Topic </a:t>
            </a:r>
            <a:r>
              <a:rPr lang="de-DE" i="1" dirty="0" err="1" smtClean="0"/>
              <a:t>belongs</a:t>
            </a:r>
            <a:r>
              <a:rPr lang="de-DE" i="1" dirty="0" smtClean="0"/>
              <a:t> </a:t>
            </a:r>
            <a:r>
              <a:rPr lang="de-DE" i="1" dirty="0" err="1" smtClean="0"/>
              <a:t>to</a:t>
            </a:r>
            <a:r>
              <a:rPr lang="de-DE" i="1" dirty="0" smtClean="0"/>
              <a:t> </a:t>
            </a:r>
            <a:r>
              <a:rPr lang="de-DE" i="1" dirty="0" err="1" smtClean="0"/>
              <a:t>the</a:t>
            </a:r>
            <a:r>
              <a:rPr lang="de-DE" i="1" dirty="0" smtClean="0"/>
              <a:t> </a:t>
            </a:r>
            <a:r>
              <a:rPr lang="de-DE" i="1" dirty="0" err="1" smtClean="0"/>
              <a:t>strategic</a:t>
            </a:r>
            <a:r>
              <a:rPr lang="de-DE" i="1" dirty="0" smtClean="0"/>
              <a:t> </a:t>
            </a:r>
            <a:r>
              <a:rPr lang="de-DE" i="1" dirty="0" err="1" smtClean="0"/>
              <a:t>goal</a:t>
            </a:r>
            <a:r>
              <a:rPr lang="de-DE" i="1" dirty="0" smtClean="0"/>
              <a:t> „</a:t>
            </a:r>
            <a:r>
              <a:rPr lang="en-US" i="1" dirty="0" smtClean="0"/>
              <a:t>Engagement </a:t>
            </a:r>
            <a:r>
              <a:rPr lang="en-US" i="1" dirty="0"/>
              <a:t>with Global Digital Research </a:t>
            </a:r>
            <a:r>
              <a:rPr lang="en-US" i="1" dirty="0" smtClean="0"/>
              <a:t>Infrastructure”</a:t>
            </a:r>
            <a:endParaRPr lang="de-DE" i="1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23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Status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Moving</a:t>
            </a:r>
            <a:r>
              <a:rPr lang="de-DE" dirty="0" smtClean="0"/>
              <a:t> Forward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err="1" smtClean="0"/>
              <a:t>Created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doing</a:t>
            </a:r>
            <a:r>
              <a:rPr lang="de-DE" dirty="0" smtClean="0"/>
              <a:t> </a:t>
            </a:r>
            <a:r>
              <a:rPr lang="de-DE" dirty="0" err="1" smtClean="0"/>
              <a:t>research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development</a:t>
            </a:r>
            <a:r>
              <a:rPr lang="de-DE" dirty="0" smtClean="0"/>
              <a:t> </a:t>
            </a:r>
            <a:r>
              <a:rPr lang="de-DE" dirty="0" err="1" smtClean="0"/>
              <a:t>regarding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generation</a:t>
            </a:r>
            <a:r>
              <a:rPr lang="de-DE" dirty="0" smtClean="0"/>
              <a:t> DDI 4</a:t>
            </a:r>
          </a:p>
          <a:p>
            <a:r>
              <a:rPr lang="de-DE" dirty="0" smtClean="0"/>
              <a:t>The </a:t>
            </a:r>
            <a:r>
              <a:rPr lang="de-DE" dirty="0" err="1" smtClean="0"/>
              <a:t>realization</a:t>
            </a:r>
            <a:r>
              <a:rPr lang="de-DE" dirty="0" smtClean="0"/>
              <a:t> </a:t>
            </a:r>
            <a:r>
              <a:rPr lang="de-DE" dirty="0" err="1" smtClean="0"/>
              <a:t>turned</a:t>
            </a:r>
            <a:r>
              <a:rPr lang="de-DE" dirty="0" smtClean="0"/>
              <a:t> out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ambitious</a:t>
            </a:r>
            <a:r>
              <a:rPr lang="de-DE" dirty="0" smtClean="0"/>
              <a:t>. The original </a:t>
            </a:r>
            <a:r>
              <a:rPr lang="de-DE" dirty="0" err="1" smtClean="0"/>
              <a:t>goals</a:t>
            </a:r>
            <a:r>
              <a:rPr lang="de-DE" dirty="0" smtClean="0"/>
              <a:t> </a:t>
            </a:r>
            <a:r>
              <a:rPr lang="de-DE" dirty="0" err="1" smtClean="0"/>
              <a:t>changed</a:t>
            </a:r>
            <a:r>
              <a:rPr lang="de-DE" dirty="0" smtClean="0"/>
              <a:t>.</a:t>
            </a:r>
          </a:p>
          <a:p>
            <a:r>
              <a:rPr lang="de-DE" dirty="0" smtClean="0"/>
              <a:t>„DDI 4 Modeling Group“ </a:t>
            </a:r>
            <a:r>
              <a:rPr lang="de-DE" dirty="0" err="1" smtClean="0"/>
              <a:t>developed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„</a:t>
            </a:r>
            <a:r>
              <a:rPr lang="en-US" dirty="0" smtClean="0"/>
              <a:t>MRT - Modeling, Representation, and Testing Lifecycle Working Group”</a:t>
            </a:r>
            <a:endParaRPr lang="de-DE" dirty="0" smtClean="0"/>
          </a:p>
          <a:p>
            <a:r>
              <a:rPr lang="de-DE" dirty="0" smtClean="0"/>
              <a:t>Visible </a:t>
            </a:r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Moving</a:t>
            </a:r>
            <a:r>
              <a:rPr lang="de-DE" dirty="0" smtClean="0"/>
              <a:t> Forward </a:t>
            </a:r>
            <a:r>
              <a:rPr lang="de-DE" dirty="0" err="1" smtClean="0"/>
              <a:t>efforts</a:t>
            </a:r>
            <a:endParaRPr lang="de-DE" dirty="0" smtClean="0"/>
          </a:p>
          <a:p>
            <a:pPr lvl="1"/>
            <a:r>
              <a:rPr lang="de-DE" dirty="0" smtClean="0"/>
              <a:t>DDI Cross Domain Integration</a:t>
            </a:r>
          </a:p>
          <a:p>
            <a:pPr lvl="1"/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findings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finding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way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DDI </a:t>
            </a:r>
            <a:r>
              <a:rPr lang="de-DE" dirty="0" err="1" smtClean="0"/>
              <a:t>Lifecycle</a:t>
            </a:r>
            <a:endParaRPr lang="de-DE" dirty="0" smtClean="0"/>
          </a:p>
          <a:p>
            <a:r>
              <a:rPr lang="de-DE" dirty="0" smtClean="0"/>
              <a:t>Task </a:t>
            </a:r>
            <a:r>
              <a:rPr lang="de-DE" dirty="0" err="1" smtClean="0"/>
              <a:t>of</a:t>
            </a:r>
            <a:r>
              <a:rPr lang="de-DE" dirty="0" smtClean="0"/>
              <a:t> MRT </a:t>
            </a:r>
            <a:r>
              <a:rPr lang="de-DE" dirty="0" err="1" smtClean="0"/>
              <a:t>developed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activities</a:t>
            </a:r>
            <a:r>
              <a:rPr lang="de-DE" dirty="0" smtClean="0"/>
              <a:t>:</a:t>
            </a:r>
            <a:endParaRPr lang="de-DE" dirty="0"/>
          </a:p>
          <a:p>
            <a:pPr lvl="1"/>
            <a:r>
              <a:rPr lang="de-DE" dirty="0" err="1" smtClean="0"/>
              <a:t>Improvement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DDI-CDI</a:t>
            </a:r>
          </a:p>
          <a:p>
            <a:pPr lvl="1"/>
            <a:r>
              <a:rPr lang="de-DE" dirty="0" err="1" smtClean="0"/>
              <a:t>Organization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distribution</a:t>
            </a:r>
            <a:r>
              <a:rPr lang="de-DE" dirty="0" smtClean="0"/>
              <a:t> / </a:t>
            </a:r>
            <a:r>
              <a:rPr lang="de-DE" dirty="0" err="1" smtClean="0"/>
              <a:t>cooperation</a:t>
            </a:r>
            <a:r>
              <a:rPr lang="de-DE" dirty="0" smtClean="0"/>
              <a:t> </a:t>
            </a:r>
            <a:r>
              <a:rPr lang="de-DE" dirty="0" err="1" smtClean="0"/>
              <a:t>regarding</a:t>
            </a:r>
            <a:r>
              <a:rPr lang="de-DE" dirty="0" smtClean="0"/>
              <a:t> DDI-CDI</a:t>
            </a:r>
          </a:p>
          <a:p>
            <a:pPr marL="457200" lvl="1" indent="0">
              <a:buNone/>
            </a:pPr>
            <a:r>
              <a:rPr lang="de-DE" dirty="0" smtClean="0"/>
              <a:t>MRT </a:t>
            </a:r>
            <a:r>
              <a:rPr lang="de-DE" dirty="0" err="1" smtClean="0"/>
              <a:t>might</a:t>
            </a:r>
            <a:r>
              <a:rPr lang="de-DE" dirty="0" smtClean="0"/>
              <a:t> </a:t>
            </a:r>
            <a:r>
              <a:rPr lang="de-DE" dirty="0" err="1" smtClean="0"/>
              <a:t>become</a:t>
            </a:r>
            <a:r>
              <a:rPr lang="de-DE" dirty="0" smtClean="0"/>
              <a:t> a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generic</a:t>
            </a:r>
            <a:r>
              <a:rPr lang="de-DE" dirty="0" smtClean="0"/>
              <a:t> CDI </a:t>
            </a:r>
            <a:r>
              <a:rPr lang="de-DE" dirty="0" err="1" smtClean="0"/>
              <a:t>working</a:t>
            </a:r>
            <a:r>
              <a:rPr lang="de-DE" dirty="0" smtClean="0"/>
              <a:t> </a:t>
            </a:r>
            <a:r>
              <a:rPr lang="de-DE" dirty="0" err="1" smtClean="0"/>
              <a:t>group</a:t>
            </a:r>
            <a:endParaRPr lang="de-D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99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Proposal</a:t>
            </a:r>
            <a:r>
              <a:rPr lang="de-DE" dirty="0" smtClean="0"/>
              <a:t>:</a:t>
            </a:r>
            <a:br>
              <a:rPr lang="de-DE" dirty="0" smtClean="0"/>
            </a:br>
            <a:r>
              <a:rPr lang="de-DE" dirty="0" smtClean="0"/>
              <a:t>Training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/>
              <a:t>C</a:t>
            </a:r>
            <a:r>
              <a:rPr lang="de-DE" dirty="0" err="1" smtClean="0"/>
              <a:t>omprehensive</a:t>
            </a:r>
            <a:r>
              <a:rPr lang="de-DE" dirty="0" smtClean="0"/>
              <a:t> Bracket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Training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seen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b="1" dirty="0" err="1" smtClean="0"/>
              <a:t>glue</a:t>
            </a:r>
            <a:r>
              <a:rPr lang="de-DE" b="1" dirty="0" smtClean="0"/>
              <a:t> </a:t>
            </a:r>
            <a:r>
              <a:rPr lang="de-DE" b="1" dirty="0" err="1" smtClean="0"/>
              <a:t>between</a:t>
            </a:r>
            <a:r>
              <a:rPr lang="de-DE" b="1" dirty="0" smtClean="0"/>
              <a:t> all </a:t>
            </a:r>
            <a:r>
              <a:rPr lang="de-DE" b="1" dirty="0" err="1" smtClean="0"/>
              <a:t>activities</a:t>
            </a:r>
            <a:endParaRPr lang="de-DE" b="1" dirty="0" smtClean="0"/>
          </a:p>
          <a:p>
            <a:pPr lvl="1"/>
            <a:r>
              <a:rPr lang="de-DE" dirty="0" smtClean="0"/>
              <a:t>DDI-L, DDI-CDI, </a:t>
            </a:r>
            <a:r>
              <a:rPr lang="de-DE" dirty="0" err="1" smtClean="0"/>
              <a:t>Controlled</a:t>
            </a:r>
            <a:r>
              <a:rPr lang="de-DE" dirty="0" smtClean="0"/>
              <a:t> </a:t>
            </a:r>
            <a:r>
              <a:rPr lang="de-DE" dirty="0" err="1" smtClean="0"/>
              <a:t>vocabularies</a:t>
            </a:r>
            <a:r>
              <a:rPr lang="de-DE" dirty="0" smtClean="0"/>
              <a:t>, </a:t>
            </a:r>
            <a:r>
              <a:rPr lang="de-DE" dirty="0" err="1" smtClean="0"/>
              <a:t>marketing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website</a:t>
            </a:r>
            <a:endParaRPr lang="de-DE" dirty="0" smtClean="0"/>
          </a:p>
          <a:p>
            <a:r>
              <a:rPr lang="de-DE" dirty="0" smtClean="0"/>
              <a:t>Training </a:t>
            </a:r>
            <a:r>
              <a:rPr lang="de-DE" dirty="0" err="1" smtClean="0"/>
              <a:t>library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specification-agnostic</a:t>
            </a:r>
            <a:r>
              <a:rPr lang="de-DE" dirty="0" smtClean="0"/>
              <a:t> versus </a:t>
            </a:r>
            <a:r>
              <a:rPr lang="de-DE" dirty="0" err="1" smtClean="0"/>
              <a:t>specification-specific</a:t>
            </a:r>
            <a:r>
              <a:rPr lang="de-DE" dirty="0" smtClean="0"/>
              <a:t> material</a:t>
            </a:r>
            <a:endParaRPr lang="en-US" dirty="0" smtClean="0"/>
          </a:p>
          <a:p>
            <a:r>
              <a:rPr lang="de-DE" dirty="0" err="1" smtClean="0"/>
              <a:t>Reusable</a:t>
            </a:r>
            <a:r>
              <a:rPr lang="de-DE" dirty="0" smtClean="0"/>
              <a:t> </a:t>
            </a:r>
            <a:r>
              <a:rPr lang="de-DE" dirty="0" err="1" smtClean="0"/>
              <a:t>parts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training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documentation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specifications</a:t>
            </a:r>
            <a:r>
              <a:rPr lang="de-DE" dirty="0" smtClean="0"/>
              <a:t>: mutual </a:t>
            </a:r>
            <a:r>
              <a:rPr lang="de-DE" dirty="0" err="1" smtClean="0"/>
              <a:t>improvement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benefit</a:t>
            </a:r>
            <a:endParaRPr lang="de-DE" dirty="0" smtClean="0"/>
          </a:p>
          <a:p>
            <a:r>
              <a:rPr lang="de-DE" dirty="0" smtClean="0"/>
              <a:t>Focus on online </a:t>
            </a:r>
            <a:r>
              <a:rPr lang="de-DE" dirty="0" err="1" smtClean="0"/>
              <a:t>materials</a:t>
            </a:r>
            <a:endParaRPr lang="de-DE" dirty="0" smtClean="0"/>
          </a:p>
          <a:p>
            <a:pPr lvl="1"/>
            <a:r>
              <a:rPr lang="de-DE" dirty="0" err="1" smtClean="0"/>
              <a:t>Self-teaching</a:t>
            </a:r>
            <a:r>
              <a:rPr lang="de-DE" dirty="0" smtClean="0"/>
              <a:t> </a:t>
            </a:r>
            <a:r>
              <a:rPr lang="de-DE" dirty="0" err="1" smtClean="0"/>
              <a:t>slides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explaining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  <a:p>
            <a:pPr lvl="1"/>
            <a:r>
              <a:rPr lang="de-DE" dirty="0" smtClean="0"/>
              <a:t>Videos</a:t>
            </a:r>
          </a:p>
          <a:p>
            <a:r>
              <a:rPr lang="de-DE" dirty="0" smtClean="0"/>
              <a:t>Training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understood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marketing</a:t>
            </a:r>
            <a:r>
              <a:rPr lang="de-DE" dirty="0" smtClean="0"/>
              <a:t> in a wider sense</a:t>
            </a:r>
          </a:p>
          <a:p>
            <a:endParaRPr lang="de-DE" dirty="0" smtClean="0"/>
          </a:p>
          <a:p>
            <a:pPr lvl="1"/>
            <a:endParaRPr lang="de-DE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038" y="6453336"/>
            <a:ext cx="89744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Further </a:t>
            </a:r>
            <a:r>
              <a:rPr lang="de-DE" sz="1200" dirty="0" err="1" smtClean="0"/>
              <a:t>resources</a:t>
            </a:r>
            <a:r>
              <a:rPr lang="de-DE" sz="1200" dirty="0" smtClean="0"/>
              <a:t> on </a:t>
            </a:r>
            <a:r>
              <a:rPr lang="de-DE" sz="1200" dirty="0" err="1" smtClean="0"/>
              <a:t>training</a:t>
            </a:r>
            <a:r>
              <a:rPr lang="de-DE" sz="1200" dirty="0" smtClean="0"/>
              <a:t>: </a:t>
            </a:r>
            <a:r>
              <a:rPr lang="de-DE" sz="1200" dirty="0" err="1" smtClean="0">
                <a:hlinkClick r:id="rId3"/>
              </a:rPr>
              <a:t>wiki</a:t>
            </a:r>
            <a:r>
              <a:rPr lang="de-DE" sz="1200" dirty="0" smtClean="0"/>
              <a:t>, </a:t>
            </a:r>
            <a:r>
              <a:rPr lang="de-DE" sz="1200" dirty="0" err="1" smtClean="0">
                <a:hlinkClick r:id="rId4"/>
              </a:rPr>
              <a:t>report</a:t>
            </a:r>
            <a:r>
              <a:rPr lang="de-DE" sz="1200" dirty="0" smtClean="0">
                <a:hlinkClick r:id="rId4"/>
              </a:rPr>
              <a:t> at </a:t>
            </a:r>
            <a:r>
              <a:rPr lang="de-DE" sz="1200" dirty="0" err="1" smtClean="0">
                <a:hlinkClick r:id="rId4"/>
              </a:rPr>
              <a:t>annual</a:t>
            </a:r>
            <a:r>
              <a:rPr lang="de-DE" sz="1200" dirty="0" smtClean="0">
                <a:hlinkClick r:id="rId4"/>
              </a:rPr>
              <a:t> </a:t>
            </a:r>
            <a:r>
              <a:rPr lang="de-DE" sz="1200" dirty="0" err="1" smtClean="0">
                <a:hlinkClick r:id="rId4"/>
              </a:rPr>
              <a:t>meeting</a:t>
            </a:r>
            <a:r>
              <a:rPr lang="de-DE" sz="1200" dirty="0" smtClean="0">
                <a:hlinkClick r:id="rId4"/>
              </a:rPr>
              <a:t> 2020</a:t>
            </a:r>
            <a:r>
              <a:rPr lang="de-DE" sz="1200" dirty="0" smtClean="0"/>
              <a:t>, </a:t>
            </a:r>
            <a:r>
              <a:rPr lang="de-DE" sz="1200" dirty="0" smtClean="0">
                <a:hlinkClick r:id="rId5"/>
              </a:rPr>
              <a:t>Executive Board 2020-04-01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208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Corona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Face-</a:t>
            </a:r>
            <a:r>
              <a:rPr lang="de-DE" dirty="0" err="1" smtClean="0"/>
              <a:t>to</a:t>
            </a:r>
            <a:r>
              <a:rPr lang="de-DE" dirty="0" smtClean="0"/>
              <a:t>-face </a:t>
            </a:r>
            <a:r>
              <a:rPr lang="de-DE" dirty="0" err="1" smtClean="0"/>
              <a:t>meetings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not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en-US" dirty="0" smtClean="0"/>
              <a:t>for an unforeseen time</a:t>
            </a:r>
          </a:p>
          <a:p>
            <a:pPr lvl="1"/>
            <a:r>
              <a:rPr lang="de-DE" dirty="0" err="1" smtClean="0"/>
              <a:t>Relates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planned</a:t>
            </a:r>
            <a:r>
              <a:rPr lang="de-DE" dirty="0" smtClean="0"/>
              <a:t> </a:t>
            </a:r>
            <a:r>
              <a:rPr lang="de-DE" dirty="0" err="1" smtClean="0"/>
              <a:t>meetings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TC, MRT, </a:t>
            </a:r>
            <a:r>
              <a:rPr lang="de-DE" dirty="0" err="1" smtClean="0"/>
              <a:t>tutorials</a:t>
            </a:r>
            <a:r>
              <a:rPr lang="de-DE" dirty="0" smtClean="0"/>
              <a:t> at </a:t>
            </a:r>
            <a:r>
              <a:rPr lang="de-DE" dirty="0" err="1" smtClean="0"/>
              <a:t>conferences</a:t>
            </a:r>
            <a:endParaRPr lang="en-US" dirty="0" smtClean="0"/>
          </a:p>
          <a:p>
            <a:r>
              <a:rPr lang="de-DE" dirty="0" err="1" smtClean="0"/>
              <a:t>Idea</a:t>
            </a:r>
            <a:r>
              <a:rPr lang="de-DE" dirty="0" smtClean="0"/>
              <a:t>: </a:t>
            </a:r>
            <a:r>
              <a:rPr lang="de-DE" dirty="0" err="1" smtClean="0"/>
              <a:t>Rededication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funding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planned</a:t>
            </a:r>
            <a:r>
              <a:rPr lang="de-DE" dirty="0" smtClean="0"/>
              <a:t> </a:t>
            </a:r>
            <a:r>
              <a:rPr lang="de-DE" dirty="0" err="1" smtClean="0"/>
              <a:t>travel</a:t>
            </a:r>
            <a:r>
              <a:rPr lang="de-DE" dirty="0" smtClean="0"/>
              <a:t> /</a:t>
            </a:r>
            <a:r>
              <a:rPr lang="de-DE" dirty="0" err="1" smtClean="0"/>
              <a:t>meeting</a:t>
            </a:r>
            <a:endParaRPr lang="de-DE" dirty="0"/>
          </a:p>
          <a:p>
            <a:pPr lvl="1"/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/>
              <a:t> </a:t>
            </a:r>
            <a:r>
              <a:rPr lang="de-DE" dirty="0" err="1" smtClean="0"/>
              <a:t>paid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improve</a:t>
            </a:r>
            <a:r>
              <a:rPr lang="de-DE" dirty="0" smtClean="0"/>
              <a:t> </a:t>
            </a:r>
            <a:r>
              <a:rPr lang="de-DE" dirty="0" err="1" smtClean="0"/>
              <a:t>training</a:t>
            </a:r>
            <a:r>
              <a:rPr lang="de-DE" dirty="0" smtClean="0"/>
              <a:t> material </a:t>
            </a:r>
            <a:r>
              <a:rPr lang="de-DE" dirty="0" err="1" smtClean="0"/>
              <a:t>and</a:t>
            </a:r>
            <a:r>
              <a:rPr lang="de-DE" dirty="0" smtClean="0"/>
              <a:t>  </a:t>
            </a:r>
            <a:r>
              <a:rPr lang="de-DE" dirty="0" err="1" smtClean="0"/>
              <a:t>documentation</a:t>
            </a:r>
            <a:r>
              <a:rPr lang="de-DE" dirty="0" smtClean="0"/>
              <a:t> in a </a:t>
            </a:r>
            <a:r>
              <a:rPr lang="de-DE" dirty="0" err="1" smtClean="0"/>
              <a:t>comprehensive</a:t>
            </a:r>
            <a:r>
              <a:rPr lang="de-DE" dirty="0" smtClean="0"/>
              <a:t> sense</a:t>
            </a:r>
          </a:p>
        </p:txBody>
      </p:sp>
    </p:spTree>
    <p:extLst>
      <p:ext uri="{BB962C8B-B14F-4D97-AF65-F5344CB8AC3E}">
        <p14:creationId xmlns:p14="http://schemas.microsoft.com/office/powerpoint/2010/main" val="15846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plan?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Several</a:t>
            </a:r>
            <a:r>
              <a:rPr lang="de-DE" dirty="0" smtClean="0"/>
              <a:t> </a:t>
            </a:r>
            <a:r>
              <a:rPr lang="de-DE" dirty="0" err="1" smtClean="0"/>
              <a:t>tasks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already</a:t>
            </a:r>
            <a:r>
              <a:rPr lang="de-DE" dirty="0" smtClean="0"/>
              <a:t> </a:t>
            </a:r>
            <a:r>
              <a:rPr lang="de-DE" dirty="0" err="1" smtClean="0"/>
              <a:t>mentioned</a:t>
            </a:r>
            <a:endParaRPr lang="de-DE" dirty="0" smtClean="0"/>
          </a:p>
          <a:p>
            <a:r>
              <a:rPr lang="de-DE" dirty="0" smtClean="0"/>
              <a:t>Work plan </a:t>
            </a:r>
            <a:r>
              <a:rPr lang="de-DE" dirty="0" err="1" smtClean="0"/>
              <a:t>needs</a:t>
            </a:r>
            <a:r>
              <a:rPr lang="de-DE" dirty="0" smtClean="0"/>
              <a:t> discussion </a:t>
            </a:r>
            <a:r>
              <a:rPr lang="de-DE" dirty="0" err="1" smtClean="0"/>
              <a:t>especially</a:t>
            </a:r>
            <a:r>
              <a:rPr lang="de-DE" dirty="0" smtClean="0"/>
              <a:t> on …</a:t>
            </a:r>
          </a:p>
          <a:p>
            <a:pPr lvl="1"/>
            <a:r>
              <a:rPr lang="de-DE" dirty="0" smtClean="0"/>
              <a:t>Training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comprehensive</a:t>
            </a:r>
            <a:r>
              <a:rPr lang="de-DE" dirty="0" smtClean="0"/>
              <a:t> bracket (</a:t>
            </a:r>
            <a:r>
              <a:rPr lang="de-DE" dirty="0" err="1" smtClean="0"/>
              <a:t>especially</a:t>
            </a:r>
            <a:r>
              <a:rPr lang="de-DE" dirty="0" smtClean="0"/>
              <a:t> in Corona </a:t>
            </a:r>
            <a:r>
              <a:rPr lang="de-DE" dirty="0" err="1" smtClean="0"/>
              <a:t>times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Best </a:t>
            </a:r>
            <a:r>
              <a:rPr lang="de-DE" dirty="0" err="1" smtClean="0"/>
              <a:t>practices</a:t>
            </a:r>
            <a:r>
              <a:rPr lang="de-DE" dirty="0" smtClean="0"/>
              <a:t> on </a:t>
            </a:r>
            <a:r>
              <a:rPr lang="de-DE" dirty="0" err="1" smtClean="0"/>
              <a:t>specification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portability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metadata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51472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of the DDI Alliance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Financial </a:t>
            </a:r>
            <a:r>
              <a:rPr lang="de-DE" dirty="0" err="1" smtClean="0"/>
              <a:t>resources</a:t>
            </a:r>
            <a:r>
              <a:rPr lang="de-DE" dirty="0" smtClean="0"/>
              <a:t> </a:t>
            </a:r>
            <a:r>
              <a:rPr lang="de-DE" dirty="0" err="1" smtClean="0"/>
              <a:t>coming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membership</a:t>
            </a:r>
            <a:r>
              <a:rPr lang="de-DE" dirty="0" smtClean="0"/>
              <a:t> </a:t>
            </a:r>
            <a:r>
              <a:rPr lang="de-DE" dirty="0" err="1" smtClean="0"/>
              <a:t>fees</a:t>
            </a:r>
            <a:r>
              <a:rPr lang="de-DE" dirty="0" smtClean="0"/>
              <a:t>, </a:t>
            </a:r>
            <a:r>
              <a:rPr lang="de-DE" dirty="0" err="1" smtClean="0"/>
              <a:t>resulting</a:t>
            </a:r>
            <a:r>
              <a:rPr lang="de-DE" dirty="0" smtClean="0"/>
              <a:t> in </a:t>
            </a:r>
            <a:r>
              <a:rPr lang="de-DE" dirty="0" err="1" smtClean="0"/>
              <a:t>approx</a:t>
            </a:r>
            <a:r>
              <a:rPr lang="de-DE" dirty="0" smtClean="0"/>
              <a:t>. 100,000 USD per </a:t>
            </a:r>
            <a:r>
              <a:rPr lang="de-DE" dirty="0" err="1" smtClean="0"/>
              <a:t>year</a:t>
            </a:r>
            <a:endParaRPr lang="de-DE" dirty="0" smtClean="0"/>
          </a:p>
          <a:p>
            <a:pPr lvl="1"/>
            <a:r>
              <a:rPr lang="de-DE" dirty="0" smtClean="0"/>
              <a:t>Major </a:t>
            </a:r>
            <a:r>
              <a:rPr lang="de-DE" dirty="0" err="1" smtClean="0"/>
              <a:t>increase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membership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realistic</a:t>
            </a:r>
            <a:endParaRPr lang="de-DE" dirty="0" smtClean="0"/>
          </a:p>
          <a:p>
            <a:r>
              <a:rPr lang="de-DE" dirty="0" err="1" smtClean="0"/>
              <a:t>Volunteering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endParaRPr lang="de-DE" dirty="0" smtClean="0"/>
          </a:p>
          <a:p>
            <a:pPr lvl="1"/>
            <a:r>
              <a:rPr lang="de-DE" dirty="0" smtClean="0"/>
              <a:t>In-kind </a:t>
            </a:r>
            <a:r>
              <a:rPr lang="de-DE" dirty="0" err="1" smtClean="0"/>
              <a:t>contributions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representatives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member</a:t>
            </a:r>
            <a:r>
              <a:rPr lang="de-DE" dirty="0" smtClean="0"/>
              <a:t> </a:t>
            </a:r>
            <a:r>
              <a:rPr lang="de-DE" dirty="0" err="1" smtClean="0"/>
              <a:t>organizations</a:t>
            </a:r>
            <a:endParaRPr lang="de-DE" dirty="0" smtClean="0"/>
          </a:p>
          <a:p>
            <a:pPr lvl="1"/>
            <a:r>
              <a:rPr lang="de-DE" dirty="0" err="1" smtClean="0"/>
              <a:t>Contributions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interested</a:t>
            </a:r>
            <a:r>
              <a:rPr lang="de-DE" dirty="0" smtClean="0"/>
              <a:t> </a:t>
            </a:r>
            <a:r>
              <a:rPr lang="de-DE" dirty="0" err="1" smtClean="0"/>
              <a:t>experts</a:t>
            </a:r>
            <a:endParaRPr lang="de-DE" dirty="0" smtClean="0"/>
          </a:p>
          <a:p>
            <a:r>
              <a:rPr lang="de-DE" dirty="0" smtClean="0"/>
              <a:t>Other in-kind </a:t>
            </a:r>
            <a:r>
              <a:rPr lang="de-DE" dirty="0" err="1" smtClean="0"/>
              <a:t>contributions</a:t>
            </a:r>
            <a:endParaRPr lang="de-DE" dirty="0" smtClean="0"/>
          </a:p>
          <a:p>
            <a:pPr lvl="1"/>
            <a:r>
              <a:rPr lang="de-DE" dirty="0" err="1" smtClean="0"/>
              <a:t>Organization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training</a:t>
            </a:r>
            <a:r>
              <a:rPr lang="de-DE" dirty="0" smtClean="0"/>
              <a:t> </a:t>
            </a:r>
            <a:r>
              <a:rPr lang="de-DE" dirty="0" err="1" smtClean="0"/>
              <a:t>workshops</a:t>
            </a:r>
            <a:endParaRPr lang="de-DE" dirty="0" smtClean="0"/>
          </a:p>
          <a:p>
            <a:r>
              <a:rPr lang="de-DE" dirty="0" err="1" smtClean="0"/>
              <a:t>Cooperations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organizations</a:t>
            </a:r>
            <a:r>
              <a:rPr lang="de-DE" dirty="0" smtClean="0"/>
              <a:t>?</a:t>
            </a:r>
          </a:p>
          <a:p>
            <a:pPr lvl="1"/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The </a:t>
            </a:r>
            <a:r>
              <a:rPr lang="de-DE" dirty="0" err="1" smtClean="0"/>
              <a:t>work</a:t>
            </a:r>
            <a:r>
              <a:rPr lang="de-DE" dirty="0" smtClean="0"/>
              <a:t> in </a:t>
            </a:r>
            <a:r>
              <a:rPr lang="de-DE" dirty="0" err="1" smtClean="0"/>
              <a:t>working</a:t>
            </a:r>
            <a:r>
              <a:rPr lang="de-DE" dirty="0" smtClean="0"/>
              <a:t> </a:t>
            </a:r>
            <a:r>
              <a:rPr lang="de-DE" dirty="0" err="1" smtClean="0"/>
              <a:t>groups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sprints</a:t>
            </a:r>
            <a:r>
              <a:rPr lang="de-DE" dirty="0" smtClean="0"/>
              <a:t> </a:t>
            </a:r>
            <a:r>
              <a:rPr lang="de-DE" dirty="0" err="1" smtClean="0"/>
              <a:t>rely</a:t>
            </a:r>
            <a:r>
              <a:rPr lang="de-DE" dirty="0" smtClean="0"/>
              <a:t> </a:t>
            </a:r>
            <a:r>
              <a:rPr lang="de-DE" dirty="0" err="1" smtClean="0"/>
              <a:t>mostly</a:t>
            </a:r>
            <a:r>
              <a:rPr lang="de-DE" dirty="0" smtClean="0"/>
              <a:t> on </a:t>
            </a:r>
            <a:r>
              <a:rPr lang="de-DE" b="1" dirty="0" err="1" smtClean="0"/>
              <a:t>volunteering</a:t>
            </a:r>
            <a:r>
              <a:rPr lang="de-DE" b="1" dirty="0" smtClean="0"/>
              <a:t> </a:t>
            </a:r>
            <a:r>
              <a:rPr lang="de-DE" b="1" dirty="0" err="1" smtClean="0"/>
              <a:t>work</a:t>
            </a:r>
            <a:r>
              <a:rPr lang="de-DE" dirty="0" smtClean="0"/>
              <a:t>. This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b="1" dirty="0" err="1" smtClean="0"/>
              <a:t>valuable</a:t>
            </a:r>
            <a:r>
              <a:rPr lang="de-DE" b="1" dirty="0" smtClean="0"/>
              <a:t> </a:t>
            </a:r>
            <a:r>
              <a:rPr lang="de-DE" b="1" dirty="0" err="1" smtClean="0"/>
              <a:t>resource</a:t>
            </a:r>
            <a:r>
              <a:rPr lang="de-D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24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Alliance culture – an asset to be protected. 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external review 2011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i="1" dirty="0" smtClean="0"/>
              <a:t>„</a:t>
            </a:r>
            <a:r>
              <a:rPr lang="en-US" i="1" dirty="0" smtClean="0"/>
              <a:t>The culture is </a:t>
            </a:r>
            <a:r>
              <a:rPr lang="en-US" i="1" dirty="0" err="1" smtClean="0"/>
              <a:t>characterised</a:t>
            </a:r>
            <a:r>
              <a:rPr lang="en-US" i="1" dirty="0" smtClean="0"/>
              <a:t> by an </a:t>
            </a:r>
            <a:r>
              <a:rPr lang="en-US" b="1" i="1" dirty="0" smtClean="0"/>
              <a:t>extraordinary level of trust and collaboration </a:t>
            </a:r>
            <a:r>
              <a:rPr lang="en-US" i="1" dirty="0" smtClean="0"/>
              <a:t>that was clearly evident throughout this review. This is one of the Alliance’s greatest assets going forward and has had no small part in its success to date. The </a:t>
            </a:r>
            <a:r>
              <a:rPr lang="en-US" i="1" dirty="0" err="1" smtClean="0"/>
              <a:t>candour</a:t>
            </a:r>
            <a:r>
              <a:rPr lang="en-US" i="1" dirty="0" smtClean="0"/>
              <a:t> and openness whether in group or one‐on‐one discussion is, in our experience, rarely observed and even more rarely consistently realized. The core values of the Alliance don’t need fixing and </a:t>
            </a:r>
            <a:r>
              <a:rPr lang="en-US" b="1" i="1" dirty="0" smtClean="0"/>
              <a:t>must be actively fostered and preserved going forward</a:t>
            </a:r>
            <a:r>
              <a:rPr lang="en-US" i="1" dirty="0" smtClean="0"/>
              <a:t>.”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4729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352609"/>
              </p:ext>
            </p:extLst>
          </p:nvPr>
        </p:nvGraphicFramePr>
        <p:xfrm>
          <a:off x="611558" y="1593785"/>
          <a:ext cx="7920881" cy="4872528"/>
        </p:xfrm>
        <a:graphic>
          <a:graphicData uri="http://schemas.openxmlformats.org/drawingml/2006/table">
            <a:tbl>
              <a:tblPr/>
              <a:tblGrid>
                <a:gridCol w="1008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4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1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377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</a:txBody>
                  <a:tcPr marL="47904" marR="47904" marT="47904" marB="4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Subject</a:t>
                      </a:r>
                      <a:endParaRPr lang="en-US" sz="3200">
                        <a:effectLst/>
                        <a:latin typeface="+mn-lt"/>
                      </a:endParaRPr>
                    </a:p>
                  </a:txBody>
                  <a:tcPr marL="47904" marR="47904" marT="47904" marB="4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Detail</a:t>
                      </a:r>
                      <a:endParaRPr lang="en-US" sz="3200">
                        <a:effectLst/>
                        <a:latin typeface="+mn-lt"/>
                      </a:endParaRPr>
                    </a:p>
                  </a:txBody>
                  <a:tcPr marL="47904" marR="47904" marT="47904" marB="4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Lead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</a:txBody>
                  <a:tcPr marL="47904" marR="47904" marT="47904" marB="4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69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13:00-13:05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</a:txBody>
                  <a:tcPr marL="47904" marR="47904" marT="47904" marB="4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Welcome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</a:txBody>
                  <a:tcPr marL="47904" marR="47904" marT="47904" marB="4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47904" marR="47904" marT="47904" marB="4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Achim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Wackerow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 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Scientific Board Chair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</a:txBody>
                  <a:tcPr marL="47904" marR="47904" marT="47904" marB="4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67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13:05-13:30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</a:txBody>
                  <a:tcPr marL="47904" marR="47904" marT="47904" marB="4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Scientific Board restructuring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</a:txBody>
                  <a:tcPr marL="47904" marR="47904" marT="47904" marB="4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Recommendations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 improve the Scientific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structure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Discussion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</a:txBody>
                  <a:tcPr marL="47904" marR="47904" marT="47904" marB="4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Ingo Barkow,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Scientific Board Vice-Chair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</a:txBody>
                  <a:tcPr marL="47904" marR="47904" marT="47904" marB="4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118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13:30-13:55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</a:txBody>
                  <a:tcPr marL="47904" marR="47904" marT="47904" marB="4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sng" strike="noStrike" dirty="0">
                          <a:solidFill>
                            <a:srgbClr val="1155CC"/>
                          </a:solidFill>
                          <a:effectLst/>
                          <a:latin typeface="+mn-lt"/>
                          <a:hlinkClick r:id="rId2"/>
                        </a:rPr>
                        <a:t>DDI-Cross Domain Integration (DDI-CDI)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</a:txBody>
                  <a:tcPr marL="47904" marR="47904" marT="47904" marB="4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Public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review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Future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direction on DDI-CDI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Discussion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</a:txBody>
                  <a:tcPr marL="47904" marR="47904" marT="47904" marB="4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Arofan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Gregory, 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MRT Group </a:t>
                      </a:r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moderator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</a:txBody>
                  <a:tcPr marL="47904" marR="47904" marT="47904" marB="4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753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13:55-14:20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</a:txBody>
                  <a:tcPr marL="47904" marR="47904" marT="47904" marB="4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sng" strike="noStrike">
                          <a:solidFill>
                            <a:srgbClr val="1155CC"/>
                          </a:solidFill>
                          <a:effectLst/>
                          <a:latin typeface="+mn-lt"/>
                          <a:hlinkClick r:id="rId3"/>
                        </a:rPr>
                        <a:t>Technical Committee</a:t>
                      </a:r>
                      <a:endParaRPr lang="en-US" sz="3200">
                        <a:effectLst/>
                        <a:latin typeface="+mn-lt"/>
                      </a:endParaRPr>
                    </a:p>
                  </a:txBody>
                  <a:tcPr marL="47904" marR="47904" marT="47904" marB="4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DDI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Lifecycle - 3.3 publication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Call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 new TC members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Expansion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 DDI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Lifecycle</a:t>
                      </a:r>
                      <a:b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Technical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input needed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DDI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Codebook - current and future revisions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Discussion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</a:txBody>
                  <a:tcPr marL="47904" marR="47904" marT="47904" marB="4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Wendy Thomas, 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Technical Committee Chair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</a:txBody>
                  <a:tcPr marL="47904" marR="47904" marT="47904" marB="4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814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14:20-15:00</a:t>
                      </a:r>
                      <a:endParaRPr lang="en-US" sz="3200">
                        <a:effectLst/>
                        <a:latin typeface="+mn-lt"/>
                      </a:endParaRPr>
                    </a:p>
                  </a:txBody>
                  <a:tcPr marL="47904" marR="47904" marT="47904" marB="4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Scientific Board direction and goals for the year</a:t>
                      </a:r>
                      <a:endParaRPr lang="en-US" sz="3200">
                        <a:effectLst/>
                        <a:latin typeface="+mn-lt"/>
                      </a:endParaRPr>
                    </a:p>
                  </a:txBody>
                  <a:tcPr marL="47904" marR="47904" marT="47904" marB="4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What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are the goals?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What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 the work plan?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Future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 the Moving Forward project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Discussion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</a:txBody>
                  <a:tcPr marL="47904" marR="47904" marT="47904" marB="4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Achim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Wackerow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Scientific Board Chair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</a:txBody>
                  <a:tcPr marL="47904" marR="47904" marT="47904" marB="4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32075" y="1593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07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Change </a:t>
            </a:r>
            <a:r>
              <a:rPr lang="de-DE" dirty="0" err="1" smtClean="0"/>
              <a:t>of</a:t>
            </a:r>
            <a:r>
              <a:rPr lang="de-DE" dirty="0" smtClean="0"/>
              <a:t> Scientific Board </a:t>
            </a:r>
            <a:r>
              <a:rPr lang="de-DE" dirty="0" err="1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Motivation: </a:t>
            </a:r>
            <a:r>
              <a:rPr lang="en-US" dirty="0"/>
              <a:t>experience shows that the current set up - a Scientific Board of approx. 40 member </a:t>
            </a:r>
            <a:r>
              <a:rPr lang="en-US" dirty="0" smtClean="0"/>
              <a:t>representatives has </a:t>
            </a:r>
            <a:r>
              <a:rPr lang="en-US" dirty="0"/>
              <a:t>limited impact regarding the </a:t>
            </a:r>
            <a:r>
              <a:rPr lang="en-US" dirty="0" smtClean="0"/>
              <a:t>role </a:t>
            </a:r>
            <a:r>
              <a:rPr lang="en-US" dirty="0"/>
              <a:t>of the Scientific </a:t>
            </a:r>
            <a:r>
              <a:rPr lang="en-US" dirty="0" smtClean="0"/>
              <a:t>Board in the </a:t>
            </a:r>
            <a:r>
              <a:rPr lang="en-US" dirty="0" smtClean="0">
                <a:hlinkClick r:id="rId2"/>
              </a:rPr>
              <a:t>bylaws</a:t>
            </a:r>
            <a:endParaRPr lang="en-US" dirty="0" smtClean="0"/>
          </a:p>
          <a:p>
            <a:pPr lvl="1"/>
            <a:r>
              <a:rPr lang="en-US" dirty="0" smtClean="0"/>
              <a:t>Contribute to the substantive content of DDI standards and semantic products and approve major version revisions.</a:t>
            </a:r>
          </a:p>
          <a:p>
            <a:pPr lvl="1"/>
            <a:r>
              <a:rPr lang="en-US" dirty="0" smtClean="0"/>
              <a:t>Evaluate technical proposals through the Alliance standards review process.</a:t>
            </a:r>
          </a:p>
          <a:p>
            <a:pPr lvl="1"/>
            <a:r>
              <a:rPr lang="en-US" dirty="0" smtClean="0"/>
              <a:t>Undertake research and testing concerning proposals for DDI standards and semantic products.</a:t>
            </a:r>
          </a:p>
          <a:p>
            <a:pPr lvl="1"/>
            <a:r>
              <a:rPr lang="en-US" dirty="0" smtClean="0"/>
              <a:t>Develop and promulgate best practices for use of DDI standards and semantic products.</a:t>
            </a:r>
          </a:p>
          <a:p>
            <a:pPr lvl="1"/>
            <a:r>
              <a:rPr lang="en-US" dirty="0" smtClean="0"/>
              <a:t>Assess progress and barriers to progress.</a:t>
            </a:r>
          </a:p>
          <a:p>
            <a:pPr lvl="1"/>
            <a:r>
              <a:rPr lang="en-US" dirty="0" smtClean="0"/>
              <a:t>Suggest future directions and activities for the Alliance.</a:t>
            </a:r>
          </a:p>
          <a:p>
            <a:r>
              <a:rPr lang="en-US" dirty="0" smtClean="0"/>
              <a:t>In </a:t>
            </a:r>
            <a:r>
              <a:rPr lang="en-US" dirty="0" smtClean="0">
                <a:hlinkClick r:id="rId3"/>
              </a:rPr>
              <a:t>2019 proposal</a:t>
            </a:r>
            <a:r>
              <a:rPr lang="en-US" dirty="0" smtClean="0"/>
              <a:t> for creating </a:t>
            </a:r>
            <a:r>
              <a:rPr lang="en-US" dirty="0"/>
              <a:t>an Acting Committee of the Scientific </a:t>
            </a:r>
            <a:r>
              <a:rPr lang="en-US" dirty="0" smtClean="0"/>
              <a:t>Board</a:t>
            </a:r>
          </a:p>
        </p:txBody>
      </p:sp>
    </p:spTree>
    <p:extLst>
      <p:ext uri="{BB962C8B-B14F-4D97-AF65-F5344CB8AC3E}">
        <p14:creationId xmlns:p14="http://schemas.microsoft.com/office/powerpoint/2010/main" val="123667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Board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Improvements of Scientific Board structure</a:t>
            </a:r>
          </a:p>
          <a:p>
            <a:pPr lvl="1"/>
            <a:r>
              <a:rPr lang="en-US" dirty="0" smtClean="0"/>
              <a:t>Acting Committee of the Scientific Board</a:t>
            </a:r>
          </a:p>
          <a:p>
            <a:pPr lvl="2"/>
            <a:r>
              <a:rPr lang="en-US" dirty="0" smtClean="0"/>
              <a:t>Sub-committee of Scientific Board representatives</a:t>
            </a:r>
          </a:p>
          <a:p>
            <a:pPr lvl="2"/>
            <a:r>
              <a:rPr lang="en-US" dirty="0" smtClean="0"/>
              <a:t>Activating the Scientific Board as level between the Executive Board and the working groups</a:t>
            </a:r>
          </a:p>
          <a:p>
            <a:pPr lvl="1"/>
            <a:r>
              <a:rPr lang="en-US" dirty="0" smtClean="0"/>
              <a:t>Roles of Member Representatives</a:t>
            </a:r>
          </a:p>
          <a:p>
            <a:pPr lvl="1"/>
            <a:r>
              <a:rPr lang="en-US" dirty="0" smtClean="0"/>
              <a:t>Clarification of roles of designated member representatives vs. scientific board representatives</a:t>
            </a:r>
          </a:p>
          <a:p>
            <a:pPr lvl="1"/>
            <a:r>
              <a:rPr lang="en-US" dirty="0" smtClean="0"/>
              <a:t>Voting in Committees and Working Groups</a:t>
            </a:r>
          </a:p>
          <a:p>
            <a:pPr lvl="2"/>
            <a:r>
              <a:rPr lang="en-US" dirty="0" smtClean="0"/>
              <a:t>A growing organization needs clear voting rules</a:t>
            </a:r>
          </a:p>
          <a:p>
            <a:pPr lvl="1"/>
            <a:r>
              <a:rPr lang="en-US" dirty="0" smtClean="0"/>
              <a:t>Temporary working group for creating proposals</a:t>
            </a:r>
          </a:p>
          <a:p>
            <a:r>
              <a:rPr lang="en-US" dirty="0" smtClean="0"/>
              <a:t>Postpone elections (chair/vice-chair) for one year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986180">
            <a:off x="6583054" y="43508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Slide </a:t>
            </a:r>
            <a:r>
              <a:rPr lang="de-DE" b="1" dirty="0" err="1" smtClean="0">
                <a:solidFill>
                  <a:srgbClr val="0070C0"/>
                </a:solidFill>
              </a:rPr>
              <a:t>of</a:t>
            </a:r>
            <a:r>
              <a:rPr lang="de-DE" b="1" dirty="0" smtClean="0">
                <a:solidFill>
                  <a:srgbClr val="0070C0"/>
                </a:solidFill>
              </a:rPr>
              <a:t> 2019 </a:t>
            </a:r>
            <a:r>
              <a:rPr lang="de-DE" b="1" dirty="0" err="1" smtClean="0">
                <a:solidFill>
                  <a:srgbClr val="0070C0"/>
                </a:solidFill>
              </a:rPr>
              <a:t>meeting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75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Scientific Board </a:t>
            </a:r>
            <a:r>
              <a:rPr lang="de-DE" dirty="0" err="1" smtClean="0"/>
              <a:t>Restructuring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Ingo Barkow (Scientific Board </a:t>
            </a:r>
            <a:r>
              <a:rPr lang="de-DE" dirty="0" err="1" smtClean="0"/>
              <a:t>Vice-Chair</a:t>
            </a:r>
            <a:r>
              <a:rPr lang="de-DE" dirty="0" smtClean="0"/>
              <a:t>)</a:t>
            </a:r>
            <a:br>
              <a:rPr lang="de-DE" dirty="0" smtClean="0"/>
            </a:b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/>
              <a:t>t</a:t>
            </a:r>
            <a:r>
              <a:rPr lang="de-DE" dirty="0" err="1" smtClean="0"/>
              <a:t>emporary</a:t>
            </a:r>
            <a:r>
              <a:rPr lang="de-DE" dirty="0" smtClean="0"/>
              <a:t> </a:t>
            </a:r>
            <a:r>
              <a:rPr lang="de-DE" dirty="0" err="1" smtClean="0"/>
              <a:t>working</a:t>
            </a:r>
            <a:r>
              <a:rPr lang="de-DE" dirty="0" smtClean="0"/>
              <a:t> </a:t>
            </a:r>
            <a:r>
              <a:rPr lang="de-DE" dirty="0" err="1" smtClean="0"/>
              <a:t>group</a:t>
            </a:r>
            <a:r>
              <a:rPr lang="de-DE" dirty="0" smtClean="0"/>
              <a:t> on </a:t>
            </a:r>
            <a:r>
              <a:rPr lang="de-DE" dirty="0" err="1" smtClean="0"/>
              <a:t>restructuring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Scientific 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5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DDI – Cross Domain Integration</a:t>
            </a:r>
            <a:br>
              <a:rPr lang="de-DE" dirty="0" smtClean="0"/>
            </a:br>
            <a:r>
              <a:rPr lang="de-DE" dirty="0" smtClean="0"/>
              <a:t>(DDI-CDI)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Arofan</a:t>
            </a:r>
            <a:r>
              <a:rPr lang="de-DE" dirty="0" smtClean="0"/>
              <a:t> Gregory (MRT Group </a:t>
            </a:r>
            <a:r>
              <a:rPr lang="de-DE" dirty="0" err="1" smtClean="0"/>
              <a:t>moderator</a:t>
            </a:r>
            <a:r>
              <a:rPr lang="de-DE" dirty="0" smtClean="0"/>
              <a:t>)</a:t>
            </a:r>
            <a:br>
              <a:rPr lang="de-DE" dirty="0" smtClean="0"/>
            </a:b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en-US" dirty="0" smtClean="0"/>
              <a:t>MRT - Modeling, Representation, and Testing Lifecycle Working Group</a:t>
            </a:r>
            <a:br>
              <a:rPr lang="en-US" dirty="0" smtClean="0"/>
            </a:br>
            <a:r>
              <a:rPr lang="de-DE" dirty="0" smtClean="0"/>
              <a:t>(CDI </a:t>
            </a:r>
            <a:r>
              <a:rPr lang="de-DE" dirty="0" err="1" smtClean="0"/>
              <a:t>development</a:t>
            </a:r>
            <a:r>
              <a:rPr lang="de-DE" dirty="0" smtClean="0"/>
              <a:t> </a:t>
            </a:r>
            <a:r>
              <a:rPr lang="de-DE" dirty="0" err="1" smtClean="0"/>
              <a:t>group</a:t>
            </a:r>
            <a:r>
              <a:rPr lang="de-DE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1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Technical </a:t>
            </a:r>
            <a:r>
              <a:rPr lang="de-DE" dirty="0" err="1" smtClean="0"/>
              <a:t>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Wendy Thomas (Technical </a:t>
            </a:r>
            <a:r>
              <a:rPr lang="de-DE" dirty="0" err="1" smtClean="0"/>
              <a:t>Committee</a:t>
            </a:r>
            <a:r>
              <a:rPr lang="de-DE" dirty="0" smtClean="0"/>
              <a:t> </a:t>
            </a:r>
            <a:r>
              <a:rPr lang="de-DE" dirty="0" err="1" smtClean="0"/>
              <a:t>Chair</a:t>
            </a:r>
            <a:r>
              <a:rPr lang="de-DE" dirty="0" smtClean="0"/>
              <a:t>)</a:t>
            </a:r>
            <a:br>
              <a:rPr lang="de-DE" dirty="0" smtClean="0"/>
            </a:b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Technical </a:t>
            </a:r>
            <a:r>
              <a:rPr lang="de-DE" dirty="0" err="1" smtClean="0"/>
              <a:t>Committee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Scientific Board </a:t>
            </a:r>
            <a:r>
              <a:rPr lang="de-DE" dirty="0" err="1" smtClean="0"/>
              <a:t>Direction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goals</a:t>
            </a:r>
            <a:r>
              <a:rPr lang="de-DE" dirty="0" smtClean="0"/>
              <a:t>?</a:t>
            </a:r>
          </a:p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plan?</a:t>
            </a:r>
          </a:p>
          <a:p>
            <a:r>
              <a:rPr lang="de-DE" dirty="0" smtClean="0"/>
              <a:t>Future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Moving</a:t>
            </a:r>
            <a:r>
              <a:rPr lang="de-DE" dirty="0" smtClean="0"/>
              <a:t> Forward </a:t>
            </a:r>
            <a:r>
              <a:rPr lang="de-DE" dirty="0" err="1" smtClean="0"/>
              <a:t>project</a:t>
            </a:r>
            <a:r>
              <a:rPr lang="de-DE" dirty="0" smtClean="0"/>
              <a:t>?</a:t>
            </a:r>
          </a:p>
          <a:p>
            <a:r>
              <a:rPr lang="de-DE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54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goals</a:t>
            </a:r>
            <a:r>
              <a:rPr lang="de-DE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err="1" smtClean="0"/>
              <a:t>Consolidation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main</a:t>
            </a:r>
            <a:r>
              <a:rPr lang="de-DE" dirty="0" smtClean="0"/>
              <a:t> </a:t>
            </a:r>
            <a:r>
              <a:rPr lang="de-DE" dirty="0" err="1" smtClean="0"/>
              <a:t>ongoing</a:t>
            </a:r>
            <a:r>
              <a:rPr lang="de-DE" dirty="0" smtClean="0"/>
              <a:t> </a:t>
            </a:r>
            <a:r>
              <a:rPr lang="de-DE" dirty="0" err="1" smtClean="0"/>
              <a:t>activities</a:t>
            </a:r>
            <a:endParaRPr lang="de-DE" dirty="0" smtClean="0"/>
          </a:p>
          <a:p>
            <a:pPr lvl="1"/>
            <a:r>
              <a:rPr lang="de-DE" dirty="0" smtClean="0"/>
              <a:t>Scientific Board </a:t>
            </a:r>
            <a:r>
              <a:rPr lang="de-DE" dirty="0" err="1" smtClean="0"/>
              <a:t>Restructuring</a:t>
            </a:r>
            <a:r>
              <a:rPr lang="de-DE" dirty="0" smtClean="0"/>
              <a:t> </a:t>
            </a:r>
          </a:p>
          <a:p>
            <a:pPr lvl="1"/>
            <a:r>
              <a:rPr lang="de-DE" dirty="0" smtClean="0"/>
              <a:t>DDI </a:t>
            </a:r>
            <a:r>
              <a:rPr lang="de-DE" dirty="0" err="1" smtClean="0"/>
              <a:t>Lifecycle</a:t>
            </a:r>
            <a:endParaRPr lang="de-DE" dirty="0" smtClean="0"/>
          </a:p>
          <a:p>
            <a:pPr lvl="1"/>
            <a:r>
              <a:rPr lang="de-DE" dirty="0" smtClean="0"/>
              <a:t>DDI Cross Domain Integration</a:t>
            </a:r>
          </a:p>
          <a:p>
            <a:pPr lvl="1"/>
            <a:r>
              <a:rPr lang="de-DE" dirty="0" smtClean="0"/>
              <a:t>Training</a:t>
            </a:r>
          </a:p>
          <a:p>
            <a:r>
              <a:rPr lang="de-DE" sz="2000" dirty="0" smtClean="0"/>
              <a:t>Best </a:t>
            </a:r>
            <a:r>
              <a:rPr lang="de-DE" sz="2000" dirty="0" err="1" smtClean="0"/>
              <a:t>practices</a:t>
            </a:r>
            <a:r>
              <a:rPr lang="de-DE" sz="2000" dirty="0" smtClean="0"/>
              <a:t> on …</a:t>
            </a:r>
          </a:p>
          <a:p>
            <a:pPr lvl="1"/>
            <a:r>
              <a:rPr lang="de-DE" sz="1800" dirty="0" err="1" smtClean="0"/>
              <a:t>When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use</a:t>
            </a:r>
            <a:r>
              <a:rPr lang="de-DE" sz="1800" dirty="0" smtClean="0"/>
              <a:t> </a:t>
            </a:r>
            <a:r>
              <a:rPr lang="de-DE" sz="1800" dirty="0" err="1" smtClean="0"/>
              <a:t>which</a:t>
            </a:r>
            <a:r>
              <a:rPr lang="de-DE" sz="1800" dirty="0" smtClean="0"/>
              <a:t> </a:t>
            </a:r>
            <a:r>
              <a:rPr lang="de-DE" sz="1800" dirty="0" err="1" smtClean="0"/>
              <a:t>specification</a:t>
            </a:r>
            <a:r>
              <a:rPr lang="de-DE" sz="1800" dirty="0" smtClean="0"/>
              <a:t>,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which</a:t>
            </a:r>
            <a:r>
              <a:rPr lang="de-DE" sz="1800" dirty="0" smtClean="0"/>
              <a:t> </a:t>
            </a:r>
            <a:r>
              <a:rPr lang="de-DE" sz="1800" dirty="0" err="1" smtClean="0"/>
              <a:t>part</a:t>
            </a:r>
            <a:r>
              <a:rPr lang="de-DE" sz="1800" dirty="0" smtClean="0"/>
              <a:t>?</a:t>
            </a:r>
          </a:p>
          <a:p>
            <a:pPr lvl="1"/>
            <a:r>
              <a:rPr lang="de-DE" sz="1800" dirty="0" err="1" smtClean="0"/>
              <a:t>Portability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DDI </a:t>
            </a:r>
            <a:r>
              <a:rPr lang="de-DE" sz="1800" dirty="0" err="1" smtClean="0"/>
              <a:t>metadata</a:t>
            </a:r>
            <a:r>
              <a:rPr lang="de-DE" sz="1800" dirty="0" smtClean="0"/>
              <a:t> </a:t>
            </a:r>
            <a:r>
              <a:rPr lang="de-DE" sz="1800" dirty="0" err="1" smtClean="0"/>
              <a:t>between</a:t>
            </a:r>
            <a:r>
              <a:rPr lang="de-DE" sz="1800" dirty="0" smtClean="0"/>
              <a:t> </a:t>
            </a:r>
            <a:r>
              <a:rPr lang="de-DE" sz="1800" dirty="0" err="1" smtClean="0"/>
              <a:t>specifications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outside </a:t>
            </a:r>
            <a:r>
              <a:rPr lang="de-DE" sz="1800" dirty="0" err="1" smtClean="0"/>
              <a:t>specifications</a:t>
            </a:r>
            <a:endParaRPr lang="de-DE" sz="1800" dirty="0" smtClean="0"/>
          </a:p>
          <a:p>
            <a:pPr lvl="1"/>
            <a:r>
              <a:rPr lang="de-DE" sz="1800" dirty="0" err="1" smtClean="0"/>
              <a:t>Could</a:t>
            </a:r>
            <a:r>
              <a:rPr lang="de-DE" sz="1800" dirty="0" smtClean="0"/>
              <a:t> </a:t>
            </a:r>
            <a:r>
              <a:rPr lang="de-DE" sz="1800" dirty="0" err="1" smtClean="0"/>
              <a:t>relate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smtClean="0">
                <a:hlinkClick r:id="rId3"/>
              </a:rPr>
              <a:t>CMM - </a:t>
            </a:r>
            <a:r>
              <a:rPr lang="en-US" sz="1800" dirty="0" smtClean="0">
                <a:hlinkClick r:id="rId3"/>
              </a:rPr>
              <a:t>CESSDA </a:t>
            </a:r>
            <a:r>
              <a:rPr lang="en-US" sz="1800" dirty="0">
                <a:hlinkClick r:id="rId3"/>
              </a:rPr>
              <a:t>Metadata Model</a:t>
            </a:r>
            <a:endParaRPr lang="en-US" sz="1800" dirty="0"/>
          </a:p>
          <a:p>
            <a:pPr lvl="1"/>
            <a:endParaRPr lang="de-DE" dirty="0"/>
          </a:p>
          <a:p>
            <a:pPr lvl="1"/>
            <a:endParaRPr lang="de-D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5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1166</Words>
  <Application>Microsoft Office PowerPoint</Application>
  <PresentationFormat>On-screen Show (4:3)</PresentationFormat>
  <Paragraphs>160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DDI Alliance Scientific Board Annual Meeting</vt:lpstr>
      <vt:lpstr>Agenda</vt:lpstr>
      <vt:lpstr>Change of Scientific Board Structure</vt:lpstr>
      <vt:lpstr>Scientific Board Structure</vt:lpstr>
      <vt:lpstr>Scientific Board Restructuring</vt:lpstr>
      <vt:lpstr>DDI – Cross Domain Integration (DDI-CDI)</vt:lpstr>
      <vt:lpstr>Technical Committee</vt:lpstr>
      <vt:lpstr>Scientific Board Direction and Goals</vt:lpstr>
      <vt:lpstr>What are the goals?</vt:lpstr>
      <vt:lpstr>Other Goals</vt:lpstr>
      <vt:lpstr>Plans: Scientific Board Restructuring </vt:lpstr>
      <vt:lpstr>Plans: DDI Lifecycle</vt:lpstr>
      <vt:lpstr>Plans: DDI Cross Domain Integration</vt:lpstr>
      <vt:lpstr>Status of Moving Forward Project</vt:lpstr>
      <vt:lpstr>Proposal: Training as Comprehensive Bracket</vt:lpstr>
      <vt:lpstr>Corona Impact</vt:lpstr>
      <vt:lpstr>What is the work plan?</vt:lpstr>
      <vt:lpstr>Resources of the DDI Alliance</vt:lpstr>
      <vt:lpstr>Alliance culture – an asset to be protected. (external review 2011)</vt:lpstr>
    </vt:vector>
  </TitlesOfParts>
  <Company>GESIS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DDI Alliance Scientific Board Annual Meeting</dc:title>
  <dc:creator>Wackerow, Joachim</dc:creator>
  <cp:lastModifiedBy>Hilde Orten</cp:lastModifiedBy>
  <cp:revision>103</cp:revision>
  <dcterms:created xsi:type="dcterms:W3CDTF">2020-05-13T08:35:31Z</dcterms:created>
  <dcterms:modified xsi:type="dcterms:W3CDTF">2020-12-05T20:39:25Z</dcterms:modified>
</cp:coreProperties>
</file>