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0"/>
  </p:notesMasterIdLst>
  <p:handoutMasterIdLst>
    <p:handoutMasterId r:id="rId11"/>
  </p:handoutMasterIdLst>
  <p:sldIdLst>
    <p:sldId id="280" r:id="rId3"/>
    <p:sldId id="269" r:id="rId4"/>
    <p:sldId id="288" r:id="rId5"/>
    <p:sldId id="298" r:id="rId6"/>
    <p:sldId id="296" r:id="rId7"/>
    <p:sldId id="278" r:id="rId8"/>
    <p:sldId id="299" r:id="rId9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34489" autoAdjust="0"/>
  </p:normalViewPr>
  <p:slideViewPr>
    <p:cSldViewPr snapToGrid="0">
      <p:cViewPr varScale="1">
        <p:scale>
          <a:sx n="25" d="100"/>
          <a:sy n="25" d="100"/>
        </p:scale>
        <p:origin x="2418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35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2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83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20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36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6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1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Activities Plan - 2021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DDI Marketing and Partnerships Group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320" y="5197642"/>
            <a:ext cx="5177571" cy="13372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017" y="3784937"/>
            <a:ext cx="1800365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US" b="1" dirty="0" smtClean="0"/>
              <a:t>Team:</a:t>
            </a:r>
          </a:p>
          <a:p>
            <a:r>
              <a:rPr lang="en-US" dirty="0" smtClean="0"/>
              <a:t>Barry Radler</a:t>
            </a:r>
          </a:p>
          <a:p>
            <a:r>
              <a:rPr lang="en-US" dirty="0" smtClean="0"/>
              <a:t>Jared </a:t>
            </a:r>
            <a:r>
              <a:rPr lang="en-US" dirty="0"/>
              <a:t>Lyle</a:t>
            </a:r>
          </a:p>
          <a:p>
            <a:r>
              <a:rPr lang="en-US" dirty="0" smtClean="0"/>
              <a:t>Steve </a:t>
            </a:r>
            <a:r>
              <a:rPr lang="en-US" dirty="0" err="1" smtClean="0"/>
              <a:t>McEachern</a:t>
            </a:r>
            <a:endParaRPr lang="en-US" dirty="0" smtClean="0"/>
          </a:p>
          <a:p>
            <a:r>
              <a:rPr lang="en-US" dirty="0" smtClean="0"/>
              <a:t>Ron Nakao</a:t>
            </a:r>
          </a:p>
          <a:p>
            <a:r>
              <a:rPr lang="en-US" dirty="0" smtClean="0"/>
              <a:t>Dan Smith</a:t>
            </a:r>
          </a:p>
          <a:p>
            <a:r>
              <a:rPr lang="en-US" dirty="0" smtClean="0"/>
              <a:t>Wendy Thomas</a:t>
            </a:r>
          </a:p>
        </p:txBody>
      </p:sp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Coordinate marketing activities, establish DDI brand, ensure consistent messaging about DDI and the Alliance</a:t>
            </a:r>
          </a:p>
          <a:p>
            <a:r>
              <a:rPr lang="en-US" dirty="0" smtClean="0"/>
              <a:t>Goal: Promote DDI </a:t>
            </a:r>
          </a:p>
          <a:p>
            <a:pPr lvl="1"/>
            <a:r>
              <a:rPr lang="en-US" dirty="0" smtClean="0"/>
              <a:t>Increase size of the </a:t>
            </a:r>
            <a:r>
              <a:rPr lang="en-US" dirty="0"/>
              <a:t>DDI user community </a:t>
            </a:r>
            <a:endParaRPr lang="en-US" dirty="0" smtClean="0"/>
          </a:p>
          <a:p>
            <a:pPr lvl="1"/>
            <a:r>
              <a:rPr lang="en-US" dirty="0" smtClean="0"/>
              <a:t>Increase DDI </a:t>
            </a:r>
            <a:r>
              <a:rPr lang="en-US" dirty="0"/>
              <a:t>Alliance </a:t>
            </a:r>
            <a:r>
              <a:rPr lang="en-US" dirty="0" smtClean="0"/>
              <a:t>membership (30 full, 15 associate)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693" y="5897164"/>
            <a:ext cx="2469198" cy="63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5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219199" y="1447800"/>
            <a:ext cx="10767753" cy="5087112"/>
          </a:xfrm>
        </p:spPr>
        <p:txBody>
          <a:bodyPr>
            <a:normAutofit/>
          </a:bodyPr>
          <a:lstStyle/>
          <a:p>
            <a:r>
              <a:rPr lang="en-US" dirty="0" smtClean="0"/>
              <a:t>Promoting releases/reviews</a:t>
            </a:r>
          </a:p>
          <a:p>
            <a:pPr lvl="2"/>
            <a:r>
              <a:rPr lang="en-US" dirty="0"/>
              <a:t>Rebranding DDI Product </a:t>
            </a:r>
            <a:r>
              <a:rPr lang="en-US" dirty="0" smtClean="0"/>
              <a:t>Suite (FAIR)</a:t>
            </a:r>
            <a:endParaRPr lang="en-US" dirty="0"/>
          </a:p>
          <a:p>
            <a:pPr lvl="2"/>
            <a:r>
              <a:rPr lang="en-US" dirty="0" smtClean="0"/>
              <a:t>Lifecycle 3.3, CDI, SDTL,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next 12 months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693" y="5897164"/>
            <a:ext cx="2469198" cy="63774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045576" y="2749028"/>
            <a:ext cx="4100292" cy="3698927"/>
            <a:chOff x="4309932" y="2805473"/>
            <a:chExt cx="4100292" cy="369892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12357" y="2805473"/>
              <a:ext cx="4097866" cy="122268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12357" y="4058316"/>
              <a:ext cx="4097866" cy="12226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09932" y="5280996"/>
              <a:ext cx="4100292" cy="12234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628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219199" y="1447800"/>
            <a:ext cx="10767753" cy="5087112"/>
          </a:xfrm>
        </p:spPr>
        <p:txBody>
          <a:bodyPr>
            <a:normAutofit/>
          </a:bodyPr>
          <a:lstStyle/>
          <a:p>
            <a:r>
              <a:rPr lang="en-US" dirty="0" smtClean="0"/>
              <a:t>Reorganizing website, manage media</a:t>
            </a:r>
          </a:p>
          <a:p>
            <a:pPr lvl="2"/>
            <a:r>
              <a:rPr lang="en-US" dirty="0" smtClean="0"/>
              <a:t>Interfacing with working groups</a:t>
            </a:r>
          </a:p>
          <a:p>
            <a:pPr lvl="2"/>
            <a:r>
              <a:rPr lang="en-US" dirty="0" smtClean="0"/>
              <a:t>Monitor website use (Analytics)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next 12 months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693" y="5897164"/>
            <a:ext cx="2469198" cy="6377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009" y="321951"/>
            <a:ext cx="3600882" cy="35278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1603" y="4340078"/>
            <a:ext cx="5116180" cy="21948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5021" y="2987647"/>
            <a:ext cx="4934656" cy="34819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9097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219199" y="1447800"/>
            <a:ext cx="10767753" cy="5087112"/>
          </a:xfrm>
        </p:spPr>
        <p:txBody>
          <a:bodyPr>
            <a:normAutofit/>
          </a:bodyPr>
          <a:lstStyle/>
          <a:p>
            <a:r>
              <a:rPr lang="en-US" dirty="0"/>
              <a:t>Email communication: new member, retaining </a:t>
            </a:r>
            <a:r>
              <a:rPr lang="en-US" dirty="0" smtClean="0"/>
              <a:t>members</a:t>
            </a:r>
            <a:endParaRPr lang="en-US" dirty="0"/>
          </a:p>
          <a:p>
            <a:pPr lvl="1"/>
            <a:r>
              <a:rPr lang="en-US" sz="1800" dirty="0"/>
              <a:t>Template to welcome new DDI members. </a:t>
            </a:r>
            <a:endParaRPr lang="en-US" sz="1800" dirty="0" smtClean="0"/>
          </a:p>
          <a:p>
            <a:pPr lvl="1"/>
            <a:r>
              <a:rPr lang="en-US" sz="1800" dirty="0" smtClean="0"/>
              <a:t>Also </a:t>
            </a:r>
            <a:r>
              <a:rPr lang="en-US" sz="1800" dirty="0"/>
              <a:t>for current members, annual </a:t>
            </a:r>
            <a:r>
              <a:rPr lang="en-US" sz="1800" dirty="0" smtClean="0"/>
              <a:t>refresh.</a:t>
            </a:r>
          </a:p>
          <a:p>
            <a:pPr lvl="2"/>
            <a:r>
              <a:rPr lang="en-US" sz="1700" dirty="0" smtClean="0"/>
              <a:t>Updates about Scientific Board, bylaw </a:t>
            </a:r>
            <a:r>
              <a:rPr lang="en-US" sz="1700" dirty="0"/>
              <a:t>changes, </a:t>
            </a:r>
            <a:r>
              <a:rPr lang="en-US" sz="1700" dirty="0" smtClean="0"/>
              <a:t>reminders of benefits and obligations.</a:t>
            </a:r>
          </a:p>
          <a:p>
            <a:pPr lvl="2"/>
            <a:r>
              <a:rPr lang="en-US" sz="1700" dirty="0" smtClean="0"/>
              <a:t>Clarify process for </a:t>
            </a:r>
            <a:r>
              <a:rPr lang="en-US" sz="1700" dirty="0"/>
              <a:t>joining working </a:t>
            </a:r>
            <a:r>
              <a:rPr lang="en-US" sz="1700" dirty="0" smtClean="0"/>
              <a:t>groups.</a:t>
            </a:r>
            <a:endParaRPr lang="en-US" sz="1700" dirty="0"/>
          </a:p>
          <a:p>
            <a:r>
              <a:rPr lang="en-US" dirty="0" smtClean="0"/>
              <a:t>Managing mailing </a:t>
            </a:r>
            <a:r>
              <a:rPr lang="en-US" dirty="0"/>
              <a:t>lists</a:t>
            </a:r>
          </a:p>
          <a:p>
            <a:pPr lvl="1"/>
            <a:r>
              <a:rPr lang="en-US" sz="1900" dirty="0"/>
              <a:t>Currently use </a:t>
            </a:r>
            <a:r>
              <a:rPr lang="en-US" sz="1900" dirty="0" err="1" smtClean="0"/>
              <a:t>MailMan</a:t>
            </a:r>
            <a:r>
              <a:rPr lang="en-US" sz="1900" dirty="0" smtClean="0"/>
              <a:t> to mange different email lists</a:t>
            </a:r>
          </a:p>
          <a:p>
            <a:pPr lvl="2"/>
            <a:r>
              <a:rPr lang="en-US" sz="1500" dirty="0" smtClean="0"/>
              <a:t>Need </a:t>
            </a:r>
            <a:r>
              <a:rPr lang="en-US" sz="1500" dirty="0"/>
              <a:t>opt-out opt-in to address privacy issues.</a:t>
            </a:r>
            <a:endParaRPr lang="en-US" sz="1500" dirty="0" smtClean="0"/>
          </a:p>
          <a:p>
            <a:pPr lvl="2"/>
            <a:r>
              <a:rPr lang="en-US" sz="1500" dirty="0" smtClean="0"/>
              <a:t>Discuss alternatives</a:t>
            </a:r>
            <a:r>
              <a:rPr lang="en-US" sz="1500" dirty="0"/>
              <a:t> </a:t>
            </a:r>
            <a:r>
              <a:rPr lang="en-US" sz="1500" dirty="0" smtClean="0"/>
              <a:t>at annual meeting.</a:t>
            </a:r>
          </a:p>
          <a:p>
            <a:pPr lvl="1"/>
            <a:r>
              <a:rPr lang="en-US" sz="1900" dirty="0" smtClean="0"/>
              <a:t>Manage list of email addresses</a:t>
            </a:r>
          </a:p>
          <a:p>
            <a:pPr lvl="1"/>
            <a:r>
              <a:rPr lang="en-US" sz="1900" dirty="0" smtClean="0"/>
              <a:t>Create Slack channel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next 12 months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693" y="5897164"/>
            <a:ext cx="2469198" cy="63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1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5087112"/>
          </a:xfrm>
        </p:spPr>
        <p:txBody>
          <a:bodyPr>
            <a:normAutofit/>
          </a:bodyPr>
          <a:lstStyle/>
          <a:p>
            <a:r>
              <a:rPr lang="en-US" dirty="0"/>
              <a:t>Conference attendance and active outreach </a:t>
            </a:r>
            <a:endParaRPr lang="en-US" dirty="0" smtClean="0"/>
          </a:p>
          <a:p>
            <a:pPr lvl="1"/>
            <a:r>
              <a:rPr lang="en-US" dirty="0" smtClean="0"/>
              <a:t>Revisit conference relationships</a:t>
            </a:r>
          </a:p>
          <a:p>
            <a:r>
              <a:rPr lang="en-US" dirty="0" smtClean="0"/>
              <a:t>Coordination with Training and Technical Committees</a:t>
            </a:r>
          </a:p>
          <a:p>
            <a:pPr lvl="1"/>
            <a:r>
              <a:rPr lang="en-US" dirty="0"/>
              <a:t>Training Resources (aka Training Library)</a:t>
            </a:r>
          </a:p>
          <a:p>
            <a:pPr lvl="1"/>
            <a:r>
              <a:rPr lang="en-US" dirty="0"/>
              <a:t>Promotional videos</a:t>
            </a:r>
          </a:p>
          <a:p>
            <a:pPr lvl="1"/>
            <a:r>
              <a:rPr lang="en-US" dirty="0"/>
              <a:t>Webinars/tutorials</a:t>
            </a:r>
          </a:p>
          <a:p>
            <a:r>
              <a:rPr lang="en-US" dirty="0"/>
              <a:t>Dissemination of </a:t>
            </a:r>
            <a:r>
              <a:rPr lang="en-US" dirty="0" smtClean="0"/>
              <a:t>DDI stakeholder research</a:t>
            </a:r>
          </a:p>
          <a:p>
            <a:pPr lvl="1"/>
            <a:r>
              <a:rPr lang="en-US" dirty="0" smtClean="0"/>
              <a:t>Recent in-depth interviews</a:t>
            </a:r>
          </a:p>
          <a:p>
            <a:pPr lvl="1"/>
            <a:r>
              <a:rPr lang="en-US" dirty="0" smtClean="0"/>
              <a:t>Future web-based assessments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 DDI Alliance goals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693" y="5897164"/>
            <a:ext cx="2469198" cy="63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5087112"/>
          </a:xfrm>
        </p:spPr>
        <p:txBody>
          <a:bodyPr>
            <a:normAutofit/>
          </a:bodyPr>
          <a:lstStyle/>
          <a:p>
            <a:r>
              <a:rPr lang="en-US" dirty="0"/>
              <a:t>Develop a formal marketing </a:t>
            </a:r>
            <a:r>
              <a:rPr lang="en-US" dirty="0" smtClean="0"/>
              <a:t>strategy</a:t>
            </a:r>
          </a:p>
          <a:p>
            <a:r>
              <a:rPr lang="en-US" dirty="0" smtClean="0"/>
              <a:t>Address </a:t>
            </a:r>
            <a:r>
              <a:rPr lang="en-US" dirty="0"/>
              <a:t>the “Partnerships” aspect of the Marketing and </a:t>
            </a:r>
            <a:r>
              <a:rPr lang="en-US" dirty="0" smtClean="0"/>
              <a:t>Partnerships</a:t>
            </a:r>
          </a:p>
          <a:p>
            <a:r>
              <a:rPr lang="en-US" dirty="0" smtClean="0"/>
              <a:t>Add </a:t>
            </a:r>
            <a:r>
              <a:rPr lang="en-US" dirty="0"/>
              <a:t>to </a:t>
            </a:r>
            <a:r>
              <a:rPr lang="en-US" dirty="0" smtClean="0"/>
              <a:t>and/or </a:t>
            </a:r>
            <a:r>
              <a:rPr lang="en-US" dirty="0"/>
              <a:t>refresh the Marketing and Partnership group's </a:t>
            </a:r>
            <a:r>
              <a:rPr lang="en-US" dirty="0" smtClean="0"/>
              <a:t>membership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 DDI Alliance goals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693" y="5897164"/>
            <a:ext cx="2469198" cy="63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2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" id="{3E9F0E27-4B3B-4D32-ACE0-136FB2759A95}" vid="{A4BCEBB7-3AD0-460E-BECB-303D18741B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0</TotalTime>
  <Words>263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Wingdings 2</vt:lpstr>
      <vt:lpstr>Business plan presentation</vt:lpstr>
      <vt:lpstr>DDI Marketing and Partnerships Group</vt:lpstr>
      <vt:lpstr>Mission Statement</vt:lpstr>
      <vt:lpstr>Activities next 12 months</vt:lpstr>
      <vt:lpstr>Activities next 12 months</vt:lpstr>
      <vt:lpstr>Activities next 12 months</vt:lpstr>
      <vt:lpstr>Longer term DDI Alliance goals</vt:lpstr>
      <vt:lpstr>Longer term DDI Alliance goals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2016-05-23T18:54:02Z</dcterms:created>
  <dcterms:modified xsi:type="dcterms:W3CDTF">2021-03-09T15:18:21Z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