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4" r:id="rId3"/>
    <p:sldId id="273" r:id="rId4"/>
    <p:sldId id="272" r:id="rId5"/>
    <p:sldId id="265" r:id="rId6"/>
    <p:sldId id="259" r:id="rId7"/>
    <p:sldId id="260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8" d="100"/>
          <a:sy n="78" d="100"/>
        </p:scale>
        <p:origin x="77" y="52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5B5CDB-8562-4841-8F3D-BB711EEC7F24}" type="datetimeFigureOut">
              <a:rPr lang="de-DE" smtClean="0"/>
              <a:t>28.01.2021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F5AA12-0A08-480F-8912-FF6121A2AFD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864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/>
              <a:t>Relates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presentations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baseline="0" dirty="0"/>
              <a:t> TC, CDI, </a:t>
            </a:r>
            <a:r>
              <a:rPr lang="de-DE" baseline="0" dirty="0" err="1"/>
              <a:t>annual</a:t>
            </a:r>
            <a:r>
              <a:rPr lang="de-DE" baseline="0" dirty="0"/>
              <a:t> </a:t>
            </a:r>
            <a:r>
              <a:rPr lang="de-DE" baseline="0" dirty="0" err="1"/>
              <a:t>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2287C-D282-4A9B-ACD1-08F34E2D555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87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Training </a:t>
            </a:r>
            <a:r>
              <a:rPr lang="de-DE" dirty="0" err="1"/>
              <a:t>group</a:t>
            </a:r>
            <a:r>
              <a:rPr lang="de-DE" dirty="0"/>
              <a:t> will </a:t>
            </a:r>
            <a:r>
              <a:rPr lang="de-DE" dirty="0" err="1"/>
              <a:t>present</a:t>
            </a:r>
            <a:r>
              <a:rPr lang="de-DE" dirty="0"/>
              <a:t> at </a:t>
            </a:r>
            <a:r>
              <a:rPr lang="de-DE" dirty="0" err="1"/>
              <a:t>annual</a:t>
            </a:r>
            <a:r>
              <a:rPr lang="de-DE" dirty="0"/>
              <a:t> </a:t>
            </a:r>
            <a:r>
              <a:rPr lang="de-DE" dirty="0" err="1"/>
              <a:t>meeting</a:t>
            </a:r>
            <a:r>
              <a:rPr lang="de-DE" dirty="0"/>
              <a:t>. </a:t>
            </a:r>
          </a:p>
          <a:p>
            <a:r>
              <a:rPr lang="de-DE" dirty="0"/>
              <a:t>This </a:t>
            </a:r>
            <a:r>
              <a:rPr lang="de-DE" dirty="0" err="1"/>
              <a:t>is</a:t>
            </a:r>
            <a:r>
              <a:rPr lang="de-DE" dirty="0"/>
              <a:t> a</a:t>
            </a:r>
            <a:r>
              <a:rPr lang="de-DE" baseline="0" dirty="0"/>
              <a:t> high-level </a:t>
            </a:r>
            <a:r>
              <a:rPr lang="de-DE" baseline="0" dirty="0" err="1"/>
              <a:t>view</a:t>
            </a:r>
            <a:r>
              <a:rPr lang="de-DE" baseline="0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2287C-D282-4A9B-ACD1-08F34E2D555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08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FC937-5FE6-4B34-85D3-816ED3A297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62E88E-E0CC-4993-B09C-8F2D9C0431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B7EA80-03AC-483E-9D1E-0107E8AA4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C48A8-9B32-4301-8E23-84F0A3EB73D6}" type="datetimeFigureOut">
              <a:rPr lang="de-DE" smtClean="0"/>
              <a:t>28.01.2021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D645DD-CC59-4B1F-AB7B-9103FDE81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54764F-D459-4CB3-A984-CE039AB5F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8D6E-59AB-43D2-8CC7-B5C86E5E848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8069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6E68C-AA6A-4991-90E7-459625CFF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4CB6F7-180B-4BDC-9C47-09257C4DB1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8B3FCD-7BE8-4DB9-AA4E-CF79DFB8C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C48A8-9B32-4301-8E23-84F0A3EB73D6}" type="datetimeFigureOut">
              <a:rPr lang="de-DE" smtClean="0"/>
              <a:t>28.01.2021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92FE7C-DD59-48A8-A38C-45AD1F78D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049BC6-3B39-4986-AA93-83FA61C5F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8D6E-59AB-43D2-8CC7-B5C86E5E848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370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41AB69-CBA8-48C6-8051-40AEC7A71B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30E71F-F05D-40CA-A063-8852527C2F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939B05-5A7C-4AB8-B878-8F71610E3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C48A8-9B32-4301-8E23-84F0A3EB73D6}" type="datetimeFigureOut">
              <a:rPr lang="de-DE" smtClean="0"/>
              <a:t>28.01.2021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2B99BF-DBFF-465B-86D9-E6C43CBE1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E68A0C-C4D5-45C2-836A-712FC9C2D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8D6E-59AB-43D2-8CC7-B5C86E5E848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6561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8D49A-C3BD-4F79-A6CE-FFC8B2319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21A6D-19AE-492C-B306-467A41A1D1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CAC545-116D-44E2-847D-3F7DAAE32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C48A8-9B32-4301-8E23-84F0A3EB73D6}" type="datetimeFigureOut">
              <a:rPr lang="de-DE" smtClean="0"/>
              <a:t>28.01.2021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45A70F-1B12-4484-98E9-74AE6AE9C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0FD9F2-AFEC-45AB-8EE6-D5CE44581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8D6E-59AB-43D2-8CC7-B5C86E5E848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2744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FF75A-8EFA-4A25-96EC-C793516C1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0C3C66-405A-4517-9DD3-EF00419947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B4FCE5-F4ED-47FA-AA5F-0F07804FC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C48A8-9B32-4301-8E23-84F0A3EB73D6}" type="datetimeFigureOut">
              <a:rPr lang="de-DE" smtClean="0"/>
              <a:t>28.01.2021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2F3B34-CEA1-4A61-9ABD-019C823B4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06C931-673D-4823-B866-226910EA2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8D6E-59AB-43D2-8CC7-B5C86E5E848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7271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A5486-3974-4141-8309-B99A08A17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825B6A-20D5-4658-9C95-FDFADB741A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49DF18-4925-45AB-9F1D-96C8D9A806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990712-74E2-4532-8DF3-0A6E9D416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C48A8-9B32-4301-8E23-84F0A3EB73D6}" type="datetimeFigureOut">
              <a:rPr lang="de-DE" smtClean="0"/>
              <a:t>28.01.2021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A00CAD-9A34-4A7E-95C6-0E895CDD1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A7D38B-1EB5-49A7-99A2-F13EB08C3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8D6E-59AB-43D2-8CC7-B5C86E5E848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879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CDBB4-ABD5-4E0C-B1F1-75B852674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E5139E-1F37-4DBD-8264-00A90FD238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25899B-D8AB-4F97-87D8-DDAE134E22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73C21A-1AE1-4237-9624-5131259DDF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04D324-610B-4DDA-97B4-42D0D2BE7F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7E78B2-C316-448D-99CE-937FF1FD6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C48A8-9B32-4301-8E23-84F0A3EB73D6}" type="datetimeFigureOut">
              <a:rPr lang="de-DE" smtClean="0"/>
              <a:t>28.01.2021</a:t>
            </a:fld>
            <a:endParaRPr lang="de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DB7675-6F7E-46B5-9F85-A9EAF593C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D7256F-B37A-4616-90CA-D2EC7111F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8D6E-59AB-43D2-8CC7-B5C86E5E848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2265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116F4-49E0-4D66-9B16-6DCDDC056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BC1076-D69C-44D3-AE26-B93735D39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C48A8-9B32-4301-8E23-84F0A3EB73D6}" type="datetimeFigureOut">
              <a:rPr lang="de-DE" smtClean="0"/>
              <a:t>28.01.2021</a:t>
            </a:fld>
            <a:endParaRPr 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7E4B2A-368B-4B43-ACD8-90508A795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BC8D0C-0AA3-48F1-ADB9-064EA0041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8D6E-59AB-43D2-8CC7-B5C86E5E848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0055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915734-5B9B-4881-80D4-352548D7F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C48A8-9B32-4301-8E23-84F0A3EB73D6}" type="datetimeFigureOut">
              <a:rPr lang="de-DE" smtClean="0"/>
              <a:t>28.01.2021</a:t>
            </a:fld>
            <a:endParaRPr lang="de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09C28D-E4C9-445F-B523-0B25EADBD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AAEDB7-275C-42FE-A629-29A65ADCC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8D6E-59AB-43D2-8CC7-B5C86E5E848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4639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786C7-A9D7-4680-9AC6-488CEA411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BE8E9-2B16-4F72-8441-47FA8E64A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53EF8D-5CA7-4B16-801E-C874AE40CF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D93D5A-4A81-4AB4-9882-023BE4F25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C48A8-9B32-4301-8E23-84F0A3EB73D6}" type="datetimeFigureOut">
              <a:rPr lang="de-DE" smtClean="0"/>
              <a:t>28.01.2021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13B0A4-FDF7-4E29-B8FE-4F85A4E61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BE2731-66EA-477A-93A3-F44AFC7D5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8D6E-59AB-43D2-8CC7-B5C86E5E848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8707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93DB1-199E-41D6-8E75-9D53D0D50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EA50B7-B716-4A6F-94A1-2EFEE2E2C9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F2A8D0-DBA6-44AA-9A39-3031F24F54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A6F98C-7143-49C9-87BE-573275FDA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C48A8-9B32-4301-8E23-84F0A3EB73D6}" type="datetimeFigureOut">
              <a:rPr lang="de-DE" smtClean="0"/>
              <a:t>28.01.2021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D23C58-86D6-49A7-BB9F-1657467A2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2680BD-B1FB-4443-B3DC-9F81186E0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8D6E-59AB-43D2-8CC7-B5C86E5E848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5500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B99125-49B9-4CDA-B266-5652BDEDB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6421D7-F9EE-477A-A03B-A0BCBA6551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117356-45A3-4613-A56B-59E2C260B9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C48A8-9B32-4301-8E23-84F0A3EB73D6}" type="datetimeFigureOut">
              <a:rPr lang="de-DE" smtClean="0"/>
              <a:t>28.01.2021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2F4CFB-0E58-4E71-AB20-3788E4E909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9DF29-98B9-417E-90D3-329D27A446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38D6E-59AB-43D2-8CC7-B5C86E5E848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1617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zenodo.org/record/3543756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agstuhl.de/en/program/calendar/evhp/?semnr=21393" TargetMode="External"/><Relationship Id="rId2" Type="http://schemas.openxmlformats.org/officeDocument/2006/relationships/hyperlink" Target="https://www.dagstuhl.de/en/program/calendar/evhp/?semnr=21383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di-alliance.atlassian.net/wiki/spaces/DDI4/pages/7864375/Training+Group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dialliance.org/system/files/20200401_Executive_Board_minutes.pdf" TargetMode="External"/><Relationship Id="rId4" Type="http://schemas.openxmlformats.org/officeDocument/2006/relationships/hyperlink" Target="https://drive.google.com/file/d/1VEeoQuQpUyC6baNPlrawOeV7mHALIWF4/view?usp=sharing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910D8-031A-47DA-9829-80175A7D8C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Scientific Board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B7A8F4-7117-4390-8AD0-D87229A38B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suggested</a:t>
            </a:r>
            <a:r>
              <a:rPr lang="de-DE" dirty="0"/>
              <a:t> </a:t>
            </a:r>
            <a:r>
              <a:rPr lang="de-DE" dirty="0" err="1"/>
              <a:t>topics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previous</a:t>
            </a:r>
            <a:r>
              <a:rPr lang="de-DE" dirty="0"/>
              <a:t> </a:t>
            </a:r>
            <a:r>
              <a:rPr lang="de-DE" dirty="0" err="1"/>
              <a:t>meetings</a:t>
            </a:r>
            <a:r>
              <a:rPr lang="de-DE" dirty="0"/>
              <a:t> – </a:t>
            </a:r>
            <a:r>
              <a:rPr lang="de-DE" dirty="0" err="1"/>
              <a:t>incomplete</a:t>
            </a:r>
            <a:r>
              <a:rPr lang="de-DE" dirty="0"/>
              <a:t> list</a:t>
            </a:r>
          </a:p>
          <a:p>
            <a:r>
              <a:rPr lang="de-DE" dirty="0"/>
              <a:t>Joachim Wackerow</a:t>
            </a:r>
          </a:p>
        </p:txBody>
      </p:sp>
    </p:spTree>
    <p:extLst>
      <p:ext uri="{BB962C8B-B14F-4D97-AF65-F5344CB8AC3E}">
        <p14:creationId xmlns:p14="http://schemas.microsoft.com/office/powerpoint/2010/main" val="3833836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goals</a:t>
            </a:r>
            <a:r>
              <a:rPr lang="de-DE" dirty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 err="1"/>
              <a:t>Consolidation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main</a:t>
            </a:r>
            <a:r>
              <a:rPr lang="de-DE" dirty="0"/>
              <a:t> </a:t>
            </a:r>
            <a:r>
              <a:rPr lang="de-DE" dirty="0" err="1"/>
              <a:t>ongoing</a:t>
            </a:r>
            <a:r>
              <a:rPr lang="de-DE" dirty="0"/>
              <a:t> </a:t>
            </a:r>
            <a:r>
              <a:rPr lang="de-DE" dirty="0" err="1"/>
              <a:t>activities</a:t>
            </a:r>
            <a:endParaRPr lang="de-DE" dirty="0"/>
          </a:p>
          <a:p>
            <a:pPr lvl="1"/>
            <a:r>
              <a:rPr lang="de-DE" dirty="0"/>
              <a:t>Scientific Board </a:t>
            </a:r>
            <a:r>
              <a:rPr lang="de-DE" dirty="0" err="1"/>
              <a:t>Restructuring</a:t>
            </a:r>
            <a:r>
              <a:rPr lang="de-DE" dirty="0"/>
              <a:t> </a:t>
            </a:r>
          </a:p>
          <a:p>
            <a:pPr lvl="1"/>
            <a:r>
              <a:rPr lang="de-DE" dirty="0"/>
              <a:t>DDI </a:t>
            </a:r>
            <a:r>
              <a:rPr lang="de-DE" dirty="0" err="1"/>
              <a:t>Lifecycle</a:t>
            </a:r>
            <a:endParaRPr lang="de-DE" dirty="0"/>
          </a:p>
          <a:p>
            <a:pPr lvl="1"/>
            <a:r>
              <a:rPr lang="de-DE" dirty="0"/>
              <a:t>DDI Cross Domain Integration</a:t>
            </a:r>
          </a:p>
          <a:p>
            <a:pPr lvl="1"/>
            <a:r>
              <a:rPr lang="de-DE" dirty="0"/>
              <a:t>Training</a:t>
            </a:r>
          </a:p>
          <a:p>
            <a:r>
              <a:rPr lang="de-DE" sz="2000" dirty="0"/>
              <a:t>Best </a:t>
            </a:r>
            <a:r>
              <a:rPr lang="de-DE" sz="2000" dirty="0" err="1"/>
              <a:t>practices</a:t>
            </a:r>
            <a:r>
              <a:rPr lang="de-DE" sz="2000" dirty="0"/>
              <a:t> on …</a:t>
            </a:r>
          </a:p>
          <a:p>
            <a:pPr lvl="1"/>
            <a:r>
              <a:rPr lang="de-DE" sz="1800" dirty="0" err="1"/>
              <a:t>When</a:t>
            </a:r>
            <a:r>
              <a:rPr lang="de-DE" sz="1800" dirty="0"/>
              <a:t> </a:t>
            </a:r>
            <a:r>
              <a:rPr lang="de-DE" sz="1800" dirty="0" err="1"/>
              <a:t>to</a:t>
            </a:r>
            <a:r>
              <a:rPr lang="de-DE" sz="1800" dirty="0"/>
              <a:t> </a:t>
            </a:r>
            <a:r>
              <a:rPr lang="de-DE" sz="1800" dirty="0" err="1"/>
              <a:t>use</a:t>
            </a:r>
            <a:r>
              <a:rPr lang="de-DE" sz="1800" dirty="0"/>
              <a:t> </a:t>
            </a:r>
            <a:r>
              <a:rPr lang="de-DE" sz="1800" dirty="0" err="1"/>
              <a:t>which</a:t>
            </a:r>
            <a:r>
              <a:rPr lang="de-DE" sz="1800" dirty="0"/>
              <a:t> </a:t>
            </a:r>
            <a:r>
              <a:rPr lang="de-DE" sz="1800" dirty="0" err="1"/>
              <a:t>specification</a:t>
            </a:r>
            <a:r>
              <a:rPr lang="de-DE" sz="1800" dirty="0"/>
              <a:t>, </a:t>
            </a:r>
            <a:r>
              <a:rPr lang="de-DE" sz="1800" dirty="0" err="1"/>
              <a:t>and</a:t>
            </a:r>
            <a:r>
              <a:rPr lang="de-DE" sz="1800" dirty="0"/>
              <a:t> </a:t>
            </a:r>
            <a:r>
              <a:rPr lang="de-DE" sz="1800" dirty="0" err="1"/>
              <a:t>which</a:t>
            </a:r>
            <a:r>
              <a:rPr lang="de-DE" sz="1800" dirty="0"/>
              <a:t> </a:t>
            </a:r>
            <a:r>
              <a:rPr lang="de-DE" sz="1800" dirty="0" err="1"/>
              <a:t>part</a:t>
            </a:r>
            <a:r>
              <a:rPr lang="de-DE" sz="1800" dirty="0"/>
              <a:t>?</a:t>
            </a:r>
          </a:p>
          <a:p>
            <a:pPr lvl="1"/>
            <a:r>
              <a:rPr lang="de-DE" sz="1800" dirty="0" err="1"/>
              <a:t>Portability</a:t>
            </a:r>
            <a:r>
              <a:rPr lang="de-DE" sz="1800" dirty="0"/>
              <a:t> </a:t>
            </a:r>
            <a:r>
              <a:rPr lang="de-DE" sz="1800" dirty="0" err="1"/>
              <a:t>of</a:t>
            </a:r>
            <a:r>
              <a:rPr lang="de-DE" sz="1800" dirty="0"/>
              <a:t> DDI </a:t>
            </a:r>
            <a:r>
              <a:rPr lang="de-DE" sz="1800" dirty="0" err="1"/>
              <a:t>metadata</a:t>
            </a:r>
            <a:r>
              <a:rPr lang="de-DE" sz="1800" dirty="0"/>
              <a:t> </a:t>
            </a:r>
            <a:r>
              <a:rPr lang="de-DE" sz="1800" dirty="0" err="1"/>
              <a:t>between</a:t>
            </a:r>
            <a:r>
              <a:rPr lang="de-DE" sz="1800" dirty="0"/>
              <a:t> </a:t>
            </a:r>
            <a:r>
              <a:rPr lang="de-DE" sz="1800" dirty="0" err="1"/>
              <a:t>specifications</a:t>
            </a:r>
            <a:r>
              <a:rPr lang="de-DE" sz="1800" dirty="0"/>
              <a:t> and </a:t>
            </a:r>
            <a:r>
              <a:rPr lang="de-DE" sz="1800" dirty="0" err="1"/>
              <a:t>to</a:t>
            </a:r>
            <a:r>
              <a:rPr lang="de-DE" sz="1800" dirty="0"/>
              <a:t> outside </a:t>
            </a:r>
            <a:r>
              <a:rPr lang="de-DE" sz="1800" dirty="0" err="1"/>
              <a:t>specifications</a:t>
            </a:r>
            <a:endParaRPr lang="de-DE" sz="1800" dirty="0"/>
          </a:p>
          <a:p>
            <a:pPr lvl="2"/>
            <a:r>
              <a:rPr lang="en-US" sz="1400" dirty="0"/>
              <a:t>Mapping between DDI specifications</a:t>
            </a:r>
            <a:endParaRPr lang="de-DE" sz="1400" dirty="0"/>
          </a:p>
          <a:p>
            <a:pPr lvl="1"/>
            <a:r>
              <a:rPr lang="de-DE" sz="1800" dirty="0" err="1"/>
              <a:t>Could</a:t>
            </a:r>
            <a:r>
              <a:rPr lang="de-DE" sz="1800" dirty="0"/>
              <a:t> </a:t>
            </a:r>
            <a:r>
              <a:rPr lang="de-DE" sz="1800" dirty="0" err="1"/>
              <a:t>relate</a:t>
            </a:r>
            <a:r>
              <a:rPr lang="de-DE" sz="1800" dirty="0"/>
              <a:t> </a:t>
            </a:r>
            <a:r>
              <a:rPr lang="de-DE" sz="1800" dirty="0" err="1"/>
              <a:t>to</a:t>
            </a:r>
            <a:r>
              <a:rPr lang="de-DE" sz="1800" dirty="0"/>
              <a:t> </a:t>
            </a:r>
            <a:r>
              <a:rPr lang="de-DE" sz="1800" dirty="0" err="1"/>
              <a:t>the</a:t>
            </a:r>
            <a:r>
              <a:rPr lang="de-DE" sz="1800" dirty="0"/>
              <a:t> </a:t>
            </a:r>
            <a:r>
              <a:rPr lang="de-DE" sz="1800" dirty="0">
                <a:hlinkClick r:id="rId3"/>
              </a:rPr>
              <a:t>CMM - </a:t>
            </a:r>
            <a:r>
              <a:rPr lang="en-US" sz="1800" dirty="0">
                <a:hlinkClick r:id="rId3"/>
              </a:rPr>
              <a:t>CESSDA Metadata Model</a:t>
            </a:r>
            <a:endParaRPr lang="en-US" sz="1800" dirty="0"/>
          </a:p>
          <a:p>
            <a:pPr marL="0" indent="0">
              <a:buNone/>
            </a:pPr>
            <a:endParaRPr lang="en-US" sz="2200" dirty="0"/>
          </a:p>
          <a:p>
            <a:pPr lvl="1"/>
            <a:endParaRPr lang="de-DE" dirty="0"/>
          </a:p>
          <a:p>
            <a:pPr lvl="1"/>
            <a:endParaRPr lang="de-D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259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Improving infrastructure around all DDI specifications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Improving infrastructure around all DDI specifications</a:t>
            </a:r>
          </a:p>
          <a:p>
            <a:pPr lvl="1"/>
            <a:r>
              <a:rPr lang="en-US" dirty="0"/>
              <a:t>Best practices could be created on when to use which specification (and which part). This could be guided along use cases.</a:t>
            </a:r>
          </a:p>
          <a:p>
            <a:pPr lvl="1"/>
            <a:r>
              <a:rPr lang="en-US" dirty="0"/>
              <a:t>Improving portability of DDI metadata, interoperability of DDI systems</a:t>
            </a:r>
          </a:p>
          <a:p>
            <a:pPr lvl="2"/>
            <a:r>
              <a:rPr lang="en-US" dirty="0"/>
              <a:t>Criteria of portability and interoperability, validation tools	</a:t>
            </a:r>
          </a:p>
          <a:p>
            <a:pPr lvl="2"/>
            <a:r>
              <a:rPr lang="en-US" dirty="0"/>
              <a:t>DDI Profiles / Views for specific use cases / specific perspectives</a:t>
            </a:r>
          </a:p>
          <a:p>
            <a:pPr lvl="2"/>
            <a:r>
              <a:rPr lang="en-US" dirty="0"/>
              <a:t>Description of the workflow in integrating above items</a:t>
            </a:r>
          </a:p>
          <a:p>
            <a:pPr lvl="1"/>
            <a:r>
              <a:rPr lang="en-US" dirty="0"/>
              <a:t>Supporting reusable DDI metadata in organizations and across organizations.</a:t>
            </a:r>
            <a:br>
              <a:rPr lang="en-US" dirty="0"/>
            </a:br>
            <a:r>
              <a:rPr lang="en-US" dirty="0"/>
              <a:t>Prerequisites for using efficiently DDI metadata repositories and registries</a:t>
            </a:r>
          </a:p>
          <a:p>
            <a:pPr lvl="2"/>
            <a:r>
              <a:rPr lang="en-US" dirty="0"/>
              <a:t>DDI URN resolution enables web-based reuse of metadata, i.e. persistent identifier to URL of DDI item. </a:t>
            </a:r>
          </a:p>
          <a:p>
            <a:pPr lvl="2"/>
            <a:r>
              <a:rPr lang="en-US" dirty="0"/>
              <a:t>Standardized query/exchange protocol enables reuse of DDI items stored in local and remote repositories, common data element registries</a:t>
            </a:r>
          </a:p>
          <a:p>
            <a:pPr lvl="1"/>
            <a:endParaRPr lang="de-D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569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3634A-AA74-4BA1-B195-EDD8A0BF3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Plans: DDI Cross Domain Integration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5390C8-AD41-42BD-A41F-535A04BAFF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Release </a:t>
            </a:r>
            <a:r>
              <a:rPr lang="de-DE" dirty="0" err="1"/>
              <a:t>of</a:t>
            </a:r>
            <a:r>
              <a:rPr lang="de-DE" dirty="0"/>
              <a:t> DDI-CDI in </a:t>
            </a:r>
            <a:r>
              <a:rPr lang="de-DE" dirty="0" err="1"/>
              <a:t>July</a:t>
            </a:r>
            <a:r>
              <a:rPr lang="de-DE"/>
              <a:t> 2021</a:t>
            </a:r>
            <a:endParaRPr lang="de-DE" dirty="0"/>
          </a:p>
          <a:p>
            <a:r>
              <a:rPr lang="de-DE" dirty="0" err="1"/>
              <a:t>Dagstuhl</a:t>
            </a:r>
            <a:r>
              <a:rPr lang="de-DE" dirty="0"/>
              <a:t> </a:t>
            </a:r>
            <a:r>
              <a:rPr lang="de-DE" dirty="0" err="1"/>
              <a:t>workshops</a:t>
            </a:r>
            <a:r>
              <a:rPr lang="de-DE" dirty="0"/>
              <a:t> (</a:t>
            </a:r>
            <a:r>
              <a:rPr lang="de-DE" dirty="0" err="1"/>
              <a:t>dependent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Covid</a:t>
            </a:r>
            <a:r>
              <a:rPr lang="de-DE" dirty="0"/>
              <a:t> </a:t>
            </a:r>
            <a:r>
              <a:rPr lang="de-DE" dirty="0" err="1"/>
              <a:t>situation</a:t>
            </a:r>
            <a:r>
              <a:rPr lang="de-DE" dirty="0"/>
              <a:t>)</a:t>
            </a:r>
          </a:p>
          <a:p>
            <a:pPr lvl="1"/>
            <a:r>
              <a:rPr lang="en-US" dirty="0">
                <a:hlinkClick r:id="rId2"/>
              </a:rPr>
              <a:t>DDI – Cross Domain Integration (DDI-CDI)</a:t>
            </a:r>
            <a:r>
              <a:rPr lang="en-US" dirty="0"/>
              <a:t>: Application and Development, September 19 – 24 , 2021</a:t>
            </a:r>
          </a:p>
          <a:p>
            <a:pPr lvl="1"/>
            <a:r>
              <a:rPr lang="de-DE" dirty="0" err="1"/>
              <a:t>Together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CODATA, </a:t>
            </a:r>
            <a:r>
              <a:rPr lang="en-US" dirty="0">
                <a:hlinkClick r:id="rId3"/>
              </a:rPr>
              <a:t>Interoperability of Metadata Standards in Cross-Domain Science III</a:t>
            </a:r>
            <a:r>
              <a:rPr lang="en-US" dirty="0"/>
              <a:t>, September 26 – October 1 , 2021</a:t>
            </a:r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09004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err="1"/>
              <a:t>Proposal</a:t>
            </a:r>
            <a:r>
              <a:rPr lang="de-DE" dirty="0"/>
              <a:t>:</a:t>
            </a:r>
            <a:br>
              <a:rPr lang="de-DE" dirty="0"/>
            </a:br>
            <a:r>
              <a:rPr lang="de-DE" dirty="0"/>
              <a:t>Training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Comprehensive</a:t>
            </a:r>
            <a:r>
              <a:rPr lang="de-DE" dirty="0"/>
              <a:t> Bracket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Training </a:t>
            </a:r>
            <a:r>
              <a:rPr lang="de-DE" dirty="0" err="1"/>
              <a:t>could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seen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b="1" dirty="0" err="1"/>
              <a:t>glue</a:t>
            </a:r>
            <a:r>
              <a:rPr lang="de-DE" b="1" dirty="0"/>
              <a:t> </a:t>
            </a:r>
            <a:r>
              <a:rPr lang="de-DE" b="1" dirty="0" err="1"/>
              <a:t>between</a:t>
            </a:r>
            <a:r>
              <a:rPr lang="de-DE" b="1" dirty="0"/>
              <a:t> all </a:t>
            </a:r>
            <a:r>
              <a:rPr lang="de-DE" b="1" dirty="0" err="1"/>
              <a:t>activities</a:t>
            </a:r>
            <a:endParaRPr lang="de-DE" b="1" dirty="0"/>
          </a:p>
          <a:p>
            <a:pPr lvl="1"/>
            <a:r>
              <a:rPr lang="de-DE" dirty="0"/>
              <a:t>DDI-L, DDI-CDI, </a:t>
            </a:r>
            <a:r>
              <a:rPr lang="de-DE" dirty="0" err="1"/>
              <a:t>Controlled</a:t>
            </a:r>
            <a:r>
              <a:rPr lang="de-DE" dirty="0"/>
              <a:t> </a:t>
            </a:r>
            <a:r>
              <a:rPr lang="de-DE" dirty="0" err="1"/>
              <a:t>vocabularies</a:t>
            </a:r>
            <a:r>
              <a:rPr lang="de-DE" dirty="0"/>
              <a:t>, </a:t>
            </a:r>
            <a:r>
              <a:rPr lang="de-DE" dirty="0" err="1"/>
              <a:t>marketing</a:t>
            </a:r>
            <a:r>
              <a:rPr lang="de-DE" dirty="0"/>
              <a:t>,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website</a:t>
            </a:r>
            <a:endParaRPr lang="de-DE" dirty="0"/>
          </a:p>
          <a:p>
            <a:r>
              <a:rPr lang="de-DE" dirty="0"/>
              <a:t>Training </a:t>
            </a:r>
            <a:r>
              <a:rPr lang="de-DE" dirty="0" err="1"/>
              <a:t>library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specification-agnostic</a:t>
            </a:r>
            <a:r>
              <a:rPr lang="de-DE" dirty="0"/>
              <a:t> versus </a:t>
            </a:r>
            <a:r>
              <a:rPr lang="de-DE" dirty="0" err="1"/>
              <a:t>specification-specific</a:t>
            </a:r>
            <a:r>
              <a:rPr lang="de-DE" dirty="0"/>
              <a:t> material</a:t>
            </a:r>
            <a:endParaRPr lang="en-US" dirty="0"/>
          </a:p>
          <a:p>
            <a:r>
              <a:rPr lang="de-DE" dirty="0" err="1"/>
              <a:t>Reusable</a:t>
            </a:r>
            <a:r>
              <a:rPr lang="de-DE" dirty="0"/>
              <a:t> </a:t>
            </a:r>
            <a:r>
              <a:rPr lang="de-DE" dirty="0" err="1"/>
              <a:t>parts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training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documentation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specifications</a:t>
            </a:r>
            <a:r>
              <a:rPr lang="de-DE" dirty="0"/>
              <a:t>: mutual </a:t>
            </a:r>
            <a:r>
              <a:rPr lang="de-DE" dirty="0" err="1"/>
              <a:t>improvement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benefit</a:t>
            </a:r>
            <a:endParaRPr lang="de-DE" dirty="0"/>
          </a:p>
          <a:p>
            <a:r>
              <a:rPr lang="de-DE" dirty="0"/>
              <a:t>Focus on online </a:t>
            </a:r>
            <a:r>
              <a:rPr lang="de-DE" dirty="0" err="1"/>
              <a:t>materials</a:t>
            </a:r>
            <a:endParaRPr lang="de-DE" dirty="0"/>
          </a:p>
          <a:p>
            <a:pPr lvl="1"/>
            <a:r>
              <a:rPr lang="de-DE" dirty="0" err="1"/>
              <a:t>Self-teaching</a:t>
            </a:r>
            <a:r>
              <a:rPr lang="de-DE" dirty="0"/>
              <a:t> </a:t>
            </a:r>
            <a:r>
              <a:rPr lang="de-DE" dirty="0" err="1"/>
              <a:t>slides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explaining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  <a:p>
            <a:pPr lvl="1"/>
            <a:r>
              <a:rPr lang="de-DE" dirty="0"/>
              <a:t>Videos</a:t>
            </a:r>
          </a:p>
          <a:p>
            <a:r>
              <a:rPr lang="de-DE" dirty="0"/>
              <a:t>Training </a:t>
            </a:r>
            <a:r>
              <a:rPr lang="de-DE" dirty="0" err="1"/>
              <a:t>could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understood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marketing</a:t>
            </a:r>
            <a:r>
              <a:rPr lang="de-DE" dirty="0"/>
              <a:t> in a wider sense</a:t>
            </a:r>
          </a:p>
          <a:p>
            <a:endParaRPr lang="de-DE" dirty="0"/>
          </a:p>
          <a:p>
            <a:pPr lvl="1"/>
            <a:endParaRPr lang="de-DE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86038" y="6453337"/>
            <a:ext cx="89744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Further </a:t>
            </a:r>
            <a:r>
              <a:rPr lang="de-DE" sz="1200" dirty="0" err="1"/>
              <a:t>resources</a:t>
            </a:r>
            <a:r>
              <a:rPr lang="de-DE" sz="1200" dirty="0"/>
              <a:t> on </a:t>
            </a:r>
            <a:r>
              <a:rPr lang="de-DE" sz="1200" dirty="0" err="1"/>
              <a:t>training</a:t>
            </a:r>
            <a:r>
              <a:rPr lang="de-DE" sz="1200" dirty="0"/>
              <a:t>: </a:t>
            </a:r>
            <a:r>
              <a:rPr lang="de-DE" sz="1200" dirty="0" err="1">
                <a:hlinkClick r:id="rId3"/>
              </a:rPr>
              <a:t>wiki</a:t>
            </a:r>
            <a:r>
              <a:rPr lang="de-DE" sz="1200" dirty="0"/>
              <a:t>, </a:t>
            </a:r>
            <a:r>
              <a:rPr lang="de-DE" sz="1200" dirty="0" err="1">
                <a:hlinkClick r:id="rId4"/>
              </a:rPr>
              <a:t>report</a:t>
            </a:r>
            <a:r>
              <a:rPr lang="de-DE" sz="1200" dirty="0">
                <a:hlinkClick r:id="rId4"/>
              </a:rPr>
              <a:t> at </a:t>
            </a:r>
            <a:r>
              <a:rPr lang="de-DE" sz="1200" dirty="0" err="1">
                <a:hlinkClick r:id="rId4"/>
              </a:rPr>
              <a:t>annual</a:t>
            </a:r>
            <a:r>
              <a:rPr lang="de-DE" sz="1200" dirty="0">
                <a:hlinkClick r:id="rId4"/>
              </a:rPr>
              <a:t> </a:t>
            </a:r>
            <a:r>
              <a:rPr lang="de-DE" sz="1200" dirty="0" err="1">
                <a:hlinkClick r:id="rId4"/>
              </a:rPr>
              <a:t>meeting</a:t>
            </a:r>
            <a:r>
              <a:rPr lang="de-DE" sz="1200" dirty="0">
                <a:hlinkClick r:id="rId4"/>
              </a:rPr>
              <a:t> 2020</a:t>
            </a:r>
            <a:r>
              <a:rPr lang="de-DE" sz="1200" dirty="0"/>
              <a:t>, </a:t>
            </a:r>
            <a:r>
              <a:rPr lang="de-DE" sz="1200" dirty="0">
                <a:hlinkClick r:id="rId5"/>
              </a:rPr>
              <a:t>Executive Board 2020-04-01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52084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DDI Training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Training library</a:t>
            </a:r>
          </a:p>
          <a:p>
            <a:pPr lvl="1"/>
            <a:r>
              <a:rPr lang="en-US" dirty="0"/>
              <a:t>Goals is consistent and appealing teaching material</a:t>
            </a:r>
          </a:p>
          <a:p>
            <a:pPr lvl="1"/>
            <a:r>
              <a:rPr lang="en-US" dirty="0"/>
              <a:t>For all relevant areas</a:t>
            </a:r>
          </a:p>
          <a:p>
            <a:pPr lvl="2"/>
            <a:r>
              <a:rPr lang="en-US" dirty="0"/>
              <a:t>Following a version-agnostic approach</a:t>
            </a:r>
          </a:p>
          <a:p>
            <a:pPr lvl="2"/>
            <a:r>
              <a:rPr lang="en-US" dirty="0"/>
              <a:t>Providing version-specific details</a:t>
            </a:r>
          </a:p>
          <a:p>
            <a:pPr lvl="1"/>
            <a:r>
              <a:rPr lang="en-US" dirty="0"/>
              <a:t>Basis of teaching tutorials to multiple audiences like:</a:t>
            </a:r>
          </a:p>
          <a:p>
            <a:pPr lvl="2"/>
            <a:r>
              <a:rPr lang="en-US" dirty="0"/>
              <a:t>Tutorials in the margins of conferences</a:t>
            </a:r>
          </a:p>
          <a:p>
            <a:pPr lvl="2"/>
            <a:r>
              <a:rPr lang="en-US" dirty="0"/>
              <a:t>Workshops in summer schools</a:t>
            </a:r>
          </a:p>
          <a:p>
            <a:pPr lvl="1"/>
            <a:r>
              <a:rPr lang="en-US" dirty="0"/>
              <a:t>Basis of online training material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Editor </a:t>
            </a:r>
            <a:r>
              <a:rPr lang="de-DE" dirty="0" err="1"/>
              <a:t>required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creating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coordinating</a:t>
            </a:r>
            <a:r>
              <a:rPr lang="de-DE" dirty="0"/>
              <a:t> 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1577EBD-4897-4403-B024-175818B05A3B}"/>
              </a:ext>
            </a:extLst>
          </p:cNvPr>
          <p:cNvSpPr txBox="1">
            <a:spLocks/>
          </p:cNvSpPr>
          <p:nvPr/>
        </p:nvSpPr>
        <p:spPr>
          <a:xfrm rot="21299002">
            <a:off x="3802967" y="54617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000" b="1" dirty="0">
                <a:solidFill>
                  <a:srgbClr val="0070C0"/>
                </a:solidFill>
              </a:rPr>
              <a:t>Format </a:t>
            </a:r>
            <a:r>
              <a:rPr lang="de-DE" sz="2000" b="1" dirty="0" err="1">
                <a:solidFill>
                  <a:srgbClr val="0070C0"/>
                </a:solidFill>
              </a:rPr>
              <a:t>should</a:t>
            </a:r>
            <a:r>
              <a:rPr lang="de-DE" sz="2000" b="1" dirty="0">
                <a:solidFill>
                  <a:srgbClr val="0070C0"/>
                </a:solidFill>
              </a:rPr>
              <a:t> </a:t>
            </a:r>
            <a:r>
              <a:rPr lang="de-DE" sz="2000" b="1" dirty="0" err="1">
                <a:solidFill>
                  <a:srgbClr val="0070C0"/>
                </a:solidFill>
              </a:rPr>
              <a:t>be</a:t>
            </a:r>
            <a:r>
              <a:rPr lang="de-DE" sz="2000" b="1" dirty="0">
                <a:solidFill>
                  <a:srgbClr val="0070C0"/>
                </a:solidFill>
              </a:rPr>
              <a:t> </a:t>
            </a:r>
            <a:r>
              <a:rPr lang="de-DE" sz="2000" b="1" dirty="0" err="1">
                <a:solidFill>
                  <a:srgbClr val="0070C0"/>
                </a:solidFill>
              </a:rPr>
              <a:t>reconsidered</a:t>
            </a:r>
            <a:r>
              <a:rPr lang="de-DE" sz="2000" b="1" dirty="0">
                <a:solidFill>
                  <a:srgbClr val="0070C0"/>
                </a:solidFill>
              </a:rPr>
              <a:t> in </a:t>
            </a:r>
            <a:r>
              <a:rPr lang="de-DE" sz="2000" b="1" dirty="0" err="1">
                <a:solidFill>
                  <a:srgbClr val="0070C0"/>
                </a:solidFill>
              </a:rPr>
              <a:t>the</a:t>
            </a:r>
            <a:r>
              <a:rPr lang="de-DE" sz="2000" b="1" dirty="0">
                <a:solidFill>
                  <a:srgbClr val="0070C0"/>
                </a:solidFill>
              </a:rPr>
              <a:t> light </a:t>
            </a:r>
            <a:r>
              <a:rPr lang="de-DE" sz="2000" b="1" dirty="0" err="1">
                <a:solidFill>
                  <a:srgbClr val="0070C0"/>
                </a:solidFill>
              </a:rPr>
              <a:t>of</a:t>
            </a:r>
            <a:r>
              <a:rPr lang="de-DE" sz="2000" b="1" dirty="0">
                <a:solidFill>
                  <a:srgbClr val="0070C0"/>
                </a:solidFill>
              </a:rPr>
              <a:t> </a:t>
            </a:r>
            <a:r>
              <a:rPr lang="de-DE" sz="2000" b="1" dirty="0" err="1">
                <a:solidFill>
                  <a:srgbClr val="0070C0"/>
                </a:solidFill>
              </a:rPr>
              <a:t>the</a:t>
            </a:r>
            <a:r>
              <a:rPr lang="de-DE" sz="2000" b="1" dirty="0">
                <a:solidFill>
                  <a:srgbClr val="0070C0"/>
                </a:solidFill>
              </a:rPr>
              <a:t> </a:t>
            </a:r>
            <a:r>
              <a:rPr lang="de-DE" sz="2000" b="1" dirty="0" err="1">
                <a:solidFill>
                  <a:srgbClr val="0070C0"/>
                </a:solidFill>
              </a:rPr>
              <a:t>Covid</a:t>
            </a:r>
            <a:r>
              <a:rPr lang="de-DE" sz="2000" b="1" dirty="0">
                <a:solidFill>
                  <a:srgbClr val="0070C0"/>
                </a:solidFill>
              </a:rPr>
              <a:t> </a:t>
            </a:r>
            <a:r>
              <a:rPr lang="de-DE" sz="2000" b="1" dirty="0" err="1">
                <a:solidFill>
                  <a:srgbClr val="0070C0"/>
                </a:solidFill>
              </a:rPr>
              <a:t>situation</a:t>
            </a:r>
            <a:endParaRPr lang="en-US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096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DDI Training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Training at conferences for new users</a:t>
            </a:r>
          </a:p>
          <a:p>
            <a:pPr lvl="1"/>
            <a:r>
              <a:rPr lang="en-US" dirty="0"/>
              <a:t>Continuous offer on DDI tutorials for …</a:t>
            </a:r>
          </a:p>
          <a:p>
            <a:pPr lvl="2"/>
            <a:r>
              <a:rPr lang="en-US" dirty="0"/>
              <a:t>maintaining a good user base</a:t>
            </a:r>
          </a:p>
          <a:p>
            <a:pPr lvl="2"/>
            <a:r>
              <a:rPr lang="en-US" dirty="0"/>
              <a:t>increasing the use of DDI</a:t>
            </a:r>
          </a:p>
          <a:p>
            <a:pPr lvl="1"/>
            <a:r>
              <a:rPr lang="en-US" dirty="0"/>
              <a:t>Tutorials in the margins of conferences where the audience might be interested in DDI</a:t>
            </a:r>
          </a:p>
          <a:p>
            <a:pPr lvl="2"/>
            <a:r>
              <a:rPr lang="en-US" dirty="0"/>
              <a:t>Focus on target groups that DDI is not already familiar with</a:t>
            </a:r>
          </a:p>
          <a:p>
            <a:pPr lvl="2"/>
            <a:r>
              <a:rPr lang="de-DE" dirty="0"/>
              <a:t>Workshops at </a:t>
            </a:r>
            <a:r>
              <a:rPr lang="de-DE" dirty="0" err="1"/>
              <a:t>survey</a:t>
            </a:r>
            <a:r>
              <a:rPr lang="de-DE" dirty="0"/>
              <a:t> </a:t>
            </a:r>
            <a:r>
              <a:rPr lang="de-DE" dirty="0" err="1"/>
              <a:t>methodology</a:t>
            </a:r>
            <a:r>
              <a:rPr lang="de-DE" dirty="0"/>
              <a:t> </a:t>
            </a:r>
            <a:r>
              <a:rPr lang="de-DE" dirty="0" err="1"/>
              <a:t>summer</a:t>
            </a:r>
            <a:r>
              <a:rPr lang="de-DE" dirty="0"/>
              <a:t> </a:t>
            </a:r>
            <a:r>
              <a:rPr lang="de-DE" dirty="0" err="1"/>
              <a:t>schools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75AC3BE-FDB5-4F7A-A3A8-1BF9DF90F56F}"/>
              </a:ext>
            </a:extLst>
          </p:cNvPr>
          <p:cNvSpPr txBox="1">
            <a:spLocks/>
          </p:cNvSpPr>
          <p:nvPr/>
        </p:nvSpPr>
        <p:spPr>
          <a:xfrm rot="21299002">
            <a:off x="4579716" y="24137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000" b="1" dirty="0">
                <a:solidFill>
                  <a:srgbClr val="0070C0"/>
                </a:solidFill>
              </a:rPr>
              <a:t>Format </a:t>
            </a:r>
            <a:r>
              <a:rPr lang="de-DE" sz="2000" b="1" dirty="0" err="1">
                <a:solidFill>
                  <a:srgbClr val="0070C0"/>
                </a:solidFill>
              </a:rPr>
              <a:t>should</a:t>
            </a:r>
            <a:r>
              <a:rPr lang="de-DE" sz="2000" b="1" dirty="0">
                <a:solidFill>
                  <a:srgbClr val="0070C0"/>
                </a:solidFill>
              </a:rPr>
              <a:t> </a:t>
            </a:r>
            <a:r>
              <a:rPr lang="de-DE" sz="2000" b="1" dirty="0" err="1">
                <a:solidFill>
                  <a:srgbClr val="0070C0"/>
                </a:solidFill>
              </a:rPr>
              <a:t>be</a:t>
            </a:r>
            <a:r>
              <a:rPr lang="de-DE" sz="2000" b="1" dirty="0">
                <a:solidFill>
                  <a:srgbClr val="0070C0"/>
                </a:solidFill>
              </a:rPr>
              <a:t> </a:t>
            </a:r>
            <a:r>
              <a:rPr lang="de-DE" sz="2000" b="1" dirty="0" err="1">
                <a:solidFill>
                  <a:srgbClr val="0070C0"/>
                </a:solidFill>
              </a:rPr>
              <a:t>reconsidered</a:t>
            </a:r>
            <a:r>
              <a:rPr lang="de-DE" sz="2000" b="1" dirty="0">
                <a:solidFill>
                  <a:srgbClr val="0070C0"/>
                </a:solidFill>
              </a:rPr>
              <a:t> in </a:t>
            </a:r>
            <a:r>
              <a:rPr lang="de-DE" sz="2000" b="1" dirty="0" err="1">
                <a:solidFill>
                  <a:srgbClr val="0070C0"/>
                </a:solidFill>
              </a:rPr>
              <a:t>the</a:t>
            </a:r>
            <a:r>
              <a:rPr lang="de-DE" sz="2000" b="1" dirty="0">
                <a:solidFill>
                  <a:srgbClr val="0070C0"/>
                </a:solidFill>
              </a:rPr>
              <a:t> light </a:t>
            </a:r>
            <a:r>
              <a:rPr lang="de-DE" sz="2000" b="1" dirty="0" err="1">
                <a:solidFill>
                  <a:srgbClr val="0070C0"/>
                </a:solidFill>
              </a:rPr>
              <a:t>of</a:t>
            </a:r>
            <a:r>
              <a:rPr lang="de-DE" sz="2000" b="1" dirty="0">
                <a:solidFill>
                  <a:srgbClr val="0070C0"/>
                </a:solidFill>
              </a:rPr>
              <a:t> </a:t>
            </a:r>
            <a:r>
              <a:rPr lang="de-DE" sz="2000" b="1" dirty="0" err="1">
                <a:solidFill>
                  <a:srgbClr val="0070C0"/>
                </a:solidFill>
              </a:rPr>
              <a:t>the</a:t>
            </a:r>
            <a:r>
              <a:rPr lang="de-DE" sz="2000" b="1" dirty="0">
                <a:solidFill>
                  <a:srgbClr val="0070C0"/>
                </a:solidFill>
              </a:rPr>
              <a:t> </a:t>
            </a:r>
            <a:r>
              <a:rPr lang="de-DE" sz="2000" b="1" dirty="0" err="1">
                <a:solidFill>
                  <a:srgbClr val="0070C0"/>
                </a:solidFill>
              </a:rPr>
              <a:t>Covid</a:t>
            </a:r>
            <a:r>
              <a:rPr lang="de-DE" sz="2000" b="1" dirty="0">
                <a:solidFill>
                  <a:srgbClr val="0070C0"/>
                </a:solidFill>
              </a:rPr>
              <a:t> </a:t>
            </a:r>
            <a:r>
              <a:rPr lang="de-DE" sz="2000" b="1" dirty="0" err="1">
                <a:solidFill>
                  <a:srgbClr val="0070C0"/>
                </a:solidFill>
              </a:rPr>
              <a:t>situation</a:t>
            </a:r>
            <a:endParaRPr lang="en-US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039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507</Words>
  <Application>Microsoft Office PowerPoint</Application>
  <PresentationFormat>Widescreen</PresentationFormat>
  <Paragraphs>69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Scientific Board</vt:lpstr>
      <vt:lpstr>What are the goals?</vt:lpstr>
      <vt:lpstr>Improving infrastructure around all DDI specifications</vt:lpstr>
      <vt:lpstr>Plans: DDI Cross Domain Integration</vt:lpstr>
      <vt:lpstr>Proposal: Training as Comprehensive Bracket</vt:lpstr>
      <vt:lpstr>DDI Training I</vt:lpstr>
      <vt:lpstr>DDI Training II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Wackerow, Joachim</dc:creator>
  <cp:lastModifiedBy>Wackerow, Joachim</cp:lastModifiedBy>
  <cp:revision>15</cp:revision>
  <dcterms:created xsi:type="dcterms:W3CDTF">2021-01-28T15:40:43Z</dcterms:created>
  <dcterms:modified xsi:type="dcterms:W3CDTF">2021-01-28T16:14:03Z</dcterms:modified>
</cp:coreProperties>
</file>