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/>
    <p:restoredTop sz="94669"/>
  </p:normalViewPr>
  <p:slideViewPr>
    <p:cSldViewPr snapToGrid="0" snapToObjects="1">
      <p:cViewPr varScale="1">
        <p:scale>
          <a:sx n="93" d="100"/>
          <a:sy n="93" d="100"/>
        </p:scale>
        <p:origin x="5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44ECC-49A2-A04E-86D5-0CD56EC4C438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270BE-59A0-904E-B27C-1EFB13F67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9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270BE-59A0-904E-B27C-1EFB13F671B7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24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270BE-59A0-904E-B27C-1EFB13F671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1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1649-F14D-4649-8A33-8C36C845F5F9}" type="datetime1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0956-29FC-AA47-98C6-185A8088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83AA-0A45-2049-9E48-84DD750828AD}" type="datetime1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0956-29FC-AA47-98C6-185A8088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7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D314-BDD0-FD4E-B88A-B83E017568CB}" type="datetime1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0956-29FC-AA47-98C6-185A8088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F55D-DBA1-F445-AF86-E12279E5E6D3}" type="datetime1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0956-29FC-AA47-98C6-185A8088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2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4827-B556-EE46-A35C-23087ABEB5F8}" type="datetime1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0956-29FC-AA47-98C6-185A8088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3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9726-E2FE-0348-B9AC-FEBDCD4E8DF0}" type="datetime1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0956-29FC-AA47-98C6-185A8088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2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9990-FF88-C64C-996A-7050D6DE101E}" type="datetime1">
              <a:rPr lang="en-US" smtClean="0"/>
              <a:t>10/19/16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0956-29FC-AA47-98C6-185A8088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1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96A4-4501-8846-B6DC-E944A6607250}" type="datetime1">
              <a:rPr lang="en-US" smtClean="0"/>
              <a:t>10/19/16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0956-29FC-AA47-98C6-185A8088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0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2109-0AE0-DA43-9768-A40F0149B492}" type="datetime1">
              <a:rPr lang="en-US" smtClean="0"/>
              <a:t>10/19/16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0956-29FC-AA47-98C6-185A8088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7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C3F0-8864-BE4F-BF14-3A5FC70B0759}" type="datetime1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0956-29FC-AA47-98C6-185A8088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8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2072-B743-B84B-AEE9-CE96C4D9DD58}" type="datetime1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0956-29FC-AA47-98C6-185A8088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F3B7C-67F6-6D49-BB0A-27B08C254455}" type="datetime1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30956-29FC-AA47-98C6-185A8088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3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 of Emulating Clinical Trials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Jay Greenfield, Ph.D.</a:t>
            </a:r>
          </a:p>
          <a:p>
            <a:r>
              <a:rPr lang="en-US" dirty="0" smtClean="0"/>
              <a:t>Booz |Allen | Hamilton</a:t>
            </a:r>
          </a:p>
          <a:p>
            <a:r>
              <a:rPr lang="en-US" dirty="0" smtClean="0"/>
              <a:t>10/19/2016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method of emulating clinical trials was in large part developed by Hernan. </a:t>
            </a:r>
            <a:endParaRPr lang="en-US" sz="2400" dirty="0" smtClean="0"/>
          </a:p>
          <a:p>
            <a:pPr lvl="1"/>
            <a:r>
              <a:rPr lang="en-US" sz="2000" dirty="0" smtClean="0"/>
              <a:t>It </a:t>
            </a:r>
            <a:r>
              <a:rPr lang="en-US" sz="2000" dirty="0"/>
              <a:t>depends on the availability of big data (EHR records and the systems/networks that expose them) and is situated between Quasi-Experimental Design and Experimental Design.</a:t>
            </a:r>
          </a:p>
          <a:p>
            <a:r>
              <a:rPr lang="en-US" sz="2400" dirty="0"/>
              <a:t>Like quasi-experimental </a:t>
            </a:r>
            <a:r>
              <a:rPr lang="en-US" sz="2400" dirty="0" smtClean="0"/>
              <a:t>design: 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mulation </a:t>
            </a:r>
            <a:r>
              <a:rPr lang="en-US" sz="2000" dirty="0"/>
              <a:t>uses cohort discovery with observational data to circumscribe a treatment group and a control/comparison group. </a:t>
            </a:r>
            <a:endParaRPr lang="en-US" sz="2000" dirty="0" smtClean="0"/>
          </a:p>
          <a:p>
            <a:r>
              <a:rPr lang="en-US" sz="2400" dirty="0" smtClean="0"/>
              <a:t>However</a:t>
            </a:r>
            <a:r>
              <a:rPr lang="en-US" sz="2400" dirty="0"/>
              <a:t>, unlike many quasi-experimental </a:t>
            </a:r>
            <a:r>
              <a:rPr lang="en-US" sz="2400" dirty="0" smtClean="0"/>
              <a:t>designs: </a:t>
            </a:r>
          </a:p>
          <a:p>
            <a:pPr lvl="1"/>
            <a:r>
              <a:rPr lang="en-US" sz="2000" dirty="0" smtClean="0"/>
              <a:t>Emulation </a:t>
            </a:r>
            <a:r>
              <a:rPr lang="en-US" sz="2000" dirty="0"/>
              <a:t>doesn’t attempt to match the two groups in order to mitigate the bias that can accrue because the two groups are not the product of random selection.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0956-29FC-AA47-98C6-185A808854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6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Emulated Clinical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emulation method attempts to mimic a clinical trial in many respects. </a:t>
            </a:r>
            <a:endParaRPr lang="en-US" sz="2400" dirty="0" smtClean="0"/>
          </a:p>
          <a:p>
            <a:pPr lvl="1"/>
            <a:r>
              <a:rPr lang="en-US" sz="2000" dirty="0" smtClean="0"/>
              <a:t>So </a:t>
            </a:r>
            <a:r>
              <a:rPr lang="en-US" sz="2000" dirty="0"/>
              <a:t>there are </a:t>
            </a:r>
            <a:r>
              <a:rPr lang="en-US" sz="2000" i="1" dirty="0"/>
              <a:t>exclusion criteria</a:t>
            </a:r>
            <a:r>
              <a:rPr lang="en-US" sz="2000" dirty="0"/>
              <a:t> and the demarcation of a </a:t>
            </a:r>
            <a:r>
              <a:rPr lang="en-US" sz="2000" i="1" dirty="0"/>
              <a:t>baseline</a:t>
            </a:r>
            <a:r>
              <a:rPr lang="en-US" sz="2000" dirty="0"/>
              <a:t> for the onset of </a:t>
            </a:r>
            <a:r>
              <a:rPr lang="en-US" sz="2000" dirty="0" smtClean="0"/>
              <a:t>treatment.</a:t>
            </a:r>
          </a:p>
          <a:p>
            <a:pPr lvl="1"/>
            <a:r>
              <a:rPr lang="en-US" sz="2000" dirty="0" smtClean="0"/>
              <a:t>In </a:t>
            </a:r>
            <a:r>
              <a:rPr lang="en-US" sz="2000" dirty="0"/>
              <a:t>place of random assignment, however, emulated trials use a special technique: emulated trials employ certain </a:t>
            </a:r>
            <a:r>
              <a:rPr lang="en-US" sz="2000" i="1" dirty="0"/>
              <a:t>inclusion criteria</a:t>
            </a:r>
            <a:r>
              <a:rPr lang="en-US" sz="2000" dirty="0"/>
              <a:t> to assist in the management of bias.</a:t>
            </a:r>
          </a:p>
          <a:p>
            <a:pPr marL="228600" lvl="1">
              <a:spcBef>
                <a:spcPts val="1000"/>
              </a:spcBef>
            </a:pPr>
            <a:r>
              <a:rPr lang="en-US" sz="2400" dirty="0"/>
              <a:t>Consider first the ingredients that emulated trials have in common with actuals ones: </a:t>
            </a:r>
            <a:r>
              <a:rPr lang="en-US" i="1" dirty="0"/>
              <a:t>e</a:t>
            </a:r>
            <a:r>
              <a:rPr lang="en-US" i="1" dirty="0" smtClean="0"/>
              <a:t>xclusion criteria</a:t>
            </a:r>
            <a:r>
              <a:rPr lang="en-US" dirty="0" smtClean="0"/>
              <a:t> and a </a:t>
            </a:r>
            <a:r>
              <a:rPr lang="en-US" i="1" dirty="0" smtClean="0"/>
              <a:t>baseline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r>
              <a:rPr lang="en-US" sz="2000" dirty="0" smtClean="0"/>
              <a:t>Exclusion </a:t>
            </a:r>
            <a:r>
              <a:rPr lang="en-US" sz="2000" dirty="0"/>
              <a:t>criteria give more focus to the cohorts which is often necessary if a treatment effect is to emerge. </a:t>
            </a:r>
            <a:endParaRPr lang="en-US" sz="2000" dirty="0" smtClean="0"/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baseline demarcates when the treatment began.</a:t>
            </a:r>
            <a:r>
              <a:rPr lang="en-US" sz="2000" dirty="0" smtClean="0">
                <a:effectLst/>
              </a:rPr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0956-29FC-AA47-98C6-185A808854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60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the Baseline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Without a baseline the treatment and comparison groups in many quasi-experimental designs form a “current vs. never” contrast, i.e. in treatment vs. never treated. </a:t>
            </a:r>
            <a:endParaRPr lang="en-US" sz="2400" dirty="0" smtClean="0"/>
          </a:p>
          <a:p>
            <a:r>
              <a:rPr lang="en-US" sz="2400" dirty="0" smtClean="0"/>
              <a:t>However</a:t>
            </a:r>
            <a:r>
              <a:rPr lang="en-US" sz="2400" dirty="0"/>
              <a:t>, this contrast lacks specificity and can’t answer questions </a:t>
            </a:r>
            <a:r>
              <a:rPr lang="en-US" sz="2400" dirty="0" smtClean="0"/>
              <a:t>like: “</a:t>
            </a:r>
            <a:r>
              <a:rPr lang="en-US" sz="2400" dirty="0"/>
              <a:t>when should I start” or “when should I stop” a treatment. </a:t>
            </a:r>
            <a:endParaRPr lang="en-US" sz="2400" dirty="0" smtClean="0"/>
          </a:p>
          <a:p>
            <a:r>
              <a:rPr lang="en-US" sz="2400" dirty="0" smtClean="0"/>
              <a:t>Including </a:t>
            </a:r>
            <a:r>
              <a:rPr lang="en-US" sz="2400" dirty="0"/>
              <a:t>a baseline, coupled with the availability of big data, can create trials that are able to answer these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0956-29FC-AA47-98C6-185A808854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9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Emulated Clinical Trials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Consider using big data to create 100 clinical trials in which there were different baselines for the onset of treatment in connection with a condition. </a:t>
            </a:r>
            <a:endParaRPr lang="en-US" sz="2400" dirty="0" smtClean="0"/>
          </a:p>
          <a:p>
            <a:r>
              <a:rPr lang="en-US" sz="2400" dirty="0" smtClean="0"/>
              <a:t>Or </a:t>
            </a:r>
            <a:r>
              <a:rPr lang="en-US" sz="2400" dirty="0"/>
              <a:t>consider replicating the results of an actual clinical trial using different exclusion criteria. </a:t>
            </a:r>
            <a:endParaRPr lang="en-US" sz="2400" dirty="0" smtClean="0"/>
          </a:p>
          <a:p>
            <a:pPr lvl="1"/>
            <a:r>
              <a:rPr lang="en-US" sz="2000" dirty="0" smtClean="0"/>
              <a:t>Imagine </a:t>
            </a:r>
            <a:r>
              <a:rPr lang="en-US" sz="2000" dirty="0"/>
              <a:t>a researcher who, using big data, spins up dozens of trials in which different comorbidities or demographics might be excluded. </a:t>
            </a:r>
            <a:endParaRPr lang="en-US" sz="20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both instances we are able to “conduct” emulated trials that have the potential to augment actual clinical trials by systematically varying a trial’s protocol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0956-29FC-AA47-98C6-185A808854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place of randomization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Consider now the technique that emulated clinical trials use to control bias because there is no random selection. </a:t>
            </a:r>
            <a:endParaRPr lang="en-US" sz="2400" dirty="0" smtClean="0"/>
          </a:p>
          <a:p>
            <a:r>
              <a:rPr lang="en-US" sz="2400" dirty="0" smtClean="0"/>
              <a:t>Emulated </a:t>
            </a:r>
            <a:r>
              <a:rPr lang="en-US" sz="2400" dirty="0"/>
              <a:t>trials, in addition to exclusion criteria, also use special </a:t>
            </a:r>
            <a:r>
              <a:rPr lang="en-US" sz="2400" i="1" dirty="0"/>
              <a:t>inclusion</a:t>
            </a:r>
            <a:r>
              <a:rPr lang="en-US" sz="2400" dirty="0"/>
              <a:t> </a:t>
            </a:r>
            <a:r>
              <a:rPr lang="en-US" sz="2400" i="1" dirty="0"/>
              <a:t>criteria</a:t>
            </a:r>
            <a:r>
              <a:rPr lang="en-US" sz="2400" dirty="0"/>
              <a:t>: </a:t>
            </a:r>
            <a:endParaRPr lang="en-US" sz="2400" dirty="0" smtClean="0"/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n </a:t>
            </a:r>
            <a:r>
              <a:rPr lang="en-US" sz="2000" dirty="0"/>
              <a:t>order to be included in the “experiment” members of both the treatment and the comparison group have to provide data on all known “confounders”. </a:t>
            </a:r>
            <a:endParaRPr lang="en-US" sz="2000" dirty="0" smtClean="0"/>
          </a:p>
          <a:p>
            <a:pPr lvl="1"/>
            <a:r>
              <a:rPr lang="en-US" sz="2000" dirty="0" smtClean="0"/>
              <a:t>Known </a:t>
            </a:r>
            <a:r>
              <a:rPr lang="en-US" sz="2000" dirty="0"/>
              <a:t>confounders are other variables that, based on reviews of the literature, could produce the same treatment effect. </a:t>
            </a:r>
            <a:endParaRPr lang="en-US" sz="2000" dirty="0" smtClean="0"/>
          </a:p>
          <a:p>
            <a:pPr lvl="1"/>
            <a:r>
              <a:rPr lang="en-US" sz="2000" dirty="0" smtClean="0"/>
              <a:t>By </a:t>
            </a:r>
            <a:r>
              <a:rPr lang="en-US" sz="2000" dirty="0"/>
              <a:t>constructing inclusion criteria based on known confounders, at least some bias can be controlled using statistical analysis downstream.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0956-29FC-AA47-98C6-185A808854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weakness of emulated clinical trials is obvious: unknown and uncontrolled confounders. </a:t>
            </a:r>
            <a:endParaRPr lang="en-US" sz="2400" dirty="0" smtClean="0"/>
          </a:p>
          <a:p>
            <a:r>
              <a:rPr lang="en-US" sz="2400" dirty="0" smtClean="0"/>
              <a:t>However</a:t>
            </a:r>
            <a:r>
              <a:rPr lang="en-US" sz="2400" dirty="0"/>
              <a:t>, the benefits are enormous</a:t>
            </a:r>
            <a:r>
              <a:rPr lang="en-US" sz="2400" dirty="0" smtClean="0"/>
              <a:t>:</a:t>
            </a:r>
            <a:r>
              <a:rPr lang="en-US" sz="2400" dirty="0"/>
              <a:t> </a:t>
            </a:r>
          </a:p>
          <a:p>
            <a:pPr lvl="1"/>
            <a:r>
              <a:rPr lang="en-US" sz="2000" dirty="0"/>
              <a:t>Exclusion criteria and baselines can be varied potentially growing our understanding of the efficacy of </a:t>
            </a:r>
            <a:r>
              <a:rPr lang="en-US" sz="2000" dirty="0" smtClean="0"/>
              <a:t>treatment</a:t>
            </a:r>
          </a:p>
          <a:p>
            <a:pPr lvl="1"/>
            <a:r>
              <a:rPr lang="en-US" sz="2000" dirty="0" smtClean="0"/>
              <a:t>Through </a:t>
            </a:r>
            <a:r>
              <a:rPr lang="en-US" sz="2000" dirty="0"/>
              <a:t>the use of big data corner cases can be </a:t>
            </a:r>
            <a:r>
              <a:rPr lang="en-US" sz="2000" dirty="0" smtClean="0"/>
              <a:t>tested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cost of trials is greatly </a:t>
            </a:r>
            <a:r>
              <a:rPr lang="en-US" sz="2000" dirty="0" smtClean="0"/>
              <a:t>reduced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production of many trials at will creates a body of research ripe for meta-analyses in days or weeks that would otherwise take years to accumulate. </a:t>
            </a:r>
            <a:endParaRPr lang="en-US" sz="2000" dirty="0" smtClean="0"/>
          </a:p>
          <a:p>
            <a:pPr lvl="1"/>
            <a:r>
              <a:rPr lang="en-US" sz="2000" dirty="0" smtClean="0"/>
              <a:t>Emulated </a:t>
            </a:r>
            <a:r>
              <a:rPr lang="en-US" sz="2000" dirty="0"/>
              <a:t>clinical trials </a:t>
            </a:r>
            <a:r>
              <a:rPr lang="en-US" sz="2000" dirty="0" smtClean="0"/>
              <a:t>coupled </a:t>
            </a:r>
            <a:r>
              <a:rPr lang="en-US" sz="2000" dirty="0"/>
              <a:t>with big data creates a science that is on steroids. This “science”, Hernan and others argue, is the next best thing to actual trials.</a:t>
            </a:r>
            <a:r>
              <a:rPr lang="en-US" sz="2000" dirty="0" smtClean="0">
                <a:effectLst/>
              </a:rPr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0956-29FC-AA47-98C6-185A808854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42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550</Words>
  <Application>Microsoft Macintosh PowerPoint</Application>
  <PresentationFormat>Widescreen</PresentationFormat>
  <Paragraphs>49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Method of Emulating Clinical Trials</vt:lpstr>
      <vt:lpstr>Background</vt:lpstr>
      <vt:lpstr>Emulated Clinical Trials</vt:lpstr>
      <vt:lpstr>Growing the Baseline</vt:lpstr>
      <vt:lpstr>Example Emulated Clinical Trials </vt:lpstr>
      <vt:lpstr>In place of randomization…</vt:lpstr>
      <vt:lpstr>In summary…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of Emulating Clinical Trials</dc:title>
  <dc:creator>Jay Greenfield</dc:creator>
  <cp:lastModifiedBy>Jay Greenfield</cp:lastModifiedBy>
  <cp:revision>3</cp:revision>
  <dcterms:created xsi:type="dcterms:W3CDTF">2016-10-19T05:31:41Z</dcterms:created>
  <dcterms:modified xsi:type="dcterms:W3CDTF">2016-10-19T05:51:51Z</dcterms:modified>
</cp:coreProperties>
</file>