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6"/>
  </p:notesMasterIdLst>
  <p:sldIdLst>
    <p:sldId id="294" r:id="rId2"/>
    <p:sldId id="356" r:id="rId3"/>
    <p:sldId id="302" r:id="rId4"/>
    <p:sldId id="347" r:id="rId5"/>
    <p:sldId id="346" r:id="rId6"/>
    <p:sldId id="320" r:id="rId7"/>
    <p:sldId id="325" r:id="rId8"/>
    <p:sldId id="324" r:id="rId9"/>
    <p:sldId id="323" r:id="rId10"/>
    <p:sldId id="322" r:id="rId11"/>
    <p:sldId id="321" r:id="rId12"/>
    <p:sldId id="326" r:id="rId13"/>
    <p:sldId id="327" r:id="rId14"/>
    <p:sldId id="328" r:id="rId15"/>
    <p:sldId id="353" r:id="rId16"/>
    <p:sldId id="354" r:id="rId17"/>
    <p:sldId id="355" r:id="rId18"/>
    <p:sldId id="318" r:id="rId19"/>
    <p:sldId id="345" r:id="rId20"/>
    <p:sldId id="329" r:id="rId21"/>
    <p:sldId id="330" r:id="rId22"/>
    <p:sldId id="331" r:id="rId23"/>
    <p:sldId id="333" r:id="rId24"/>
    <p:sldId id="334" r:id="rId25"/>
    <p:sldId id="335" r:id="rId26"/>
    <p:sldId id="336" r:id="rId27"/>
    <p:sldId id="337" r:id="rId28"/>
    <p:sldId id="338" r:id="rId29"/>
    <p:sldId id="341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BF708F-C926-4895-8799-93A426022A45}">
          <p14:sldIdLst>
            <p14:sldId id="294"/>
            <p14:sldId id="356"/>
            <p14:sldId id="302"/>
            <p14:sldId id="347"/>
            <p14:sldId id="346"/>
            <p14:sldId id="320"/>
            <p14:sldId id="325"/>
            <p14:sldId id="324"/>
            <p14:sldId id="323"/>
            <p14:sldId id="322"/>
            <p14:sldId id="321"/>
            <p14:sldId id="326"/>
            <p14:sldId id="327"/>
            <p14:sldId id="328"/>
            <p14:sldId id="353"/>
            <p14:sldId id="354"/>
            <p14:sldId id="355"/>
            <p14:sldId id="318"/>
            <p14:sldId id="345"/>
          </p14:sldIdLst>
        </p14:section>
        <p14:section name="What is CDISC?" id="{7AF2E0B4-468B-4715-9463-1B6ED242EE94}">
          <p14:sldIdLst>
            <p14:sldId id="329"/>
            <p14:sldId id="330"/>
            <p14:sldId id="331"/>
            <p14:sldId id="333"/>
            <p14:sldId id="334"/>
            <p14:sldId id="335"/>
            <p14:sldId id="336"/>
            <p14:sldId id="337"/>
            <p14:sldId id="338"/>
            <p14:sldId id="341"/>
          </p14:sldIdLst>
        </p14:section>
        <p14:section name="BRIDG" id="{12F0B1F2-6AFE-42F7-B679-D8DF36414680}">
          <p14:sldIdLst>
            <p14:sldId id="348"/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3428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D0B8-7250-CB44-931D-8112C4498A32}" type="doc">
      <dgm:prSet loTypeId="urn:microsoft.com/office/officeart/2005/8/layout/vList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F77A94-630D-F345-ABE5-0C780B0F8C2B}">
      <dgm:prSet phldrT="[Text]"/>
      <dgm:spPr/>
      <dgm:t>
        <a:bodyPr/>
        <a:lstStyle/>
        <a:p>
          <a:r>
            <a:rPr lang="en-US" dirty="0" smtClean="0"/>
            <a:t>BRIDG is an information model</a:t>
          </a:r>
          <a:endParaRPr lang="en-US" dirty="0"/>
        </a:p>
      </dgm:t>
    </dgm:pt>
    <dgm:pt modelId="{A46A7B25-BAD9-174F-854C-BC27D17E3D10}" type="parTrans" cxnId="{0FA71FD2-5AAC-EB45-9BD0-3F0F1A364E10}">
      <dgm:prSet/>
      <dgm:spPr/>
      <dgm:t>
        <a:bodyPr/>
        <a:lstStyle/>
        <a:p>
          <a:endParaRPr lang="en-US"/>
        </a:p>
      </dgm:t>
    </dgm:pt>
    <dgm:pt modelId="{FD44C12B-EF26-9146-A520-5334D7B2A45E}" type="sibTrans" cxnId="{0FA71FD2-5AAC-EB45-9BD0-3F0F1A364E10}">
      <dgm:prSet/>
      <dgm:spPr/>
      <dgm:t>
        <a:bodyPr/>
        <a:lstStyle/>
        <a:p>
          <a:endParaRPr lang="en-US"/>
        </a:p>
      </dgm:t>
    </dgm:pt>
    <dgm:pt modelId="{750BA417-6070-D740-98B1-AF0E53972AFD}">
      <dgm:prSet phldrT="[Text]"/>
      <dgm:spPr/>
      <dgm:t>
        <a:bodyPr/>
        <a:lstStyle/>
        <a:p>
          <a:r>
            <a:rPr lang="en-US" dirty="0" smtClean="0"/>
            <a:t>A way to express the processes and data concepts of clinical research consistently across all stakeholders</a:t>
          </a:r>
          <a:endParaRPr lang="en-US" dirty="0"/>
        </a:p>
      </dgm:t>
    </dgm:pt>
    <dgm:pt modelId="{807866AC-9330-B143-8DC2-567546B10E46}" type="parTrans" cxnId="{2F357475-84A4-5440-89AB-13B5B22DFC17}">
      <dgm:prSet/>
      <dgm:spPr/>
      <dgm:t>
        <a:bodyPr/>
        <a:lstStyle/>
        <a:p>
          <a:endParaRPr lang="en-US"/>
        </a:p>
      </dgm:t>
    </dgm:pt>
    <dgm:pt modelId="{FEF5C162-BE69-AF48-9DDC-A04342BB0A79}" type="sibTrans" cxnId="{2F357475-84A4-5440-89AB-13B5B22DFC17}">
      <dgm:prSet/>
      <dgm:spPr/>
      <dgm:t>
        <a:bodyPr/>
        <a:lstStyle/>
        <a:p>
          <a:endParaRPr lang="en-US"/>
        </a:p>
      </dgm:t>
    </dgm:pt>
    <dgm:pt modelId="{1CF008FC-7BF3-DC44-9162-646A07733276}">
      <dgm:prSet phldrT="[Text]"/>
      <dgm:spPr/>
      <dgm:t>
        <a:bodyPr/>
        <a:lstStyle/>
        <a:p>
          <a:r>
            <a:rPr lang="en-US" dirty="0" smtClean="0"/>
            <a:t>Domain Analysis Model (DAM)</a:t>
          </a:r>
          <a:endParaRPr lang="en-US" dirty="0"/>
        </a:p>
      </dgm:t>
    </dgm:pt>
    <dgm:pt modelId="{A6236861-FEDD-2A47-94FC-1712B73F9A1F}" type="parTrans" cxnId="{7550F3A4-D86A-6C4E-A0C2-67666C11F92D}">
      <dgm:prSet/>
      <dgm:spPr/>
      <dgm:t>
        <a:bodyPr/>
        <a:lstStyle/>
        <a:p>
          <a:endParaRPr lang="en-US"/>
        </a:p>
      </dgm:t>
    </dgm:pt>
    <dgm:pt modelId="{20587893-D9CC-624A-A4A5-2B26DB0BAD23}" type="sibTrans" cxnId="{7550F3A4-D86A-6C4E-A0C2-67666C11F92D}">
      <dgm:prSet/>
      <dgm:spPr/>
      <dgm:t>
        <a:bodyPr/>
        <a:lstStyle/>
        <a:p>
          <a:endParaRPr lang="en-US"/>
        </a:p>
      </dgm:t>
    </dgm:pt>
    <dgm:pt modelId="{57BB8B0E-691A-6E48-AC44-269F99C1EC82}">
      <dgm:prSet phldrT="[Text]"/>
      <dgm:spPr/>
      <dgm:t>
        <a:bodyPr/>
        <a:lstStyle/>
        <a:p>
          <a:r>
            <a:rPr lang="en-US" dirty="0" smtClean="0"/>
            <a:t>Represented using Unified Modeling Language (UML)</a:t>
          </a:r>
          <a:endParaRPr lang="en-US" dirty="0"/>
        </a:p>
      </dgm:t>
    </dgm:pt>
    <dgm:pt modelId="{81A3F301-C537-244B-9676-DD5E6183ADB6}" type="parTrans" cxnId="{7C5642EB-114B-B041-BA96-E15EE3736FAD}">
      <dgm:prSet/>
      <dgm:spPr/>
      <dgm:t>
        <a:bodyPr/>
        <a:lstStyle/>
        <a:p>
          <a:endParaRPr lang="en-US"/>
        </a:p>
      </dgm:t>
    </dgm:pt>
    <dgm:pt modelId="{324EE4F1-8412-C547-863D-4E30626C8F02}" type="sibTrans" cxnId="{7C5642EB-114B-B041-BA96-E15EE3736FAD}">
      <dgm:prSet/>
      <dgm:spPr/>
      <dgm:t>
        <a:bodyPr/>
        <a:lstStyle/>
        <a:p>
          <a:endParaRPr lang="en-US"/>
        </a:p>
      </dgm:t>
    </dgm:pt>
    <dgm:pt modelId="{E00DE6A3-E854-D24A-AFAF-B05DE21BB524}">
      <dgm:prSet phldrT="[Text]"/>
      <dgm:spPr/>
      <dgm:t>
        <a:bodyPr/>
        <a:lstStyle/>
        <a:p>
          <a:r>
            <a:rPr lang="en-US" dirty="0" smtClean="0"/>
            <a:t>Bridges clinical research to healthcare data (HL7)</a:t>
          </a:r>
          <a:endParaRPr lang="en-US" dirty="0"/>
        </a:p>
      </dgm:t>
    </dgm:pt>
    <dgm:pt modelId="{3BC8BA4E-BC60-C045-98AB-B5460684BB93}" type="parTrans" cxnId="{F584F590-5425-6347-BE12-69E2CB428A16}">
      <dgm:prSet/>
      <dgm:spPr/>
      <dgm:t>
        <a:bodyPr/>
        <a:lstStyle/>
        <a:p>
          <a:endParaRPr lang="en-US"/>
        </a:p>
      </dgm:t>
    </dgm:pt>
    <dgm:pt modelId="{37F729DD-9568-004E-8D1A-F1F8872708EB}" type="sibTrans" cxnId="{F584F590-5425-6347-BE12-69E2CB428A16}">
      <dgm:prSet/>
      <dgm:spPr/>
      <dgm:t>
        <a:bodyPr/>
        <a:lstStyle/>
        <a:p>
          <a:endParaRPr lang="en-US"/>
        </a:p>
      </dgm:t>
    </dgm:pt>
    <dgm:pt modelId="{B22B09EC-6339-454F-B157-BC8DCAB154AA}">
      <dgm:prSet phldrT="[Text]"/>
      <dgm:spPr/>
      <dgm:t>
        <a:bodyPr/>
        <a:lstStyle/>
        <a:p>
          <a:r>
            <a:rPr lang="en-US" dirty="0" smtClean="0"/>
            <a:t>Harmonizes the CDISC standards to each other at the data element level</a:t>
          </a:r>
          <a:endParaRPr lang="en-US" dirty="0"/>
        </a:p>
      </dgm:t>
    </dgm:pt>
    <dgm:pt modelId="{C50DCA94-962F-BF41-B4A0-486690125EE1}" type="parTrans" cxnId="{BCB15B63-87F0-0C41-8EE8-59A9ACAD9E29}">
      <dgm:prSet/>
      <dgm:spPr/>
      <dgm:t>
        <a:bodyPr/>
        <a:lstStyle/>
        <a:p>
          <a:endParaRPr lang="en-US"/>
        </a:p>
      </dgm:t>
    </dgm:pt>
    <dgm:pt modelId="{BD006502-F468-1145-8867-F67B7EDF6DD9}" type="sibTrans" cxnId="{BCB15B63-87F0-0C41-8EE8-59A9ACAD9E29}">
      <dgm:prSet/>
      <dgm:spPr/>
      <dgm:t>
        <a:bodyPr/>
        <a:lstStyle/>
        <a:p>
          <a:endParaRPr lang="en-US"/>
        </a:p>
      </dgm:t>
    </dgm:pt>
    <dgm:pt modelId="{302F1B0A-A9D1-F44A-BD05-A757EEBECD2A}">
      <dgm:prSet phldrT="[Text]"/>
      <dgm:spPr/>
      <dgm:t>
        <a:bodyPr/>
        <a:lstStyle/>
        <a:p>
          <a:r>
            <a:rPr lang="en-US" dirty="0" smtClean="0"/>
            <a:t>ISO Standard</a:t>
          </a:r>
          <a:endParaRPr lang="en-US" dirty="0"/>
        </a:p>
      </dgm:t>
    </dgm:pt>
    <dgm:pt modelId="{B76FD042-A359-3748-9A85-6618293C11E4}" type="parTrans" cxnId="{674CFBDC-6E3C-564C-8119-3F97D83B43AB}">
      <dgm:prSet/>
      <dgm:spPr/>
      <dgm:t>
        <a:bodyPr/>
        <a:lstStyle/>
        <a:p>
          <a:endParaRPr lang="en-US"/>
        </a:p>
      </dgm:t>
    </dgm:pt>
    <dgm:pt modelId="{762F323E-F6EE-AF4D-B190-D9DDDD45FDC2}" type="sibTrans" cxnId="{674CFBDC-6E3C-564C-8119-3F97D83B43AB}">
      <dgm:prSet/>
      <dgm:spPr/>
      <dgm:t>
        <a:bodyPr/>
        <a:lstStyle/>
        <a:p>
          <a:endParaRPr lang="en-US"/>
        </a:p>
      </dgm:t>
    </dgm:pt>
    <dgm:pt modelId="{8D25FDC3-BA57-1749-AE77-907E36B00702}" type="pres">
      <dgm:prSet presAssocID="{BC68D0B8-7250-CB44-931D-8112C4498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4940C-1DE6-314D-AA87-6F0CC59AA5EB}" type="pres">
      <dgm:prSet presAssocID="{18F77A94-630D-F345-ABE5-0C780B0F8C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DE45C-54B7-034E-9DC9-1743BEBF3916}" type="pres">
      <dgm:prSet presAssocID="{18F77A94-630D-F345-ABE5-0C780B0F8C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8E28-7089-EC47-BF00-F2F31F32067E}" type="pres">
      <dgm:prSet presAssocID="{1CF008FC-7BF3-DC44-9162-646A077332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EF64A-83A4-1C40-AE93-9BC97C6D2EAC}" type="pres">
      <dgm:prSet presAssocID="{1CF008FC-7BF3-DC44-9162-646A0773327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C14FF-92C6-6F43-BC57-A1DB769BF1DE}" type="pres">
      <dgm:prSet presAssocID="{E00DE6A3-E854-D24A-AFAF-B05DE21BB5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6E37-1F50-3840-AC77-8BE9F61398D9}" type="pres">
      <dgm:prSet presAssocID="{37F729DD-9568-004E-8D1A-F1F8872708EB}" presName="spacer" presStyleCnt="0"/>
      <dgm:spPr/>
    </dgm:pt>
    <dgm:pt modelId="{FCD9513F-1C33-2E4A-91C2-8586D8CAE4FD}" type="pres">
      <dgm:prSet presAssocID="{B22B09EC-6339-454F-B157-BC8DCAB154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0E33-FCA5-2443-8400-5E0E368DA1C2}" type="pres">
      <dgm:prSet presAssocID="{BD006502-F468-1145-8867-F67B7EDF6DD9}" presName="spacer" presStyleCnt="0"/>
      <dgm:spPr/>
    </dgm:pt>
    <dgm:pt modelId="{82D3F4CF-7552-A04E-B07C-1042EFDED805}" type="pres">
      <dgm:prSet presAssocID="{302F1B0A-A9D1-F44A-BD05-A757EEBECD2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0A786-0578-574A-8A90-ACC33AE04F2A}" type="presOf" srcId="{57BB8B0E-691A-6E48-AC44-269F99C1EC82}" destId="{E6EEF64A-83A4-1C40-AE93-9BC97C6D2EAC}" srcOrd="0" destOrd="0" presId="urn:microsoft.com/office/officeart/2005/8/layout/vList2"/>
    <dgm:cxn modelId="{F5F7C11C-FB17-FB41-9DBF-C521F1A1C01E}" type="presOf" srcId="{302F1B0A-A9D1-F44A-BD05-A757EEBECD2A}" destId="{82D3F4CF-7552-A04E-B07C-1042EFDED805}" srcOrd="0" destOrd="0" presId="urn:microsoft.com/office/officeart/2005/8/layout/vList2"/>
    <dgm:cxn modelId="{0FA71FD2-5AAC-EB45-9BD0-3F0F1A364E10}" srcId="{BC68D0B8-7250-CB44-931D-8112C4498A32}" destId="{18F77A94-630D-F345-ABE5-0C780B0F8C2B}" srcOrd="0" destOrd="0" parTransId="{A46A7B25-BAD9-174F-854C-BC27D17E3D10}" sibTransId="{FD44C12B-EF26-9146-A520-5334D7B2A45E}"/>
    <dgm:cxn modelId="{7550F3A4-D86A-6C4E-A0C2-67666C11F92D}" srcId="{BC68D0B8-7250-CB44-931D-8112C4498A32}" destId="{1CF008FC-7BF3-DC44-9162-646A07733276}" srcOrd="1" destOrd="0" parTransId="{A6236861-FEDD-2A47-94FC-1712B73F9A1F}" sibTransId="{20587893-D9CC-624A-A4A5-2B26DB0BAD23}"/>
    <dgm:cxn modelId="{E1BF6989-4BB4-7440-B800-5B78593EB63F}" type="presOf" srcId="{B22B09EC-6339-454F-B157-BC8DCAB154AA}" destId="{FCD9513F-1C33-2E4A-91C2-8586D8CAE4FD}" srcOrd="0" destOrd="0" presId="urn:microsoft.com/office/officeart/2005/8/layout/vList2"/>
    <dgm:cxn modelId="{D4C4EBBC-F03E-9243-A564-47683A45E6F6}" type="presOf" srcId="{18F77A94-630D-F345-ABE5-0C780B0F8C2B}" destId="{B374940C-1DE6-314D-AA87-6F0CC59AA5EB}" srcOrd="0" destOrd="0" presId="urn:microsoft.com/office/officeart/2005/8/layout/vList2"/>
    <dgm:cxn modelId="{7C5642EB-114B-B041-BA96-E15EE3736FAD}" srcId="{1CF008FC-7BF3-DC44-9162-646A07733276}" destId="{57BB8B0E-691A-6E48-AC44-269F99C1EC82}" srcOrd="0" destOrd="0" parTransId="{81A3F301-C537-244B-9676-DD5E6183ADB6}" sibTransId="{324EE4F1-8412-C547-863D-4E30626C8F02}"/>
    <dgm:cxn modelId="{2D6618BB-1DD1-394E-BA37-E81DCA142DAB}" type="presOf" srcId="{E00DE6A3-E854-D24A-AFAF-B05DE21BB524}" destId="{2D0C14FF-92C6-6F43-BC57-A1DB769BF1DE}" srcOrd="0" destOrd="0" presId="urn:microsoft.com/office/officeart/2005/8/layout/vList2"/>
    <dgm:cxn modelId="{674CFBDC-6E3C-564C-8119-3F97D83B43AB}" srcId="{BC68D0B8-7250-CB44-931D-8112C4498A32}" destId="{302F1B0A-A9D1-F44A-BD05-A757EEBECD2A}" srcOrd="4" destOrd="0" parTransId="{B76FD042-A359-3748-9A85-6618293C11E4}" sibTransId="{762F323E-F6EE-AF4D-B190-D9DDDD45FDC2}"/>
    <dgm:cxn modelId="{65B4E2FF-49B5-F340-9587-4DCEEBF01982}" type="presOf" srcId="{1CF008FC-7BF3-DC44-9162-646A07733276}" destId="{1AB08E28-7089-EC47-BF00-F2F31F32067E}" srcOrd="0" destOrd="0" presId="urn:microsoft.com/office/officeart/2005/8/layout/vList2"/>
    <dgm:cxn modelId="{2F357475-84A4-5440-89AB-13B5B22DFC17}" srcId="{18F77A94-630D-F345-ABE5-0C780B0F8C2B}" destId="{750BA417-6070-D740-98B1-AF0E53972AFD}" srcOrd="0" destOrd="0" parTransId="{807866AC-9330-B143-8DC2-567546B10E46}" sibTransId="{FEF5C162-BE69-AF48-9DDC-A04342BB0A79}"/>
    <dgm:cxn modelId="{BCB15B63-87F0-0C41-8EE8-59A9ACAD9E29}" srcId="{BC68D0B8-7250-CB44-931D-8112C4498A32}" destId="{B22B09EC-6339-454F-B157-BC8DCAB154AA}" srcOrd="3" destOrd="0" parTransId="{C50DCA94-962F-BF41-B4A0-486690125EE1}" sibTransId="{BD006502-F468-1145-8867-F67B7EDF6DD9}"/>
    <dgm:cxn modelId="{8B23B672-8744-0E42-AF42-C373A3A9F265}" type="presOf" srcId="{750BA417-6070-D740-98B1-AF0E53972AFD}" destId="{B9BDE45C-54B7-034E-9DC9-1743BEBF3916}" srcOrd="0" destOrd="0" presId="urn:microsoft.com/office/officeart/2005/8/layout/vList2"/>
    <dgm:cxn modelId="{F584F590-5425-6347-BE12-69E2CB428A16}" srcId="{BC68D0B8-7250-CB44-931D-8112C4498A32}" destId="{E00DE6A3-E854-D24A-AFAF-B05DE21BB524}" srcOrd="2" destOrd="0" parTransId="{3BC8BA4E-BC60-C045-98AB-B5460684BB93}" sibTransId="{37F729DD-9568-004E-8D1A-F1F8872708EB}"/>
    <dgm:cxn modelId="{23D49721-CD66-FF4A-9EAB-55E111572619}" type="presOf" srcId="{BC68D0B8-7250-CB44-931D-8112C4498A32}" destId="{8D25FDC3-BA57-1749-AE77-907E36B00702}" srcOrd="0" destOrd="0" presId="urn:microsoft.com/office/officeart/2005/8/layout/vList2"/>
    <dgm:cxn modelId="{0BDFFE6E-DCFB-5F43-8098-EC7ED6D0C3BD}" type="presParOf" srcId="{8D25FDC3-BA57-1749-AE77-907E36B00702}" destId="{B374940C-1DE6-314D-AA87-6F0CC59AA5EB}" srcOrd="0" destOrd="0" presId="urn:microsoft.com/office/officeart/2005/8/layout/vList2"/>
    <dgm:cxn modelId="{59BE46D7-9054-F240-AEA8-E0BB44258ABB}" type="presParOf" srcId="{8D25FDC3-BA57-1749-AE77-907E36B00702}" destId="{B9BDE45C-54B7-034E-9DC9-1743BEBF3916}" srcOrd="1" destOrd="0" presId="urn:microsoft.com/office/officeart/2005/8/layout/vList2"/>
    <dgm:cxn modelId="{7DC44525-D98F-9144-87E6-341D42473250}" type="presParOf" srcId="{8D25FDC3-BA57-1749-AE77-907E36B00702}" destId="{1AB08E28-7089-EC47-BF00-F2F31F32067E}" srcOrd="2" destOrd="0" presId="urn:microsoft.com/office/officeart/2005/8/layout/vList2"/>
    <dgm:cxn modelId="{7815A2FF-A23F-3C41-AEBF-4677258F69CD}" type="presParOf" srcId="{8D25FDC3-BA57-1749-AE77-907E36B00702}" destId="{E6EEF64A-83A4-1C40-AE93-9BC97C6D2EAC}" srcOrd="3" destOrd="0" presId="urn:microsoft.com/office/officeart/2005/8/layout/vList2"/>
    <dgm:cxn modelId="{1F0A2E6A-BCDA-5347-8F25-C4692CC6D81D}" type="presParOf" srcId="{8D25FDC3-BA57-1749-AE77-907E36B00702}" destId="{2D0C14FF-92C6-6F43-BC57-A1DB769BF1DE}" srcOrd="4" destOrd="0" presId="urn:microsoft.com/office/officeart/2005/8/layout/vList2"/>
    <dgm:cxn modelId="{24C454F3-F096-8941-BC7A-CBAFFF7F709B}" type="presParOf" srcId="{8D25FDC3-BA57-1749-AE77-907E36B00702}" destId="{B2CB6E37-1F50-3840-AC77-8BE9F61398D9}" srcOrd="5" destOrd="0" presId="urn:microsoft.com/office/officeart/2005/8/layout/vList2"/>
    <dgm:cxn modelId="{DA743C04-9D26-D24C-82FB-D40A330F6862}" type="presParOf" srcId="{8D25FDC3-BA57-1749-AE77-907E36B00702}" destId="{FCD9513F-1C33-2E4A-91C2-8586D8CAE4FD}" srcOrd="6" destOrd="0" presId="urn:microsoft.com/office/officeart/2005/8/layout/vList2"/>
    <dgm:cxn modelId="{4FA6C249-A9AF-BA41-B5C3-57DE255256A9}" type="presParOf" srcId="{8D25FDC3-BA57-1749-AE77-907E36B00702}" destId="{870A0E33-FCA5-2443-8400-5E0E368DA1C2}" srcOrd="7" destOrd="0" presId="urn:microsoft.com/office/officeart/2005/8/layout/vList2"/>
    <dgm:cxn modelId="{A0ACF550-36AA-384B-B410-E5DA778BE417}" type="presParOf" srcId="{8D25FDC3-BA57-1749-AE77-907E36B00702}" destId="{82D3F4CF-7552-A04E-B07C-1042EFDED8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940C-1DE6-314D-AA87-6F0CC59AA5EB}">
      <dsp:nvSpPr>
        <dsp:cNvPr id="0" name=""/>
        <dsp:cNvSpPr/>
      </dsp:nvSpPr>
      <dsp:spPr>
        <a:xfrm>
          <a:off x="0" y="37799"/>
          <a:ext cx="7307262" cy="760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 is an information model</a:t>
          </a:r>
          <a:endParaRPr lang="en-US" sz="2000" kern="1200" dirty="0"/>
        </a:p>
      </dsp:txBody>
      <dsp:txXfrm>
        <a:off x="37125" y="74924"/>
        <a:ext cx="7233012" cy="686250"/>
      </dsp:txXfrm>
    </dsp:sp>
    <dsp:sp modelId="{B9BDE45C-54B7-034E-9DC9-1743BEBF3916}">
      <dsp:nvSpPr>
        <dsp:cNvPr id="0" name=""/>
        <dsp:cNvSpPr/>
      </dsp:nvSpPr>
      <dsp:spPr>
        <a:xfrm>
          <a:off x="0" y="798300"/>
          <a:ext cx="7307262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 way to express the processes and data concepts of clinical research consistently across all stakeholders</a:t>
          </a:r>
          <a:endParaRPr lang="en-US" sz="1600" kern="1200" dirty="0"/>
        </a:p>
      </dsp:txBody>
      <dsp:txXfrm>
        <a:off x="0" y="798300"/>
        <a:ext cx="7307262" cy="476100"/>
      </dsp:txXfrm>
    </dsp:sp>
    <dsp:sp modelId="{1AB08E28-7089-EC47-BF00-F2F31F32067E}">
      <dsp:nvSpPr>
        <dsp:cNvPr id="0" name=""/>
        <dsp:cNvSpPr/>
      </dsp:nvSpPr>
      <dsp:spPr>
        <a:xfrm>
          <a:off x="0" y="1274400"/>
          <a:ext cx="7307262" cy="760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53230"/>
                <a:satOff val="-22791"/>
                <a:lumOff val="112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53230"/>
                <a:satOff val="-22791"/>
                <a:lumOff val="112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53230"/>
                <a:satOff val="-22791"/>
                <a:lumOff val="112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Domain Analysis Model (DAM)</a:t>
          </a:r>
          <a:endParaRPr lang="en-US" sz="2000" kern="1200" dirty="0"/>
        </a:p>
      </dsp:txBody>
      <dsp:txXfrm>
        <a:off x="37125" y="1311525"/>
        <a:ext cx="7233012" cy="686250"/>
      </dsp:txXfrm>
    </dsp:sp>
    <dsp:sp modelId="{E6EEF64A-83A4-1C40-AE93-9BC97C6D2EAC}">
      <dsp:nvSpPr>
        <dsp:cNvPr id="0" name=""/>
        <dsp:cNvSpPr/>
      </dsp:nvSpPr>
      <dsp:spPr>
        <a:xfrm>
          <a:off x="0" y="2034900"/>
          <a:ext cx="7307262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00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Represented using Unified Modeling Language (UML)</a:t>
          </a:r>
          <a:endParaRPr lang="en-US" sz="1600" kern="1200" dirty="0"/>
        </a:p>
      </dsp:txBody>
      <dsp:txXfrm>
        <a:off x="0" y="2034900"/>
        <a:ext cx="7307262" cy="331200"/>
      </dsp:txXfrm>
    </dsp:sp>
    <dsp:sp modelId="{2D0C14FF-92C6-6F43-BC57-A1DB769BF1DE}">
      <dsp:nvSpPr>
        <dsp:cNvPr id="0" name=""/>
        <dsp:cNvSpPr/>
      </dsp:nvSpPr>
      <dsp:spPr>
        <a:xfrm>
          <a:off x="0" y="2366100"/>
          <a:ext cx="7307262" cy="760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06460"/>
                <a:satOff val="-45582"/>
                <a:lumOff val="224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06460"/>
                <a:satOff val="-45582"/>
                <a:lumOff val="224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06460"/>
                <a:satOff val="-45582"/>
                <a:lumOff val="224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Bridges clinical research to healthcare data (HL7)</a:t>
          </a:r>
          <a:endParaRPr lang="en-US" sz="2000" kern="1200" dirty="0"/>
        </a:p>
      </dsp:txBody>
      <dsp:txXfrm>
        <a:off x="37125" y="2403225"/>
        <a:ext cx="7233012" cy="686250"/>
      </dsp:txXfrm>
    </dsp:sp>
    <dsp:sp modelId="{FCD9513F-1C33-2E4A-91C2-8586D8CAE4FD}">
      <dsp:nvSpPr>
        <dsp:cNvPr id="0" name=""/>
        <dsp:cNvSpPr/>
      </dsp:nvSpPr>
      <dsp:spPr>
        <a:xfrm>
          <a:off x="0" y="3184200"/>
          <a:ext cx="7307262" cy="760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59691"/>
                <a:satOff val="-68373"/>
                <a:lumOff val="336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59691"/>
                <a:satOff val="-68373"/>
                <a:lumOff val="336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59691"/>
                <a:satOff val="-68373"/>
                <a:lumOff val="336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Harmonizes the CDISC standards to each other at the data element level</a:t>
          </a:r>
          <a:endParaRPr lang="en-US" sz="2000" kern="1200" dirty="0"/>
        </a:p>
      </dsp:txBody>
      <dsp:txXfrm>
        <a:off x="37125" y="3221325"/>
        <a:ext cx="7233012" cy="686250"/>
      </dsp:txXfrm>
    </dsp:sp>
    <dsp:sp modelId="{82D3F4CF-7552-A04E-B07C-1042EFDED805}">
      <dsp:nvSpPr>
        <dsp:cNvPr id="0" name=""/>
        <dsp:cNvSpPr/>
      </dsp:nvSpPr>
      <dsp:spPr>
        <a:xfrm>
          <a:off x="0" y="4002300"/>
          <a:ext cx="7307262" cy="7605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12921"/>
                <a:satOff val="-91164"/>
                <a:lumOff val="4485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612921"/>
                <a:satOff val="-91164"/>
                <a:lumOff val="4485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612921"/>
                <a:satOff val="-91164"/>
                <a:lumOff val="448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ISO Standard</a:t>
          </a:r>
          <a:endParaRPr lang="en-US" sz="2000" kern="1200" dirty="0"/>
        </a:p>
      </dsp:txBody>
      <dsp:txXfrm>
        <a:off x="37125" y="4039425"/>
        <a:ext cx="7233012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DAB2-4BC1-4744-8750-3E8D0ECD336D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85D8A-4A99-4786-AF40-10B65F04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D1A038-6D18-4443-A494-841C40EBDA48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3" tIns="45442" rIns="90883" bIns="45442"/>
          <a:lstStyle/>
          <a:p>
            <a:r>
              <a:rPr lang="en-US" altLang="en-US">
                <a:ea typeface="ＭＳ Ｐゴシック" charset="-128"/>
              </a:rPr>
              <a:t>CDISC standards are [ANIM] intended to support an efficient, high quality, [ANIM] traceable and repeatable process [ANIM] from the beginning of your clinical study [ANIM] all the way through [ANIM] to your analysis and reporting. [ANIM] In the next section, we will learn more about the standards you see here.</a:t>
            </a: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3" tIns="45442" rIns="90883" bIns="45442" anchor="b"/>
          <a:lstStyle>
            <a:lvl1pPr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F4A21-BA44-A046-8889-286F55AE2B43}" type="slidenum">
              <a:rPr lang="en-GB" altLang="en-US" sz="11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 sz="11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66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D2DF49-9D06-774D-A1CB-49D99E3304FB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124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6407D8-8696-984A-B693-0E3AFC3E836E}" type="slidenum">
              <a:rPr lang="en-US" sz="1200">
                <a:solidFill>
                  <a:srgbClr val="000000"/>
                </a:solidFill>
                <a:latin typeface="Georgia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endParaRPr lang="en-US" sz="13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4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E656-A66C-4BC7-80DF-319703F7F3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6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XRBDVDYS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85D8A-4A99-4786-AF40-10B65F042D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0" tIns="48291" rIns="96580" bIns="4829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502" indent="-291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446" indent="-2331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2095" indent="-2331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743" indent="-2331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4811" indent="-233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879" indent="-233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946" indent="-233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014" indent="-2331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0460">
              <a:spcBef>
                <a:spcPct val="0"/>
              </a:spcBef>
              <a:defRPr/>
            </a:pPr>
            <a:fld id="{19F9E535-5FE0-46DF-9F58-7487A21982B2}" type="slidenum">
              <a:rPr lang="en-US" altLang="en-US">
                <a:solidFill>
                  <a:srgbClr val="0000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pPr defTabSz="940460">
                <a:spcBef>
                  <a:spcPct val="0"/>
                </a:spcBef>
                <a:defRPr/>
              </a:pPr>
              <a:t>21</a:t>
            </a:fld>
            <a:endParaRPr lang="en-US" altLang="en-US">
              <a:solidFill>
                <a:srgbClr val="000000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03" indent="-236503" eaLnBrk="1" hangingPunct="1"/>
            <a:endParaRPr lang="en-US" altLang="en-US" sz="1300"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813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460">
              <a:defRPr/>
            </a:pPr>
            <a:fld id="{5909DF0E-FD99-4E9D-839C-B7CFAC62DDFE}" type="slidenum">
              <a:rPr lang="en-US">
                <a:solidFill>
                  <a:srgbClr val="000000"/>
                </a:solidFill>
              </a:rPr>
              <a:pPr defTabSz="940460"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76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492" indent="-29226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943" indent="-2334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2540" indent="-2334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770" indent="-2334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001" indent="-2334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3231" indent="-2334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3461" indent="-2334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3691" indent="-2334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0460">
              <a:defRPr/>
            </a:pPr>
            <a:fld id="{5759E7FD-784E-48C5-89D4-81A38DCCA7A7}" type="slidenum">
              <a:rPr lang="en-US" altLang="en-US">
                <a:solidFill>
                  <a:srgbClr val="000000"/>
                </a:solidFill>
              </a:rPr>
              <a:pPr defTabSz="940460"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2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Representation of “what’s important”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Emphasizes concepts and relationships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Hides “unnecessary” details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Can usually be viewed from a variety of perspectives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Covers an entire domain of interest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E.g., R&amp;D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sz="2400" dirty="0" smtClean="0"/>
              <a:t>Can be expressed as a taxonomy/ontology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E656-A66C-4BC7-80DF-319703F7F3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Talking Points:</a:t>
            </a:r>
          </a:p>
          <a:p>
            <a:pPr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Areas covered include but are not limited to:  protocols, studies, study sites, organization and org roles, people and people roles, study subjects, study activities (e.g. subject enrollment, specimen collection, lab work, etc.) , products, study design, documents, regulatory artifacts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375AFD-60E1-44D7-BF3B-91922363906C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08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1100" dirty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prstClr val="black"/>
                </a:solidFill>
              </a:rPr>
              <a:t>Amgen Corporate Template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C8391-DDE6-4444-B246-E8D56ADD0D10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88D43D-D44F-44CC-9B0B-67B2DA323E72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903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AdverseEvent Subdomain Model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E83EF1-68E8-410D-A7CB-9969FC11F3E4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068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This is </a:t>
            </a:r>
            <a:r>
              <a:rPr lang="en-US" altLang="en-US" dirty="0" smtClean="0"/>
              <a:t>a </a:t>
            </a:r>
            <a:r>
              <a:rPr lang="en-US" altLang="en-US" dirty="0"/>
              <a:t>picture of the clinical research process that we will use in this presentation to look at the standards that are used at each step. </a:t>
            </a:r>
            <a:r>
              <a:rPr lang="en-US" altLang="en-US" dirty="0" smtClean="0"/>
              <a:t>Notice </a:t>
            </a:r>
            <a:r>
              <a:rPr lang="en-US" altLang="en-US" dirty="0"/>
              <a:t>at the top we have the high level process steps of Planning, Data Collection, Data Tabulations, Analysis and Reporting. </a:t>
            </a:r>
            <a:r>
              <a:rPr lang="en-US" altLang="en-US" dirty="0" smtClean="0"/>
              <a:t>Underneath </a:t>
            </a:r>
            <a:r>
              <a:rPr lang="en-US" altLang="en-US" dirty="0"/>
              <a:t>those we see some more details beginning with Pre-</a:t>
            </a:r>
            <a:r>
              <a:rPr lang="en-US" altLang="en-US" dirty="0" smtClean="0"/>
              <a:t>clinical work, </a:t>
            </a:r>
            <a:r>
              <a:rPr lang="en-US" altLang="en-US" dirty="0"/>
              <a:t>then moving into clinical with Protocol, Case Report Form, Data Capture, Data Management, Analysis, Submission/Reporting and Archiving and finally Review. [ANIM]  I would like to show you how the CDISC standards support this process from end to end.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90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71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68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92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55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015347-8EE0-C949-98ED-D7E55FCED14C}" type="slidenum">
              <a:rPr lang="en-US" altLang="en-US">
                <a:solidFill>
                  <a:prstClr val="black"/>
                </a:solidFill>
                <a:latin typeface="Calibri" charset="0"/>
                <a:ea typeface="ＭＳ Ｐゴシック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9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3" tIns="45442" rIns="90883" bIns="45442"/>
          <a:lstStyle/>
          <a:p>
            <a:r>
              <a:rPr lang="en-US" altLang="en-US">
                <a:ea typeface="ＭＳ Ｐゴシック" charset="-128"/>
              </a:rPr>
              <a:t>CDISC standards are [ANIM] intended to support an efficient, high quality, [ANIM] traceable and repeatable process [ANIM] from the beginning of your clinical study [ANIM] all the way through [ANIM] to your analysis and reporting. [ANIM] In the next section, we will learn more about the standards you see here.</a:t>
            </a: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3" tIns="45442" rIns="90883" bIns="45442" anchor="b"/>
          <a:lstStyle>
            <a:lvl1pPr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0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0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F4A21-BA44-A046-8889-286F55AE2B43}" type="slidenum">
              <a:rPr lang="en-GB" altLang="en-US" sz="11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sz="11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91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14867"/>
            <a:ext cx="4868863" cy="2133600"/>
          </a:xfrm>
        </p:spPr>
        <p:txBody>
          <a:bodyPr anchor="t"/>
          <a:lstStyle>
            <a:lvl1pPr algn="r">
              <a:defRPr sz="1600" b="0">
                <a:solidFill>
                  <a:srgbClr val="BBE0E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9063" y="5765800"/>
            <a:ext cx="6120870" cy="8382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BBE0E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40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3675" y="6565900"/>
            <a:ext cx="1376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</a:rPr>
              <a:t>© CDISC </a:t>
            </a:r>
            <a:r>
              <a:rPr lang="en-GB" sz="800" dirty="0" smtClean="0">
                <a:solidFill>
                  <a:schemeClr val="bg1"/>
                </a:solidFill>
              </a:rPr>
              <a:t>2016</a:t>
            </a:r>
            <a:r>
              <a:rPr lang="en-GB" sz="800" dirty="0">
                <a:solidFill>
                  <a:schemeClr val="bg1"/>
                </a:solidFill>
              </a:rPr>
              <a:t>	</a:t>
            </a:r>
            <a:r>
              <a:rPr lang="en-GB" sz="800" dirty="0" smtClean="0">
                <a:solidFill>
                  <a:schemeClr val="bg1"/>
                </a:solidFill>
              </a:rPr>
              <a:t> 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6" y="1134084"/>
            <a:ext cx="7230533" cy="1362075"/>
          </a:xfrm>
        </p:spPr>
        <p:txBody>
          <a:bodyPr/>
          <a:lstStyle>
            <a:lvl1pPr algn="l">
              <a:defRPr sz="3200" b="1" cap="none" baseline="0">
                <a:solidFill>
                  <a:srgbClr val="0032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067" y="2743200"/>
            <a:ext cx="7114646" cy="1500187"/>
          </a:xfr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8147-4A83-482E-8C4C-1243A36D1F59}" type="slidenum">
              <a:rPr lang="en-US" smtClean="0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32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3675" y="6565900"/>
            <a:ext cx="1376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</a:rPr>
              <a:t>© CDISC </a:t>
            </a:r>
            <a:r>
              <a:rPr lang="en-GB" sz="800" dirty="0" smtClean="0">
                <a:solidFill>
                  <a:schemeClr val="bg1"/>
                </a:solidFill>
              </a:rPr>
              <a:t>2016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6" y="1140908"/>
            <a:ext cx="7230533" cy="1362075"/>
          </a:xfrm>
        </p:spPr>
        <p:txBody>
          <a:bodyPr/>
          <a:lstStyle>
            <a:lvl1pPr algn="l">
              <a:defRPr sz="3200" b="1" cap="none" baseline="0">
                <a:solidFill>
                  <a:srgbClr val="0032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067" y="2743200"/>
            <a:ext cx="7114646" cy="1500187"/>
          </a:xfr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BBDC227-5ADF-45BA-89AA-E2130CE5C568}" type="slidenum">
              <a:rPr lang="en-US" smtClean="0">
                <a:solidFill>
                  <a:srgbClr val="777777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3675" y="6565900"/>
            <a:ext cx="1376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</a:rPr>
              <a:t>© CDISC </a:t>
            </a:r>
            <a:r>
              <a:rPr lang="en-GB" sz="800" dirty="0" smtClean="0">
                <a:solidFill>
                  <a:schemeClr val="bg1"/>
                </a:solidFill>
              </a:rPr>
              <a:t>2016</a:t>
            </a:r>
            <a:r>
              <a:rPr lang="en-GB" sz="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7EF45EB-00E8-4F24-BA81-8C88D01F458B}" type="slidenum">
              <a:rPr lang="en-US" smtClean="0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4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3675" y="6565900"/>
            <a:ext cx="13763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</a:rPr>
              <a:t>© CDISC </a:t>
            </a:r>
            <a:r>
              <a:rPr lang="en-GB" sz="800" dirty="0" smtClean="0">
                <a:solidFill>
                  <a:schemeClr val="bg1"/>
                </a:solidFill>
              </a:rPr>
              <a:t>2016</a:t>
            </a:r>
            <a:r>
              <a:rPr lang="en-GB" sz="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65816"/>
            <a:ext cx="8229600" cy="8541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E52B16A-F2A1-437B-BC08-B789354073E0}" type="slidenum">
              <a:rPr lang="en-US" smtClean="0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68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3675" y="6565900"/>
            <a:ext cx="1693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</a:rPr>
              <a:t>© CDISC </a:t>
            </a:r>
            <a:r>
              <a:rPr lang="en-GB" sz="800" dirty="0" smtClean="0">
                <a:solidFill>
                  <a:schemeClr val="bg1"/>
                </a:solidFill>
              </a:rPr>
              <a:t>2016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2C77-A473-41EE-A372-39D72BE91ED1}" type="slidenum">
              <a:rPr lang="en-US" smtClean="0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35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0B4A-04DA-4522-B35C-167404E8C6D0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176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50023" y="6595835"/>
            <a:ext cx="16938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CDISC 2016</a:t>
            </a: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43FD-9379-4569-8BB4-F6C5D3F240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9538" y="254000"/>
            <a:ext cx="73072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9538" y="1295400"/>
            <a:ext cx="73072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92875"/>
            <a:ext cx="2133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BBDC227-5ADF-45BA-89AA-E2130CE5C568}" type="slidenum">
              <a:rPr lang="en-US" smtClean="0">
                <a:solidFill>
                  <a:srgbClr val="777777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26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26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26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26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26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00326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00326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00326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003264"/>
          </a:solidFill>
          <a:latin typeface="+mn-lt"/>
        </a:defRPr>
      </a:lvl4pPr>
      <a:lvl5pPr marL="1951038" indent="-1222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264"/>
          </a:solidFill>
          <a:latin typeface="+mn-lt"/>
        </a:defRPr>
      </a:lvl5pPr>
      <a:lvl6pPr marL="2408238" algn="l" rtl="0" eaLnBrk="1" fontAlgn="base" hangingPunct="1">
        <a:spcBef>
          <a:spcPct val="20000"/>
        </a:spcBef>
        <a:spcAft>
          <a:spcPct val="0"/>
        </a:spcAft>
        <a:defRPr>
          <a:solidFill>
            <a:srgbClr val="292929"/>
          </a:solidFill>
          <a:latin typeface="+mn-lt"/>
        </a:defRPr>
      </a:lvl6pPr>
      <a:lvl7pPr marL="2865438" algn="l" rtl="0" eaLnBrk="1" fontAlgn="base" hangingPunct="1">
        <a:spcBef>
          <a:spcPct val="20000"/>
        </a:spcBef>
        <a:spcAft>
          <a:spcPct val="0"/>
        </a:spcAft>
        <a:defRPr>
          <a:solidFill>
            <a:srgbClr val="292929"/>
          </a:solidFill>
          <a:latin typeface="+mn-lt"/>
        </a:defRPr>
      </a:lvl7pPr>
      <a:lvl8pPr marL="3322638" algn="l" rtl="0" eaLnBrk="1" fontAlgn="base" hangingPunct="1">
        <a:spcBef>
          <a:spcPct val="20000"/>
        </a:spcBef>
        <a:spcAft>
          <a:spcPct val="0"/>
        </a:spcAft>
        <a:defRPr>
          <a:solidFill>
            <a:srgbClr val="292929"/>
          </a:solidFill>
          <a:latin typeface="+mn-lt"/>
        </a:defRPr>
      </a:lvl8pPr>
      <a:lvl9pPr marL="3779838" algn="l" rtl="0" eaLnBrk="1" fontAlgn="base" hangingPunct="1">
        <a:spcBef>
          <a:spcPct val="20000"/>
        </a:spcBef>
        <a:spcAft>
          <a:spcPct val="0"/>
        </a:spcAft>
        <a:defRPr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5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CyVdvgVpY8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cdisc.or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59500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252413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242888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888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3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28600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rie\Desktop\CDISC 2016-01-11\BN Resources\AE\AE_ADa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3025"/>
            <a:ext cx="7551737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11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252413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242888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888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3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28600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rrie\Desktop\CDISC 2016-01-11\BN Resources\AE\AE_TF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57313"/>
            <a:ext cx="5989541" cy="51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30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49" y="1695451"/>
            <a:ext cx="1684735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57614" y="1739503"/>
            <a:ext cx="2688432" cy="851297"/>
            <a:chOff x="3182937" y="1176338"/>
            <a:chExt cx="3584576" cy="1135062"/>
          </a:xfrm>
        </p:grpSpPr>
        <p:sp>
          <p:nvSpPr>
            <p:cNvPr id="21" name="Folded Corner 20"/>
            <p:cNvSpPr/>
            <p:nvPr/>
          </p:nvSpPr>
          <p:spPr>
            <a:xfrm>
              <a:off x="3968750" y="1176338"/>
              <a:ext cx="642938" cy="1000125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GB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9124" name="Rectangle 21"/>
            <p:cNvSpPr>
              <a:spLocks noChangeArrowheads="1"/>
            </p:cNvSpPr>
            <p:nvPr/>
          </p:nvSpPr>
          <p:spPr bwMode="auto">
            <a:xfrm>
              <a:off x="3897313" y="1319213"/>
              <a:ext cx="2500312" cy="285750"/>
            </a:xfrm>
            <a:prstGeom prst="rect">
              <a:avLst/>
            </a:prstGeom>
            <a:noFill/>
            <a:ln w="63500">
              <a:solidFill>
                <a:srgbClr val="0000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altLang="en-US" sz="135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cxnSp>
          <p:nvCxnSpPr>
            <p:cNvPr id="89125" name="Shape 23"/>
            <p:cNvCxnSpPr>
              <a:cxnSpLocks noChangeShapeType="1"/>
              <a:stCxn id="89124" idx="1"/>
              <a:endCxn id="89099" idx="3"/>
            </p:cNvCxnSpPr>
            <p:nvPr/>
          </p:nvCxnSpPr>
          <p:spPr bwMode="auto">
            <a:xfrm rot="10800000" flipV="1">
              <a:off x="3182937" y="1462087"/>
              <a:ext cx="714376" cy="750095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rgbClr val="00005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tangle 5"/>
            <p:cNvSpPr/>
            <p:nvPr/>
          </p:nvSpPr>
          <p:spPr>
            <a:xfrm>
              <a:off x="5397500" y="1811338"/>
              <a:ext cx="1370013" cy="500062"/>
            </a:xfrm>
            <a:prstGeom prst="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tx1"/>
                  </a:solidFill>
                </a:rPr>
                <a:t>Protocol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16342" y="2881314"/>
            <a:ext cx="4019118" cy="2394347"/>
            <a:chOff x="2753301" y="2698750"/>
            <a:chExt cx="5358824" cy="3192463"/>
          </a:xfrm>
        </p:grpSpPr>
        <p:pic>
          <p:nvPicPr>
            <p:cNvPr id="89119" name="Picture 4" descr="SDTM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938" y="2819400"/>
              <a:ext cx="2339975" cy="17208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120" name="Rectangle 8"/>
            <p:cNvSpPr>
              <a:spLocks noChangeArrowheads="1"/>
            </p:cNvSpPr>
            <p:nvPr/>
          </p:nvSpPr>
          <p:spPr bwMode="auto">
            <a:xfrm>
              <a:off x="5397500" y="3390900"/>
              <a:ext cx="2428875" cy="214313"/>
            </a:xfrm>
            <a:prstGeom prst="rect">
              <a:avLst/>
            </a:prstGeom>
            <a:noFill/>
            <a:ln w="63500">
              <a:solidFill>
                <a:srgbClr val="0000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altLang="en-US" sz="135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cxnSp>
          <p:nvCxnSpPr>
            <p:cNvPr id="89121" name="Shape 13"/>
            <p:cNvCxnSpPr>
              <a:cxnSpLocks noChangeShapeType="1"/>
              <a:stCxn id="36" idx="0"/>
              <a:endCxn id="89120" idx="1"/>
            </p:cNvCxnSpPr>
            <p:nvPr/>
          </p:nvCxnSpPr>
          <p:spPr bwMode="auto">
            <a:xfrm flipV="1">
              <a:off x="2753301" y="3498057"/>
              <a:ext cx="2644199" cy="2393156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rgbClr val="00005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Rectangle 36"/>
            <p:cNvSpPr/>
            <p:nvPr/>
          </p:nvSpPr>
          <p:spPr>
            <a:xfrm>
              <a:off x="6807200" y="2698750"/>
              <a:ext cx="1304925" cy="517525"/>
            </a:xfrm>
            <a:prstGeom prst="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tx1"/>
                  </a:solidFill>
                </a:rPr>
                <a:t>SDTM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1286" y="3561161"/>
            <a:ext cx="2893219" cy="2082403"/>
            <a:chOff x="4254500" y="3605214"/>
            <a:chExt cx="3857625" cy="2776536"/>
          </a:xfrm>
        </p:grpSpPr>
        <p:pic>
          <p:nvPicPr>
            <p:cNvPr id="891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0" y="4819650"/>
              <a:ext cx="2357438" cy="15621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113" name="Rectangle 10"/>
            <p:cNvSpPr>
              <a:spLocks noChangeArrowheads="1"/>
            </p:cNvSpPr>
            <p:nvPr/>
          </p:nvSpPr>
          <p:spPr bwMode="auto">
            <a:xfrm>
              <a:off x="5611813" y="5757863"/>
              <a:ext cx="2500312" cy="214312"/>
            </a:xfrm>
            <a:prstGeom prst="rect">
              <a:avLst/>
            </a:prstGeom>
            <a:noFill/>
            <a:ln w="63500">
              <a:solidFill>
                <a:srgbClr val="0000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altLang="en-US" sz="135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cxnSp>
          <p:nvCxnSpPr>
            <p:cNvPr id="89114" name="Shape 16"/>
            <p:cNvCxnSpPr>
              <a:cxnSpLocks noChangeShapeType="1"/>
            </p:cNvCxnSpPr>
            <p:nvPr/>
          </p:nvCxnSpPr>
          <p:spPr bwMode="auto">
            <a:xfrm rot="5400000">
              <a:off x="5283201" y="3182938"/>
              <a:ext cx="906462" cy="1751013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rgbClr val="00005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Cloud 29"/>
            <p:cNvSpPr/>
            <p:nvPr/>
          </p:nvSpPr>
          <p:spPr>
            <a:xfrm>
              <a:off x="4254500" y="4462464"/>
              <a:ext cx="1214438" cy="85725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cxnSp>
          <p:nvCxnSpPr>
            <p:cNvPr id="89116" name="Shape 16"/>
            <p:cNvCxnSpPr>
              <a:cxnSpLocks noChangeShapeType="1"/>
              <a:stCxn id="30" idx="1"/>
              <a:endCxn id="89113" idx="1"/>
            </p:cNvCxnSpPr>
            <p:nvPr/>
          </p:nvCxnSpPr>
          <p:spPr bwMode="auto">
            <a:xfrm rot="16200000" flipH="1">
              <a:off x="4963319" y="5215731"/>
              <a:ext cx="546100" cy="750888"/>
            </a:xfrm>
            <a:prstGeom prst="bentConnector2">
              <a:avLst/>
            </a:prstGeom>
            <a:noFill/>
            <a:ln w="63500">
              <a:solidFill>
                <a:srgbClr val="00005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117" name="TextBox 63"/>
            <p:cNvSpPr txBox="1">
              <a:spLocks noChangeArrowheads="1"/>
            </p:cNvSpPr>
            <p:nvPr/>
          </p:nvSpPr>
          <p:spPr bwMode="auto">
            <a:xfrm>
              <a:off x="4754563" y="4819649"/>
              <a:ext cx="1250085" cy="4924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0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0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en-US" sz="1800" dirty="0">
                  <a:solidFill>
                    <a:srgbClr val="000000"/>
                  </a:solidFill>
                  <a:latin typeface="Calibri" charset="0"/>
                </a:rPr>
                <a:t>Analysis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50270" y="2703910"/>
            <a:ext cx="1509713" cy="1768079"/>
            <a:chOff x="1039813" y="2462212"/>
            <a:chExt cx="2012950" cy="2357438"/>
          </a:xfrm>
        </p:grpSpPr>
        <p:cxnSp>
          <p:nvCxnSpPr>
            <p:cNvPr id="89108" name="Shape 12"/>
            <p:cNvCxnSpPr>
              <a:cxnSpLocks noChangeShapeType="1"/>
              <a:stCxn id="89099" idx="2"/>
              <a:endCxn id="44" idx="3"/>
            </p:cNvCxnSpPr>
            <p:nvPr/>
          </p:nvCxnSpPr>
          <p:spPr bwMode="auto">
            <a:xfrm rot="16200000" flipH="1">
              <a:off x="1318916" y="3183235"/>
              <a:ext cx="1549201" cy="107156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rgbClr val="00005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loud 43"/>
            <p:cNvSpPr/>
            <p:nvPr/>
          </p:nvSpPr>
          <p:spPr>
            <a:xfrm>
              <a:off x="1539875" y="3962400"/>
              <a:ext cx="1214438" cy="85725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89110" name="TextBox 63"/>
            <p:cNvSpPr txBox="1">
              <a:spLocks noChangeArrowheads="1"/>
            </p:cNvSpPr>
            <p:nvPr/>
          </p:nvSpPr>
          <p:spPr bwMode="auto">
            <a:xfrm>
              <a:off x="1039813" y="4105276"/>
              <a:ext cx="1892825" cy="492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0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0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en-US" sz="1800" dirty="0">
                  <a:solidFill>
                    <a:srgbClr val="000000"/>
                  </a:solidFill>
                  <a:latin typeface="Calibri" charset="0"/>
                </a:rPr>
                <a:t>Data Capture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5338" y="2719388"/>
              <a:ext cx="987425" cy="571500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tx1"/>
                  </a:solidFill>
                </a:rPr>
                <a:t>ODM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5958" y="4471303"/>
            <a:ext cx="1922859" cy="1125827"/>
            <a:chOff x="754063" y="4818736"/>
            <a:chExt cx="2563812" cy="1501102"/>
          </a:xfrm>
        </p:grpSpPr>
        <p:grpSp>
          <p:nvGrpSpPr>
            <p:cNvPr id="89102" name="Group 10"/>
            <p:cNvGrpSpPr>
              <a:grpSpLocks/>
            </p:cNvGrpSpPr>
            <p:nvPr/>
          </p:nvGrpSpPr>
          <p:grpSpPr bwMode="auto">
            <a:xfrm>
              <a:off x="754063" y="4818736"/>
              <a:ext cx="2563812" cy="1501102"/>
              <a:chOff x="754063" y="4818736"/>
              <a:chExt cx="2563812" cy="1501102"/>
            </a:xfrm>
          </p:grpSpPr>
          <p:sp>
            <p:nvSpPr>
              <p:cNvPr id="36" name="Cloud 35"/>
              <p:cNvSpPr/>
              <p:nvPr/>
            </p:nvSpPr>
            <p:spPr>
              <a:xfrm>
                <a:off x="1539875" y="5462588"/>
                <a:ext cx="1214438" cy="85725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9105" name="Shape 13"/>
              <p:cNvCxnSpPr>
                <a:cxnSpLocks noChangeShapeType="1"/>
                <a:stCxn id="44" idx="1"/>
                <a:endCxn id="36" idx="3"/>
              </p:cNvCxnSpPr>
              <p:nvPr/>
            </p:nvCxnSpPr>
            <p:spPr bwMode="auto">
              <a:xfrm rot="16200000" flipH="1">
                <a:off x="1796505" y="5161012"/>
                <a:ext cx="692865" cy="8313"/>
              </a:xfrm>
              <a:prstGeom prst="bentConnector3">
                <a:avLst>
                  <a:gd name="adj1" fmla="val 50000"/>
                </a:avLst>
              </a:prstGeom>
              <a:noFill/>
              <a:ln w="63500">
                <a:solidFill>
                  <a:srgbClr val="000055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106" name="TextBox 63"/>
              <p:cNvSpPr txBox="1">
                <a:spLocks noChangeArrowheads="1"/>
              </p:cNvSpPr>
              <p:nvPr/>
            </p:nvSpPr>
            <p:spPr bwMode="auto">
              <a:xfrm>
                <a:off x="754063" y="5748338"/>
                <a:ext cx="1410900" cy="49244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charset="0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charset="0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0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0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charset="0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0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0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0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0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GB" altLang="en-US" sz="1800">
                    <a:solidFill>
                      <a:srgbClr val="000000"/>
                    </a:solidFill>
                    <a:latin typeface="Calibri" charset="0"/>
                  </a:rPr>
                  <a:t>Database</a:t>
                </a:r>
              </a:p>
            </p:txBody>
          </p:sp>
          <p:pic>
            <p:nvPicPr>
              <p:cNvPr id="89107" name="Picture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50" y="4838700"/>
                <a:ext cx="1012825" cy="598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3" name="TextBox 16"/>
            <p:cNvSpPr txBox="1">
              <a:spLocks noChangeArrowheads="1"/>
            </p:cNvSpPr>
            <p:nvPr/>
          </p:nvSpPr>
          <p:spPr bwMode="auto">
            <a:xfrm>
              <a:off x="2463800" y="4956175"/>
              <a:ext cx="78483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0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0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350" b="1" dirty="0"/>
                <a:t>ODM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7560" y="1793083"/>
            <a:ext cx="2330054" cy="1417468"/>
            <a:chOff x="76200" y="1247775"/>
            <a:chExt cx="3106738" cy="1889958"/>
          </a:xfrm>
        </p:grpSpPr>
        <p:pic>
          <p:nvPicPr>
            <p:cNvPr id="8909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75" y="1247775"/>
              <a:ext cx="2143125" cy="11414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099" name="Rectangle 4"/>
            <p:cNvSpPr>
              <a:spLocks noChangeArrowheads="1"/>
            </p:cNvSpPr>
            <p:nvPr/>
          </p:nvSpPr>
          <p:spPr bwMode="auto">
            <a:xfrm>
              <a:off x="896938" y="1962150"/>
              <a:ext cx="2286000" cy="500063"/>
            </a:xfrm>
            <a:prstGeom prst="rect">
              <a:avLst/>
            </a:prstGeom>
            <a:noFill/>
            <a:ln w="63500">
              <a:solidFill>
                <a:srgbClr val="0000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altLang="en-US" sz="135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pic>
          <p:nvPicPr>
            <p:cNvPr id="89100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441575"/>
              <a:ext cx="1357313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1" name="TextBox 17"/>
            <p:cNvSpPr txBox="1">
              <a:spLocks noChangeArrowheads="1"/>
            </p:cNvSpPr>
            <p:nvPr/>
          </p:nvSpPr>
          <p:spPr bwMode="auto">
            <a:xfrm>
              <a:off x="277813" y="2460625"/>
              <a:ext cx="106695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charset="0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0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0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charset="0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350" b="1" dirty="0"/>
                <a:t>CDASH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350" dirty="0" err="1"/>
                <a:t>eCRFs</a:t>
              </a:r>
              <a:endParaRPr kumimoji="0" lang="en-US" altLang="en-US" sz="1350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250" y="2676043"/>
            <a:ext cx="2380994" cy="181613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6619458" y="2892042"/>
            <a:ext cx="1007242" cy="37422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tx1"/>
                </a:solidFill>
              </a:rPr>
              <a:t>SDTMIG-</a:t>
            </a:r>
            <a:r>
              <a:rPr lang="en-US" sz="1350" b="1" dirty="0" err="1">
                <a:solidFill>
                  <a:schemeClr val="tx1"/>
                </a:solidFill>
              </a:rPr>
              <a:t>PGx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74062" y="4449961"/>
            <a:ext cx="932259" cy="4822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chemeClr val="tx1"/>
                </a:solidFill>
              </a:rPr>
              <a:t>ADaM</a:t>
            </a:r>
            <a:endParaRPr lang="en-US" sz="1350" b="1" dirty="0">
              <a:solidFill>
                <a:schemeClr val="tx1"/>
              </a:solidFill>
            </a:endParaRPr>
          </a:p>
        </p:txBody>
      </p:sp>
      <p:cxnSp>
        <p:nvCxnSpPr>
          <p:cNvPr id="4" name="Elbow Connector 3"/>
          <p:cNvCxnSpPr>
            <a:stCxn id="89090" idx="3"/>
            <a:endCxn id="40" idx="0"/>
          </p:cNvCxnSpPr>
          <p:nvPr/>
        </p:nvCxnSpPr>
        <p:spPr>
          <a:xfrm>
            <a:off x="5507984" y="2178250"/>
            <a:ext cx="1615095" cy="713792"/>
          </a:xfrm>
          <a:prstGeom prst="bentConnector2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 bwMode="auto">
          <a:xfrm>
            <a:off x="5813973" y="1845768"/>
            <a:ext cx="910829" cy="642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3" name="TextBox 63"/>
          <p:cNvSpPr txBox="1">
            <a:spLocks noChangeArrowheads="1"/>
          </p:cNvSpPr>
          <p:nvPr/>
        </p:nvSpPr>
        <p:spPr bwMode="auto">
          <a:xfrm>
            <a:off x="6045550" y="1818086"/>
            <a:ext cx="8210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1800" dirty="0">
                <a:solidFill>
                  <a:srgbClr val="000000"/>
                </a:solidFill>
                <a:latin typeface="Calibri" charset="0"/>
              </a:rPr>
              <a:t>OMICS</a:t>
            </a:r>
          </a:p>
        </p:txBody>
      </p:sp>
      <p:cxnSp>
        <p:nvCxnSpPr>
          <p:cNvPr id="25" name="Straight Connector 24"/>
          <p:cNvCxnSpPr>
            <a:stCxn id="37" idx="3"/>
            <a:endCxn id="40" idx="1"/>
          </p:cNvCxnSpPr>
          <p:nvPr/>
        </p:nvCxnSpPr>
        <p:spPr>
          <a:xfrm>
            <a:off x="6235460" y="3075386"/>
            <a:ext cx="383998" cy="3767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533400" y="76200"/>
            <a:ext cx="8116888" cy="1109663"/>
          </a:xfrm>
          <a:prstGeom prst="rect">
            <a:avLst/>
          </a:prstGeom>
        </p:spPr>
        <p:txBody>
          <a:bodyPr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/>
              <a:t>CDISC – End to End </a:t>
            </a:r>
            <a:endParaRPr 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196014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30910" y="2655842"/>
            <a:ext cx="1458654" cy="661131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tx1"/>
                </a:solidFill>
              </a:rPr>
              <a:t>Planning </a:t>
            </a:r>
          </a:p>
          <a:p>
            <a:pPr algn="ctr">
              <a:defRPr/>
            </a:pPr>
            <a:r>
              <a:rPr lang="en-US" sz="1350" b="1" dirty="0">
                <a:solidFill>
                  <a:schemeClr val="tx1"/>
                </a:solidFill>
              </a:rPr>
              <a:t>PRM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436403" y="2637642"/>
            <a:ext cx="1549402" cy="69676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tx1"/>
                </a:solidFill>
              </a:rPr>
              <a:t>Data Collection </a:t>
            </a:r>
          </a:p>
        </p:txBody>
      </p:sp>
      <p:cxnSp>
        <p:nvCxnSpPr>
          <p:cNvPr id="11" name="Straight Arrow Connector 10"/>
          <p:cNvCxnSpPr>
            <a:stCxn id="6" idx="1"/>
            <a:endCxn id="41" idx="3"/>
          </p:cNvCxnSpPr>
          <p:nvPr/>
        </p:nvCxnSpPr>
        <p:spPr>
          <a:xfrm flipH="1" flipV="1">
            <a:off x="2985805" y="2986023"/>
            <a:ext cx="2445105" cy="3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61472" y="1542134"/>
            <a:ext cx="1860116" cy="864296"/>
          </a:xfrm>
          <a:prstGeom prst="rect">
            <a:avLst/>
          </a:prstGeom>
          <a:solidFill>
            <a:srgbClr val="E4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STUDY PROTOCOL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(data annotation) </a:t>
            </a:r>
            <a:r>
              <a:rPr lang="en-US" sz="1350" dirty="0"/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6508" y="4279588"/>
            <a:ext cx="1860116" cy="671960"/>
          </a:xfrm>
          <a:prstGeom prst="rect">
            <a:avLst/>
          </a:prstGeom>
          <a:solidFill>
            <a:srgbClr val="E4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eCRFs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(SDTM data annotation) </a:t>
            </a:r>
            <a:r>
              <a:rPr lang="en-US" sz="1350" dirty="0"/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108867" y="1542134"/>
            <a:ext cx="1860116" cy="8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ODM SDM 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(data collection) </a:t>
            </a:r>
            <a:r>
              <a:rPr lang="en-US" sz="1350" dirty="0"/>
              <a:t> 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3444673" y="3588588"/>
            <a:ext cx="1650431" cy="78564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chemeClr val="tx1"/>
                </a:solidFill>
              </a:rPr>
              <a:t>Data tabulation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016724" y="4072434"/>
            <a:ext cx="1860116" cy="8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XML define files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(data tabulation ) </a:t>
            </a:r>
            <a:r>
              <a:rPr lang="en-US" sz="1350" dirty="0"/>
              <a:t> </a:t>
            </a:r>
          </a:p>
        </p:txBody>
      </p:sp>
      <p:cxnSp>
        <p:nvCxnSpPr>
          <p:cNvPr id="115" name="Connector: Elbow 114"/>
          <p:cNvCxnSpPr>
            <a:stCxn id="41" idx="2"/>
            <a:endCxn id="105" idx="1"/>
          </p:cNvCxnSpPr>
          <p:nvPr/>
        </p:nvCxnSpPr>
        <p:spPr>
          <a:xfrm rot="16200000" flipH="1">
            <a:off x="2504387" y="3041122"/>
            <a:ext cx="647005" cy="1233569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" idx="1"/>
            <a:endCxn id="67" idx="3"/>
          </p:cNvCxnSpPr>
          <p:nvPr/>
        </p:nvCxnSpPr>
        <p:spPr>
          <a:xfrm flipH="1">
            <a:off x="4968982" y="1974283"/>
            <a:ext cx="1792490" cy="6188"/>
          </a:xfrm>
          <a:prstGeom prst="straightConnector1">
            <a:avLst/>
          </a:prstGeom>
          <a:ln w="44450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/>
          <p:cNvCxnSpPr/>
          <p:nvPr/>
        </p:nvCxnSpPr>
        <p:spPr>
          <a:xfrm rot="10800000" flipV="1">
            <a:off x="536508" y="1999424"/>
            <a:ext cx="2572359" cy="2635098"/>
          </a:xfrm>
          <a:prstGeom prst="bentConnector3">
            <a:avLst>
              <a:gd name="adj1" fmla="val 106665"/>
            </a:avLst>
          </a:prstGeom>
          <a:ln w="444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/>
          <p:cNvCxnSpPr>
            <a:stCxn id="59" idx="2"/>
            <a:endCxn id="110" idx="2"/>
          </p:cNvCxnSpPr>
          <p:nvPr/>
        </p:nvCxnSpPr>
        <p:spPr>
          <a:xfrm rot="5400000" flipH="1" flipV="1">
            <a:off x="4205453" y="2210219"/>
            <a:ext cx="2442" cy="5480216"/>
          </a:xfrm>
          <a:prstGeom prst="bentConnector3">
            <a:avLst>
              <a:gd name="adj1" fmla="val -7020885"/>
            </a:avLst>
          </a:prstGeom>
          <a:ln w="41275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/>
          <p:cNvCxnSpPr>
            <a:stCxn id="6" idx="3"/>
            <a:endCxn id="12" idx="2"/>
          </p:cNvCxnSpPr>
          <p:nvPr/>
        </p:nvCxnSpPr>
        <p:spPr>
          <a:xfrm flipV="1">
            <a:off x="6889564" y="2406430"/>
            <a:ext cx="801966" cy="579977"/>
          </a:xfrm>
          <a:prstGeom prst="bentConnector2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/>
          <p:cNvCxnSpPr>
            <a:stCxn id="41" idx="0"/>
            <a:endCxn id="67" idx="2"/>
          </p:cNvCxnSpPr>
          <p:nvPr/>
        </p:nvCxnSpPr>
        <p:spPr>
          <a:xfrm rot="5400000" flipH="1" flipV="1">
            <a:off x="3015597" y="1614314"/>
            <a:ext cx="218836" cy="182782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/>
          <p:cNvCxnSpPr>
            <a:stCxn id="41" idx="1"/>
            <a:endCxn id="59" idx="0"/>
          </p:cNvCxnSpPr>
          <p:nvPr/>
        </p:nvCxnSpPr>
        <p:spPr>
          <a:xfrm rot="10800000" flipH="1" flipV="1">
            <a:off x="1436403" y="2986023"/>
            <a:ext cx="30163" cy="1293565"/>
          </a:xfrm>
          <a:prstGeom prst="bentConnector4">
            <a:avLst>
              <a:gd name="adj1" fmla="val -568416"/>
              <a:gd name="adj2" fmla="val 63466"/>
            </a:avLst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31" name="Connector: Elbow 89130"/>
          <p:cNvCxnSpPr>
            <a:stCxn id="105" idx="2"/>
            <a:endCxn id="59" idx="3"/>
          </p:cNvCxnSpPr>
          <p:nvPr/>
        </p:nvCxnSpPr>
        <p:spPr>
          <a:xfrm rot="5400000">
            <a:off x="3212587" y="3558266"/>
            <a:ext cx="241339" cy="1873265"/>
          </a:xfrm>
          <a:prstGeom prst="bentConnector2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35" name="Connector: Elbow 89134"/>
          <p:cNvCxnSpPr>
            <a:stCxn id="105" idx="3"/>
            <a:endCxn id="110" idx="1"/>
          </p:cNvCxnSpPr>
          <p:nvPr/>
        </p:nvCxnSpPr>
        <p:spPr>
          <a:xfrm>
            <a:off x="5095103" y="3981409"/>
            <a:ext cx="921621" cy="529361"/>
          </a:xfrm>
          <a:prstGeom prst="bentConnector3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603" y="1375957"/>
            <a:ext cx="5156786" cy="3741005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70" y="1437140"/>
            <a:ext cx="5046112" cy="31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544" y="1355989"/>
            <a:ext cx="6072188" cy="2178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04" y="2437760"/>
            <a:ext cx="5833141" cy="3443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55" y="3531995"/>
            <a:ext cx="7289685" cy="2063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287" y="2146197"/>
            <a:ext cx="7521191" cy="806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00" y="3227107"/>
            <a:ext cx="7465219" cy="161448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33400" y="76200"/>
            <a:ext cx="8116888" cy="1109663"/>
          </a:xfrm>
          <a:prstGeom prst="rect">
            <a:avLst/>
          </a:prstGeom>
        </p:spPr>
        <p:txBody>
          <a:bodyPr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200" b="1" dirty="0"/>
              <a:t>CDISC - </a:t>
            </a:r>
            <a:r>
              <a:rPr lang="fr-CH" sz="3200" b="1" dirty="0" err="1"/>
              <a:t>Modelling</a:t>
            </a:r>
            <a:r>
              <a:rPr lang="fr-CH" sz="3200" b="1" dirty="0"/>
              <a:t> the </a:t>
            </a:r>
            <a:r>
              <a:rPr lang="fr-CH" sz="3200" b="1" dirty="0" smtClean="0"/>
              <a:t>Migration</a:t>
            </a:r>
            <a:br>
              <a:rPr lang="fr-CH" sz="3200" b="1" dirty="0" smtClean="0"/>
            </a:br>
            <a:r>
              <a:rPr lang="fr-CH" sz="2800" dirty="0" smtClean="0"/>
              <a:t>(</a:t>
            </a:r>
            <a:r>
              <a:rPr lang="fr-CH" sz="2800" dirty="0"/>
              <a:t>use case: Inclusion Exclusion </a:t>
            </a:r>
            <a:r>
              <a:rPr lang="fr-CH" sz="2800" dirty="0" err="1"/>
              <a:t>criteria</a:t>
            </a:r>
            <a:r>
              <a:rPr lang="fr-CH" sz="2800" dirty="0"/>
              <a:t> </a:t>
            </a:r>
            <a:r>
              <a:rPr lang="fr-CH" sz="2800" dirty="0" smtClean="0"/>
              <a:t>-</a:t>
            </a:r>
            <a:r>
              <a:rPr lang="fr-CH" sz="2800" dirty="0"/>
              <a:t> </a:t>
            </a:r>
            <a:r>
              <a:rPr lang="fr-CH" sz="2800" dirty="0" smtClean="0"/>
              <a:t>IE</a:t>
            </a:r>
            <a:r>
              <a:rPr lang="fr-CH" sz="2800" dirty="0"/>
              <a:t>)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166665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12" grpId="0" animBg="1"/>
      <p:bldP spid="59" grpId="0" animBg="1"/>
      <p:bldP spid="67" grpId="0" animBg="1"/>
      <p:bldP spid="105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2033" y="5723751"/>
            <a:ext cx="31024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NCI EVS Terminology Resources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177" y="1205452"/>
            <a:ext cx="23454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ODM-SDM mechanism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7" y="3945322"/>
            <a:ext cx="4458921" cy="16595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87" y="1446836"/>
            <a:ext cx="5584149" cy="2420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88" y="3474132"/>
            <a:ext cx="7160372" cy="224961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571675" y="1899542"/>
            <a:ext cx="743026" cy="2208828"/>
          </a:xfrm>
          <a:prstGeom prst="straightConnector1">
            <a:avLst/>
          </a:prstGeom>
          <a:ln w="412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87" y="1446836"/>
            <a:ext cx="6162345" cy="181129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73665" y="2689771"/>
            <a:ext cx="23454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SDTM Tabulate - TS domain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2413148" y="3003147"/>
          <a:ext cx="6382557" cy="244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7" imgW="12702580" imgH="4853767" progId="Excel.Sheet.8">
                  <p:embed/>
                </p:oleObj>
              </mc:Choice>
              <mc:Fallback>
                <p:oleObj name="Worksheet" r:id="rId7" imgW="12702580" imgH="4853767" progId="Excel.Sheet.8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3148" y="3003147"/>
                        <a:ext cx="6382557" cy="244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60480" y="2042676"/>
            <a:ext cx="5985552" cy="30008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132034" y="5580222"/>
            <a:ext cx="23454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XML- TS domain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4700" y="3619153"/>
            <a:ext cx="4664330" cy="30008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76200"/>
            <a:ext cx="8116888" cy="1109663"/>
          </a:xfrm>
          <a:prstGeom prst="rect">
            <a:avLst/>
          </a:prstGeom>
        </p:spPr>
        <p:txBody>
          <a:bodyPr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CH" sz="3200" b="1" dirty="0"/>
              <a:t>CDISC - </a:t>
            </a:r>
            <a:r>
              <a:rPr lang="fr-CH" sz="3200" b="1" dirty="0" err="1"/>
              <a:t>Modelling</a:t>
            </a:r>
            <a:r>
              <a:rPr lang="fr-CH" sz="3200" b="1" dirty="0"/>
              <a:t> the </a:t>
            </a:r>
            <a:r>
              <a:rPr lang="fr-CH" sz="3200" b="1" dirty="0" smtClean="0"/>
              <a:t>Migration</a:t>
            </a:r>
            <a:br>
              <a:rPr lang="fr-CH" sz="3200" b="1" dirty="0" smtClean="0"/>
            </a:br>
            <a:r>
              <a:rPr lang="fr-CH" sz="2800" dirty="0" smtClean="0"/>
              <a:t>(</a:t>
            </a:r>
            <a:r>
              <a:rPr lang="fr-CH" sz="2800" dirty="0"/>
              <a:t>use case: </a:t>
            </a:r>
            <a:r>
              <a:rPr lang="en-US" sz="2800" dirty="0"/>
              <a:t>Trial Summary Information </a:t>
            </a:r>
            <a:r>
              <a:rPr lang="en-US" sz="2800" dirty="0" smtClean="0"/>
              <a:t>- TS</a:t>
            </a:r>
            <a:r>
              <a:rPr lang="fr-CH" sz="2800" dirty="0" smtClean="0"/>
              <a:t>)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7937191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32" grpId="0"/>
      <p:bldP spid="34" grpId="0" animBg="1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357817B-FC34-AB48-A839-C5A7FA5FEFA4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59394" name="Picture 4" descr="Screen Shot 2015-06-09 at 11.1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220230"/>
            <a:ext cx="8958263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11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06400"/>
            <a:ext cx="8534400" cy="11811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solidFill>
                  <a:srgbClr val="1F497D"/>
                </a:solidFill>
                <a:latin typeface="Arial" charset="0"/>
                <a:cs typeface="Arial" charset="0"/>
              </a:rPr>
              <a:t>What is SHARE?</a:t>
            </a:r>
            <a:endParaRPr lang="en-US" altLang="ja-JP" sz="20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66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DA8388-9007-F044-8B66-343B777199D6}" type="slidenum">
              <a:rPr lang="en-US" sz="1000">
                <a:solidFill>
                  <a:srgbClr val="FFFFFF"/>
                </a:solidFill>
              </a:rPr>
              <a:pPr eaLnBrk="1" hangingPunct="1"/>
              <a:t>16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66243" name="Rectangle 1"/>
          <p:cNvSpPr>
            <a:spLocks noChangeArrowheads="1"/>
          </p:cNvSpPr>
          <p:nvPr/>
        </p:nvSpPr>
        <p:spPr bwMode="auto">
          <a:xfrm>
            <a:off x="1309688" y="4995228"/>
            <a:ext cx="6329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hlinkClick r:id="rId3"/>
              </a:rPr>
              <a:t>http://www.youtube.com/watch?v=gCyVdvgVpY8&amp;feature=youtu.be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6244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79" y="158750"/>
            <a:ext cx="3981104" cy="17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986281" y="2844800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70000" y="2131060"/>
            <a:ext cx="6573520" cy="27254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dirty="0"/>
              <a:t>A global, accessible electronic library, which through advanced technology, enables precise and standardised data element definitions that can be used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in </a:t>
            </a:r>
            <a:r>
              <a:rPr lang="en-GB" sz="2400" dirty="0"/>
              <a:t>applications and studies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to </a:t>
            </a:r>
            <a:r>
              <a:rPr lang="en-GB" sz="2400" dirty="0"/>
              <a:t>improve biomedical research 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and </a:t>
            </a:r>
            <a:r>
              <a:rPr lang="en-GB" sz="2400" dirty="0"/>
              <a:t>its link with healthcare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95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8467" y="2657034"/>
            <a:ext cx="5218441" cy="1756459"/>
          </a:xfrm>
          <a:prstGeom prst="rect">
            <a:avLst/>
          </a:prstGeom>
          <a:solidFill>
            <a:srgbClr val="009999">
              <a:alpha val="37000"/>
            </a:srgbClr>
          </a:solidFill>
          <a:ln>
            <a:solidFill>
              <a:srgbClr val="0099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368842" y="2725488"/>
            <a:ext cx="2650827" cy="1594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2699" y="1156387"/>
            <a:ext cx="5214209" cy="1499467"/>
          </a:xfrm>
          <a:prstGeom prst="rect">
            <a:avLst/>
          </a:prstGeom>
          <a:solidFill>
            <a:srgbClr val="33CCCC">
              <a:alpha val="26000"/>
            </a:srgbClr>
          </a:solidFill>
          <a:ln>
            <a:solidFill>
              <a:srgbClr val="33CC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467" y="4417639"/>
            <a:ext cx="5261690" cy="1773095"/>
          </a:xfrm>
          <a:prstGeom prst="rect">
            <a:avLst/>
          </a:prstGeom>
          <a:solidFill>
            <a:srgbClr val="006666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50" y="567592"/>
            <a:ext cx="8290137" cy="499382"/>
          </a:xfrm>
        </p:spPr>
        <p:txBody>
          <a:bodyPr/>
          <a:lstStyle/>
          <a:p>
            <a:r>
              <a:rPr lang="en-US" dirty="0" smtClean="0"/>
              <a:t>CDISC Shared Health and Research Electronic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1473" y="1457759"/>
            <a:ext cx="4165594" cy="4850892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r>
              <a:rPr lang="en-US" sz="2700" b="1" dirty="0">
                <a:solidFill>
                  <a:srgbClr val="003264"/>
                </a:solidFill>
              </a:rPr>
              <a:t>SHARE provides immediate access to </a:t>
            </a:r>
            <a:r>
              <a:rPr lang="en-US" sz="2700" b="1" i="1" dirty="0">
                <a:solidFill>
                  <a:srgbClr val="009999"/>
                </a:solidFill>
              </a:rPr>
              <a:t>curated, computable</a:t>
            </a:r>
            <a:r>
              <a:rPr lang="en-US" sz="2700" b="1" dirty="0">
                <a:solidFill>
                  <a:srgbClr val="009999"/>
                </a:solidFill>
              </a:rPr>
              <a:t> </a:t>
            </a:r>
            <a:r>
              <a:rPr lang="en-US" sz="2700" b="1" i="1" dirty="0">
                <a:solidFill>
                  <a:srgbClr val="009999"/>
                </a:solidFill>
              </a:rPr>
              <a:t>CDISC Standards </a:t>
            </a:r>
            <a:r>
              <a:rPr lang="en-US" sz="2700" b="1" dirty="0">
                <a:solidFill>
                  <a:srgbClr val="003264"/>
                </a:solidFill>
              </a:rPr>
              <a:t>to</a:t>
            </a:r>
            <a:r>
              <a:rPr lang="en-US" sz="2700" b="1" dirty="0" smtClean="0">
                <a:solidFill>
                  <a:srgbClr val="003264"/>
                </a:solidFill>
              </a:rPr>
              <a:t>:</a:t>
            </a:r>
          </a:p>
          <a:p>
            <a:pPr marL="342900" lvl="1" indent="0">
              <a:buNone/>
            </a:pPr>
            <a:endParaRPr lang="en-US" sz="1400" b="1" dirty="0" smtClean="0">
              <a:solidFill>
                <a:srgbClr val="003264"/>
              </a:solidFill>
            </a:endParaRPr>
          </a:p>
          <a:p>
            <a:pPr lvl="1"/>
            <a:r>
              <a:rPr lang="en-US" sz="2000" dirty="0" smtClean="0">
                <a:solidFill>
                  <a:srgbClr val="003264"/>
                </a:solidFill>
              </a:rPr>
              <a:t>Implement </a:t>
            </a:r>
            <a:r>
              <a:rPr lang="en-US" sz="2000" dirty="0">
                <a:solidFill>
                  <a:srgbClr val="003264"/>
                </a:solidFill>
              </a:rPr>
              <a:t>standards in real time </a:t>
            </a:r>
            <a:r>
              <a:rPr lang="en-US" sz="2000" dirty="0" smtClean="0">
                <a:solidFill>
                  <a:srgbClr val="003264"/>
                </a:solidFill>
              </a:rPr>
              <a:t>and/or </a:t>
            </a:r>
            <a:r>
              <a:rPr lang="en-US" sz="2000" dirty="0">
                <a:solidFill>
                  <a:srgbClr val="003264"/>
                </a:solidFill>
              </a:rPr>
              <a:t>as </a:t>
            </a:r>
            <a:r>
              <a:rPr lang="en-US" sz="2000" dirty="0" smtClean="0">
                <a:solidFill>
                  <a:srgbClr val="003264"/>
                </a:solidFill>
              </a:rPr>
              <a:t>‘packages’</a:t>
            </a:r>
            <a:endParaRPr lang="en-US" sz="2000" dirty="0">
              <a:solidFill>
                <a:srgbClr val="003264"/>
              </a:solidFill>
            </a:endParaRPr>
          </a:p>
          <a:p>
            <a:pPr lvl="1"/>
            <a:r>
              <a:rPr lang="en-US" sz="2000" dirty="0" smtClean="0">
                <a:solidFill>
                  <a:srgbClr val="003264"/>
                </a:solidFill>
              </a:rPr>
              <a:t>Enable exchange of </a:t>
            </a:r>
            <a:r>
              <a:rPr lang="en-US" sz="2000" dirty="0">
                <a:solidFill>
                  <a:srgbClr val="003264"/>
                </a:solidFill>
              </a:rPr>
              <a:t>health research data</a:t>
            </a:r>
          </a:p>
          <a:p>
            <a:pPr lvl="1"/>
            <a:r>
              <a:rPr lang="en-US" sz="2000" dirty="0">
                <a:solidFill>
                  <a:srgbClr val="003264"/>
                </a:solidFill>
              </a:rPr>
              <a:t>R</a:t>
            </a:r>
            <a:r>
              <a:rPr lang="en-US" sz="2000" dirty="0" smtClean="0">
                <a:solidFill>
                  <a:srgbClr val="003264"/>
                </a:solidFill>
              </a:rPr>
              <a:t>educe costs through increased automation</a:t>
            </a:r>
            <a:endParaRPr lang="en-US" sz="2000" dirty="0">
              <a:solidFill>
                <a:srgbClr val="003264"/>
              </a:solidFill>
            </a:endParaRPr>
          </a:p>
          <a:p>
            <a:pPr lvl="1"/>
            <a:r>
              <a:rPr lang="en-US" sz="2000" dirty="0" smtClean="0">
                <a:solidFill>
                  <a:srgbClr val="003264"/>
                </a:solidFill>
              </a:rPr>
              <a:t>Comply with </a:t>
            </a:r>
            <a:r>
              <a:rPr lang="en-US" sz="2000" dirty="0" err="1" smtClean="0">
                <a:solidFill>
                  <a:srgbClr val="003264"/>
                </a:solidFill>
              </a:rPr>
              <a:t>eSubmission</a:t>
            </a:r>
            <a:r>
              <a:rPr lang="en-US" sz="2000" dirty="0" smtClean="0">
                <a:solidFill>
                  <a:srgbClr val="003264"/>
                </a:solidFill>
              </a:rPr>
              <a:t> requirements for FDA</a:t>
            </a:r>
            <a:r>
              <a:rPr lang="en-US" sz="2000" dirty="0">
                <a:solidFill>
                  <a:srgbClr val="003264"/>
                </a:solidFill>
              </a:rPr>
              <a:t>, PMDA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308" y="2729636"/>
            <a:ext cx="2642360" cy="160991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0818" y="3361739"/>
            <a:ext cx="15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&amp;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93" y="4698934"/>
            <a:ext cx="135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Versioned CDISC Standards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523" y="2328445"/>
            <a:ext cx="576848" cy="3117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45" y="1973410"/>
            <a:ext cx="362241" cy="35426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1426" y="1791708"/>
            <a:ext cx="444250" cy="44425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26" y="1931901"/>
            <a:ext cx="474826" cy="4748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243" y="2372631"/>
            <a:ext cx="275221" cy="27522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25177" y="2140101"/>
            <a:ext cx="804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IT/Stats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05323" y="1587799"/>
            <a:ext cx="804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MDRs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32755" y="1450094"/>
            <a:ext cx="1340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Research Apps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60130" y="1580156"/>
            <a:ext cx="10620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Care Apps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19668" y="2008727"/>
            <a:ext cx="8201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669070" y="2674687"/>
            <a:ext cx="552173" cy="337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0" idx="2"/>
          </p:cNvCxnSpPr>
          <p:nvPr/>
        </p:nvCxnSpPr>
        <p:spPr>
          <a:xfrm flipV="1">
            <a:off x="3268134" y="2406727"/>
            <a:ext cx="392506" cy="3950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4" idx="0"/>
            <a:endCxn id="69" idx="2"/>
          </p:cNvCxnSpPr>
          <p:nvPr/>
        </p:nvCxnSpPr>
        <p:spPr>
          <a:xfrm flipV="1">
            <a:off x="2698488" y="2235959"/>
            <a:ext cx="5063" cy="493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66" idx="2"/>
          </p:cNvCxnSpPr>
          <p:nvPr/>
        </p:nvCxnSpPr>
        <p:spPr>
          <a:xfrm flipH="1" flipV="1">
            <a:off x="1729066" y="2327672"/>
            <a:ext cx="380590" cy="4741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65" idx="2"/>
          </p:cNvCxnSpPr>
          <p:nvPr/>
        </p:nvCxnSpPr>
        <p:spPr>
          <a:xfrm flipH="1" flipV="1">
            <a:off x="1123947" y="2640205"/>
            <a:ext cx="571252" cy="371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3133" y="1277461"/>
            <a:ext cx="936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Users-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</a:p>
        </p:txBody>
      </p:sp>
      <p:cxnSp>
        <p:nvCxnSpPr>
          <p:cNvPr id="92" name="Straight Arrow Connector 91"/>
          <p:cNvCxnSpPr>
            <a:stCxn id="95" idx="0"/>
            <a:endCxn id="54" idx="2"/>
          </p:cNvCxnSpPr>
          <p:nvPr/>
        </p:nvCxnSpPr>
        <p:spPr>
          <a:xfrm flipH="1" flipV="1">
            <a:off x="2698488" y="4339551"/>
            <a:ext cx="27596" cy="1960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305322" y="5527716"/>
            <a:ext cx="2843935" cy="47766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Foundational </a:t>
            </a:r>
            <a:r>
              <a:rPr lang="en-US" sz="1200" dirty="0" smtClean="0"/>
              <a:t>Standards</a:t>
            </a:r>
            <a:endParaRPr lang="en-US" sz="1200" dirty="0"/>
          </a:p>
        </p:txBody>
      </p:sp>
      <p:sp>
        <p:nvSpPr>
          <p:cNvPr id="94" name="Rounded Rectangle 93"/>
          <p:cNvSpPr/>
          <p:nvPr/>
        </p:nvSpPr>
        <p:spPr>
          <a:xfrm>
            <a:off x="1305323" y="5001123"/>
            <a:ext cx="2843935" cy="5152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Therapeutic Areas, Questionnaires, Labs, …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329182" y="4535554"/>
            <a:ext cx="2793803" cy="454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Controlled Terms</a:t>
            </a:r>
          </a:p>
        </p:txBody>
      </p:sp>
    </p:spTree>
    <p:extLst>
      <p:ext uri="{BB962C8B-B14F-4D97-AF65-F5344CB8AC3E}">
        <p14:creationId xmlns:p14="http://schemas.microsoft.com/office/powerpoint/2010/main" val="4964557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08288" y="1457325"/>
            <a:ext cx="3678237" cy="3668713"/>
            <a:chOff x="1827" y="1115"/>
            <a:chExt cx="2317" cy="231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7" y="1115"/>
              <a:ext cx="2317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28" y="1115"/>
              <a:ext cx="2320" cy="2323"/>
            </a:xfrm>
            <a:custGeom>
              <a:avLst/>
              <a:gdLst>
                <a:gd name="T0" fmla="*/ 310 w 2320"/>
                <a:gd name="T1" fmla="*/ 0 h 2323"/>
                <a:gd name="T2" fmla="*/ 252 w 2320"/>
                <a:gd name="T3" fmla="*/ 7 h 2323"/>
                <a:gd name="T4" fmla="*/ 196 w 2320"/>
                <a:gd name="T5" fmla="*/ 25 h 2323"/>
                <a:gd name="T6" fmla="*/ 146 w 2320"/>
                <a:gd name="T7" fmla="*/ 52 h 2323"/>
                <a:gd name="T8" fmla="*/ 100 w 2320"/>
                <a:gd name="T9" fmla="*/ 88 h 2323"/>
                <a:gd name="T10" fmla="*/ 61 w 2320"/>
                <a:gd name="T11" fmla="*/ 132 h 2323"/>
                <a:gd name="T12" fmla="*/ 31 w 2320"/>
                <a:gd name="T13" fmla="*/ 182 h 2323"/>
                <a:gd name="T14" fmla="*/ 10 w 2320"/>
                <a:gd name="T15" fmla="*/ 236 h 2323"/>
                <a:gd name="T16" fmla="*/ 0 w 2320"/>
                <a:gd name="T17" fmla="*/ 293 h 2323"/>
                <a:gd name="T18" fmla="*/ 0 w 2320"/>
                <a:gd name="T19" fmla="*/ 1150 h 2323"/>
                <a:gd name="T20" fmla="*/ 0 w 2320"/>
                <a:gd name="T21" fmla="*/ 2008 h 2323"/>
                <a:gd name="T22" fmla="*/ 8 w 2320"/>
                <a:gd name="T23" fmla="*/ 2067 h 2323"/>
                <a:gd name="T24" fmla="*/ 29 w 2320"/>
                <a:gd name="T25" fmla="*/ 2123 h 2323"/>
                <a:gd name="T26" fmla="*/ 62 w 2320"/>
                <a:gd name="T27" fmla="*/ 2176 h 2323"/>
                <a:gd name="T28" fmla="*/ 106 w 2320"/>
                <a:gd name="T29" fmla="*/ 2222 h 2323"/>
                <a:gd name="T30" fmla="*/ 155 w 2320"/>
                <a:gd name="T31" fmla="*/ 2261 h 2323"/>
                <a:gd name="T32" fmla="*/ 210 w 2320"/>
                <a:gd name="T33" fmla="*/ 2292 h 2323"/>
                <a:gd name="T34" fmla="*/ 267 w 2320"/>
                <a:gd name="T35" fmla="*/ 2312 h 2323"/>
                <a:gd name="T36" fmla="*/ 326 w 2320"/>
                <a:gd name="T37" fmla="*/ 2319 h 2323"/>
                <a:gd name="T38" fmla="*/ 2026 w 2320"/>
                <a:gd name="T39" fmla="*/ 2321 h 2323"/>
                <a:gd name="T40" fmla="*/ 2077 w 2320"/>
                <a:gd name="T41" fmla="*/ 2307 h 2323"/>
                <a:gd name="T42" fmla="*/ 2129 w 2320"/>
                <a:gd name="T43" fmla="*/ 2281 h 2323"/>
                <a:gd name="T44" fmla="*/ 2181 w 2320"/>
                <a:gd name="T45" fmla="*/ 2246 h 2323"/>
                <a:gd name="T46" fmla="*/ 2226 w 2320"/>
                <a:gd name="T47" fmla="*/ 2204 h 2323"/>
                <a:gd name="T48" fmla="*/ 2266 w 2320"/>
                <a:gd name="T49" fmla="*/ 2157 h 2323"/>
                <a:gd name="T50" fmla="*/ 2296 w 2320"/>
                <a:gd name="T51" fmla="*/ 2106 h 2323"/>
                <a:gd name="T52" fmla="*/ 2312 w 2320"/>
                <a:gd name="T53" fmla="*/ 2057 h 2323"/>
                <a:gd name="T54" fmla="*/ 2320 w 2320"/>
                <a:gd name="T55" fmla="*/ 1775 h 2323"/>
                <a:gd name="T56" fmla="*/ 2317 w 2320"/>
                <a:gd name="T57" fmla="*/ 570 h 2323"/>
                <a:gd name="T58" fmla="*/ 2311 w 2320"/>
                <a:gd name="T59" fmla="*/ 264 h 2323"/>
                <a:gd name="T60" fmla="*/ 2296 w 2320"/>
                <a:gd name="T61" fmla="*/ 209 h 2323"/>
                <a:gd name="T62" fmla="*/ 2271 w 2320"/>
                <a:gd name="T63" fmla="*/ 156 h 2323"/>
                <a:gd name="T64" fmla="*/ 2237 w 2320"/>
                <a:gd name="T65" fmla="*/ 109 h 2323"/>
                <a:gd name="T66" fmla="*/ 2196 w 2320"/>
                <a:gd name="T67" fmla="*/ 69 h 2323"/>
                <a:gd name="T68" fmla="*/ 2149 w 2320"/>
                <a:gd name="T69" fmla="*/ 37 h 2323"/>
                <a:gd name="T70" fmla="*/ 2096 w 2320"/>
                <a:gd name="T71" fmla="*/ 15 h 2323"/>
                <a:gd name="T72" fmla="*/ 2039 w 2320"/>
                <a:gd name="T73" fmla="*/ 2 h 2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20"/>
                <a:gd name="T112" fmla="*/ 0 h 2323"/>
                <a:gd name="T113" fmla="*/ 2320 w 2320"/>
                <a:gd name="T114" fmla="*/ 2323 h 23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20" h="2323">
                  <a:moveTo>
                    <a:pt x="2009" y="1"/>
                  </a:moveTo>
                  <a:lnTo>
                    <a:pt x="310" y="0"/>
                  </a:lnTo>
                  <a:lnTo>
                    <a:pt x="280" y="2"/>
                  </a:lnTo>
                  <a:lnTo>
                    <a:pt x="252" y="7"/>
                  </a:lnTo>
                  <a:lnTo>
                    <a:pt x="224" y="14"/>
                  </a:lnTo>
                  <a:lnTo>
                    <a:pt x="196" y="25"/>
                  </a:lnTo>
                  <a:lnTo>
                    <a:pt x="170" y="37"/>
                  </a:lnTo>
                  <a:lnTo>
                    <a:pt x="146" y="52"/>
                  </a:lnTo>
                  <a:lnTo>
                    <a:pt x="122" y="69"/>
                  </a:lnTo>
                  <a:lnTo>
                    <a:pt x="100" y="88"/>
                  </a:lnTo>
                  <a:lnTo>
                    <a:pt x="80" y="109"/>
                  </a:lnTo>
                  <a:lnTo>
                    <a:pt x="61" y="132"/>
                  </a:lnTo>
                  <a:lnTo>
                    <a:pt x="45" y="156"/>
                  </a:lnTo>
                  <a:lnTo>
                    <a:pt x="31" y="182"/>
                  </a:lnTo>
                  <a:lnTo>
                    <a:pt x="19" y="209"/>
                  </a:lnTo>
                  <a:lnTo>
                    <a:pt x="10" y="236"/>
                  </a:lnTo>
                  <a:lnTo>
                    <a:pt x="4" y="264"/>
                  </a:lnTo>
                  <a:lnTo>
                    <a:pt x="0" y="293"/>
                  </a:lnTo>
                  <a:lnTo>
                    <a:pt x="0" y="560"/>
                  </a:lnTo>
                  <a:lnTo>
                    <a:pt x="0" y="1150"/>
                  </a:lnTo>
                  <a:lnTo>
                    <a:pt x="0" y="1740"/>
                  </a:lnTo>
                  <a:lnTo>
                    <a:pt x="0" y="2008"/>
                  </a:lnTo>
                  <a:lnTo>
                    <a:pt x="3" y="2037"/>
                  </a:lnTo>
                  <a:lnTo>
                    <a:pt x="8" y="2067"/>
                  </a:lnTo>
                  <a:lnTo>
                    <a:pt x="18" y="2095"/>
                  </a:lnTo>
                  <a:lnTo>
                    <a:pt x="29" y="2123"/>
                  </a:lnTo>
                  <a:lnTo>
                    <a:pt x="45" y="2150"/>
                  </a:lnTo>
                  <a:lnTo>
                    <a:pt x="62" y="2176"/>
                  </a:lnTo>
                  <a:lnTo>
                    <a:pt x="83" y="2199"/>
                  </a:lnTo>
                  <a:lnTo>
                    <a:pt x="106" y="2222"/>
                  </a:lnTo>
                  <a:lnTo>
                    <a:pt x="129" y="2242"/>
                  </a:lnTo>
                  <a:lnTo>
                    <a:pt x="155" y="2261"/>
                  </a:lnTo>
                  <a:lnTo>
                    <a:pt x="182" y="2279"/>
                  </a:lnTo>
                  <a:lnTo>
                    <a:pt x="210" y="2292"/>
                  </a:lnTo>
                  <a:lnTo>
                    <a:pt x="238" y="2303"/>
                  </a:lnTo>
                  <a:lnTo>
                    <a:pt x="267" y="2312"/>
                  </a:lnTo>
                  <a:lnTo>
                    <a:pt x="297" y="2316"/>
                  </a:lnTo>
                  <a:lnTo>
                    <a:pt x="326" y="2319"/>
                  </a:lnTo>
                  <a:lnTo>
                    <a:pt x="2001" y="2323"/>
                  </a:lnTo>
                  <a:lnTo>
                    <a:pt x="2026" y="2321"/>
                  </a:lnTo>
                  <a:lnTo>
                    <a:pt x="2051" y="2316"/>
                  </a:lnTo>
                  <a:lnTo>
                    <a:pt x="2077" y="2307"/>
                  </a:lnTo>
                  <a:lnTo>
                    <a:pt x="2103" y="2296"/>
                  </a:lnTo>
                  <a:lnTo>
                    <a:pt x="2129" y="2281"/>
                  </a:lnTo>
                  <a:lnTo>
                    <a:pt x="2155" y="2265"/>
                  </a:lnTo>
                  <a:lnTo>
                    <a:pt x="2181" y="2246"/>
                  </a:lnTo>
                  <a:lnTo>
                    <a:pt x="2204" y="2226"/>
                  </a:lnTo>
                  <a:lnTo>
                    <a:pt x="2226" y="2204"/>
                  </a:lnTo>
                  <a:lnTo>
                    <a:pt x="2247" y="2180"/>
                  </a:lnTo>
                  <a:lnTo>
                    <a:pt x="2266" y="2157"/>
                  </a:lnTo>
                  <a:lnTo>
                    <a:pt x="2283" y="2132"/>
                  </a:lnTo>
                  <a:lnTo>
                    <a:pt x="2296" y="2106"/>
                  </a:lnTo>
                  <a:lnTo>
                    <a:pt x="2305" y="2082"/>
                  </a:lnTo>
                  <a:lnTo>
                    <a:pt x="2312" y="2057"/>
                  </a:lnTo>
                  <a:lnTo>
                    <a:pt x="2314" y="2033"/>
                  </a:lnTo>
                  <a:lnTo>
                    <a:pt x="2320" y="1775"/>
                  </a:lnTo>
                  <a:lnTo>
                    <a:pt x="2320" y="1175"/>
                  </a:lnTo>
                  <a:lnTo>
                    <a:pt x="2317" y="570"/>
                  </a:lnTo>
                  <a:lnTo>
                    <a:pt x="2314" y="293"/>
                  </a:lnTo>
                  <a:lnTo>
                    <a:pt x="2311" y="264"/>
                  </a:lnTo>
                  <a:lnTo>
                    <a:pt x="2305" y="236"/>
                  </a:lnTo>
                  <a:lnTo>
                    <a:pt x="2296" y="209"/>
                  </a:lnTo>
                  <a:lnTo>
                    <a:pt x="2285" y="182"/>
                  </a:lnTo>
                  <a:lnTo>
                    <a:pt x="2271" y="156"/>
                  </a:lnTo>
                  <a:lnTo>
                    <a:pt x="2256" y="132"/>
                  </a:lnTo>
                  <a:lnTo>
                    <a:pt x="2237" y="109"/>
                  </a:lnTo>
                  <a:lnTo>
                    <a:pt x="2218" y="89"/>
                  </a:lnTo>
                  <a:lnTo>
                    <a:pt x="2196" y="69"/>
                  </a:lnTo>
                  <a:lnTo>
                    <a:pt x="2174" y="53"/>
                  </a:lnTo>
                  <a:lnTo>
                    <a:pt x="2149" y="37"/>
                  </a:lnTo>
                  <a:lnTo>
                    <a:pt x="2123" y="25"/>
                  </a:lnTo>
                  <a:lnTo>
                    <a:pt x="2096" y="15"/>
                  </a:lnTo>
                  <a:lnTo>
                    <a:pt x="2068" y="7"/>
                  </a:lnTo>
                  <a:lnTo>
                    <a:pt x="2039" y="2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49" y="1238"/>
              <a:ext cx="2070" cy="2073"/>
            </a:xfrm>
            <a:custGeom>
              <a:avLst/>
              <a:gdLst>
                <a:gd name="T0" fmla="*/ 250 w 2070"/>
                <a:gd name="T1" fmla="*/ 0 h 2073"/>
                <a:gd name="T2" fmla="*/ 202 w 2070"/>
                <a:gd name="T3" fmla="*/ 5 h 2073"/>
                <a:gd name="T4" fmla="*/ 156 w 2070"/>
                <a:gd name="T5" fmla="*/ 19 h 2073"/>
                <a:gd name="T6" fmla="*/ 115 w 2070"/>
                <a:gd name="T7" fmla="*/ 40 h 2073"/>
                <a:gd name="T8" fmla="*/ 78 w 2070"/>
                <a:gd name="T9" fmla="*/ 69 h 2073"/>
                <a:gd name="T10" fmla="*/ 48 w 2070"/>
                <a:gd name="T11" fmla="*/ 103 h 2073"/>
                <a:gd name="T12" fmla="*/ 25 w 2070"/>
                <a:gd name="T13" fmla="*/ 143 h 2073"/>
                <a:gd name="T14" fmla="*/ 8 w 2070"/>
                <a:gd name="T15" fmla="*/ 188 h 2073"/>
                <a:gd name="T16" fmla="*/ 0 w 2070"/>
                <a:gd name="T17" fmla="*/ 235 h 2073"/>
                <a:gd name="T18" fmla="*/ 0 w 2070"/>
                <a:gd name="T19" fmla="*/ 1028 h 2073"/>
                <a:gd name="T20" fmla="*/ 0 w 2070"/>
                <a:gd name="T21" fmla="*/ 1823 h 2073"/>
                <a:gd name="T22" fmla="*/ 5 w 2070"/>
                <a:gd name="T23" fmla="*/ 1871 h 2073"/>
                <a:gd name="T24" fmla="*/ 19 w 2070"/>
                <a:gd name="T25" fmla="*/ 1917 h 2073"/>
                <a:gd name="T26" fmla="*/ 41 w 2070"/>
                <a:gd name="T27" fmla="*/ 1958 h 2073"/>
                <a:gd name="T28" fmla="*/ 69 w 2070"/>
                <a:gd name="T29" fmla="*/ 1994 h 2073"/>
                <a:gd name="T30" fmla="*/ 103 w 2070"/>
                <a:gd name="T31" fmla="*/ 2024 h 2073"/>
                <a:gd name="T32" fmla="*/ 143 w 2070"/>
                <a:gd name="T33" fmla="*/ 2049 h 2073"/>
                <a:gd name="T34" fmla="*/ 187 w 2070"/>
                <a:gd name="T35" fmla="*/ 2064 h 2073"/>
                <a:gd name="T36" fmla="*/ 236 w 2070"/>
                <a:gd name="T37" fmla="*/ 2073 h 2073"/>
                <a:gd name="T38" fmla="*/ 1859 w 2070"/>
                <a:gd name="T39" fmla="*/ 2069 h 2073"/>
                <a:gd name="T40" fmla="*/ 1905 w 2070"/>
                <a:gd name="T41" fmla="*/ 2056 h 2073"/>
                <a:gd name="T42" fmla="*/ 1947 w 2070"/>
                <a:gd name="T43" fmla="*/ 2036 h 2073"/>
                <a:gd name="T44" fmla="*/ 1985 w 2070"/>
                <a:gd name="T45" fmla="*/ 2008 h 2073"/>
                <a:gd name="T46" fmla="*/ 2016 w 2070"/>
                <a:gd name="T47" fmla="*/ 1974 h 2073"/>
                <a:gd name="T48" fmla="*/ 2041 w 2070"/>
                <a:gd name="T49" fmla="*/ 1935 h 2073"/>
                <a:gd name="T50" fmla="*/ 2058 w 2070"/>
                <a:gd name="T51" fmla="*/ 1892 h 2073"/>
                <a:gd name="T52" fmla="*/ 2068 w 2070"/>
                <a:gd name="T53" fmla="*/ 1845 h 2073"/>
                <a:gd name="T54" fmla="*/ 2070 w 2070"/>
                <a:gd name="T55" fmla="*/ 1819 h 2073"/>
                <a:gd name="T56" fmla="*/ 2070 w 2070"/>
                <a:gd name="T57" fmla="*/ 1818 h 2073"/>
                <a:gd name="T58" fmla="*/ 2070 w 2070"/>
                <a:gd name="T59" fmla="*/ 235 h 2073"/>
                <a:gd name="T60" fmla="*/ 2062 w 2070"/>
                <a:gd name="T61" fmla="*/ 186 h 2073"/>
                <a:gd name="T62" fmla="*/ 2046 w 2070"/>
                <a:gd name="T63" fmla="*/ 142 h 2073"/>
                <a:gd name="T64" fmla="*/ 2022 w 2070"/>
                <a:gd name="T65" fmla="*/ 102 h 2073"/>
                <a:gd name="T66" fmla="*/ 1990 w 2070"/>
                <a:gd name="T67" fmla="*/ 68 h 2073"/>
                <a:gd name="T68" fmla="*/ 1954 w 2070"/>
                <a:gd name="T69" fmla="*/ 40 h 2073"/>
                <a:gd name="T70" fmla="*/ 1913 w 2070"/>
                <a:gd name="T71" fmla="*/ 18 h 2073"/>
                <a:gd name="T72" fmla="*/ 1867 w 2070"/>
                <a:gd name="T73" fmla="*/ 5 h 2073"/>
                <a:gd name="T74" fmla="*/ 1818 w 2070"/>
                <a:gd name="T75" fmla="*/ 0 h 20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0"/>
                <a:gd name="T115" fmla="*/ 0 h 2073"/>
                <a:gd name="T116" fmla="*/ 2070 w 2070"/>
                <a:gd name="T117" fmla="*/ 2073 h 20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0" h="2073">
                  <a:moveTo>
                    <a:pt x="1818" y="0"/>
                  </a:moveTo>
                  <a:lnTo>
                    <a:pt x="250" y="0"/>
                  </a:lnTo>
                  <a:lnTo>
                    <a:pt x="225" y="1"/>
                  </a:lnTo>
                  <a:lnTo>
                    <a:pt x="202" y="5"/>
                  </a:lnTo>
                  <a:lnTo>
                    <a:pt x="178" y="11"/>
                  </a:lnTo>
                  <a:lnTo>
                    <a:pt x="156" y="19"/>
                  </a:lnTo>
                  <a:lnTo>
                    <a:pt x="135" y="28"/>
                  </a:lnTo>
                  <a:lnTo>
                    <a:pt x="115" y="40"/>
                  </a:lnTo>
                  <a:lnTo>
                    <a:pt x="96" y="54"/>
                  </a:lnTo>
                  <a:lnTo>
                    <a:pt x="78" y="69"/>
                  </a:lnTo>
                  <a:lnTo>
                    <a:pt x="62" y="86"/>
                  </a:lnTo>
                  <a:lnTo>
                    <a:pt x="48" y="103"/>
                  </a:lnTo>
                  <a:lnTo>
                    <a:pt x="35" y="123"/>
                  </a:lnTo>
                  <a:lnTo>
                    <a:pt x="25" y="143"/>
                  </a:lnTo>
                  <a:lnTo>
                    <a:pt x="15" y="164"/>
                  </a:lnTo>
                  <a:lnTo>
                    <a:pt x="8" y="188"/>
                  </a:lnTo>
                  <a:lnTo>
                    <a:pt x="2" y="210"/>
                  </a:lnTo>
                  <a:lnTo>
                    <a:pt x="0" y="235"/>
                  </a:lnTo>
                  <a:lnTo>
                    <a:pt x="0" y="483"/>
                  </a:lnTo>
                  <a:lnTo>
                    <a:pt x="0" y="1028"/>
                  </a:lnTo>
                  <a:lnTo>
                    <a:pt x="0" y="1574"/>
                  </a:lnTo>
                  <a:lnTo>
                    <a:pt x="0" y="1823"/>
                  </a:lnTo>
                  <a:lnTo>
                    <a:pt x="1" y="1847"/>
                  </a:lnTo>
                  <a:lnTo>
                    <a:pt x="5" y="1871"/>
                  </a:lnTo>
                  <a:lnTo>
                    <a:pt x="10" y="1894"/>
                  </a:lnTo>
                  <a:lnTo>
                    <a:pt x="19" y="1917"/>
                  </a:lnTo>
                  <a:lnTo>
                    <a:pt x="29" y="1938"/>
                  </a:lnTo>
                  <a:lnTo>
                    <a:pt x="41" y="1958"/>
                  </a:lnTo>
                  <a:lnTo>
                    <a:pt x="54" y="1976"/>
                  </a:lnTo>
                  <a:lnTo>
                    <a:pt x="69" y="1994"/>
                  </a:lnTo>
                  <a:lnTo>
                    <a:pt x="85" y="2010"/>
                  </a:lnTo>
                  <a:lnTo>
                    <a:pt x="103" y="2024"/>
                  </a:lnTo>
                  <a:lnTo>
                    <a:pt x="123" y="2037"/>
                  </a:lnTo>
                  <a:lnTo>
                    <a:pt x="143" y="2049"/>
                  </a:lnTo>
                  <a:lnTo>
                    <a:pt x="165" y="2057"/>
                  </a:lnTo>
                  <a:lnTo>
                    <a:pt x="187" y="2064"/>
                  </a:lnTo>
                  <a:lnTo>
                    <a:pt x="211" y="2070"/>
                  </a:lnTo>
                  <a:lnTo>
                    <a:pt x="236" y="2073"/>
                  </a:lnTo>
                  <a:lnTo>
                    <a:pt x="1835" y="2071"/>
                  </a:lnTo>
                  <a:lnTo>
                    <a:pt x="1859" y="2069"/>
                  </a:lnTo>
                  <a:lnTo>
                    <a:pt x="1883" y="2063"/>
                  </a:lnTo>
                  <a:lnTo>
                    <a:pt x="1905" y="2056"/>
                  </a:lnTo>
                  <a:lnTo>
                    <a:pt x="1927" y="2047"/>
                  </a:lnTo>
                  <a:lnTo>
                    <a:pt x="1947" y="2036"/>
                  </a:lnTo>
                  <a:lnTo>
                    <a:pt x="1967" y="2023"/>
                  </a:lnTo>
                  <a:lnTo>
                    <a:pt x="1985" y="2008"/>
                  </a:lnTo>
                  <a:lnTo>
                    <a:pt x="2001" y="1992"/>
                  </a:lnTo>
                  <a:lnTo>
                    <a:pt x="2016" y="1974"/>
                  </a:lnTo>
                  <a:lnTo>
                    <a:pt x="2029" y="1955"/>
                  </a:lnTo>
                  <a:lnTo>
                    <a:pt x="2041" y="1935"/>
                  </a:lnTo>
                  <a:lnTo>
                    <a:pt x="2051" y="1914"/>
                  </a:lnTo>
                  <a:lnTo>
                    <a:pt x="2058" y="1892"/>
                  </a:lnTo>
                  <a:lnTo>
                    <a:pt x="2064" y="1869"/>
                  </a:lnTo>
                  <a:lnTo>
                    <a:pt x="2068" y="1845"/>
                  </a:lnTo>
                  <a:lnTo>
                    <a:pt x="2069" y="1820"/>
                  </a:lnTo>
                  <a:lnTo>
                    <a:pt x="2070" y="1819"/>
                  </a:lnTo>
                  <a:lnTo>
                    <a:pt x="2070" y="1818"/>
                  </a:lnTo>
                  <a:lnTo>
                    <a:pt x="2070" y="235"/>
                  </a:lnTo>
                  <a:lnTo>
                    <a:pt x="2068" y="210"/>
                  </a:lnTo>
                  <a:lnTo>
                    <a:pt x="2062" y="186"/>
                  </a:lnTo>
                  <a:lnTo>
                    <a:pt x="2055" y="164"/>
                  </a:lnTo>
                  <a:lnTo>
                    <a:pt x="2046" y="142"/>
                  </a:lnTo>
                  <a:lnTo>
                    <a:pt x="2035" y="122"/>
                  </a:lnTo>
                  <a:lnTo>
                    <a:pt x="2022" y="102"/>
                  </a:lnTo>
                  <a:lnTo>
                    <a:pt x="2007" y="84"/>
                  </a:lnTo>
                  <a:lnTo>
                    <a:pt x="1990" y="68"/>
                  </a:lnTo>
                  <a:lnTo>
                    <a:pt x="1973" y="53"/>
                  </a:lnTo>
                  <a:lnTo>
                    <a:pt x="1954" y="40"/>
                  </a:lnTo>
                  <a:lnTo>
                    <a:pt x="1934" y="28"/>
                  </a:lnTo>
                  <a:lnTo>
                    <a:pt x="1913" y="18"/>
                  </a:lnTo>
                  <a:lnTo>
                    <a:pt x="1890" y="11"/>
                  </a:lnTo>
                  <a:lnTo>
                    <a:pt x="1867" y="5"/>
                  </a:lnTo>
                  <a:lnTo>
                    <a:pt x="1843" y="1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003" y="1294"/>
              <a:ext cx="1955" cy="1959"/>
            </a:xfrm>
            <a:custGeom>
              <a:avLst/>
              <a:gdLst>
                <a:gd name="T0" fmla="*/ 209 w 1955"/>
                <a:gd name="T1" fmla="*/ 0 h 1959"/>
                <a:gd name="T2" fmla="*/ 163 w 1955"/>
                <a:gd name="T3" fmla="*/ 5 h 1959"/>
                <a:gd name="T4" fmla="*/ 123 w 1955"/>
                <a:gd name="T5" fmla="*/ 16 h 1959"/>
                <a:gd name="T6" fmla="*/ 88 w 1955"/>
                <a:gd name="T7" fmla="*/ 34 h 1959"/>
                <a:gd name="T8" fmla="*/ 60 w 1955"/>
                <a:gd name="T9" fmla="*/ 59 h 1959"/>
                <a:gd name="T10" fmla="*/ 36 w 1955"/>
                <a:gd name="T11" fmla="*/ 89 h 1959"/>
                <a:gd name="T12" fmla="*/ 19 w 1955"/>
                <a:gd name="T13" fmla="*/ 125 h 1959"/>
                <a:gd name="T14" fmla="*/ 6 w 1955"/>
                <a:gd name="T15" fmla="*/ 166 h 1959"/>
                <a:gd name="T16" fmla="*/ 0 w 1955"/>
                <a:gd name="T17" fmla="*/ 211 h 1959"/>
                <a:gd name="T18" fmla="*/ 0 w 1955"/>
                <a:gd name="T19" fmla="*/ 980 h 1959"/>
                <a:gd name="T20" fmla="*/ 0 w 1955"/>
                <a:gd name="T21" fmla="*/ 1750 h 1959"/>
                <a:gd name="T22" fmla="*/ 3 w 1955"/>
                <a:gd name="T23" fmla="*/ 1796 h 1959"/>
                <a:gd name="T24" fmla="*/ 13 w 1955"/>
                <a:gd name="T25" fmla="*/ 1836 h 1959"/>
                <a:gd name="T26" fmla="*/ 28 w 1955"/>
                <a:gd name="T27" fmla="*/ 1871 h 1959"/>
                <a:gd name="T28" fmla="*/ 49 w 1955"/>
                <a:gd name="T29" fmla="*/ 1899 h 1959"/>
                <a:gd name="T30" fmla="*/ 77 w 1955"/>
                <a:gd name="T31" fmla="*/ 1923 h 1959"/>
                <a:gd name="T32" fmla="*/ 110 w 1955"/>
                <a:gd name="T33" fmla="*/ 1940 h 1959"/>
                <a:gd name="T34" fmla="*/ 149 w 1955"/>
                <a:gd name="T35" fmla="*/ 1953 h 1959"/>
                <a:gd name="T36" fmla="*/ 193 w 1955"/>
                <a:gd name="T37" fmla="*/ 1959 h 1959"/>
                <a:gd name="T38" fmla="*/ 1768 w 1955"/>
                <a:gd name="T39" fmla="*/ 1954 h 1959"/>
                <a:gd name="T40" fmla="*/ 1811 w 1955"/>
                <a:gd name="T41" fmla="*/ 1945 h 1959"/>
                <a:gd name="T42" fmla="*/ 1849 w 1955"/>
                <a:gd name="T43" fmla="*/ 1930 h 1959"/>
                <a:gd name="T44" fmla="*/ 1881 w 1955"/>
                <a:gd name="T45" fmla="*/ 1910 h 1959"/>
                <a:gd name="T46" fmla="*/ 1910 w 1955"/>
                <a:gd name="T47" fmla="*/ 1883 h 1959"/>
                <a:gd name="T48" fmla="*/ 1931 w 1955"/>
                <a:gd name="T49" fmla="*/ 1851 h 1959"/>
                <a:gd name="T50" fmla="*/ 1945 w 1955"/>
                <a:gd name="T51" fmla="*/ 1815 h 1959"/>
                <a:gd name="T52" fmla="*/ 1953 w 1955"/>
                <a:gd name="T53" fmla="*/ 1772 h 1959"/>
                <a:gd name="T54" fmla="*/ 1954 w 1955"/>
                <a:gd name="T55" fmla="*/ 1508 h 1959"/>
                <a:gd name="T56" fmla="*/ 1955 w 1955"/>
                <a:gd name="T57" fmla="*/ 452 h 1959"/>
                <a:gd name="T58" fmla="*/ 1953 w 1955"/>
                <a:gd name="T59" fmla="*/ 188 h 1959"/>
                <a:gd name="T60" fmla="*/ 1942 w 1955"/>
                <a:gd name="T61" fmla="*/ 145 h 1959"/>
                <a:gd name="T62" fmla="*/ 1925 w 1955"/>
                <a:gd name="T63" fmla="*/ 106 h 1959"/>
                <a:gd name="T64" fmla="*/ 1900 w 1955"/>
                <a:gd name="T65" fmla="*/ 73 h 1959"/>
                <a:gd name="T66" fmla="*/ 1871 w 1955"/>
                <a:gd name="T67" fmla="*/ 45 h 1959"/>
                <a:gd name="T68" fmla="*/ 1836 w 1955"/>
                <a:gd name="T69" fmla="*/ 24 h 1959"/>
                <a:gd name="T70" fmla="*/ 1796 w 1955"/>
                <a:gd name="T71" fmla="*/ 9 h 1959"/>
                <a:gd name="T72" fmla="*/ 1751 w 1955"/>
                <a:gd name="T73" fmla="*/ 1 h 19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5"/>
                <a:gd name="T112" fmla="*/ 0 h 1959"/>
                <a:gd name="T113" fmla="*/ 1955 w 1955"/>
                <a:gd name="T114" fmla="*/ 1959 h 19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5" h="1959">
                  <a:moveTo>
                    <a:pt x="1728" y="0"/>
                  </a:moveTo>
                  <a:lnTo>
                    <a:pt x="209" y="0"/>
                  </a:lnTo>
                  <a:lnTo>
                    <a:pt x="185" y="1"/>
                  </a:lnTo>
                  <a:lnTo>
                    <a:pt x="163" y="5"/>
                  </a:lnTo>
                  <a:lnTo>
                    <a:pt x="142" y="10"/>
                  </a:lnTo>
                  <a:lnTo>
                    <a:pt x="123" y="16"/>
                  </a:lnTo>
                  <a:lnTo>
                    <a:pt x="105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60" y="59"/>
                  </a:lnTo>
                  <a:lnTo>
                    <a:pt x="47" y="73"/>
                  </a:lnTo>
                  <a:lnTo>
                    <a:pt x="36" y="89"/>
                  </a:lnTo>
                  <a:lnTo>
                    <a:pt x="27" y="107"/>
                  </a:lnTo>
                  <a:lnTo>
                    <a:pt x="19" y="125"/>
                  </a:lnTo>
                  <a:lnTo>
                    <a:pt x="12" y="145"/>
                  </a:lnTo>
                  <a:lnTo>
                    <a:pt x="6" y="166"/>
                  </a:lnTo>
                  <a:lnTo>
                    <a:pt x="2" y="188"/>
                  </a:lnTo>
                  <a:lnTo>
                    <a:pt x="0" y="211"/>
                  </a:lnTo>
                  <a:lnTo>
                    <a:pt x="0" y="452"/>
                  </a:lnTo>
                  <a:lnTo>
                    <a:pt x="0" y="980"/>
                  </a:lnTo>
                  <a:lnTo>
                    <a:pt x="0" y="1509"/>
                  </a:lnTo>
                  <a:lnTo>
                    <a:pt x="0" y="1750"/>
                  </a:lnTo>
                  <a:lnTo>
                    <a:pt x="1" y="1774"/>
                  </a:lnTo>
                  <a:lnTo>
                    <a:pt x="3" y="1796"/>
                  </a:lnTo>
                  <a:lnTo>
                    <a:pt x="7" y="1817"/>
                  </a:lnTo>
                  <a:lnTo>
                    <a:pt x="13" y="1836"/>
                  </a:lnTo>
                  <a:lnTo>
                    <a:pt x="20" y="1854"/>
                  </a:lnTo>
                  <a:lnTo>
                    <a:pt x="28" y="1871"/>
                  </a:lnTo>
                  <a:lnTo>
                    <a:pt x="39" y="1885"/>
                  </a:lnTo>
                  <a:lnTo>
                    <a:pt x="49" y="1899"/>
                  </a:lnTo>
                  <a:lnTo>
                    <a:pt x="62" y="1912"/>
                  </a:lnTo>
                  <a:lnTo>
                    <a:pt x="77" y="1923"/>
                  </a:lnTo>
                  <a:lnTo>
                    <a:pt x="92" y="1932"/>
                  </a:lnTo>
                  <a:lnTo>
                    <a:pt x="110" y="1940"/>
                  </a:lnTo>
                  <a:lnTo>
                    <a:pt x="129" y="1947"/>
                  </a:lnTo>
                  <a:lnTo>
                    <a:pt x="149" y="1953"/>
                  </a:lnTo>
                  <a:lnTo>
                    <a:pt x="170" y="1957"/>
                  </a:lnTo>
                  <a:lnTo>
                    <a:pt x="193" y="1959"/>
                  </a:lnTo>
                  <a:lnTo>
                    <a:pt x="1744" y="1957"/>
                  </a:lnTo>
                  <a:lnTo>
                    <a:pt x="1768" y="1954"/>
                  </a:lnTo>
                  <a:lnTo>
                    <a:pt x="1790" y="1951"/>
                  </a:lnTo>
                  <a:lnTo>
                    <a:pt x="1811" y="1945"/>
                  </a:lnTo>
                  <a:lnTo>
                    <a:pt x="1830" y="1938"/>
                  </a:lnTo>
                  <a:lnTo>
                    <a:pt x="1849" y="1930"/>
                  </a:lnTo>
                  <a:lnTo>
                    <a:pt x="1866" y="1920"/>
                  </a:lnTo>
                  <a:lnTo>
                    <a:pt x="1881" y="1910"/>
                  </a:lnTo>
                  <a:lnTo>
                    <a:pt x="1897" y="1897"/>
                  </a:lnTo>
                  <a:lnTo>
                    <a:pt x="1910" y="1883"/>
                  </a:lnTo>
                  <a:lnTo>
                    <a:pt x="1920" y="1869"/>
                  </a:lnTo>
                  <a:lnTo>
                    <a:pt x="1931" y="1851"/>
                  </a:lnTo>
                  <a:lnTo>
                    <a:pt x="1939" y="1834"/>
                  </a:lnTo>
                  <a:lnTo>
                    <a:pt x="1945" y="1815"/>
                  </a:lnTo>
                  <a:lnTo>
                    <a:pt x="1949" y="1794"/>
                  </a:lnTo>
                  <a:lnTo>
                    <a:pt x="1953" y="1772"/>
                  </a:lnTo>
                  <a:lnTo>
                    <a:pt x="1954" y="1748"/>
                  </a:lnTo>
                  <a:lnTo>
                    <a:pt x="1954" y="1508"/>
                  </a:lnTo>
                  <a:lnTo>
                    <a:pt x="1955" y="979"/>
                  </a:lnTo>
                  <a:lnTo>
                    <a:pt x="1955" y="452"/>
                  </a:lnTo>
                  <a:lnTo>
                    <a:pt x="1955" y="211"/>
                  </a:lnTo>
                  <a:lnTo>
                    <a:pt x="1953" y="188"/>
                  </a:lnTo>
                  <a:lnTo>
                    <a:pt x="1948" y="166"/>
                  </a:lnTo>
                  <a:lnTo>
                    <a:pt x="1942" y="145"/>
                  </a:lnTo>
                  <a:lnTo>
                    <a:pt x="1934" y="125"/>
                  </a:lnTo>
                  <a:lnTo>
                    <a:pt x="1925" y="106"/>
                  </a:lnTo>
                  <a:lnTo>
                    <a:pt x="1913" y="88"/>
                  </a:lnTo>
                  <a:lnTo>
                    <a:pt x="1900" y="73"/>
                  </a:lnTo>
                  <a:lnTo>
                    <a:pt x="1886" y="58"/>
                  </a:lnTo>
                  <a:lnTo>
                    <a:pt x="1871" y="45"/>
                  </a:lnTo>
                  <a:lnTo>
                    <a:pt x="1854" y="33"/>
                  </a:lnTo>
                  <a:lnTo>
                    <a:pt x="1836" y="24"/>
                  </a:lnTo>
                  <a:lnTo>
                    <a:pt x="1817" y="16"/>
                  </a:lnTo>
                  <a:lnTo>
                    <a:pt x="1796" y="9"/>
                  </a:lnTo>
                  <a:lnTo>
                    <a:pt x="1775" y="4"/>
                  </a:lnTo>
                  <a:lnTo>
                    <a:pt x="1751" y="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07" y="2823"/>
              <a:ext cx="341" cy="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89" y="1417"/>
              <a:ext cx="1160" cy="1298"/>
            </a:xfrm>
            <a:custGeom>
              <a:avLst/>
              <a:gdLst>
                <a:gd name="T0" fmla="*/ 7 w 1160"/>
                <a:gd name="T1" fmla="*/ 472 h 1298"/>
                <a:gd name="T2" fmla="*/ 28 w 1160"/>
                <a:gd name="T3" fmla="*/ 365 h 1298"/>
                <a:gd name="T4" fmla="*/ 64 w 1160"/>
                <a:gd name="T5" fmla="*/ 271 h 1298"/>
                <a:gd name="T6" fmla="*/ 113 w 1160"/>
                <a:gd name="T7" fmla="*/ 191 h 1298"/>
                <a:gd name="T8" fmla="*/ 178 w 1160"/>
                <a:gd name="T9" fmla="*/ 125 h 1298"/>
                <a:gd name="T10" fmla="*/ 245 w 1160"/>
                <a:gd name="T11" fmla="*/ 77 h 1298"/>
                <a:gd name="T12" fmla="*/ 300 w 1160"/>
                <a:gd name="T13" fmla="*/ 50 h 1298"/>
                <a:gd name="T14" fmla="*/ 357 w 1160"/>
                <a:gd name="T15" fmla="*/ 29 h 1298"/>
                <a:gd name="T16" fmla="*/ 420 w 1160"/>
                <a:gd name="T17" fmla="*/ 12 h 1298"/>
                <a:gd name="T18" fmla="*/ 488 w 1160"/>
                <a:gd name="T19" fmla="*/ 4 h 1298"/>
                <a:gd name="T20" fmla="*/ 560 w 1160"/>
                <a:gd name="T21" fmla="*/ 0 h 1298"/>
                <a:gd name="T22" fmla="*/ 654 w 1160"/>
                <a:gd name="T23" fmla="*/ 5 h 1298"/>
                <a:gd name="T24" fmla="*/ 742 w 1160"/>
                <a:gd name="T25" fmla="*/ 18 h 1298"/>
                <a:gd name="T26" fmla="*/ 822 w 1160"/>
                <a:gd name="T27" fmla="*/ 39 h 1298"/>
                <a:gd name="T28" fmla="*/ 899 w 1160"/>
                <a:gd name="T29" fmla="*/ 70 h 1298"/>
                <a:gd name="T30" fmla="*/ 968 w 1160"/>
                <a:gd name="T31" fmla="*/ 108 h 1298"/>
                <a:gd name="T32" fmla="*/ 1064 w 1160"/>
                <a:gd name="T33" fmla="*/ 193 h 1298"/>
                <a:gd name="T34" fmla="*/ 1135 w 1160"/>
                <a:gd name="T35" fmla="*/ 325 h 1298"/>
                <a:gd name="T36" fmla="*/ 1160 w 1160"/>
                <a:gd name="T37" fmla="*/ 490 h 1298"/>
                <a:gd name="T38" fmla="*/ 1150 w 1160"/>
                <a:gd name="T39" fmla="*/ 595 h 1298"/>
                <a:gd name="T40" fmla="*/ 1118 w 1160"/>
                <a:gd name="T41" fmla="*/ 687 h 1298"/>
                <a:gd name="T42" fmla="*/ 1073 w 1160"/>
                <a:gd name="T43" fmla="*/ 758 h 1298"/>
                <a:gd name="T44" fmla="*/ 1022 w 1160"/>
                <a:gd name="T45" fmla="*/ 812 h 1298"/>
                <a:gd name="T46" fmla="*/ 948 w 1160"/>
                <a:gd name="T47" fmla="*/ 875 h 1298"/>
                <a:gd name="T48" fmla="*/ 821 w 1160"/>
                <a:gd name="T49" fmla="*/ 973 h 1298"/>
                <a:gd name="T50" fmla="*/ 783 w 1160"/>
                <a:gd name="T51" fmla="*/ 1001 h 1298"/>
                <a:gd name="T52" fmla="*/ 756 w 1160"/>
                <a:gd name="T53" fmla="*/ 1034 h 1298"/>
                <a:gd name="T54" fmla="*/ 739 w 1160"/>
                <a:gd name="T55" fmla="*/ 1162 h 1298"/>
                <a:gd name="T56" fmla="*/ 426 w 1160"/>
                <a:gd name="T57" fmla="*/ 1298 h 1298"/>
                <a:gd name="T58" fmla="*/ 430 w 1160"/>
                <a:gd name="T59" fmla="*/ 1019 h 1298"/>
                <a:gd name="T60" fmla="*/ 468 w 1160"/>
                <a:gd name="T61" fmla="*/ 911 h 1298"/>
                <a:gd name="T62" fmla="*/ 531 w 1160"/>
                <a:gd name="T63" fmla="*/ 849 h 1298"/>
                <a:gd name="T64" fmla="*/ 616 w 1160"/>
                <a:gd name="T65" fmla="*/ 780 h 1298"/>
                <a:gd name="T66" fmla="*/ 719 w 1160"/>
                <a:gd name="T67" fmla="*/ 699 h 1298"/>
                <a:gd name="T68" fmla="*/ 744 w 1160"/>
                <a:gd name="T69" fmla="*/ 673 h 1298"/>
                <a:gd name="T70" fmla="*/ 766 w 1160"/>
                <a:gd name="T71" fmla="*/ 647 h 1298"/>
                <a:gd name="T72" fmla="*/ 794 w 1160"/>
                <a:gd name="T73" fmla="*/ 598 h 1298"/>
                <a:gd name="T74" fmla="*/ 810 w 1160"/>
                <a:gd name="T75" fmla="*/ 545 h 1298"/>
                <a:gd name="T76" fmla="*/ 811 w 1160"/>
                <a:gd name="T77" fmla="*/ 487 h 1298"/>
                <a:gd name="T78" fmla="*/ 799 w 1160"/>
                <a:gd name="T79" fmla="*/ 425 h 1298"/>
                <a:gd name="T80" fmla="*/ 772 w 1160"/>
                <a:gd name="T81" fmla="*/ 368 h 1298"/>
                <a:gd name="T82" fmla="*/ 730 w 1160"/>
                <a:gd name="T83" fmla="*/ 318 h 1298"/>
                <a:gd name="T84" fmla="*/ 664 w 1160"/>
                <a:gd name="T85" fmla="*/ 288 h 1298"/>
                <a:gd name="T86" fmla="*/ 575 w 1160"/>
                <a:gd name="T87" fmla="*/ 278 h 1298"/>
                <a:gd name="T88" fmla="*/ 528 w 1160"/>
                <a:gd name="T89" fmla="*/ 282 h 1298"/>
                <a:gd name="T90" fmla="*/ 486 w 1160"/>
                <a:gd name="T91" fmla="*/ 291 h 1298"/>
                <a:gd name="T92" fmla="*/ 450 w 1160"/>
                <a:gd name="T93" fmla="*/ 306 h 1298"/>
                <a:gd name="T94" fmla="*/ 419 w 1160"/>
                <a:gd name="T95" fmla="*/ 327 h 1298"/>
                <a:gd name="T96" fmla="*/ 393 w 1160"/>
                <a:gd name="T97" fmla="*/ 356 h 1298"/>
                <a:gd name="T98" fmla="*/ 362 w 1160"/>
                <a:gd name="T99" fmla="*/ 411 h 1298"/>
                <a:gd name="T100" fmla="*/ 338 w 1160"/>
                <a:gd name="T101" fmla="*/ 480 h 1298"/>
                <a:gd name="T102" fmla="*/ 331 w 1160"/>
                <a:gd name="T103" fmla="*/ 550 h 12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0"/>
                <a:gd name="T157" fmla="*/ 0 h 1298"/>
                <a:gd name="T158" fmla="*/ 1160 w 1160"/>
                <a:gd name="T159" fmla="*/ 1298 h 12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0" h="1298">
                  <a:moveTo>
                    <a:pt x="0" y="550"/>
                  </a:moveTo>
                  <a:lnTo>
                    <a:pt x="2" y="510"/>
                  </a:lnTo>
                  <a:lnTo>
                    <a:pt x="7" y="472"/>
                  </a:lnTo>
                  <a:lnTo>
                    <a:pt x="12" y="434"/>
                  </a:lnTo>
                  <a:lnTo>
                    <a:pt x="19" y="399"/>
                  </a:lnTo>
                  <a:lnTo>
                    <a:pt x="28" y="365"/>
                  </a:lnTo>
                  <a:lnTo>
                    <a:pt x="38" y="332"/>
                  </a:lnTo>
                  <a:lnTo>
                    <a:pt x="50" y="300"/>
                  </a:lnTo>
                  <a:lnTo>
                    <a:pt x="64" y="271"/>
                  </a:lnTo>
                  <a:lnTo>
                    <a:pt x="79" y="243"/>
                  </a:lnTo>
                  <a:lnTo>
                    <a:pt x="96" y="216"/>
                  </a:lnTo>
                  <a:lnTo>
                    <a:pt x="113" y="191"/>
                  </a:lnTo>
                  <a:lnTo>
                    <a:pt x="133" y="167"/>
                  </a:lnTo>
                  <a:lnTo>
                    <a:pt x="154" y="145"/>
                  </a:lnTo>
                  <a:lnTo>
                    <a:pt x="178" y="125"/>
                  </a:lnTo>
                  <a:lnTo>
                    <a:pt x="202" y="105"/>
                  </a:lnTo>
                  <a:lnTo>
                    <a:pt x="228" y="87"/>
                  </a:lnTo>
                  <a:lnTo>
                    <a:pt x="245" y="77"/>
                  </a:lnTo>
                  <a:lnTo>
                    <a:pt x="262" y="67"/>
                  </a:lnTo>
                  <a:lnTo>
                    <a:pt x="281" y="58"/>
                  </a:lnTo>
                  <a:lnTo>
                    <a:pt x="300" y="50"/>
                  </a:lnTo>
                  <a:lnTo>
                    <a:pt x="318" y="41"/>
                  </a:lnTo>
                  <a:lnTo>
                    <a:pt x="337" y="34"/>
                  </a:lnTo>
                  <a:lnTo>
                    <a:pt x="357" y="29"/>
                  </a:lnTo>
                  <a:lnTo>
                    <a:pt x="378" y="23"/>
                  </a:lnTo>
                  <a:lnTo>
                    <a:pt x="399" y="17"/>
                  </a:lnTo>
                  <a:lnTo>
                    <a:pt x="420" y="12"/>
                  </a:lnTo>
                  <a:lnTo>
                    <a:pt x="443" y="9"/>
                  </a:lnTo>
                  <a:lnTo>
                    <a:pt x="465" y="6"/>
                  </a:lnTo>
                  <a:lnTo>
                    <a:pt x="488" y="4"/>
                  </a:lnTo>
                  <a:lnTo>
                    <a:pt x="512" y="2"/>
                  </a:lnTo>
                  <a:lnTo>
                    <a:pt x="535" y="0"/>
                  </a:lnTo>
                  <a:lnTo>
                    <a:pt x="560" y="0"/>
                  </a:lnTo>
                  <a:lnTo>
                    <a:pt x="592" y="0"/>
                  </a:lnTo>
                  <a:lnTo>
                    <a:pt x="623" y="3"/>
                  </a:lnTo>
                  <a:lnTo>
                    <a:pt x="654" y="5"/>
                  </a:lnTo>
                  <a:lnTo>
                    <a:pt x="684" y="9"/>
                  </a:lnTo>
                  <a:lnTo>
                    <a:pt x="712" y="12"/>
                  </a:lnTo>
                  <a:lnTo>
                    <a:pt x="742" y="18"/>
                  </a:lnTo>
                  <a:lnTo>
                    <a:pt x="770" y="24"/>
                  </a:lnTo>
                  <a:lnTo>
                    <a:pt x="797" y="31"/>
                  </a:lnTo>
                  <a:lnTo>
                    <a:pt x="822" y="39"/>
                  </a:lnTo>
                  <a:lnTo>
                    <a:pt x="848" y="48"/>
                  </a:lnTo>
                  <a:lnTo>
                    <a:pt x="874" y="59"/>
                  </a:lnTo>
                  <a:lnTo>
                    <a:pt x="899" y="70"/>
                  </a:lnTo>
                  <a:lnTo>
                    <a:pt x="922" y="81"/>
                  </a:lnTo>
                  <a:lnTo>
                    <a:pt x="944" y="94"/>
                  </a:lnTo>
                  <a:lnTo>
                    <a:pt x="968" y="108"/>
                  </a:lnTo>
                  <a:lnTo>
                    <a:pt x="989" y="123"/>
                  </a:lnTo>
                  <a:lnTo>
                    <a:pt x="1029" y="156"/>
                  </a:lnTo>
                  <a:lnTo>
                    <a:pt x="1064" y="193"/>
                  </a:lnTo>
                  <a:lnTo>
                    <a:pt x="1093" y="234"/>
                  </a:lnTo>
                  <a:lnTo>
                    <a:pt x="1117" y="277"/>
                  </a:lnTo>
                  <a:lnTo>
                    <a:pt x="1135" y="325"/>
                  </a:lnTo>
                  <a:lnTo>
                    <a:pt x="1150" y="377"/>
                  </a:lnTo>
                  <a:lnTo>
                    <a:pt x="1158" y="432"/>
                  </a:lnTo>
                  <a:lnTo>
                    <a:pt x="1160" y="490"/>
                  </a:lnTo>
                  <a:lnTo>
                    <a:pt x="1159" y="527"/>
                  </a:lnTo>
                  <a:lnTo>
                    <a:pt x="1155" y="562"/>
                  </a:lnTo>
                  <a:lnTo>
                    <a:pt x="1150" y="595"/>
                  </a:lnTo>
                  <a:lnTo>
                    <a:pt x="1141" y="628"/>
                  </a:lnTo>
                  <a:lnTo>
                    <a:pt x="1131" y="658"/>
                  </a:lnTo>
                  <a:lnTo>
                    <a:pt x="1118" y="687"/>
                  </a:lnTo>
                  <a:lnTo>
                    <a:pt x="1103" y="715"/>
                  </a:lnTo>
                  <a:lnTo>
                    <a:pt x="1085" y="741"/>
                  </a:lnTo>
                  <a:lnTo>
                    <a:pt x="1073" y="758"/>
                  </a:lnTo>
                  <a:lnTo>
                    <a:pt x="1058" y="774"/>
                  </a:lnTo>
                  <a:lnTo>
                    <a:pt x="1041" y="793"/>
                  </a:lnTo>
                  <a:lnTo>
                    <a:pt x="1022" y="812"/>
                  </a:lnTo>
                  <a:lnTo>
                    <a:pt x="999" y="832"/>
                  </a:lnTo>
                  <a:lnTo>
                    <a:pt x="975" y="853"/>
                  </a:lnTo>
                  <a:lnTo>
                    <a:pt x="948" y="875"/>
                  </a:lnTo>
                  <a:lnTo>
                    <a:pt x="917" y="898"/>
                  </a:lnTo>
                  <a:lnTo>
                    <a:pt x="838" y="962"/>
                  </a:lnTo>
                  <a:lnTo>
                    <a:pt x="821" y="973"/>
                  </a:lnTo>
                  <a:lnTo>
                    <a:pt x="807" y="983"/>
                  </a:lnTo>
                  <a:lnTo>
                    <a:pt x="794" y="992"/>
                  </a:lnTo>
                  <a:lnTo>
                    <a:pt x="783" y="1001"/>
                  </a:lnTo>
                  <a:lnTo>
                    <a:pt x="772" y="1011"/>
                  </a:lnTo>
                  <a:lnTo>
                    <a:pt x="763" y="1021"/>
                  </a:lnTo>
                  <a:lnTo>
                    <a:pt x="756" y="1034"/>
                  </a:lnTo>
                  <a:lnTo>
                    <a:pt x="750" y="1050"/>
                  </a:lnTo>
                  <a:lnTo>
                    <a:pt x="744" y="1092"/>
                  </a:lnTo>
                  <a:lnTo>
                    <a:pt x="739" y="1162"/>
                  </a:lnTo>
                  <a:lnTo>
                    <a:pt x="736" y="1237"/>
                  </a:lnTo>
                  <a:lnTo>
                    <a:pt x="735" y="1298"/>
                  </a:lnTo>
                  <a:lnTo>
                    <a:pt x="426" y="1298"/>
                  </a:lnTo>
                  <a:lnTo>
                    <a:pt x="426" y="1201"/>
                  </a:lnTo>
                  <a:lnTo>
                    <a:pt x="426" y="1105"/>
                  </a:lnTo>
                  <a:lnTo>
                    <a:pt x="430" y="1019"/>
                  </a:lnTo>
                  <a:lnTo>
                    <a:pt x="446" y="950"/>
                  </a:lnTo>
                  <a:lnTo>
                    <a:pt x="456" y="931"/>
                  </a:lnTo>
                  <a:lnTo>
                    <a:pt x="468" y="911"/>
                  </a:lnTo>
                  <a:lnTo>
                    <a:pt x="486" y="891"/>
                  </a:lnTo>
                  <a:lnTo>
                    <a:pt x="507" y="870"/>
                  </a:lnTo>
                  <a:lnTo>
                    <a:pt x="531" y="849"/>
                  </a:lnTo>
                  <a:lnTo>
                    <a:pt x="558" y="827"/>
                  </a:lnTo>
                  <a:lnTo>
                    <a:pt x="586" y="803"/>
                  </a:lnTo>
                  <a:lnTo>
                    <a:pt x="616" y="780"/>
                  </a:lnTo>
                  <a:lnTo>
                    <a:pt x="699" y="714"/>
                  </a:lnTo>
                  <a:lnTo>
                    <a:pt x="709" y="706"/>
                  </a:lnTo>
                  <a:lnTo>
                    <a:pt x="719" y="699"/>
                  </a:lnTo>
                  <a:lnTo>
                    <a:pt x="728" y="691"/>
                  </a:lnTo>
                  <a:lnTo>
                    <a:pt x="737" y="683"/>
                  </a:lnTo>
                  <a:lnTo>
                    <a:pt x="744" y="673"/>
                  </a:lnTo>
                  <a:lnTo>
                    <a:pt x="752" y="665"/>
                  </a:lnTo>
                  <a:lnTo>
                    <a:pt x="759" y="656"/>
                  </a:lnTo>
                  <a:lnTo>
                    <a:pt x="766" y="647"/>
                  </a:lnTo>
                  <a:lnTo>
                    <a:pt x="777" y="631"/>
                  </a:lnTo>
                  <a:lnTo>
                    <a:pt x="786" y="615"/>
                  </a:lnTo>
                  <a:lnTo>
                    <a:pt x="794" y="598"/>
                  </a:lnTo>
                  <a:lnTo>
                    <a:pt x="800" y="581"/>
                  </a:lnTo>
                  <a:lnTo>
                    <a:pt x="806" y="563"/>
                  </a:lnTo>
                  <a:lnTo>
                    <a:pt x="810" y="545"/>
                  </a:lnTo>
                  <a:lnTo>
                    <a:pt x="811" y="527"/>
                  </a:lnTo>
                  <a:lnTo>
                    <a:pt x="812" y="508"/>
                  </a:lnTo>
                  <a:lnTo>
                    <a:pt x="811" y="487"/>
                  </a:lnTo>
                  <a:lnTo>
                    <a:pt x="808" y="466"/>
                  </a:lnTo>
                  <a:lnTo>
                    <a:pt x="805" y="446"/>
                  </a:lnTo>
                  <a:lnTo>
                    <a:pt x="799" y="425"/>
                  </a:lnTo>
                  <a:lnTo>
                    <a:pt x="792" y="406"/>
                  </a:lnTo>
                  <a:lnTo>
                    <a:pt x="783" y="386"/>
                  </a:lnTo>
                  <a:lnTo>
                    <a:pt x="772" y="368"/>
                  </a:lnTo>
                  <a:lnTo>
                    <a:pt x="760" y="350"/>
                  </a:lnTo>
                  <a:lnTo>
                    <a:pt x="746" y="333"/>
                  </a:lnTo>
                  <a:lnTo>
                    <a:pt x="730" y="318"/>
                  </a:lnTo>
                  <a:lnTo>
                    <a:pt x="710" y="306"/>
                  </a:lnTo>
                  <a:lnTo>
                    <a:pt x="689" y="296"/>
                  </a:lnTo>
                  <a:lnTo>
                    <a:pt x="664" y="288"/>
                  </a:lnTo>
                  <a:lnTo>
                    <a:pt x="637" y="283"/>
                  </a:lnTo>
                  <a:lnTo>
                    <a:pt x="607" y="279"/>
                  </a:lnTo>
                  <a:lnTo>
                    <a:pt x="575" y="278"/>
                  </a:lnTo>
                  <a:lnTo>
                    <a:pt x="559" y="278"/>
                  </a:lnTo>
                  <a:lnTo>
                    <a:pt x="543" y="279"/>
                  </a:lnTo>
                  <a:lnTo>
                    <a:pt x="528" y="282"/>
                  </a:lnTo>
                  <a:lnTo>
                    <a:pt x="513" y="284"/>
                  </a:lnTo>
                  <a:lnTo>
                    <a:pt x="499" y="286"/>
                  </a:lnTo>
                  <a:lnTo>
                    <a:pt x="486" y="291"/>
                  </a:lnTo>
                  <a:lnTo>
                    <a:pt x="473" y="295"/>
                  </a:lnTo>
                  <a:lnTo>
                    <a:pt x="461" y="300"/>
                  </a:lnTo>
                  <a:lnTo>
                    <a:pt x="450" y="306"/>
                  </a:lnTo>
                  <a:lnTo>
                    <a:pt x="439" y="312"/>
                  </a:lnTo>
                  <a:lnTo>
                    <a:pt x="429" y="319"/>
                  </a:lnTo>
                  <a:lnTo>
                    <a:pt x="419" y="327"/>
                  </a:lnTo>
                  <a:lnTo>
                    <a:pt x="410" y="337"/>
                  </a:lnTo>
                  <a:lnTo>
                    <a:pt x="402" y="345"/>
                  </a:lnTo>
                  <a:lnTo>
                    <a:pt x="393" y="356"/>
                  </a:lnTo>
                  <a:lnTo>
                    <a:pt x="386" y="366"/>
                  </a:lnTo>
                  <a:lnTo>
                    <a:pt x="373" y="388"/>
                  </a:lnTo>
                  <a:lnTo>
                    <a:pt x="362" y="411"/>
                  </a:lnTo>
                  <a:lnTo>
                    <a:pt x="352" y="433"/>
                  </a:lnTo>
                  <a:lnTo>
                    <a:pt x="345" y="456"/>
                  </a:lnTo>
                  <a:lnTo>
                    <a:pt x="338" y="480"/>
                  </a:lnTo>
                  <a:lnTo>
                    <a:pt x="335" y="503"/>
                  </a:lnTo>
                  <a:lnTo>
                    <a:pt x="332" y="527"/>
                  </a:lnTo>
                  <a:lnTo>
                    <a:pt x="331" y="55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1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230533" cy="1362075"/>
          </a:xfrm>
        </p:spPr>
        <p:txBody>
          <a:bodyPr/>
          <a:lstStyle/>
          <a:p>
            <a:pPr algn="ctr"/>
            <a:r>
              <a:rPr lang="en-US" sz="6000" dirty="0" smtClean="0"/>
              <a:t>Back-up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67206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 to CDISC </a:t>
            </a:r>
            <a:r>
              <a:rPr lang="en-US" smtClean="0"/>
              <a:t>Foundational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3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CDISC?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91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53131"/>
            <a:ext cx="2452392" cy="910888"/>
          </a:xfrm>
          <a:prstGeom prst="rect">
            <a:avLst/>
          </a:prstGeom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7975"/>
            <a:ext cx="8534400" cy="944563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What is CDISC?</a:t>
            </a:r>
            <a:r>
              <a:rPr lang="en-US" altLang="ja-JP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ja-JP" sz="2400" u="sng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ja-JP" sz="24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linical </a:t>
            </a:r>
            <a:r>
              <a:rPr lang="en-US" altLang="ja-JP" sz="2400" u="sng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ja-JP" sz="24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ata </a:t>
            </a:r>
            <a:r>
              <a:rPr lang="en-US" altLang="ja-JP" sz="2400" u="sng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nterchange </a:t>
            </a:r>
            <a:r>
              <a:rPr lang="en-US" altLang="ja-JP" sz="2400" u="sng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ja-JP" sz="24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tandards </a:t>
            </a:r>
            <a:r>
              <a:rPr lang="en-US" altLang="ja-JP" sz="2400" u="sng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ja-JP" sz="24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onsortium</a:t>
            </a: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550751" y="1137683"/>
            <a:ext cx="754062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A9A7B"/>
              </a:buClr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200" dirty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Founded in 1997 (all volunteers); incorporated in 2000 as a non-profit charitable organization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200" dirty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Today ~ 400 member organizations of all </a:t>
            </a:r>
            <a:r>
              <a:rPr lang="en-US" altLang="ja-JP" sz="2200" dirty="0" smtClean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types</a:t>
            </a:r>
            <a:endParaRPr kumimoji="0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Global Standards </a:t>
            </a: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Development Organization (SDO</a:t>
            </a:r>
            <a:r>
              <a:rPr kumimoji="0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 developing global consensus-based standards focusing on Clinical</a:t>
            </a:r>
            <a:r>
              <a:rPr kumimoji="0" lang="en-US" altLang="ja-JP" sz="2200" b="1" i="0" u="none" strike="noStrike" kern="1200" cap="none" spc="0" normalizeH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Research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200" baseline="0" dirty="0" smtClean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Collaborate</a:t>
            </a:r>
            <a:r>
              <a:rPr lang="en-US" altLang="ja-JP" sz="2200" dirty="0" smtClean="0">
                <a:solidFill>
                  <a:srgbClr val="0000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with other SDOs (e.g. ISO, HL7, IHE)</a:t>
            </a:r>
            <a:endParaRPr kumimoji="0" lang="en-US" altLang="ja-JP" sz="220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200" b="1" dirty="0" smtClean="0">
                <a:solidFill>
                  <a:srgbClr val="00999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To be required by U.S. FDA and Japan’s PMDA </a:t>
            </a:r>
            <a:endParaRPr kumimoji="0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A9A7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CDISC Standards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000" dirty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Enable innovation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Support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types of research from protocol through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analysis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reporting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rgbClr val="6A9A7B"/>
              </a:buClr>
              <a:buFont typeface="Wingdings" panose="05000000000000000000" pitchFamily="2" charset="2"/>
              <a:buChar char="§"/>
              <a:defRPr/>
            </a:pPr>
            <a:r>
              <a:rPr lang="en-US" altLang="ja-JP" sz="2000" dirty="0">
                <a:solidFill>
                  <a:srgbClr val="1F497D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Significantly streamline research processes and enable data sharing/aggregation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A9A7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Include links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healthcare through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EHRs/eSource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A9A7B"/>
              </a:buClr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A5C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7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CDISC has established </a:t>
            </a:r>
            <a:r>
              <a:rPr lang="en-US" sz="2000" b="1" dirty="0" smtClean="0"/>
              <a:t>worldwide industry standards to support the electronic acquisition, exchange, submission and archiving of clinical research data and metadata</a:t>
            </a:r>
            <a:r>
              <a:rPr lang="en-US" sz="2000" dirty="0" smtClean="0"/>
              <a:t> to improve data quality and streamline medical and biopharmaceutical product development and research processes</a:t>
            </a:r>
          </a:p>
          <a:p>
            <a:endParaRPr lang="en-US" sz="2000" dirty="0"/>
          </a:p>
          <a:p>
            <a:r>
              <a:rPr lang="en-US" sz="2000" b="1" dirty="0" smtClean="0"/>
              <a:t>Consensus-based </a:t>
            </a:r>
            <a:r>
              <a:rPr lang="en-US" sz="2000" dirty="0" smtClean="0"/>
              <a:t>development</a:t>
            </a:r>
          </a:p>
          <a:p>
            <a:endParaRPr lang="en-US" sz="2000" b="1" dirty="0"/>
          </a:p>
          <a:p>
            <a:r>
              <a:rPr lang="en-US" sz="2000" dirty="0" smtClean="0"/>
              <a:t>Standards are </a:t>
            </a:r>
            <a:r>
              <a:rPr lang="en-US" sz="2000" b="1" dirty="0" smtClean="0"/>
              <a:t>freely availably</a:t>
            </a:r>
            <a:r>
              <a:rPr lang="en-US" sz="2000" dirty="0" smtClean="0"/>
              <a:t> at </a:t>
            </a:r>
            <a:r>
              <a:rPr lang="en-US" sz="2000" dirty="0" smtClean="0">
                <a:hlinkClick r:id="rId2"/>
              </a:rPr>
              <a:t>www.cdisc.org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IP Policy ensures </a:t>
            </a:r>
            <a:r>
              <a:rPr lang="en-US" sz="2000" b="1" dirty="0" smtClean="0"/>
              <a:t>open standards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7" descr="cdisc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47638"/>
            <a:ext cx="2386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10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CDISC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55725" y="1398588"/>
            <a:ext cx="6499225" cy="522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8338" y="4649788"/>
            <a:ext cx="3011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Char char="»"/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Char char="»"/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Char char="»"/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Char char="»"/>
              <a:defRPr sz="2000">
                <a:solidFill>
                  <a:srgbClr val="606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003366"/>
                </a:solidFill>
              </a:rPr>
              <a:t>Members, Supporters, </a:t>
            </a:r>
          </a:p>
          <a:p>
            <a:pPr algn="ctr" eaLnBrk="1" hangingPunct="1"/>
            <a:r>
              <a:rPr lang="en-US" sz="1800" b="1" i="1">
                <a:solidFill>
                  <a:srgbClr val="003366"/>
                </a:solidFill>
              </a:rPr>
              <a:t>Volunteers, Stakeholders,</a:t>
            </a:r>
          </a:p>
          <a:p>
            <a:pPr algn="ctr" eaLnBrk="1" hangingPunct="1"/>
            <a:r>
              <a:rPr lang="en-US" sz="1800" b="1" i="1">
                <a:solidFill>
                  <a:srgbClr val="003366"/>
                </a:solidFill>
              </a:rPr>
              <a:t>Adopters </a:t>
            </a:r>
          </a:p>
          <a:p>
            <a:pPr algn="ctr"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0038" y="1684338"/>
            <a:ext cx="1849437" cy="159385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CDISC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Operations</a:t>
            </a:r>
          </a:p>
        </p:txBody>
      </p:sp>
      <p:sp>
        <p:nvSpPr>
          <p:cNvPr id="8" name="Oval 7"/>
          <p:cNvSpPr/>
          <p:nvPr/>
        </p:nvSpPr>
        <p:spPr>
          <a:xfrm>
            <a:off x="4395788" y="3079750"/>
            <a:ext cx="2852737" cy="2170113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66"/>
                </a:solidFill>
              </a:rPr>
              <a:t>CDISC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6666"/>
                </a:solidFill>
              </a:rPr>
              <a:t>User Networks</a:t>
            </a:r>
          </a:p>
        </p:txBody>
      </p:sp>
      <p:sp>
        <p:nvSpPr>
          <p:cNvPr id="9" name="Oval 8"/>
          <p:cNvSpPr/>
          <p:nvPr/>
        </p:nvSpPr>
        <p:spPr>
          <a:xfrm>
            <a:off x="5959475" y="1684338"/>
            <a:ext cx="2578100" cy="1984375"/>
          </a:xfrm>
          <a:prstGeom prst="ellipse">
            <a:avLst/>
          </a:prstGeom>
          <a:solidFill>
            <a:srgbClr val="003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CDISC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Teams</a:t>
            </a:r>
          </a:p>
        </p:txBody>
      </p:sp>
      <p:sp>
        <p:nvSpPr>
          <p:cNvPr id="10" name="Oval 9"/>
          <p:cNvSpPr/>
          <p:nvPr/>
        </p:nvSpPr>
        <p:spPr>
          <a:xfrm>
            <a:off x="4868863" y="336550"/>
            <a:ext cx="2181225" cy="1720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CDISC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Coordinating Committees</a:t>
            </a:r>
          </a:p>
        </p:txBody>
      </p:sp>
      <p:sp>
        <p:nvSpPr>
          <p:cNvPr id="11" name="Oval 10"/>
          <p:cNvSpPr/>
          <p:nvPr/>
        </p:nvSpPr>
        <p:spPr>
          <a:xfrm>
            <a:off x="3084513" y="461963"/>
            <a:ext cx="1741487" cy="1487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CDISC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Board of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Directors</a:t>
            </a:r>
          </a:p>
        </p:txBody>
      </p:sp>
      <p:sp>
        <p:nvSpPr>
          <p:cNvPr id="12" name="Oval 11"/>
          <p:cNvSpPr/>
          <p:nvPr/>
        </p:nvSpPr>
        <p:spPr>
          <a:xfrm>
            <a:off x="1674813" y="1606550"/>
            <a:ext cx="2511425" cy="2325688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CDISC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Advisory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Council</a:t>
            </a:r>
          </a:p>
        </p:txBody>
      </p:sp>
    </p:spTree>
    <p:extLst>
      <p:ext uri="{BB962C8B-B14F-4D97-AF65-F5344CB8AC3E}">
        <p14:creationId xmlns:p14="http://schemas.microsoft.com/office/powerpoint/2010/main" val="2300379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91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19" y="0"/>
            <a:ext cx="9244013" cy="69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18" y="6265343"/>
            <a:ext cx="1967346" cy="7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80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CDISC Standards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86FDE0-E2F6-4663-A5C0-F437658AD203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68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Gartner-</a:t>
            </a:r>
            <a:r>
              <a:rPr lang="en-US" dirty="0" err="1" smtClean="0"/>
              <a:t>PhRMA</a:t>
            </a:r>
            <a:r>
              <a:rPr lang="en-US" dirty="0" smtClean="0"/>
              <a:t>-CDISC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00600"/>
          </a:xfrm>
        </p:spPr>
        <p:txBody>
          <a:bodyPr/>
          <a:lstStyle/>
          <a:p>
            <a:r>
              <a:rPr lang="en-US" dirty="0" smtClean="0"/>
              <a:t>Business Case for using CDISC standards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3264"/>
                </a:solidFill>
              </a:rPr>
              <a:t>Summary:</a:t>
            </a:r>
          </a:p>
          <a:p>
            <a:pPr lvl="1"/>
            <a:r>
              <a:rPr lang="en-US" sz="2400" b="1" dirty="0" smtClean="0">
                <a:solidFill>
                  <a:srgbClr val="006666"/>
                </a:solidFill>
              </a:rPr>
              <a:t>Using CDISC standards can save significant time and cost, especially when implemented in the early stages of the study (case report form, protocol)</a:t>
            </a:r>
          </a:p>
          <a:p>
            <a:pPr lvl="1"/>
            <a:r>
              <a:rPr lang="en-US" b="1" dirty="0" smtClean="0">
                <a:solidFill>
                  <a:srgbClr val="003264"/>
                </a:solidFill>
              </a:rPr>
              <a:t>Opportunities for an additional impact on clinical research</a:t>
            </a:r>
          </a:p>
          <a:p>
            <a:pPr lvl="2"/>
            <a:r>
              <a:rPr lang="en-US" dirty="0" smtClean="0"/>
              <a:t>Increased data quality</a:t>
            </a:r>
          </a:p>
          <a:p>
            <a:pPr lvl="2"/>
            <a:r>
              <a:rPr lang="en-US" dirty="0" smtClean="0"/>
              <a:t>Data integration / enhanced re-usability</a:t>
            </a:r>
          </a:p>
          <a:p>
            <a:pPr lvl="2"/>
            <a:r>
              <a:rPr lang="en-US" dirty="0" smtClean="0"/>
              <a:t>Facilitate data exchange with partners</a:t>
            </a:r>
          </a:p>
          <a:p>
            <a:pPr lvl="2"/>
            <a:r>
              <a:rPr lang="en-US" dirty="0" smtClean="0"/>
              <a:t>Enable software tools</a:t>
            </a:r>
          </a:p>
          <a:p>
            <a:pPr lvl="2"/>
            <a:r>
              <a:rPr lang="en-US" dirty="0" smtClean="0"/>
              <a:t>Improve team communication</a:t>
            </a:r>
          </a:p>
          <a:p>
            <a:pPr lvl="2"/>
            <a:r>
              <a:rPr lang="en-US" dirty="0" smtClean="0"/>
              <a:t>Facilitate regulatory reviews and audits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12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5"/>
          <p:cNvSpPr>
            <a:spLocks noGrp="1"/>
          </p:cNvSpPr>
          <p:nvPr>
            <p:ph sz="half" idx="2"/>
          </p:nvPr>
        </p:nvSpPr>
        <p:spPr>
          <a:xfrm>
            <a:off x="6035675" y="2252663"/>
            <a:ext cx="2987675" cy="4054475"/>
          </a:xfrm>
          <a:ln>
            <a:solidFill>
              <a:srgbClr val="00006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>
                <a:solidFill>
                  <a:srgbClr val="00006A"/>
                </a:solidFill>
              </a:rPr>
              <a:t>Current Landscape</a:t>
            </a:r>
          </a:p>
          <a:p>
            <a:pPr marL="0" indent="0" algn="ctr">
              <a:buFontTx/>
              <a:buNone/>
            </a:pPr>
            <a:r>
              <a:rPr lang="en-US" altLang="en-US" b="1" smtClean="0">
                <a:solidFill>
                  <a:srgbClr val="00006A"/>
                </a:solidFill>
              </a:rPr>
              <a:t>2014</a:t>
            </a:r>
          </a:p>
          <a:p>
            <a:pPr marL="0" indent="0">
              <a:buFontTx/>
              <a:buNone/>
            </a:pPr>
            <a:endParaRPr lang="en-US" altLang="en-US" b="1" smtClean="0">
              <a:solidFill>
                <a:srgbClr val="00006A"/>
              </a:solidFill>
            </a:endParaRPr>
          </a:p>
        </p:txBody>
      </p:sp>
      <p:pic>
        <p:nvPicPr>
          <p:cNvPr id="5734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263650"/>
            <a:ext cx="50720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936625" y="5235575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2007 CDISC Business Case</a:t>
            </a:r>
          </a:p>
        </p:txBody>
      </p:sp>
      <p:sp>
        <p:nvSpPr>
          <p:cNvPr id="12" name="Up Arrow 11"/>
          <p:cNvSpPr/>
          <p:nvPr/>
        </p:nvSpPr>
        <p:spPr>
          <a:xfrm>
            <a:off x="6208713" y="3165475"/>
            <a:ext cx="403225" cy="2774950"/>
          </a:xfrm>
          <a:prstGeom prst="upArrow">
            <a:avLst/>
          </a:prstGeom>
          <a:solidFill>
            <a:srgbClr val="000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6784975" y="3282950"/>
            <a:ext cx="208121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Study Complexity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 Datapoints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Time/Resources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of Research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51" name="TextBox 1"/>
          <p:cNvSpPr txBox="1">
            <a:spLocks noChangeArrowheads="1"/>
          </p:cNvSpPr>
          <p:nvPr/>
        </p:nvSpPr>
        <p:spPr bwMode="auto">
          <a:xfrm>
            <a:off x="795338" y="238125"/>
            <a:ext cx="7424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Value of Using Standards Even Greater Now!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350" y="2012950"/>
            <a:ext cx="4683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47875" y="2074863"/>
            <a:ext cx="1606550" cy="187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2"/>
          <p:cNvSpPr txBox="1">
            <a:spLocks noChangeArrowheads="1"/>
          </p:cNvSpPr>
          <p:nvPr/>
        </p:nvSpPr>
        <p:spPr bwMode="auto">
          <a:xfrm>
            <a:off x="6035675" y="1604963"/>
            <a:ext cx="314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2014 Business Case</a:t>
            </a:r>
          </a:p>
        </p:txBody>
      </p:sp>
    </p:spTree>
    <p:extLst>
      <p:ext uri="{BB962C8B-B14F-4D97-AF65-F5344CB8AC3E}">
        <p14:creationId xmlns:p14="http://schemas.microsoft.com/office/powerpoint/2010/main" val="8226894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7" y="714764"/>
            <a:ext cx="5943600" cy="5692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ADAS-Cog Variability</a:t>
            </a:r>
            <a:br>
              <a:rPr lang="en-US" sz="3600" dirty="0" smtClean="0"/>
            </a:br>
            <a:r>
              <a:rPr lang="en-US" sz="3600" dirty="0" smtClean="0"/>
              <a:t>Across Organizations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16006" y="1580029"/>
          <a:ext cx="8740589" cy="467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1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945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ADNI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J&amp;J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Wyeth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sanofi-aventis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Pfizer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AstraZeneca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Abbott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Recall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Name Obj/fing.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Name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Obj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fing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Name Obj/fing.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Name Obj/fing.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Name Obj/fing.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Delayed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4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Delayed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Delayed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Delayed recall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5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Naming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Obj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fing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Idea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Name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Obj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fing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Constr.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Idea.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Idea. Praxis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6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Idea.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Idea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Idea.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Idea. Praxis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7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Recog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Orientation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Recog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Recog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8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Recog.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Recog.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Remem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Recog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Recog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Remem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Spoken Lang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Abil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9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Remem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Remem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Spoken Lang.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Abil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Remem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Remem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Instr.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Spoken Lang.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Abil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10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Spoken Lang. Abil.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Spoken Lang Abil.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Spoken Lang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Abil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11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Diff.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Spont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. </a:t>
                      </a:r>
                      <a:r>
                        <a:rPr lang="en-US" sz="1200" b="1" i="0" u="none" strike="noStrike" smtClean="0">
                          <a:solidFill>
                            <a:srgbClr val="0070C0"/>
                          </a:solidFill>
                          <a:latin typeface="Calibri"/>
                        </a:rPr>
                        <a:t>Speech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Word Finding Dif.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7030A0"/>
                          </a:solidFill>
                          <a:latin typeface="Calibri"/>
                        </a:rPr>
                        <a:t>Remem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. Instr.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 12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Spoken Lang.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Abil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Concentration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Comprehension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Concentration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13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Number cancel.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Concentration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Concentration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Concentration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056" y="132202"/>
            <a:ext cx="2466561" cy="11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21020" y="1429692"/>
            <a:ext cx="3798794" cy="48207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CDISC Alzheimer’s Disease  Standard Now Available!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all about the data and how you can gain maximum utility and insight from data. In a world where many data are being shared, but in differing formats, CDISC standards provide a faster path to gaining those insights.”        -Enrique Aviles, CTO, C-Path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629" y="1494971"/>
            <a:ext cx="3686628" cy="478971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Coalition Against Major Diseases (CAMD)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Nine sponsors with failed Alzheimer’s studies of 100-200 patients each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standardized and aggregated (CDISC Alzheimer’s disease TA)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over 6,000 patients worth of data available for researchers worldwide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8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 bwMode="auto">
          <a:xfrm>
            <a:off x="762000" y="4859338"/>
            <a:ext cx="2286000" cy="703262"/>
          </a:xfrm>
          <a:prstGeom prst="cloud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41438" y="1822450"/>
            <a:ext cx="6245225" cy="454025"/>
          </a:xfrm>
          <a:custGeom>
            <a:avLst/>
            <a:gdLst>
              <a:gd name="connsiteX0" fmla="*/ 0 w 7609620"/>
              <a:gd name="connsiteY0" fmla="*/ 379154 h 553326"/>
              <a:gd name="connsiteX1" fmla="*/ 97971 w 7609620"/>
              <a:gd name="connsiteY1" fmla="*/ 313840 h 553326"/>
              <a:gd name="connsiteX2" fmla="*/ 130629 w 7609620"/>
              <a:gd name="connsiteY2" fmla="*/ 292069 h 553326"/>
              <a:gd name="connsiteX3" fmla="*/ 174171 w 7609620"/>
              <a:gd name="connsiteY3" fmla="*/ 237640 h 553326"/>
              <a:gd name="connsiteX4" fmla="*/ 217714 w 7609620"/>
              <a:gd name="connsiteY4" fmla="*/ 194097 h 553326"/>
              <a:gd name="connsiteX5" fmla="*/ 261257 w 7609620"/>
              <a:gd name="connsiteY5" fmla="*/ 183211 h 553326"/>
              <a:gd name="connsiteX6" fmla="*/ 1208314 w 7609620"/>
              <a:gd name="connsiteY6" fmla="*/ 194097 h 553326"/>
              <a:gd name="connsiteX7" fmla="*/ 1295400 w 7609620"/>
              <a:gd name="connsiteY7" fmla="*/ 204983 h 553326"/>
              <a:gd name="connsiteX8" fmla="*/ 1611086 w 7609620"/>
              <a:gd name="connsiteY8" fmla="*/ 215869 h 553326"/>
              <a:gd name="connsiteX9" fmla="*/ 1948543 w 7609620"/>
              <a:gd name="connsiteY9" fmla="*/ 248526 h 553326"/>
              <a:gd name="connsiteX10" fmla="*/ 2307771 w 7609620"/>
              <a:gd name="connsiteY10" fmla="*/ 270297 h 553326"/>
              <a:gd name="connsiteX11" fmla="*/ 2416629 w 7609620"/>
              <a:gd name="connsiteY11" fmla="*/ 292069 h 553326"/>
              <a:gd name="connsiteX12" fmla="*/ 2873829 w 7609620"/>
              <a:gd name="connsiteY12" fmla="*/ 313840 h 553326"/>
              <a:gd name="connsiteX13" fmla="*/ 3320143 w 7609620"/>
              <a:gd name="connsiteY13" fmla="*/ 302954 h 553326"/>
              <a:gd name="connsiteX14" fmla="*/ 3396343 w 7609620"/>
              <a:gd name="connsiteY14" fmla="*/ 248526 h 553326"/>
              <a:gd name="connsiteX15" fmla="*/ 3461657 w 7609620"/>
              <a:gd name="connsiteY15" fmla="*/ 215869 h 553326"/>
              <a:gd name="connsiteX16" fmla="*/ 3494314 w 7609620"/>
              <a:gd name="connsiteY16" fmla="*/ 204983 h 553326"/>
              <a:gd name="connsiteX17" fmla="*/ 3526971 w 7609620"/>
              <a:gd name="connsiteY17" fmla="*/ 150554 h 553326"/>
              <a:gd name="connsiteX18" fmla="*/ 3537857 w 7609620"/>
              <a:gd name="connsiteY18" fmla="*/ 117897 h 553326"/>
              <a:gd name="connsiteX19" fmla="*/ 3570514 w 7609620"/>
              <a:gd name="connsiteY19" fmla="*/ 41697 h 553326"/>
              <a:gd name="connsiteX20" fmla="*/ 3614057 w 7609620"/>
              <a:gd name="connsiteY20" fmla="*/ 96126 h 553326"/>
              <a:gd name="connsiteX21" fmla="*/ 3657600 w 7609620"/>
              <a:gd name="connsiteY21" fmla="*/ 139669 h 553326"/>
              <a:gd name="connsiteX22" fmla="*/ 3701143 w 7609620"/>
              <a:gd name="connsiteY22" fmla="*/ 194097 h 553326"/>
              <a:gd name="connsiteX23" fmla="*/ 3733800 w 7609620"/>
              <a:gd name="connsiteY23" fmla="*/ 215869 h 553326"/>
              <a:gd name="connsiteX24" fmla="*/ 3799114 w 7609620"/>
              <a:gd name="connsiteY24" fmla="*/ 237640 h 553326"/>
              <a:gd name="connsiteX25" fmla="*/ 3820886 w 7609620"/>
              <a:gd name="connsiteY25" fmla="*/ 259411 h 553326"/>
              <a:gd name="connsiteX26" fmla="*/ 3918857 w 7609620"/>
              <a:gd name="connsiteY26" fmla="*/ 281183 h 553326"/>
              <a:gd name="connsiteX27" fmla="*/ 4158343 w 7609620"/>
              <a:gd name="connsiteY27" fmla="*/ 313840 h 553326"/>
              <a:gd name="connsiteX28" fmla="*/ 5040086 w 7609620"/>
              <a:gd name="connsiteY28" fmla="*/ 313840 h 553326"/>
              <a:gd name="connsiteX29" fmla="*/ 5159829 w 7609620"/>
              <a:gd name="connsiteY29" fmla="*/ 302954 h 553326"/>
              <a:gd name="connsiteX30" fmla="*/ 5290457 w 7609620"/>
              <a:gd name="connsiteY30" fmla="*/ 281183 h 553326"/>
              <a:gd name="connsiteX31" fmla="*/ 5355771 w 7609620"/>
              <a:gd name="connsiteY31" fmla="*/ 270297 h 553326"/>
              <a:gd name="connsiteX32" fmla="*/ 5388429 w 7609620"/>
              <a:gd name="connsiteY32" fmla="*/ 259411 h 553326"/>
              <a:gd name="connsiteX33" fmla="*/ 5464629 w 7609620"/>
              <a:gd name="connsiteY33" fmla="*/ 248526 h 553326"/>
              <a:gd name="connsiteX34" fmla="*/ 5584371 w 7609620"/>
              <a:gd name="connsiteY34" fmla="*/ 226754 h 553326"/>
              <a:gd name="connsiteX35" fmla="*/ 6455229 w 7609620"/>
              <a:gd name="connsiteY35" fmla="*/ 215869 h 553326"/>
              <a:gd name="connsiteX36" fmla="*/ 6792686 w 7609620"/>
              <a:gd name="connsiteY36" fmla="*/ 204983 h 553326"/>
              <a:gd name="connsiteX37" fmla="*/ 7336971 w 7609620"/>
              <a:gd name="connsiteY37" fmla="*/ 226754 h 553326"/>
              <a:gd name="connsiteX38" fmla="*/ 7391400 w 7609620"/>
              <a:gd name="connsiteY38" fmla="*/ 281183 h 553326"/>
              <a:gd name="connsiteX39" fmla="*/ 7424057 w 7609620"/>
              <a:gd name="connsiteY39" fmla="*/ 302954 h 553326"/>
              <a:gd name="connsiteX40" fmla="*/ 7511143 w 7609620"/>
              <a:gd name="connsiteY40" fmla="*/ 379154 h 553326"/>
              <a:gd name="connsiteX41" fmla="*/ 7532914 w 7609620"/>
              <a:gd name="connsiteY41" fmla="*/ 444469 h 553326"/>
              <a:gd name="connsiteX42" fmla="*/ 7554686 w 7609620"/>
              <a:gd name="connsiteY42" fmla="*/ 466240 h 553326"/>
              <a:gd name="connsiteX43" fmla="*/ 7598229 w 7609620"/>
              <a:gd name="connsiteY43" fmla="*/ 520669 h 553326"/>
              <a:gd name="connsiteX44" fmla="*/ 7609114 w 7609620"/>
              <a:gd name="connsiteY44" fmla="*/ 553326 h 55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609620" h="553326">
                <a:moveTo>
                  <a:pt x="0" y="379154"/>
                </a:moveTo>
                <a:lnTo>
                  <a:pt x="97971" y="313840"/>
                </a:lnTo>
                <a:cubicBezTo>
                  <a:pt x="108857" y="306583"/>
                  <a:pt x="121378" y="301320"/>
                  <a:pt x="130629" y="292069"/>
                </a:cubicBezTo>
                <a:cubicBezTo>
                  <a:pt x="204753" y="217941"/>
                  <a:pt x="91763" y="333783"/>
                  <a:pt x="174171" y="237640"/>
                </a:cubicBezTo>
                <a:cubicBezTo>
                  <a:pt x="187529" y="222055"/>
                  <a:pt x="197801" y="199075"/>
                  <a:pt x="217714" y="194097"/>
                </a:cubicBezTo>
                <a:lnTo>
                  <a:pt x="261257" y="183211"/>
                </a:lnTo>
                <a:lnTo>
                  <a:pt x="1208314" y="194097"/>
                </a:lnTo>
                <a:cubicBezTo>
                  <a:pt x="1237562" y="194713"/>
                  <a:pt x="1266188" y="203404"/>
                  <a:pt x="1295400" y="204983"/>
                </a:cubicBezTo>
                <a:cubicBezTo>
                  <a:pt x="1400538" y="210666"/>
                  <a:pt x="1505857" y="212240"/>
                  <a:pt x="1611086" y="215869"/>
                </a:cubicBezTo>
                <a:cubicBezTo>
                  <a:pt x="1734989" y="231356"/>
                  <a:pt x="1801632" y="240794"/>
                  <a:pt x="1948543" y="248526"/>
                </a:cubicBezTo>
                <a:cubicBezTo>
                  <a:pt x="2206230" y="262088"/>
                  <a:pt x="2086508" y="254492"/>
                  <a:pt x="2307771" y="270297"/>
                </a:cubicBezTo>
                <a:cubicBezTo>
                  <a:pt x="2344057" y="277554"/>
                  <a:pt x="2379659" y="290462"/>
                  <a:pt x="2416629" y="292069"/>
                </a:cubicBezTo>
                <a:lnTo>
                  <a:pt x="2873829" y="313840"/>
                </a:lnTo>
                <a:cubicBezTo>
                  <a:pt x="3022600" y="310211"/>
                  <a:pt x="3171481" y="309711"/>
                  <a:pt x="3320143" y="302954"/>
                </a:cubicBezTo>
                <a:cubicBezTo>
                  <a:pt x="3387017" y="299914"/>
                  <a:pt x="3318311" y="274537"/>
                  <a:pt x="3396343" y="248526"/>
                </a:cubicBezTo>
                <a:cubicBezTo>
                  <a:pt x="3478427" y="221164"/>
                  <a:pt x="3377248" y="258073"/>
                  <a:pt x="3461657" y="215869"/>
                </a:cubicBezTo>
                <a:cubicBezTo>
                  <a:pt x="3471920" y="210737"/>
                  <a:pt x="3483428" y="208612"/>
                  <a:pt x="3494314" y="204983"/>
                </a:cubicBezTo>
                <a:cubicBezTo>
                  <a:pt x="3525152" y="112471"/>
                  <a:pt x="3482144" y="225267"/>
                  <a:pt x="3526971" y="150554"/>
                </a:cubicBezTo>
                <a:cubicBezTo>
                  <a:pt x="3532875" y="140715"/>
                  <a:pt x="3533337" y="128444"/>
                  <a:pt x="3537857" y="117897"/>
                </a:cubicBezTo>
                <a:cubicBezTo>
                  <a:pt x="3578207" y="23750"/>
                  <a:pt x="3544990" y="118274"/>
                  <a:pt x="3570514" y="41697"/>
                </a:cubicBezTo>
                <a:cubicBezTo>
                  <a:pt x="3644629" y="115812"/>
                  <a:pt x="3531664" y="0"/>
                  <a:pt x="3614057" y="96126"/>
                </a:cubicBezTo>
                <a:cubicBezTo>
                  <a:pt x="3627415" y="111711"/>
                  <a:pt x="3646214" y="122590"/>
                  <a:pt x="3657600" y="139669"/>
                </a:cubicBezTo>
                <a:cubicBezTo>
                  <a:pt x="3673768" y="163921"/>
                  <a:pt x="3678981" y="176368"/>
                  <a:pt x="3701143" y="194097"/>
                </a:cubicBezTo>
                <a:cubicBezTo>
                  <a:pt x="3711359" y="202270"/>
                  <a:pt x="3721845" y="210555"/>
                  <a:pt x="3733800" y="215869"/>
                </a:cubicBezTo>
                <a:cubicBezTo>
                  <a:pt x="3754771" y="225190"/>
                  <a:pt x="3799114" y="237640"/>
                  <a:pt x="3799114" y="237640"/>
                </a:cubicBezTo>
                <a:cubicBezTo>
                  <a:pt x="3806371" y="244897"/>
                  <a:pt x="3811706" y="254821"/>
                  <a:pt x="3820886" y="259411"/>
                </a:cubicBezTo>
                <a:cubicBezTo>
                  <a:pt x="3831664" y="264800"/>
                  <a:pt x="3912476" y="279710"/>
                  <a:pt x="3918857" y="281183"/>
                </a:cubicBezTo>
                <a:cubicBezTo>
                  <a:pt x="4071821" y="316482"/>
                  <a:pt x="3948065" y="298820"/>
                  <a:pt x="4158343" y="313840"/>
                </a:cubicBezTo>
                <a:cubicBezTo>
                  <a:pt x="4471335" y="392090"/>
                  <a:pt x="4217396" y="332538"/>
                  <a:pt x="5040086" y="313840"/>
                </a:cubicBezTo>
                <a:cubicBezTo>
                  <a:pt x="5080155" y="312929"/>
                  <a:pt x="5119915" y="306583"/>
                  <a:pt x="5159829" y="302954"/>
                </a:cubicBezTo>
                <a:cubicBezTo>
                  <a:pt x="5227903" y="280264"/>
                  <a:pt x="5168927" y="297387"/>
                  <a:pt x="5290457" y="281183"/>
                </a:cubicBezTo>
                <a:cubicBezTo>
                  <a:pt x="5312335" y="278266"/>
                  <a:pt x="5334225" y="275085"/>
                  <a:pt x="5355771" y="270297"/>
                </a:cubicBezTo>
                <a:cubicBezTo>
                  <a:pt x="5366973" y="267808"/>
                  <a:pt x="5377177" y="261661"/>
                  <a:pt x="5388429" y="259411"/>
                </a:cubicBezTo>
                <a:cubicBezTo>
                  <a:pt x="5413589" y="254379"/>
                  <a:pt x="5439229" y="252154"/>
                  <a:pt x="5464629" y="248526"/>
                </a:cubicBezTo>
                <a:cubicBezTo>
                  <a:pt x="5512321" y="232628"/>
                  <a:pt x="5518324" y="228255"/>
                  <a:pt x="5584371" y="226754"/>
                </a:cubicBezTo>
                <a:cubicBezTo>
                  <a:pt x="5874605" y="220158"/>
                  <a:pt x="6164943" y="219497"/>
                  <a:pt x="6455229" y="215869"/>
                </a:cubicBezTo>
                <a:cubicBezTo>
                  <a:pt x="6567715" y="212240"/>
                  <a:pt x="6680142" y="204983"/>
                  <a:pt x="6792686" y="204983"/>
                </a:cubicBezTo>
                <a:cubicBezTo>
                  <a:pt x="7244552" y="204983"/>
                  <a:pt x="7128787" y="185120"/>
                  <a:pt x="7336971" y="226754"/>
                </a:cubicBezTo>
                <a:cubicBezTo>
                  <a:pt x="7355114" y="244897"/>
                  <a:pt x="7370051" y="266951"/>
                  <a:pt x="7391400" y="281183"/>
                </a:cubicBezTo>
                <a:cubicBezTo>
                  <a:pt x="7402286" y="288440"/>
                  <a:pt x="7414211" y="294339"/>
                  <a:pt x="7424057" y="302954"/>
                </a:cubicBezTo>
                <a:cubicBezTo>
                  <a:pt x="7525945" y="392105"/>
                  <a:pt x="7437655" y="330163"/>
                  <a:pt x="7511143" y="379154"/>
                </a:cubicBezTo>
                <a:cubicBezTo>
                  <a:pt x="7518400" y="400926"/>
                  <a:pt x="7516686" y="428242"/>
                  <a:pt x="7532914" y="444469"/>
                </a:cubicBezTo>
                <a:cubicBezTo>
                  <a:pt x="7540171" y="451726"/>
                  <a:pt x="7548275" y="458226"/>
                  <a:pt x="7554686" y="466240"/>
                </a:cubicBezTo>
                <a:cubicBezTo>
                  <a:pt x="7609620" y="534907"/>
                  <a:pt x="7545656" y="468096"/>
                  <a:pt x="7598229" y="520669"/>
                </a:cubicBezTo>
                <a:lnTo>
                  <a:pt x="7609114" y="553326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082675" y="2800350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egoe Print" pitchFamily="2" charset="0"/>
              </a:rPr>
              <a:t>Protocol      CRF        CTDB     Edit checks     SDTM        SAP      Standard TFLs   Define.xml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egoe Print" pitchFamily="2" charset="0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Segoe Print" pitchFamily="2" charset="0"/>
              </a:rPr>
              <a:t>                   Datasets    ADaM Data</a:t>
            </a:r>
            <a:endParaRPr lang="en-US" sz="1000" dirty="0">
              <a:solidFill>
                <a:srgbClr val="000000"/>
              </a:solidFill>
              <a:latin typeface="Segoe Print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95400" y="3041650"/>
            <a:ext cx="6299200" cy="334963"/>
          </a:xfrm>
          <a:custGeom>
            <a:avLst/>
            <a:gdLst>
              <a:gd name="connsiteX0" fmla="*/ 0 w 7676940"/>
              <a:gd name="connsiteY0" fmla="*/ 0 h 408328"/>
              <a:gd name="connsiteX1" fmla="*/ 180870 w 7676940"/>
              <a:gd name="connsiteY1" fmla="*/ 120580 h 408328"/>
              <a:gd name="connsiteX2" fmla="*/ 261257 w 7676940"/>
              <a:gd name="connsiteY2" fmla="*/ 140677 h 408328"/>
              <a:gd name="connsiteX3" fmla="*/ 361740 w 7676940"/>
              <a:gd name="connsiteY3" fmla="*/ 170822 h 408328"/>
              <a:gd name="connsiteX4" fmla="*/ 391885 w 7676940"/>
              <a:gd name="connsiteY4" fmla="*/ 180870 h 408328"/>
              <a:gd name="connsiteX5" fmla="*/ 422030 w 7676940"/>
              <a:gd name="connsiteY5" fmla="*/ 190918 h 408328"/>
              <a:gd name="connsiteX6" fmla="*/ 643094 w 7676940"/>
              <a:gd name="connsiteY6" fmla="*/ 190918 h 408328"/>
              <a:gd name="connsiteX7" fmla="*/ 743578 w 7676940"/>
              <a:gd name="connsiteY7" fmla="*/ 200967 h 408328"/>
              <a:gd name="connsiteX8" fmla="*/ 924448 w 7676940"/>
              <a:gd name="connsiteY8" fmla="*/ 221063 h 408328"/>
              <a:gd name="connsiteX9" fmla="*/ 1024932 w 7676940"/>
              <a:gd name="connsiteY9" fmla="*/ 231112 h 408328"/>
              <a:gd name="connsiteX10" fmla="*/ 1848896 w 7676940"/>
              <a:gd name="connsiteY10" fmla="*/ 241160 h 408328"/>
              <a:gd name="connsiteX11" fmla="*/ 2210637 w 7676940"/>
              <a:gd name="connsiteY11" fmla="*/ 251208 h 408328"/>
              <a:gd name="connsiteX12" fmla="*/ 3768132 w 7676940"/>
              <a:gd name="connsiteY12" fmla="*/ 271305 h 408328"/>
              <a:gd name="connsiteX13" fmla="*/ 3828422 w 7676940"/>
              <a:gd name="connsiteY13" fmla="*/ 281354 h 408328"/>
              <a:gd name="connsiteX14" fmla="*/ 3959050 w 7676940"/>
              <a:gd name="connsiteY14" fmla="*/ 301450 h 408328"/>
              <a:gd name="connsiteX15" fmla="*/ 3989195 w 7676940"/>
              <a:gd name="connsiteY15" fmla="*/ 331595 h 408328"/>
              <a:gd name="connsiteX16" fmla="*/ 4039437 w 7676940"/>
              <a:gd name="connsiteY16" fmla="*/ 401934 h 408328"/>
              <a:gd name="connsiteX17" fmla="*/ 4109776 w 7676940"/>
              <a:gd name="connsiteY17" fmla="*/ 321547 h 408328"/>
              <a:gd name="connsiteX18" fmla="*/ 4139921 w 7676940"/>
              <a:gd name="connsiteY18" fmla="*/ 311499 h 408328"/>
              <a:gd name="connsiteX19" fmla="*/ 4561951 w 7676940"/>
              <a:gd name="connsiteY19" fmla="*/ 321547 h 408328"/>
              <a:gd name="connsiteX20" fmla="*/ 5174901 w 7676940"/>
              <a:gd name="connsiteY20" fmla="*/ 331595 h 408328"/>
              <a:gd name="connsiteX21" fmla="*/ 5215094 w 7676940"/>
              <a:gd name="connsiteY21" fmla="*/ 341644 h 408328"/>
              <a:gd name="connsiteX22" fmla="*/ 5335674 w 7676940"/>
              <a:gd name="connsiteY22" fmla="*/ 351692 h 408328"/>
              <a:gd name="connsiteX23" fmla="*/ 5667270 w 7676940"/>
              <a:gd name="connsiteY23" fmla="*/ 361740 h 408328"/>
              <a:gd name="connsiteX24" fmla="*/ 6310365 w 7676940"/>
              <a:gd name="connsiteY24" fmla="*/ 381837 h 408328"/>
              <a:gd name="connsiteX25" fmla="*/ 7204668 w 7676940"/>
              <a:gd name="connsiteY25" fmla="*/ 371789 h 408328"/>
              <a:gd name="connsiteX26" fmla="*/ 7385538 w 7676940"/>
              <a:gd name="connsiteY26" fmla="*/ 351692 h 408328"/>
              <a:gd name="connsiteX27" fmla="*/ 7455877 w 7676940"/>
              <a:gd name="connsiteY27" fmla="*/ 331595 h 408328"/>
              <a:gd name="connsiteX28" fmla="*/ 7496070 w 7676940"/>
              <a:gd name="connsiteY28" fmla="*/ 321547 h 408328"/>
              <a:gd name="connsiteX29" fmla="*/ 7526215 w 7676940"/>
              <a:gd name="connsiteY29" fmla="*/ 301450 h 408328"/>
              <a:gd name="connsiteX30" fmla="*/ 7586505 w 7676940"/>
              <a:gd name="connsiteY30" fmla="*/ 281354 h 408328"/>
              <a:gd name="connsiteX31" fmla="*/ 7646795 w 7676940"/>
              <a:gd name="connsiteY31" fmla="*/ 241160 h 408328"/>
              <a:gd name="connsiteX32" fmla="*/ 7676940 w 7676940"/>
              <a:gd name="connsiteY32" fmla="*/ 221063 h 4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76940" h="408328">
                <a:moveTo>
                  <a:pt x="0" y="0"/>
                </a:moveTo>
                <a:lnTo>
                  <a:pt x="180870" y="120580"/>
                </a:lnTo>
                <a:cubicBezTo>
                  <a:pt x="194334" y="129556"/>
                  <a:pt x="253652" y="138987"/>
                  <a:pt x="261257" y="140677"/>
                </a:cubicBezTo>
                <a:cubicBezTo>
                  <a:pt x="306823" y="150803"/>
                  <a:pt x="311632" y="154119"/>
                  <a:pt x="361740" y="170822"/>
                </a:cubicBezTo>
                <a:lnTo>
                  <a:pt x="391885" y="180870"/>
                </a:lnTo>
                <a:lnTo>
                  <a:pt x="422030" y="190918"/>
                </a:lnTo>
                <a:cubicBezTo>
                  <a:pt x="505511" y="135268"/>
                  <a:pt x="439688" y="169876"/>
                  <a:pt x="643094" y="190918"/>
                </a:cubicBezTo>
                <a:lnTo>
                  <a:pt x="743578" y="200967"/>
                </a:lnTo>
                <a:cubicBezTo>
                  <a:pt x="823279" y="227533"/>
                  <a:pt x="754663" y="207480"/>
                  <a:pt x="924448" y="221063"/>
                </a:cubicBezTo>
                <a:cubicBezTo>
                  <a:pt x="958003" y="223747"/>
                  <a:pt x="991278" y="230380"/>
                  <a:pt x="1024932" y="231112"/>
                </a:cubicBezTo>
                <a:lnTo>
                  <a:pt x="1848896" y="241160"/>
                </a:lnTo>
                <a:lnTo>
                  <a:pt x="2210637" y="251208"/>
                </a:lnTo>
                <a:lnTo>
                  <a:pt x="3768132" y="271305"/>
                </a:lnTo>
                <a:cubicBezTo>
                  <a:pt x="3788229" y="274655"/>
                  <a:pt x="3808205" y="278827"/>
                  <a:pt x="3828422" y="281354"/>
                </a:cubicBezTo>
                <a:cubicBezTo>
                  <a:pt x="3952771" y="296898"/>
                  <a:pt x="3892778" y="279360"/>
                  <a:pt x="3959050" y="301450"/>
                </a:cubicBezTo>
                <a:cubicBezTo>
                  <a:pt x="3969098" y="311498"/>
                  <a:pt x="3982294" y="319173"/>
                  <a:pt x="3989195" y="331595"/>
                </a:cubicBezTo>
                <a:cubicBezTo>
                  <a:pt x="4031825" y="408328"/>
                  <a:pt x="3979604" y="381988"/>
                  <a:pt x="4039437" y="401934"/>
                </a:cubicBezTo>
                <a:cubicBezTo>
                  <a:pt x="4069583" y="356715"/>
                  <a:pt x="4067907" y="342481"/>
                  <a:pt x="4109776" y="321547"/>
                </a:cubicBezTo>
                <a:cubicBezTo>
                  <a:pt x="4119250" y="316810"/>
                  <a:pt x="4129873" y="314848"/>
                  <a:pt x="4139921" y="311499"/>
                </a:cubicBezTo>
                <a:cubicBezTo>
                  <a:pt x="4345556" y="352625"/>
                  <a:pt x="4206263" y="332662"/>
                  <a:pt x="4561951" y="321547"/>
                </a:cubicBezTo>
                <a:lnTo>
                  <a:pt x="5174901" y="331595"/>
                </a:lnTo>
                <a:cubicBezTo>
                  <a:pt x="5188705" y="332020"/>
                  <a:pt x="5201391" y="339931"/>
                  <a:pt x="5215094" y="341644"/>
                </a:cubicBezTo>
                <a:cubicBezTo>
                  <a:pt x="5255115" y="346647"/>
                  <a:pt x="5295381" y="349901"/>
                  <a:pt x="5335674" y="351692"/>
                </a:cubicBezTo>
                <a:cubicBezTo>
                  <a:pt x="5446148" y="356602"/>
                  <a:pt x="5556738" y="358391"/>
                  <a:pt x="5667270" y="361740"/>
                </a:cubicBezTo>
                <a:cubicBezTo>
                  <a:pt x="5927902" y="387805"/>
                  <a:pt x="5840804" y="381837"/>
                  <a:pt x="6310365" y="381837"/>
                </a:cubicBezTo>
                <a:cubicBezTo>
                  <a:pt x="6608485" y="381837"/>
                  <a:pt x="6906567" y="375138"/>
                  <a:pt x="7204668" y="371789"/>
                </a:cubicBezTo>
                <a:lnTo>
                  <a:pt x="7385538" y="351692"/>
                </a:lnTo>
                <a:cubicBezTo>
                  <a:pt x="7411250" y="348835"/>
                  <a:pt x="7431619" y="338526"/>
                  <a:pt x="7455877" y="331595"/>
                </a:cubicBezTo>
                <a:cubicBezTo>
                  <a:pt x="7469156" y="327801"/>
                  <a:pt x="7482672" y="324896"/>
                  <a:pt x="7496070" y="321547"/>
                </a:cubicBezTo>
                <a:cubicBezTo>
                  <a:pt x="7506118" y="314848"/>
                  <a:pt x="7515179" y="306355"/>
                  <a:pt x="7526215" y="301450"/>
                </a:cubicBezTo>
                <a:cubicBezTo>
                  <a:pt x="7545573" y="292847"/>
                  <a:pt x="7586505" y="281354"/>
                  <a:pt x="7586505" y="281354"/>
                </a:cubicBezTo>
                <a:lnTo>
                  <a:pt x="7646795" y="241160"/>
                </a:lnTo>
                <a:lnTo>
                  <a:pt x="7676940" y="221063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3557588" y="3429000"/>
            <a:ext cx="212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egoe Print" pitchFamily="2" charset="0"/>
              </a:rPr>
              <a:t>Controlled terminology</a:t>
            </a:r>
          </a:p>
        </p:txBody>
      </p:sp>
      <p:pic>
        <p:nvPicPr>
          <p:cNvPr id="23559" name="Picture 10" descr="governanc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224337"/>
            <a:ext cx="62928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763" y="0"/>
            <a:ext cx="8116887" cy="1109663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76200"/>
            <a:ext cx="8116888" cy="1109663"/>
          </a:xfrm>
          <a:prstGeom prst="rect">
            <a:avLst/>
          </a:prstGeom>
        </p:spPr>
        <p:txBody>
          <a:bodyPr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Standards &amp;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Regulated Clinical Research</a:t>
            </a:r>
            <a:endParaRPr lang="en-US" sz="3200" b="1" kern="0" dirty="0">
              <a:solidFill>
                <a:srgbClr val="000000"/>
              </a:solidFill>
            </a:endParaRP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1768475" y="1371600"/>
            <a:ext cx="646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Segoe Print" pitchFamily="2" charset="0"/>
              </a:rPr>
              <a:t>End-to-end standardization of study data </a:t>
            </a: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249488"/>
            <a:ext cx="62484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669925" y="4995863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egoe Print" pitchFamily="2" charset="0"/>
              </a:rPr>
              <a:t>Standardization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282950" y="5334000"/>
            <a:ext cx="212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egoe Print" pitchFamily="2" charset="0"/>
              </a:rPr>
              <a:t>Collaboration</a:t>
            </a:r>
          </a:p>
        </p:txBody>
      </p:sp>
      <p:sp>
        <p:nvSpPr>
          <p:cNvPr id="23566" name="TextBox 17"/>
          <p:cNvSpPr txBox="1">
            <a:spLocks noChangeArrowheads="1"/>
          </p:cNvSpPr>
          <p:nvPr/>
        </p:nvSpPr>
        <p:spPr bwMode="auto">
          <a:xfrm>
            <a:off x="5645150" y="5681663"/>
            <a:ext cx="212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egoe Print" pitchFamily="2" charset="0"/>
              </a:rPr>
              <a:t>Communication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276600" y="5164137"/>
            <a:ext cx="2286000" cy="703263"/>
          </a:xfrm>
          <a:prstGeom prst="cloud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5638800" y="5545138"/>
            <a:ext cx="2286000" cy="703262"/>
          </a:xfrm>
          <a:prstGeom prst="cloud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9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Research Integrated Domain Group (BRIDG)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" r="2212" b="30638"/>
          <a:stretch/>
        </p:blipFill>
        <p:spPr>
          <a:xfrm>
            <a:off x="671513" y="1162944"/>
            <a:ext cx="8443912" cy="4756844"/>
          </a:xfrm>
          <a:prstGeom prst="rect">
            <a:avLst/>
          </a:prstGeom>
        </p:spPr>
      </p:pic>
      <p:pic>
        <p:nvPicPr>
          <p:cNvPr id="3" name="Picture 2" descr="Screen Shot 2016-04-12 at 8.0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48" y="3403964"/>
            <a:ext cx="4648652" cy="15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937" y="4911635"/>
            <a:ext cx="47374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Stakeholders</a:t>
            </a:r>
            <a:r>
              <a:rPr lang="en-US" dirty="0"/>
              <a:t>: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0F4071"/>
                </a:solidFill>
              </a:rPr>
              <a:t>CDISC</a:t>
            </a:r>
            <a:r>
              <a:rPr lang="en-US" b="1" dirty="0">
                <a:solidFill>
                  <a:srgbClr val="0F4071"/>
                </a:solidFill>
              </a:rPr>
              <a:t>, US FDA, US NCI, HL7 </a:t>
            </a:r>
            <a:r>
              <a:rPr lang="en-US" b="1" dirty="0" smtClean="0">
                <a:solidFill>
                  <a:srgbClr val="0F4071"/>
                </a:solidFill>
              </a:rPr>
              <a:t>RCRIM, ISO</a:t>
            </a:r>
            <a:endParaRPr lang="en-US" b="1" dirty="0">
              <a:solidFill>
                <a:srgbClr val="0F407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0" y="3257550"/>
            <a:ext cx="2248748" cy="1725930"/>
          </a:xfrm>
          <a:prstGeom prst="leftArrow">
            <a:avLst/>
          </a:prstGeom>
          <a:solidFill>
            <a:srgbClr val="0F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Healthcare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551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BRIDG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9538" y="1295400"/>
          <a:ext cx="730726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0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9525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6750FC-1173-4183-A89E-18273E719CCB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4820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 Layer Architecture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46FA094-B2C1-4EF8-A41C-6E2815AC52C6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4822" name="Picture 14" descr="BRIDG 3 layer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175"/>
            <a:ext cx="81534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00200" y="4419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Future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546850" y="4419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9986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359525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0921B2-46F4-468E-BE2D-1388DEBE41DB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type="title"/>
          </p:nvPr>
        </p:nvSpPr>
        <p:spPr>
          <a:xfrm>
            <a:off x="63500" y="-152400"/>
            <a:ext cx="8229600" cy="682625"/>
          </a:xfrm>
        </p:spPr>
        <p:txBody>
          <a:bodyPr>
            <a:normAutofit/>
          </a:bodyPr>
          <a:lstStyle/>
          <a:p>
            <a:r>
              <a:rPr lang="en-US" altLang="en-US" b="1" smtClean="0"/>
              <a:t>Layer 2: UML-Based BRIDG Model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0" y="5257800"/>
            <a:ext cx="3886200" cy="16002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Products and Study Agents</a:t>
            </a: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381000" y="4419600"/>
            <a:ext cx="1752600" cy="6096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Regulatory</a:t>
            </a: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1524000" y="4876800"/>
            <a:ext cx="1371600" cy="3810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Specimens</a:t>
            </a:r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0" y="3429000"/>
            <a:ext cx="1905000" cy="9906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Organizations and their Roles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0" y="2057400"/>
            <a:ext cx="2057400" cy="12954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People and their Roles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04800" y="1219200"/>
            <a:ext cx="1447800" cy="8382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Study Subjects</a:t>
            </a:r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1600200" y="762000"/>
            <a:ext cx="1981200" cy="9906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Documents</a:t>
            </a: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2209800" y="1752600"/>
            <a:ext cx="1371600" cy="11430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Studies</a:t>
            </a:r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3352800" y="1828800"/>
            <a:ext cx="2819400" cy="26670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Study Design</a:t>
            </a:r>
          </a:p>
        </p:txBody>
      </p:sp>
      <p:sp>
        <p:nvSpPr>
          <p:cNvPr id="103439" name="Oval 15"/>
          <p:cNvSpPr>
            <a:spLocks noChangeArrowheads="1"/>
          </p:cNvSpPr>
          <p:nvPr/>
        </p:nvSpPr>
        <p:spPr bwMode="auto">
          <a:xfrm>
            <a:off x="5943600" y="2514600"/>
            <a:ext cx="3200400" cy="41910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68580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Study Activities, Observations and Results</a:t>
            </a:r>
          </a:p>
        </p:txBody>
      </p:sp>
      <p:sp>
        <p:nvSpPr>
          <p:cNvPr id="103441" name="Oval 17"/>
          <p:cNvSpPr>
            <a:spLocks noChangeArrowheads="1"/>
          </p:cNvSpPr>
          <p:nvPr/>
        </p:nvSpPr>
        <p:spPr bwMode="auto">
          <a:xfrm>
            <a:off x="5791200" y="5638800"/>
            <a:ext cx="2057400" cy="6096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Specimen Collection</a:t>
            </a:r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7239000" y="3276600"/>
            <a:ext cx="1524000" cy="1295400"/>
          </a:xfrm>
          <a:prstGeom prst="ellipse">
            <a:avLst/>
          </a:prstGeom>
          <a:solidFill>
            <a:schemeClr val="bg2">
              <a:alpha val="8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Adverse Events</a:t>
            </a:r>
          </a:p>
        </p:txBody>
      </p:sp>
    </p:spTree>
    <p:extLst>
      <p:ext uri="{BB962C8B-B14F-4D97-AF65-F5344CB8AC3E}">
        <p14:creationId xmlns:p14="http://schemas.microsoft.com/office/powerpoint/2010/main" val="3100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1" grpId="0" animBg="1"/>
      <p:bldP spid="1034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59525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3B8D4B-F6B0-42C3-AE9E-C333852D8DC1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/>
          </p:nvPr>
        </p:nvSpPr>
        <p:spPr>
          <a:xfrm>
            <a:off x="139700" y="0"/>
            <a:ext cx="8229600" cy="550863"/>
          </a:xfrm>
          <a:ln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Layer 1: AE Sub-Domain UML Model</a:t>
            </a: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" t="1666" r="830" b="1111"/>
          <a:stretch>
            <a:fillRect/>
          </a:stretch>
        </p:blipFill>
        <p:spPr bwMode="auto">
          <a:xfrm>
            <a:off x="152400" y="838200"/>
            <a:ext cx="80772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828800"/>
            <a:ext cx="1143000" cy="914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57400" y="914400"/>
            <a:ext cx="35814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2743200"/>
            <a:ext cx="5715000" cy="1295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0400" y="914400"/>
            <a:ext cx="57150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743200"/>
            <a:ext cx="3581400" cy="1295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276600" cy="31575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CDISC Vision: Informing patient care and safety through higher quality medical research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1460500"/>
            <a:ext cx="2971482" cy="29591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Mission: </a:t>
            </a:r>
            <a:r>
              <a:rPr lang="en-US" sz="2000" i="1" dirty="0" smtClean="0"/>
              <a:t>To develop and support global, platform-independent data standards that enable information system interoperability to improve medical research and related areas of healthcare</a:t>
            </a:r>
          </a:p>
          <a:p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264"/>
                </a:solidFill>
              </a:rPr>
              <a:t>Standards bring order to complexity</a:t>
            </a:r>
            <a:endParaRPr lang="en-US" sz="2000" b="1" dirty="0">
              <a:solidFill>
                <a:srgbClr val="0032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287BB-CDCE-494F-9DCF-9FEDADDCA2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95400"/>
            <a:ext cx="570789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2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28787"/>
            <a:ext cx="8858250" cy="34004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116888" cy="1109663"/>
          </a:xfrm>
          <a:prstGeom prst="rect">
            <a:avLst/>
          </a:prstGeom>
        </p:spPr>
        <p:txBody>
          <a:bodyPr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CDISC Foundational Standards</a:t>
            </a:r>
            <a:endParaRPr lang="en-US" sz="32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0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61" name="Title 5"/>
          <p:cNvSpPr>
            <a:spLocks noGrp="1"/>
          </p:cNvSpPr>
          <p:nvPr>
            <p:ph type="title"/>
          </p:nvPr>
        </p:nvSpPr>
        <p:spPr>
          <a:xfrm>
            <a:off x="671513" y="217488"/>
            <a:ext cx="8015287" cy="533400"/>
          </a:xfrm>
        </p:spPr>
        <p:txBody>
          <a:bodyPr/>
          <a:lstStyle/>
          <a:p>
            <a:r>
              <a:rPr lang="en-US" altLang="en-US" dirty="0"/>
              <a:t>Clinical Research Process</a:t>
            </a:r>
          </a:p>
        </p:txBody>
      </p:sp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1600200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1590675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0675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576387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arrie\Desktop\CDISC 2016-01-11\BN Resources\Arr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762000"/>
            <a:ext cx="829468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61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252413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242888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888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3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28600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arrie\Desktop\CDISC 2016-01-11\BN Resources\AE\AE_Pr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47800"/>
            <a:ext cx="62865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9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252413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242888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888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3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28600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arrie\Desktop\CDISC 2016-01-11\BN Resources\AE\AE_CDA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71600"/>
            <a:ext cx="5691187" cy="51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31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ie\Desktop\CDISC 2016-01-11\BN Resources\Prot-lap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7" y="252413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rie\Desktop\CDISC 2016-01-11\BN Resources\C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7" y="242888"/>
            <a:ext cx="1076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rie\Desktop\CDISC 2016-01-11\BN Resources\SD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888"/>
            <a:ext cx="1066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rie\Desktop\CDISC 2016-01-11\BN Resources\AD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3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rrie\Desktop\CDISC 2016-01-11\BN Resources\Report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28600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rrie\Desktop\CDISC 2016-01-11\BN Resources\AE\AE_SDT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5523"/>
            <a:ext cx="7848600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780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ikeh\AppData\Local\Temp\articulate\presenter\imgtemp\z0mTyaZd_files\slide0001_image001.png"/>
</p:tagLst>
</file>

<file path=ppt/theme/theme1.xml><?xml version="1.0" encoding="utf-8"?>
<a:theme xmlns:a="http://schemas.openxmlformats.org/drawingml/2006/main" name="CDISC-2016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A9A7B"/>
      </a:accent1>
      <a:accent2>
        <a:srgbClr val="004960"/>
      </a:accent2>
      <a:accent3>
        <a:srgbClr val="FFFFFF"/>
      </a:accent3>
      <a:accent4>
        <a:srgbClr val="000000"/>
      </a:accent4>
      <a:accent5>
        <a:srgbClr val="B9CABF"/>
      </a:accent5>
      <a:accent6>
        <a:srgbClr val="004156"/>
      </a:accent6>
      <a:hlink>
        <a:srgbClr val="677882"/>
      </a:hlink>
      <a:folHlink>
        <a:srgbClr val="B4CCB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9A7B"/>
        </a:accent1>
        <a:accent2>
          <a:srgbClr val="003343"/>
        </a:accent2>
        <a:accent3>
          <a:srgbClr val="FFFFFF"/>
        </a:accent3>
        <a:accent4>
          <a:srgbClr val="000000"/>
        </a:accent4>
        <a:accent5>
          <a:srgbClr val="B9CABF"/>
        </a:accent5>
        <a:accent6>
          <a:srgbClr val="002D3C"/>
        </a:accent6>
        <a:hlink>
          <a:srgbClr val="6778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9A7B"/>
        </a:accent1>
        <a:accent2>
          <a:srgbClr val="003343"/>
        </a:accent2>
        <a:accent3>
          <a:srgbClr val="FFFFFF"/>
        </a:accent3>
        <a:accent4>
          <a:srgbClr val="000000"/>
        </a:accent4>
        <a:accent5>
          <a:srgbClr val="B9CABF"/>
        </a:accent5>
        <a:accent6>
          <a:srgbClr val="002D3C"/>
        </a:accent6>
        <a:hlink>
          <a:srgbClr val="677882"/>
        </a:hlink>
        <a:folHlink>
          <a:srgbClr val="D4D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9A7B"/>
        </a:accent1>
        <a:accent2>
          <a:srgbClr val="003343"/>
        </a:accent2>
        <a:accent3>
          <a:srgbClr val="FFFFFF"/>
        </a:accent3>
        <a:accent4>
          <a:srgbClr val="000000"/>
        </a:accent4>
        <a:accent5>
          <a:srgbClr val="B9CABF"/>
        </a:accent5>
        <a:accent6>
          <a:srgbClr val="002D3C"/>
        </a:accent6>
        <a:hlink>
          <a:srgbClr val="677882"/>
        </a:hlink>
        <a:folHlink>
          <a:srgbClr val="BBE0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9A7B"/>
        </a:accent1>
        <a:accent2>
          <a:srgbClr val="003343"/>
        </a:accent2>
        <a:accent3>
          <a:srgbClr val="FFFFFF"/>
        </a:accent3>
        <a:accent4>
          <a:srgbClr val="000000"/>
        </a:accent4>
        <a:accent5>
          <a:srgbClr val="B9CABF"/>
        </a:accent5>
        <a:accent6>
          <a:srgbClr val="002D3C"/>
        </a:accent6>
        <a:hlink>
          <a:srgbClr val="677882"/>
        </a:hlink>
        <a:folHlink>
          <a:srgbClr val="B4CC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DISC-2016" id="{E254D393-2803-4405-9433-71C1ECA9DFF6}" vid="{6FBC3A70-2E17-4733-BE95-173CFF965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1423</Words>
  <Application>Microsoft Office PowerPoint</Application>
  <PresentationFormat>On-screen Show (4:3)</PresentationFormat>
  <Paragraphs>344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Georgia</vt:lpstr>
      <vt:lpstr>Segoe Print</vt:lpstr>
      <vt:lpstr>Tahoma</vt:lpstr>
      <vt:lpstr>Times New Roman</vt:lpstr>
      <vt:lpstr>Wingdings</vt:lpstr>
      <vt:lpstr>CDISC-2016</vt:lpstr>
      <vt:lpstr>Worksheet</vt:lpstr>
      <vt:lpstr>       </vt:lpstr>
      <vt:lpstr>A brief Introduction to CDISC Foundational Standards</vt:lpstr>
      <vt:lpstr>PowerPoint Presentation</vt:lpstr>
      <vt:lpstr>The CDISC Vision: Informing patient care and safety through higher quality medical research</vt:lpstr>
      <vt:lpstr>PowerPoint Presentation</vt:lpstr>
      <vt:lpstr>Clinical Research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SHARE?</vt:lpstr>
      <vt:lpstr>CDISC Shared Health and Research Electronic Library</vt:lpstr>
      <vt:lpstr>PowerPoint Presentation</vt:lpstr>
      <vt:lpstr>Back-up</vt:lpstr>
      <vt:lpstr>What is CDISC?</vt:lpstr>
      <vt:lpstr>What is CDISC? Clinical Data Interchange Standards Consortium</vt:lpstr>
      <vt:lpstr>PowerPoint Presentation</vt:lpstr>
      <vt:lpstr>CDISC</vt:lpstr>
      <vt:lpstr>PowerPoint Presentation</vt:lpstr>
      <vt:lpstr>PowerPoint Presentation</vt:lpstr>
      <vt:lpstr>Benefits of CDISC Standards</vt:lpstr>
      <vt:lpstr>Gartner-PhRMA-CDISC Project</vt:lpstr>
      <vt:lpstr>PowerPoint Presentation</vt:lpstr>
      <vt:lpstr>ADAS-Cog Variability Across Organizations</vt:lpstr>
      <vt:lpstr>Biomedical Research Integrated Domain Group (BRIDG)</vt:lpstr>
      <vt:lpstr>Basics of BRIDG </vt:lpstr>
      <vt:lpstr>3 Layer Architecture</vt:lpstr>
      <vt:lpstr>Layer 2: UML-Based BRIDG Model</vt:lpstr>
      <vt:lpstr>Layer 1: AE Sub-Domain UML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 LeRoy</dc:creator>
  <cp:lastModifiedBy>Barrie Nelson</cp:lastModifiedBy>
  <cp:revision>258</cp:revision>
  <dcterms:created xsi:type="dcterms:W3CDTF">2015-06-02T21:34:15Z</dcterms:created>
  <dcterms:modified xsi:type="dcterms:W3CDTF">2016-10-16T16:34:01Z</dcterms:modified>
</cp:coreProperties>
</file>