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306" r:id="rId3"/>
    <p:sldId id="307" r:id="rId4"/>
    <p:sldId id="308" r:id="rId5"/>
    <p:sldId id="315" r:id="rId6"/>
    <p:sldId id="309" r:id="rId7"/>
    <p:sldId id="316" r:id="rId8"/>
    <p:sldId id="310" r:id="rId9"/>
    <p:sldId id="281" r:id="rId10"/>
    <p:sldId id="313" r:id="rId11"/>
    <p:sldId id="303" r:id="rId12"/>
    <p:sldId id="317" r:id="rId13"/>
    <p:sldId id="301" r:id="rId14"/>
    <p:sldId id="30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FE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6650" autoAdjust="0"/>
  </p:normalViewPr>
  <p:slideViewPr>
    <p:cSldViewPr>
      <p:cViewPr varScale="1">
        <p:scale>
          <a:sx n="95" d="100"/>
          <a:sy n="95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7437-1F86-4626-A399-41A59FB2DF87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2DB21-1EAB-4D75-9ECA-B76EBF6A8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5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2DB21-1EAB-4D75-9ECA-B76EBF6A85D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64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There are three types of </a:t>
            </a:r>
            <a:r>
              <a:rPr lang="en-US" sz="1600" i="1" dirty="0" smtClean="0"/>
              <a:t>Process Input</a:t>
            </a:r>
            <a:r>
              <a:rPr lang="en-US" sz="1600" dirty="0" smtClean="0"/>
              <a:t> in LIM: </a:t>
            </a:r>
          </a:p>
          <a:p>
            <a:pPr lvl="1"/>
            <a:r>
              <a:rPr lang="en-US" sz="1200" i="1" dirty="0" smtClean="0"/>
              <a:t>Transformable Inputs, </a:t>
            </a:r>
            <a:r>
              <a:rPr lang="en-US" sz="1200" dirty="0" smtClean="0"/>
              <a:t>which is any object passed into a service that will be manipulated by the execution of the service, e.g. </a:t>
            </a:r>
            <a:r>
              <a:rPr lang="en-US" sz="1200" i="1" dirty="0" smtClean="0"/>
              <a:t>Data Sets</a:t>
            </a:r>
            <a:r>
              <a:rPr lang="en-US" sz="1200" dirty="0" smtClean="0"/>
              <a:t> and structural metadata.</a:t>
            </a:r>
          </a:p>
          <a:p>
            <a:pPr lvl="1"/>
            <a:r>
              <a:rPr lang="en-US" sz="1200" i="1" dirty="0" smtClean="0"/>
              <a:t>Process Support Inputs, </a:t>
            </a:r>
            <a:r>
              <a:rPr lang="en-US" sz="1200" dirty="0" smtClean="0"/>
              <a:t>which is a resource that is referenced or used to guide the service in completing its execution, e.g. code lists, background data, auxiliary data sets, or classifiers used as part of the service</a:t>
            </a:r>
          </a:p>
          <a:p>
            <a:pPr lvl="1"/>
            <a:r>
              <a:rPr lang="en-US" sz="1200" i="1" dirty="0" smtClean="0"/>
              <a:t>Parameter Inputs</a:t>
            </a:r>
            <a:r>
              <a:rPr lang="en-US" sz="1200" dirty="0" smtClean="0"/>
              <a:t>: Inputs used to specify which configuration should be used for a specific </a:t>
            </a:r>
            <a:r>
              <a:rPr lang="en-US" sz="1200" i="1" dirty="0" smtClean="0"/>
              <a:t>Process Step</a:t>
            </a:r>
            <a:r>
              <a:rPr lang="en-US" sz="1200" dirty="0" smtClean="0"/>
              <a:t>, which has been designed to be configurable.</a:t>
            </a:r>
          </a:p>
          <a:p>
            <a:pPr lvl="1"/>
            <a:endParaRPr lang="en-CA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There are three types of </a:t>
            </a:r>
            <a:r>
              <a:rPr lang="en-CA" sz="1200" i="1" dirty="0" smtClean="0"/>
              <a:t>Process Output </a:t>
            </a:r>
            <a:r>
              <a:rPr lang="en-CA" sz="1200" dirty="0" smtClean="0"/>
              <a:t>in LIM: </a:t>
            </a: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Transformed Output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the actions that were executed by the Service, e.g. the updated ("value added") version of one or more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Transformable Inputs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supplied to the Service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values that were missing previously have been imputed).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Execution Log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captures,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captures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of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Step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directly related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Transformed Output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produced, e.g. data that was recorded during the real time execution of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Step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Metric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the quality or methodological measurements about the execution of a service. One purpose for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Metric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be to provide a quality measure related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Transformed Output,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of how many records were imputed, and a measure of how much difference, statistically, the imputed values make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overall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dirty="0" smtClean="0"/>
          </a:p>
          <a:p>
            <a:pPr lvl="1"/>
            <a:endParaRPr lang="en-CA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2DB21-1EAB-4D75-9ECA-B76EBF6A85D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26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1BB7-74EA-4C34-B667-CCA0FFC884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A258-FE16-4024-A54A-8BFB948581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3B96-5D5E-4EAE-9199-98B2F3837EE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E7A2-4909-4E01-A3FE-6B40CF87B4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1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012A-C66C-4106-BED5-45B78F5A34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72F8-BAB3-43AA-9D6A-3660D55B4D7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5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CB8C-5B8A-4A37-8A79-A39B573F519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7CB5-7AC2-459D-9083-60FF7CA17A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8A5E-7D74-444C-9FAE-82744DE2FB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93B2-0165-40EF-923E-9AB866905C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FF0F-F09F-43F8-BE1A-9062B13696D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8C40-F81E-41B1-AB72-1D827A6E5B7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5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6BF5-3F13-46EB-9A3E-A5061A0B740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06B0-3133-417B-9714-A297CA714E4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0C4F-3FBF-434C-975A-869FC53D2C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9B76-B95E-453C-8C9C-C49890F1F5E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F783-9801-45D8-93B3-3524EEAEE67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15D5-0268-489B-9E14-756DBB44118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15B9-F8BB-4457-BAD4-AED5506B8B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A122-83BE-4DB4-B66C-C019E2AE76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DC1C-4C76-44E4-9218-F200E17ACA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8E68-05FE-4843-B6EE-FFF2965D757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B56996-225C-4114-81E3-38C423535A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FFDCE8-94E8-4F75-9791-97C157CAAFE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nece.org/stat/platform/display/CSPA/Common+Statistical+Production+Architectu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2262113"/>
          </a:xfrm>
        </p:spPr>
        <p:txBody>
          <a:bodyPr/>
          <a:lstStyle/>
          <a:p>
            <a:r>
              <a:rPr lang="en-US" sz="4000" dirty="0" smtClean="0"/>
              <a:t>The CSPA </a:t>
            </a:r>
            <a:r>
              <a:rPr lang="en-US" sz="4000" dirty="0" smtClean="0"/>
              <a:t>Logical Information </a:t>
            </a:r>
            <a:r>
              <a:rPr lang="en-US" sz="4000" dirty="0" smtClean="0"/>
              <a:t>Model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– </a:t>
            </a:r>
            <a:r>
              <a:rPr lang="en-US" sz="4000" dirty="0" smtClean="0"/>
              <a:t>An Introduction –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Flavio Rizzolo</a:t>
            </a:r>
            <a:endParaRPr lang="sv-SE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\\Fs11\scbjaen$\Mina dokument\Presentations\Clipart\CS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736304" cy="25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943196"/>
            <a:ext cx="8097794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October 17, 2016 - </a:t>
            </a:r>
            <a:r>
              <a:rPr lang="en-CA" sz="2200" dirty="0" err="1">
                <a:solidFill>
                  <a:schemeClr val="bg1">
                    <a:lumMod val="50000"/>
                  </a:schemeClr>
                </a:solidFill>
              </a:rPr>
              <a:t>Schloss</a:t>
            </a:r>
            <a:r>
              <a:rPr lang="en-CA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200" dirty="0" err="1" smtClean="0">
                <a:solidFill>
                  <a:schemeClr val="bg1">
                    <a:lumMod val="50000"/>
                  </a:schemeClr>
                </a:solidFill>
              </a:rPr>
              <a:t>Dagstuhl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Leibniz Center for Informatics</a:t>
            </a: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Service-driven development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2" y="1423317"/>
            <a:ext cx="8229600" cy="4525963"/>
          </a:xfrm>
        </p:spPr>
        <p:txBody>
          <a:bodyPr/>
          <a:lstStyle/>
          <a:p>
            <a:r>
              <a:rPr lang="en-AU" sz="2800" dirty="0" smtClean="0"/>
              <a:t>Stage 1: </a:t>
            </a:r>
          </a:p>
          <a:p>
            <a:pPr lvl="1"/>
            <a:r>
              <a:rPr lang="en-AU" sz="2400" dirty="0" smtClean="0"/>
              <a:t>Determine the information inputs and outputs (GSIM objects)</a:t>
            </a:r>
          </a:p>
          <a:p>
            <a:pPr lvl="1"/>
            <a:r>
              <a:rPr lang="en-AU" sz="2400" dirty="0" smtClean="0"/>
              <a:t>Check if the inputs/outputs are covered by LIM</a:t>
            </a:r>
          </a:p>
          <a:p>
            <a:pPr lvl="2"/>
            <a:r>
              <a:rPr lang="en-AU" sz="2000" dirty="0" smtClean="0">
                <a:solidFill>
                  <a:srgbClr val="00B050"/>
                </a:solidFill>
              </a:rPr>
              <a:t>If yes</a:t>
            </a:r>
            <a:r>
              <a:rPr lang="en-AU" sz="2000" dirty="0"/>
              <a:t>, service builder </a:t>
            </a:r>
            <a:r>
              <a:rPr lang="en-AU" sz="2000" dirty="0" smtClean="0"/>
              <a:t>uses </a:t>
            </a:r>
            <a:r>
              <a:rPr lang="en-AU" sz="2000" dirty="0"/>
              <a:t>relevant part of the </a:t>
            </a:r>
            <a:r>
              <a:rPr lang="en-AU" sz="2000" dirty="0" smtClean="0"/>
              <a:t>LIM, as well as a recommended physical representation</a:t>
            </a:r>
          </a:p>
          <a:p>
            <a:pPr lvl="2"/>
            <a:r>
              <a:rPr lang="en-AU" sz="2000" dirty="0">
                <a:solidFill>
                  <a:srgbClr val="FF0000"/>
                </a:solidFill>
              </a:rPr>
              <a:t>If no</a:t>
            </a:r>
            <a:r>
              <a:rPr lang="en-AU" sz="2000" dirty="0"/>
              <a:t>, contact CSPA implementation group for guidance, possible LIM </a:t>
            </a:r>
            <a:r>
              <a:rPr lang="en-AU" sz="2000" dirty="0" smtClean="0"/>
              <a:t>development</a:t>
            </a:r>
          </a:p>
          <a:p>
            <a:pPr lvl="1"/>
            <a:r>
              <a:rPr lang="en-AU" sz="2400" dirty="0"/>
              <a:t>Look at which standards are in </a:t>
            </a:r>
            <a:r>
              <a:rPr lang="en-AU" sz="2400" dirty="0" smtClean="0"/>
              <a:t>scope of the request</a:t>
            </a:r>
          </a:p>
          <a:p>
            <a:r>
              <a:rPr lang="en-AU" sz="2800" dirty="0" smtClean="0"/>
              <a:t>Stage 2:</a:t>
            </a:r>
          </a:p>
          <a:p>
            <a:pPr lvl="1"/>
            <a:r>
              <a:rPr lang="en-AU" sz="2400" dirty="0" smtClean="0"/>
              <a:t>LIM development team consults more broadly on needs</a:t>
            </a:r>
          </a:p>
          <a:p>
            <a:pPr lvl="1"/>
            <a:r>
              <a:rPr lang="en-AU" sz="2400" dirty="0" smtClean="0"/>
              <a:t>On acceptance of development, make it CSPA mandated</a:t>
            </a:r>
          </a:p>
          <a:p>
            <a:endParaRPr lang="en-AU" sz="2800" dirty="0" smtClean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584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sz="4000" dirty="0" smtClean="0"/>
              <a:t>Example: Extending GSIM</a:t>
            </a:r>
            <a:endParaRPr lang="en-CA" sz="4000" dirty="0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68728"/>
            <a:ext cx="4752528" cy="50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487363"/>
            <a:ext cx="3584925" cy="4965973"/>
          </a:xfrm>
        </p:spPr>
        <p:txBody>
          <a:bodyPr/>
          <a:lstStyle/>
          <a:p>
            <a:r>
              <a:rPr lang="en-US" sz="1600" dirty="0" smtClean="0"/>
              <a:t>A </a:t>
            </a:r>
            <a:r>
              <a:rPr lang="en-US" sz="1600" i="1" dirty="0" smtClean="0"/>
              <a:t>Process </a:t>
            </a:r>
            <a:r>
              <a:rPr lang="en-US" sz="1600" i="1" dirty="0"/>
              <a:t>Control</a:t>
            </a:r>
            <a:r>
              <a:rPr lang="en-US" sz="1600" dirty="0"/>
              <a:t> defines the flow within </a:t>
            </a:r>
            <a:r>
              <a:rPr lang="en-US" sz="1600" i="1" dirty="0" smtClean="0"/>
              <a:t>Process Steps</a:t>
            </a:r>
            <a:r>
              <a:rPr lang="en-US" sz="1600" dirty="0" smtClean="0"/>
              <a:t> and between </a:t>
            </a:r>
            <a:r>
              <a:rPr lang="en-US" sz="1600" dirty="0"/>
              <a:t>different </a:t>
            </a:r>
            <a:r>
              <a:rPr lang="en-US" sz="1600" i="1" dirty="0"/>
              <a:t>Process Steps</a:t>
            </a:r>
            <a:r>
              <a:rPr lang="en-US" sz="1600" dirty="0"/>
              <a:t>. </a:t>
            </a:r>
            <a:r>
              <a:rPr lang="en-US" sz="1600" dirty="0" smtClean="0"/>
              <a:t>In particular, it </a:t>
            </a:r>
            <a:r>
              <a:rPr lang="en-US" sz="1600" dirty="0"/>
              <a:t>can describe the flow within a </a:t>
            </a:r>
            <a:r>
              <a:rPr lang="en-US" sz="1600" dirty="0" smtClean="0"/>
              <a:t>service </a:t>
            </a:r>
            <a:r>
              <a:rPr lang="en-US" sz="1600" dirty="0"/>
              <a:t>and also between different services</a:t>
            </a:r>
            <a:r>
              <a:rPr lang="en-US" sz="1600" dirty="0" smtClean="0"/>
              <a:t>.</a:t>
            </a:r>
          </a:p>
          <a:p>
            <a:r>
              <a:rPr lang="en-US" sz="1600" i="1" dirty="0"/>
              <a:t>Process Input</a:t>
            </a:r>
            <a:r>
              <a:rPr lang="en-US" sz="1600" dirty="0"/>
              <a:t> and </a:t>
            </a:r>
            <a:r>
              <a:rPr lang="en-US" sz="1600" i="1" dirty="0"/>
              <a:t>Process Output</a:t>
            </a:r>
            <a:r>
              <a:rPr lang="en-US" sz="1600" dirty="0"/>
              <a:t> are used to identify the information </a:t>
            </a:r>
            <a:r>
              <a:rPr lang="en-US" sz="1600" dirty="0" smtClean="0"/>
              <a:t>objects </a:t>
            </a:r>
            <a:r>
              <a:rPr lang="en-US" sz="1600" dirty="0"/>
              <a:t>to be passed across the service </a:t>
            </a:r>
            <a:r>
              <a:rPr lang="en-US" sz="1600" dirty="0" smtClean="0"/>
              <a:t>boundary.</a:t>
            </a:r>
          </a:p>
          <a:p>
            <a:r>
              <a:rPr lang="en-US" sz="1600" dirty="0"/>
              <a:t>There are three types of </a:t>
            </a:r>
            <a:r>
              <a:rPr lang="en-US" sz="1600" i="1" dirty="0"/>
              <a:t>Process Input</a:t>
            </a:r>
            <a:r>
              <a:rPr lang="en-US" sz="1600" dirty="0"/>
              <a:t> in </a:t>
            </a:r>
            <a:r>
              <a:rPr lang="en-US" sz="1600" dirty="0" smtClean="0"/>
              <a:t>LIM</a:t>
            </a:r>
            <a:r>
              <a:rPr lang="en-US" sz="1600" dirty="0"/>
              <a:t>: </a:t>
            </a:r>
            <a:r>
              <a:rPr lang="en-US" sz="1600" i="1" dirty="0"/>
              <a:t>Transformable Inputs</a:t>
            </a:r>
            <a:r>
              <a:rPr lang="en-US" sz="1600" dirty="0"/>
              <a:t>, </a:t>
            </a:r>
            <a:r>
              <a:rPr lang="en-US" sz="1600" i="1" dirty="0"/>
              <a:t>Process Support Inputs</a:t>
            </a:r>
            <a:r>
              <a:rPr lang="en-US" sz="1600" dirty="0"/>
              <a:t>, and </a:t>
            </a:r>
            <a:r>
              <a:rPr lang="en-US" sz="1600" i="1" dirty="0"/>
              <a:t>Parameter Inputs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And three types of Process Output:</a:t>
            </a:r>
            <a:r>
              <a:rPr lang="en-CA" sz="1600" dirty="0"/>
              <a:t> </a:t>
            </a:r>
            <a:r>
              <a:rPr lang="en-US" sz="1600" i="1" dirty="0"/>
              <a:t>Transformed Output, Process Execution Log</a:t>
            </a:r>
            <a:r>
              <a:rPr lang="en-US" sz="1600" dirty="0"/>
              <a:t> and </a:t>
            </a:r>
            <a:r>
              <a:rPr lang="en-US" sz="1600" i="1" dirty="0"/>
              <a:t>Process </a:t>
            </a:r>
            <a:r>
              <a:rPr lang="en-US" sz="1600" i="1" dirty="0" smtClean="0"/>
              <a:t>Metric.</a:t>
            </a:r>
          </a:p>
          <a:p>
            <a:r>
              <a:rPr lang="en-US" sz="1600" dirty="0" smtClean="0"/>
              <a:t>These six classes are additions to GSIM 1.1.</a:t>
            </a:r>
          </a:p>
        </p:txBody>
      </p:sp>
    </p:spTree>
    <p:extLst>
      <p:ext uri="{BB962C8B-B14F-4D97-AF65-F5344CB8AC3E}">
        <p14:creationId xmlns:p14="http://schemas.microsoft.com/office/powerpoint/2010/main" val="3762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sz="4000" dirty="0" smtClean="0"/>
              <a:t>Example: Expanding GSIM</a:t>
            </a:r>
            <a:endParaRPr lang="en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3790"/>
            <a:ext cx="7488832" cy="5348177"/>
          </a:xfrm>
        </p:spPr>
      </p:pic>
    </p:spTree>
    <p:extLst>
      <p:ext uri="{BB962C8B-B14F-4D97-AF65-F5344CB8AC3E}">
        <p14:creationId xmlns:p14="http://schemas.microsoft.com/office/powerpoint/2010/main" val="7962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LIM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CSPA </a:t>
            </a:r>
            <a:r>
              <a:rPr lang="sv-SE" dirty="0" err="1" smtClean="0"/>
              <a:t>Implemention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endParaRPr lang="sv-SE" dirty="0" smtClean="0"/>
          </a:p>
          <a:p>
            <a:r>
              <a:rPr lang="sv-SE" dirty="0" err="1" smtClean="0"/>
              <a:t>Subgroup</a:t>
            </a:r>
            <a:r>
              <a:rPr lang="sv-SE" dirty="0" smtClean="0"/>
              <a:t> LIM</a:t>
            </a:r>
          </a:p>
          <a:p>
            <a:r>
              <a:rPr lang="sv-SE" dirty="0" err="1" smtClean="0"/>
              <a:t>Variables</a:t>
            </a:r>
            <a:r>
              <a:rPr lang="sv-SE" dirty="0" smtClean="0"/>
              <a:t> </a:t>
            </a:r>
            <a:r>
              <a:rPr lang="sv-SE" dirty="0" err="1" smtClean="0"/>
              <a:t>identified</a:t>
            </a:r>
            <a:r>
              <a:rPr lang="sv-SE" dirty="0" smtClean="0"/>
              <a:t> as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priority</a:t>
            </a:r>
            <a:endParaRPr lang="sv-SE" dirty="0" smtClean="0"/>
          </a:p>
          <a:p>
            <a:pPr lvl="1"/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avoid</a:t>
            </a:r>
            <a:r>
              <a:rPr lang="sv-SE" dirty="0" smtClean="0"/>
              <a:t> risk of </a:t>
            </a:r>
            <a:r>
              <a:rPr lang="sv-SE" dirty="0" err="1" smtClean="0"/>
              <a:t>implementors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different </a:t>
            </a:r>
            <a:r>
              <a:rPr lang="sv-SE" dirty="0" err="1" smtClean="0"/>
              <a:t>Variable</a:t>
            </a:r>
            <a:r>
              <a:rPr lang="sv-SE" dirty="0" smtClean="0"/>
              <a:t> </a:t>
            </a:r>
            <a:r>
              <a:rPr lang="sv-SE" dirty="0" err="1" smtClean="0"/>
              <a:t>incorrectly</a:t>
            </a:r>
            <a:r>
              <a:rPr lang="sv-SE" dirty="0" smtClean="0"/>
              <a:t> -&gt; </a:t>
            </a:r>
            <a:r>
              <a:rPr lang="sv-SE" dirty="0" err="1" smtClean="0"/>
              <a:t>easier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share</a:t>
            </a:r>
            <a:r>
              <a:rPr lang="sv-SE" dirty="0" smtClean="0"/>
              <a:t> services</a:t>
            </a:r>
          </a:p>
          <a:p>
            <a:pPr lvl="1"/>
            <a:r>
              <a:rPr lang="sv-SE" dirty="0" smtClean="0"/>
              <a:t>Neuchâtel </a:t>
            </a:r>
            <a:r>
              <a:rPr lang="sv-SE" dirty="0" err="1" smtClean="0"/>
              <a:t>Model</a:t>
            </a:r>
            <a:r>
              <a:rPr lang="sv-SE" dirty="0" smtClean="0"/>
              <a:t> definitions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Where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find</a:t>
            </a:r>
            <a:r>
              <a:rPr lang="sv-SE" dirty="0" smtClean="0"/>
              <a:t> information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00201"/>
            <a:ext cx="7056785" cy="42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899592" y="57332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http://</a:t>
            </a:r>
            <a:r>
              <a:rPr lang="sv-SE" dirty="0" smtClean="0">
                <a:hlinkClick r:id="rId3"/>
              </a:rPr>
              <a:t>www1.unece.org/stat/platform/display/CSPA/Common+Statistical+Production+Architecture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67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</a:t>
            </a:r>
            <a:r>
              <a:rPr lang="en-CA" dirty="0" err="1" smtClean="0"/>
              <a:t>CSPA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85396"/>
          </a:xfrm>
        </p:spPr>
        <p:txBody>
          <a:bodyPr/>
          <a:lstStyle/>
          <a:p>
            <a:r>
              <a:rPr lang="en-US" sz="2800" dirty="0"/>
              <a:t>The Common Statistical Production Architecture (</a:t>
            </a:r>
            <a:r>
              <a:rPr lang="en-US" sz="2800" dirty="0" err="1"/>
              <a:t>CSPA</a:t>
            </a:r>
            <a:r>
              <a:rPr lang="en-US" sz="2800" dirty="0"/>
              <a:t>) is a reference architecture for the official statistics </a:t>
            </a:r>
            <a:r>
              <a:rPr lang="en-US" sz="2800" dirty="0" smtClean="0"/>
              <a:t>industry. </a:t>
            </a:r>
          </a:p>
          <a:p>
            <a:r>
              <a:rPr lang="en-US" sz="2800" dirty="0" err="1" smtClean="0"/>
              <a:t>CSPA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a practical link between </a:t>
            </a:r>
            <a:r>
              <a:rPr lang="en-US" sz="2400" dirty="0" smtClean="0"/>
              <a:t>the </a:t>
            </a:r>
            <a:r>
              <a:rPr lang="en-US" sz="2400" dirty="0"/>
              <a:t>Generic Statistical Information Model (</a:t>
            </a:r>
            <a:r>
              <a:rPr lang="en-US" sz="2400" dirty="0" err="1" smtClean="0"/>
              <a:t>GSIM</a:t>
            </a:r>
            <a:r>
              <a:rPr lang="en-US" sz="2400" dirty="0" smtClean="0"/>
              <a:t>), the </a:t>
            </a:r>
            <a:r>
              <a:rPr lang="en-US" sz="2400" dirty="0"/>
              <a:t>Generic Statistical Business </a:t>
            </a:r>
            <a:r>
              <a:rPr lang="en-US" sz="2400" dirty="0" smtClean="0"/>
              <a:t>Process Model </a:t>
            </a:r>
            <a:r>
              <a:rPr lang="en-US" sz="2400" dirty="0"/>
              <a:t>(</a:t>
            </a:r>
            <a:r>
              <a:rPr lang="en-US" sz="2400" dirty="0" err="1"/>
              <a:t>GSBPM</a:t>
            </a:r>
            <a:r>
              <a:rPr lang="en-US" sz="2400" dirty="0"/>
              <a:t>), and </a:t>
            </a:r>
            <a:r>
              <a:rPr lang="en-US" sz="2400" dirty="0" smtClean="0"/>
              <a:t>the actual statistical production as implemented by statistical organizations;</a:t>
            </a:r>
            <a:endParaRPr lang="en-CA" sz="2400" dirty="0"/>
          </a:p>
          <a:p>
            <a:pPr lvl="1"/>
            <a:r>
              <a:rPr lang="en-US" sz="2400" dirty="0"/>
              <a:t>includes </a:t>
            </a:r>
            <a:r>
              <a:rPr lang="en-US" sz="2400" dirty="0" smtClean="0"/>
              <a:t>multiple architectures and </a:t>
            </a:r>
            <a:r>
              <a:rPr lang="en-US" sz="2400" dirty="0"/>
              <a:t>associated principles for the delivery of statistical </a:t>
            </a:r>
            <a:r>
              <a:rPr lang="en-US" sz="2400" dirty="0" smtClean="0"/>
              <a:t>services;</a:t>
            </a:r>
            <a:endParaRPr lang="en-CA" sz="2400" dirty="0"/>
          </a:p>
          <a:p>
            <a:pPr lvl="1"/>
            <a:r>
              <a:rPr lang="en-US" sz="2400" dirty="0" smtClean="0"/>
              <a:t>does </a:t>
            </a:r>
            <a:r>
              <a:rPr lang="en-US" sz="2400" dirty="0"/>
              <a:t>not prescribe technology environments of statistical </a:t>
            </a:r>
            <a:r>
              <a:rPr lang="en-US" sz="2400" dirty="0" smtClean="0"/>
              <a:t>organizations.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3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What is </a:t>
            </a:r>
            <a:r>
              <a:rPr lang="en-CA" sz="4000" dirty="0" err="1" smtClean="0"/>
              <a:t>CSPA</a:t>
            </a:r>
            <a:r>
              <a:rPr lang="en-CA" sz="4000" dirty="0" smtClean="0"/>
              <a:t> LIM?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/>
          <a:p>
            <a:r>
              <a:rPr lang="en-CA" sz="2800" dirty="0" err="1" smtClean="0"/>
              <a:t>GSIM</a:t>
            </a:r>
            <a:r>
              <a:rPr lang="en-CA" sz="2800" dirty="0" smtClean="0"/>
              <a:t> provides </a:t>
            </a:r>
            <a:r>
              <a:rPr lang="en-CA" sz="2800" dirty="0"/>
              <a:t>a common language </a:t>
            </a:r>
            <a:r>
              <a:rPr lang="en-CA" sz="2800" dirty="0" smtClean="0"/>
              <a:t>for statistical production that help people communicate. However, it does not provide enough detail for service implementation.</a:t>
            </a:r>
          </a:p>
          <a:p>
            <a:r>
              <a:rPr lang="en-CA" sz="2800" dirty="0" smtClean="0"/>
              <a:t>A logical information model (LIM) is being developed within </a:t>
            </a:r>
            <a:r>
              <a:rPr lang="en-CA" sz="2800" dirty="0" err="1" smtClean="0"/>
              <a:t>CSPA</a:t>
            </a:r>
            <a:r>
              <a:rPr lang="en-CA" sz="2800" dirty="0" smtClean="0"/>
              <a:t>. LIM:</a:t>
            </a:r>
          </a:p>
          <a:p>
            <a:pPr lvl="1"/>
            <a:r>
              <a:rPr lang="en-CA" sz="2400" dirty="0" smtClean="0"/>
              <a:t>bridges the gap between </a:t>
            </a:r>
            <a:r>
              <a:rPr lang="en-CA" sz="2400" dirty="0" err="1" smtClean="0"/>
              <a:t>GSIM</a:t>
            </a:r>
            <a:r>
              <a:rPr lang="en-CA" sz="2400" dirty="0" smtClean="0"/>
              <a:t> and the needs of </a:t>
            </a:r>
            <a:r>
              <a:rPr lang="en-CA" sz="2400" dirty="0" err="1" smtClean="0"/>
              <a:t>CSPA</a:t>
            </a:r>
            <a:r>
              <a:rPr lang="en-CA" sz="2400" dirty="0" smtClean="0"/>
              <a:t> services to describe physical information models for data exchange;</a:t>
            </a:r>
          </a:p>
          <a:p>
            <a:pPr lvl="1"/>
            <a:r>
              <a:rPr lang="en-US" sz="2400" dirty="0" smtClean="0"/>
              <a:t>maps to </a:t>
            </a:r>
            <a:r>
              <a:rPr lang="en-US" sz="2400" dirty="0" err="1" smtClean="0"/>
              <a:t>SDMX</a:t>
            </a:r>
            <a:r>
              <a:rPr lang="en-US" sz="2400" dirty="0" smtClean="0"/>
              <a:t> and </a:t>
            </a:r>
            <a:r>
              <a:rPr lang="en-US" sz="2400" dirty="0" err="1"/>
              <a:t>DDI</a:t>
            </a:r>
            <a:r>
              <a:rPr lang="en-US" sz="2400" dirty="0"/>
              <a:t> </a:t>
            </a:r>
            <a:r>
              <a:rPr lang="en-CA" sz="2400" dirty="0" smtClean="0"/>
              <a:t>as much as possible.</a:t>
            </a:r>
            <a:endParaRPr lang="en-CA" sz="2400" dirty="0"/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695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Representation layers</a:t>
            </a:r>
            <a:endParaRPr lang="en-CA" sz="4000" dirty="0"/>
          </a:p>
        </p:txBody>
      </p:sp>
      <p:pic>
        <p:nvPicPr>
          <p:cNvPr id="1026" name="Picture 2" descr="http://www1.unece.org/stat/platform/download/attachments/116000015/worddav705b6393e7ec1616f7501261f456a2e5.png?version=1&amp;modificationDate=1438078824954&amp;api=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02916" cy="31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Service </a:t>
            </a:r>
            <a:r>
              <a:rPr lang="en-CA" sz="4000" dirty="0" smtClean="0"/>
              <a:t>design </a:t>
            </a:r>
            <a:r>
              <a:rPr lang="en-CA" sz="4000" dirty="0"/>
              <a:t>l</a:t>
            </a:r>
            <a:r>
              <a:rPr lang="en-CA" sz="4000" dirty="0" smtClean="0"/>
              <a:t>ayers</a:t>
            </a:r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6408712" cy="45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Why not using the standards directly?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r>
              <a:rPr lang="en-CA" sz="2400" dirty="0" smtClean="0"/>
              <a:t>A service builder has multiple choices for physical models, e.g. </a:t>
            </a:r>
            <a:r>
              <a:rPr lang="en-CA" sz="2400" dirty="0" err="1" smtClean="0"/>
              <a:t>SDMX</a:t>
            </a:r>
            <a:r>
              <a:rPr lang="en-CA" sz="2400" dirty="0" smtClean="0"/>
              <a:t>-ML (XML), </a:t>
            </a:r>
            <a:r>
              <a:rPr lang="en-CA" sz="2400" dirty="0" err="1" smtClean="0"/>
              <a:t>SDMX-JSON</a:t>
            </a:r>
            <a:r>
              <a:rPr lang="en-CA" sz="2400" dirty="0" smtClean="0"/>
              <a:t>, </a:t>
            </a:r>
            <a:r>
              <a:rPr lang="en-CA" sz="2400" dirty="0" err="1" smtClean="0"/>
              <a:t>DDI</a:t>
            </a:r>
            <a:r>
              <a:rPr lang="en-CA" sz="2400" dirty="0" smtClean="0"/>
              <a:t> </a:t>
            </a:r>
            <a:r>
              <a:rPr lang="en-CA" sz="2400" dirty="0"/>
              <a:t>3.2 </a:t>
            </a:r>
            <a:r>
              <a:rPr lang="en-CA" sz="2400" dirty="0" smtClean="0"/>
              <a:t>XML, </a:t>
            </a:r>
            <a:r>
              <a:rPr lang="en-CA" sz="2400" dirty="0" err="1" smtClean="0"/>
              <a:t>DDI</a:t>
            </a:r>
            <a:r>
              <a:rPr lang="en-CA" sz="2400" dirty="0" smtClean="0"/>
              <a:t>-Views XML and RDF (soon), SKOS/</a:t>
            </a:r>
            <a:r>
              <a:rPr lang="en-CA" sz="2400" dirty="0" err="1" smtClean="0"/>
              <a:t>XKOS</a:t>
            </a:r>
            <a:r>
              <a:rPr lang="en-CA" sz="2400" dirty="0" smtClean="0"/>
              <a:t>, others.</a:t>
            </a:r>
          </a:p>
          <a:p>
            <a:r>
              <a:rPr lang="en-CA" sz="2400" dirty="0" smtClean="0"/>
              <a:t>Despite many choices being “equal”, some are more “equal” than others: </a:t>
            </a:r>
          </a:p>
          <a:p>
            <a:pPr lvl="1"/>
            <a:r>
              <a:rPr lang="en-CA" sz="2000" dirty="0" smtClean="0"/>
              <a:t>E.g. code lists have different representations in </a:t>
            </a:r>
            <a:r>
              <a:rPr lang="en-CA" sz="2000" dirty="0" err="1" smtClean="0"/>
              <a:t>SDMX</a:t>
            </a:r>
            <a:r>
              <a:rPr lang="en-CA" sz="2000" dirty="0" smtClean="0"/>
              <a:t> ML and </a:t>
            </a:r>
            <a:r>
              <a:rPr lang="en-CA" sz="2000" dirty="0" err="1" smtClean="0"/>
              <a:t>DDI</a:t>
            </a:r>
            <a:r>
              <a:rPr lang="en-CA" sz="2000" dirty="0" smtClean="0"/>
              <a:t> 3.2; exchanging data between a service with a </a:t>
            </a:r>
            <a:r>
              <a:rPr lang="en-CA" sz="2000" dirty="0" err="1" smtClean="0"/>
              <a:t>SDMX</a:t>
            </a:r>
            <a:r>
              <a:rPr lang="en-CA" sz="2000" dirty="0" smtClean="0"/>
              <a:t> ML interface and another one with a </a:t>
            </a:r>
            <a:r>
              <a:rPr lang="en-CA" sz="2000" dirty="0" err="1" smtClean="0"/>
              <a:t>DDI</a:t>
            </a:r>
            <a:r>
              <a:rPr lang="en-CA" sz="2000" dirty="0" smtClean="0"/>
              <a:t> 3.2 interface requires a mapping and a data transformation.</a:t>
            </a:r>
          </a:p>
          <a:p>
            <a:r>
              <a:rPr lang="en-CA" sz="2400" dirty="0" smtClean="0"/>
              <a:t>In addition, as </a:t>
            </a:r>
            <a:r>
              <a:rPr lang="en-CA" sz="2400" dirty="0"/>
              <a:t>these standards </a:t>
            </a:r>
            <a:r>
              <a:rPr lang="en-CA" sz="2400" dirty="0" smtClean="0"/>
              <a:t>have </a:t>
            </a:r>
            <a:r>
              <a:rPr lang="en-CA" sz="2400" dirty="0"/>
              <a:t>evolved independently, the objects and attributes they use are similar but not </a:t>
            </a:r>
            <a:r>
              <a:rPr lang="en-CA" sz="2400" dirty="0" smtClean="0"/>
              <a:t>always compatible, and </a:t>
            </a:r>
            <a:r>
              <a:rPr lang="en-CA" sz="2400" dirty="0"/>
              <a:t>can be implemented in many different ways. 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246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 logical model?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CA" sz="2400" dirty="0"/>
              <a:t>LIM provides the “missing link” for translating </a:t>
            </a:r>
            <a:r>
              <a:rPr lang="en-CA" sz="2400" dirty="0" err="1"/>
              <a:t>GSIM</a:t>
            </a:r>
            <a:r>
              <a:rPr lang="en-CA" sz="2400" dirty="0"/>
              <a:t> objects to consistent, standards-aligned, physical inputs and outputs for the </a:t>
            </a:r>
            <a:r>
              <a:rPr lang="en-CA" sz="2400" dirty="0" err="1"/>
              <a:t>CSPA</a:t>
            </a:r>
            <a:r>
              <a:rPr lang="en-CA" sz="2400" dirty="0"/>
              <a:t> services that need them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The </a:t>
            </a:r>
            <a:r>
              <a:rPr lang="en-CA" sz="2400" dirty="0" err="1"/>
              <a:t>CSPA</a:t>
            </a:r>
            <a:r>
              <a:rPr lang="en-CA" sz="2400" dirty="0"/>
              <a:t> LIM will:</a:t>
            </a:r>
          </a:p>
          <a:p>
            <a:pPr lvl="1"/>
            <a:r>
              <a:rPr lang="en-CA" sz="2000" dirty="0"/>
              <a:t>complement, and be founded upon, the existing </a:t>
            </a:r>
            <a:r>
              <a:rPr lang="en-CA" sz="2000" dirty="0" err="1"/>
              <a:t>GSIM</a:t>
            </a:r>
            <a:r>
              <a:rPr lang="en-CA" sz="2000" dirty="0"/>
              <a:t> conceptual model;</a:t>
            </a:r>
          </a:p>
          <a:p>
            <a:pPr lvl="1"/>
            <a:r>
              <a:rPr lang="en-CA" sz="2000" dirty="0"/>
              <a:t>support consistent use of </a:t>
            </a:r>
            <a:r>
              <a:rPr lang="en-CA" sz="2000" dirty="0" err="1"/>
              <a:t>SDMX</a:t>
            </a:r>
            <a:r>
              <a:rPr lang="en-CA" sz="2000" dirty="0"/>
              <a:t>, </a:t>
            </a:r>
            <a:r>
              <a:rPr lang="en-CA" sz="2000" dirty="0" err="1"/>
              <a:t>DDI</a:t>
            </a:r>
            <a:r>
              <a:rPr lang="en-CA" sz="2000" dirty="0"/>
              <a:t> and other implementation standards in reusable </a:t>
            </a:r>
            <a:r>
              <a:rPr lang="en-CA" sz="2000" dirty="0" err="1"/>
              <a:t>CPSA</a:t>
            </a:r>
            <a:r>
              <a:rPr lang="en-CA" sz="2000" dirty="0"/>
              <a:t> services;</a:t>
            </a:r>
          </a:p>
          <a:p>
            <a:pPr lvl="1"/>
            <a:r>
              <a:rPr lang="en-CA" sz="2000" dirty="0"/>
              <a:t>make it easier for organisations that </a:t>
            </a:r>
            <a:r>
              <a:rPr lang="en-CA" sz="2000" dirty="0" smtClean="0"/>
              <a:t>do </a:t>
            </a:r>
            <a:r>
              <a:rPr lang="en-CA" sz="2000" dirty="0"/>
              <a:t>not </a:t>
            </a:r>
            <a:r>
              <a:rPr lang="en-CA" sz="2000" dirty="0" smtClean="0"/>
              <a:t>currently use </a:t>
            </a:r>
            <a:r>
              <a:rPr lang="en-CA" sz="2000" dirty="0"/>
              <a:t>SDMX or DDI to implement reusable CSPA services, and</a:t>
            </a:r>
          </a:p>
          <a:p>
            <a:pPr lvl="1"/>
            <a:r>
              <a:rPr lang="en-CA" sz="2000" dirty="0"/>
              <a:t>be a useful way for users to precisely document the inputs and outputs of their business processes.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81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LIM-to-Physical mapping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9" y="1628800"/>
            <a:ext cx="8585081" cy="44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 development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CSPA services development </a:t>
            </a:r>
            <a:r>
              <a:rPr lang="en-GB" sz="2400" dirty="0"/>
              <a:t>roadmap</a:t>
            </a:r>
          </a:p>
          <a:p>
            <a:pPr lvl="1"/>
            <a:r>
              <a:rPr lang="en-GB" sz="2000" dirty="0"/>
              <a:t>LIM objects </a:t>
            </a:r>
            <a:r>
              <a:rPr lang="en-GB" sz="2000" dirty="0" smtClean="0"/>
              <a:t>will be developed based on CSPA </a:t>
            </a:r>
            <a:r>
              <a:rPr lang="en-GB" sz="2000" dirty="0"/>
              <a:t>service </a:t>
            </a:r>
            <a:r>
              <a:rPr lang="en-GB" sz="2000" dirty="0" smtClean="0"/>
              <a:t>implementation needs;</a:t>
            </a:r>
            <a:endParaRPr lang="en-GB" sz="2000" dirty="0"/>
          </a:p>
          <a:p>
            <a:r>
              <a:rPr lang="en-GB" sz="2400" dirty="0"/>
              <a:t>Statistical </a:t>
            </a:r>
            <a:r>
              <a:rPr lang="en-GB" sz="2400" dirty="0"/>
              <a:t>agencies internal </a:t>
            </a:r>
            <a:r>
              <a:rPr lang="en-GB" sz="2400" dirty="0"/>
              <a:t>service development roadmap</a:t>
            </a:r>
          </a:p>
          <a:p>
            <a:pPr lvl="1"/>
            <a:r>
              <a:rPr lang="en-GB" sz="2000" dirty="0"/>
              <a:t>LIM object </a:t>
            </a:r>
            <a:r>
              <a:rPr lang="en-GB" sz="2000" dirty="0" smtClean="0"/>
              <a:t>will be developed based on participant agencies’ </a:t>
            </a:r>
            <a:r>
              <a:rPr lang="en-GB" sz="2000" dirty="0"/>
              <a:t>service </a:t>
            </a:r>
            <a:r>
              <a:rPr lang="en-GB" sz="2000" dirty="0" smtClean="0"/>
              <a:t>implementation needs;</a:t>
            </a:r>
          </a:p>
          <a:p>
            <a:r>
              <a:rPr lang="en-GB" sz="2400" dirty="0" smtClean="0"/>
              <a:t>Reusability factor</a:t>
            </a:r>
          </a:p>
          <a:p>
            <a:pPr lvl="1"/>
            <a:r>
              <a:rPr lang="en-GB" sz="2000" dirty="0" smtClean="0"/>
              <a:t>LIM </a:t>
            </a:r>
            <a:r>
              <a:rPr lang="en-GB" sz="2000" dirty="0"/>
              <a:t>objects required by multiple services will have higher </a:t>
            </a:r>
            <a:r>
              <a:rPr lang="en-GB" sz="2000" dirty="0" smtClean="0"/>
              <a:t>priority;</a:t>
            </a:r>
            <a:endParaRPr lang="en-GB" sz="2000" dirty="0"/>
          </a:p>
          <a:p>
            <a:r>
              <a:rPr lang="en-GB" sz="2400" dirty="0"/>
              <a:t>Coverage </a:t>
            </a:r>
            <a:r>
              <a:rPr lang="en-GB" sz="2400" dirty="0"/>
              <a:t>provided by existing </a:t>
            </a:r>
            <a:r>
              <a:rPr lang="en-GB" sz="2400" dirty="0"/>
              <a:t>standards</a:t>
            </a:r>
          </a:p>
          <a:p>
            <a:pPr lvl="1"/>
            <a:r>
              <a:rPr lang="en-GB" sz="2000" dirty="0"/>
              <a:t>LIM objects that can be mapped to DDI and SDMX will </a:t>
            </a:r>
            <a:r>
              <a:rPr lang="en-GB" sz="2000" dirty="0" smtClean="0"/>
              <a:t>have higher priority.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9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6673</TotalTime>
  <Words>986</Words>
  <Application>Microsoft Office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CSPA Logical Information Model – An Introduction –   Flavio Rizzolo</vt:lpstr>
      <vt:lpstr>What is CSPA?</vt:lpstr>
      <vt:lpstr>What is CSPA LIM?</vt:lpstr>
      <vt:lpstr>Representation layers</vt:lpstr>
      <vt:lpstr>Service design layers</vt:lpstr>
      <vt:lpstr>Why not using the standards directly?</vt:lpstr>
      <vt:lpstr>Why a logical model?</vt:lpstr>
      <vt:lpstr>LIM-to-Physical mapping</vt:lpstr>
      <vt:lpstr>LIM development criteria</vt:lpstr>
      <vt:lpstr>Service-driven development</vt:lpstr>
      <vt:lpstr>Example: Extending GSIM</vt:lpstr>
      <vt:lpstr>Example: Expanding GSIM</vt:lpstr>
      <vt:lpstr>Further development of LIM</vt:lpstr>
      <vt:lpstr>Where to find information</vt:lpstr>
    </vt:vector>
  </TitlesOfParts>
  <Company>SCB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Jakob Engdahl</dc:creator>
  <cp:lastModifiedBy>flavio</cp:lastModifiedBy>
  <cp:revision>107</cp:revision>
  <dcterms:created xsi:type="dcterms:W3CDTF">2015-02-26T19:38:32Z</dcterms:created>
  <dcterms:modified xsi:type="dcterms:W3CDTF">2016-10-14T13:39:09Z</dcterms:modified>
</cp:coreProperties>
</file>