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2" r:id="rId2"/>
    <p:sldId id="265" r:id="rId3"/>
    <p:sldId id="277" r:id="rId4"/>
    <p:sldId id="278" r:id="rId5"/>
    <p:sldId id="264" r:id="rId6"/>
    <p:sldId id="276" r:id="rId7"/>
    <p:sldId id="275" r:id="rId8"/>
    <p:sldId id="267" r:id="rId9"/>
    <p:sldId id="268" r:id="rId10"/>
    <p:sldId id="271" r:id="rId11"/>
    <p:sldId id="273" r:id="rId12"/>
    <p:sldId id="274" r:id="rId13"/>
    <p:sldId id="270" r:id="rId14"/>
    <p:sldId id="269" r:id="rId15"/>
    <p:sldId id="279" r:id="rId16"/>
    <p:sldId id="272" r:id="rId17"/>
    <p:sldId id="256" r:id="rId18"/>
    <p:sldId id="257" r:id="rId19"/>
    <p:sldId id="25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/>
    <p:restoredTop sz="89738" autoAdjust="0"/>
  </p:normalViewPr>
  <p:slideViewPr>
    <p:cSldViewPr snapToGrid="0" snapToObjects="1">
      <p:cViewPr>
        <p:scale>
          <a:sx n="143" d="100"/>
          <a:sy n="143" d="100"/>
        </p:scale>
        <p:origin x="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CB820-C886-D646-BAB5-A31233F42877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71FF-DD4F-1945-A9AA-460056BA0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71FF-DD4F-1945-A9AA-460056BA0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Comparable to LIM in Flavio’s presentation.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71FF-DD4F-1945-A9AA-460056BA0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www.assessmentcenter.net</a:t>
            </a:r>
            <a:r>
              <a:rPr lang="en-US" dirty="0" smtClean="0"/>
              <a:t>/</a:t>
            </a:r>
            <a:r>
              <a:rPr lang="en-US" dirty="0" err="1" smtClean="0"/>
              <a:t>ac_api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A786E-2C01-5E43-BE26-29F24923F4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1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8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6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7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38E-35F2-EA4D-9651-14BB939F8C3F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6AB74-0B1D-B64C-B736-4413564D3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bi-ontology.org/page/Main_Pag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oecd.org/glossary/detail.asp?ID=371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l7.org/fhir/2015May/qicore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DDI </a:t>
            </a:r>
            <a:r>
              <a:rPr lang="en-US" dirty="0" smtClean="0"/>
              <a:t>2016</a:t>
            </a:r>
            <a:br>
              <a:rPr lang="en-US" dirty="0" smtClean="0"/>
            </a:br>
            <a:r>
              <a:rPr lang="en-US" smtClean="0"/>
              <a:t>Pragmatic Perspectives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3886200"/>
            <a:ext cx="7040880" cy="1752600"/>
          </a:xfrm>
        </p:spPr>
        <p:txBody>
          <a:bodyPr/>
          <a:lstStyle/>
          <a:p>
            <a:r>
              <a:rPr lang="en-US" dirty="0" smtClean="0"/>
              <a:t>Metadata Standards For Interoperability </a:t>
            </a:r>
            <a:r>
              <a:rPr lang="en-US" dirty="0"/>
              <a:t>B</a:t>
            </a:r>
            <a:r>
              <a:rPr lang="en-US" dirty="0" smtClean="0"/>
              <a:t>etween Research and </a:t>
            </a:r>
            <a:r>
              <a:rPr lang="en-US" dirty="0" smtClean="0"/>
              <a:t>Delivery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9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05" y="58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“Structured </a:t>
            </a:r>
            <a:r>
              <a:rPr lang="en-US" dirty="0" smtClean="0"/>
              <a:t>Data </a:t>
            </a:r>
            <a:r>
              <a:rPr lang="en-US" dirty="0" smtClean="0"/>
              <a:t>Capture” </a:t>
            </a:r>
            <a:r>
              <a:rPr lang="en-US" dirty="0" smtClean="0"/>
              <a:t>Standards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>
                <a:solidFill>
                  <a:srgbClr val="FF0000"/>
                </a:solidFill>
              </a:rPr>
              <a:t>“Role”-Based </a:t>
            </a:r>
            <a:r>
              <a:rPr lang="en-US" sz="2700" dirty="0" smtClean="0">
                <a:solidFill>
                  <a:srgbClr val="FF0000"/>
                </a:solidFill>
              </a:rPr>
              <a:t>Metadata for things like </a:t>
            </a:r>
            <a:r>
              <a:rPr lang="en-US" sz="2700" dirty="0" err="1" smtClean="0">
                <a:solidFill>
                  <a:srgbClr val="FF0000"/>
                </a:solidFill>
              </a:rPr>
              <a:t>eCRFs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5449" y="2942950"/>
            <a:ext cx="2590800" cy="2063770"/>
          </a:xfrm>
          <a:prstGeom prst="roundRect">
            <a:avLst>
              <a:gd name="adj" fmla="val 45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SDC Staging Platform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Identity Management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Messaging (HC)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Logic (HC)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Data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Consent Metadata</a:t>
            </a:r>
          </a:p>
          <a:p>
            <a:pPr marL="285750" indent="-285750">
              <a:buFont typeface="Arial"/>
              <a:buChar char="•"/>
            </a:pPr>
            <a:r>
              <a:rPr lang="en-US" sz="1200" i="1" dirty="0" smtClean="0"/>
              <a:t>Vis/Report</a:t>
            </a:r>
          </a:p>
          <a:p>
            <a:r>
              <a:rPr lang="en-US" sz="1200" dirty="0" smtClean="0"/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SDC Form Manager Role</a:t>
            </a:r>
            <a:r>
              <a:rPr lang="en-US" sz="1200" dirty="0" smtClean="0"/>
              <a:t>)</a:t>
            </a:r>
          </a:p>
          <a:p>
            <a:pPr algn="ctr"/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228599" y="1295400"/>
            <a:ext cx="3599329" cy="1371600"/>
          </a:xfrm>
          <a:prstGeom prst="roundRect">
            <a:avLst>
              <a:gd name="adj" fmla="val 59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dirty="0" smtClean="0"/>
              <a:t>Patient Personal Device 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(SDC Form Filler Role)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18244" y="1390149"/>
            <a:ext cx="831273" cy="5725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PROMIS App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30200" y="1393374"/>
            <a:ext cx="914400" cy="5725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Browser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041346" y="1299312"/>
            <a:ext cx="4111752" cy="1825600"/>
          </a:xfrm>
          <a:prstGeom prst="roundRect">
            <a:avLst>
              <a:gd name="adj" fmla="val 401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200" dirty="0" smtClean="0"/>
              <a:t>Cerner </a:t>
            </a:r>
            <a:r>
              <a:rPr lang="en-US" sz="1200" dirty="0" smtClean="0"/>
              <a:t>EHR</a:t>
            </a:r>
          </a:p>
          <a:p>
            <a:pPr algn="ctr"/>
            <a:r>
              <a:rPr lang="en-US" sz="12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rgbClr val="C00000"/>
                </a:solidFill>
              </a:rPr>
              <a:t>SDC Form Filler Role, SDC Form Receiver Role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5228244" y="4568028"/>
            <a:ext cx="3737956" cy="1966830"/>
          </a:xfrm>
          <a:prstGeom prst="roundRect">
            <a:avLst>
              <a:gd name="adj" fmla="val 59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SDC Form Receiver Role</a:t>
            </a:r>
            <a:r>
              <a:rPr lang="en-US" dirty="0" smtClean="0"/>
              <a:t>)</a:t>
            </a:r>
          </a:p>
          <a:p>
            <a:pPr algn="ctr"/>
            <a:r>
              <a:rPr lang="en-US" dirty="0" smtClean="0"/>
              <a:t>Research </a:t>
            </a:r>
            <a:r>
              <a:rPr lang="en-US" dirty="0" smtClean="0"/>
              <a:t>Data Warehouse</a:t>
            </a:r>
          </a:p>
          <a:p>
            <a:pPr algn="ctr"/>
            <a:r>
              <a:rPr lang="en-US" dirty="0" smtClean="0"/>
              <a:t>PCOR &amp; </a:t>
            </a:r>
            <a:r>
              <a:rPr lang="en-US" dirty="0" err="1" smtClean="0"/>
              <a:t>eCQM</a:t>
            </a:r>
            <a:r>
              <a:rPr lang="en-US" dirty="0" smtClean="0"/>
              <a:t> Information System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81669" y="5202668"/>
            <a:ext cx="4594666" cy="1475500"/>
          </a:xfrm>
          <a:prstGeom prst="roundRect">
            <a:avLst>
              <a:gd name="adj" fmla="val 971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Assessment Center</a:t>
            </a:r>
            <a:r>
              <a:rPr lang="en-US" dirty="0"/>
              <a:t> </a:t>
            </a:r>
            <a:r>
              <a:rPr lang="en-US" i="1" dirty="0" smtClean="0"/>
              <a:t>PROMIS</a:t>
            </a:r>
          </a:p>
          <a:p>
            <a:pPr algn="ctr">
              <a:lnSpc>
                <a:spcPct val="70000"/>
              </a:lnSpc>
            </a:pP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Part of SDC Form Manger Role &amp; Data Element Repository</a:t>
            </a:r>
            <a:r>
              <a:rPr lang="en-US" sz="1400" dirty="0" smtClean="0"/>
              <a:t>)</a:t>
            </a:r>
            <a:r>
              <a:rPr lang="en-US" sz="2000" i="1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Survey Logic and Form Item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Scoring</a:t>
            </a:r>
          </a:p>
          <a:p>
            <a:pPr marL="285750" indent="-285750">
              <a:buFont typeface="Arial"/>
              <a:buChar char="•"/>
            </a:pPr>
            <a:r>
              <a:rPr lang="en-US" sz="1400" i="1" dirty="0" smtClean="0"/>
              <a:t>Feedback</a:t>
            </a:r>
            <a:endParaRPr lang="en-US" sz="14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5075826" y="1315990"/>
            <a:ext cx="4012726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200" dirty="0" smtClean="0"/>
              <a:t>PROMIS Result Display [SMART and/or Cerner </a:t>
            </a:r>
            <a:r>
              <a:rPr lang="en-US" sz="1200" dirty="0" err="1" smtClean="0"/>
              <a:t>mPage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5845403" y="1833321"/>
            <a:ext cx="1999811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dirty="0" smtClean="0"/>
              <a:t>Cerner Millennium API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5870804" y="2299515"/>
            <a:ext cx="1974410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dirty="0" smtClean="0"/>
              <a:t>FHIR</a:t>
            </a:r>
            <a:endParaRPr lang="en-US" sz="1400" dirty="0"/>
          </a:p>
        </p:txBody>
      </p:sp>
      <p:sp>
        <p:nvSpPr>
          <p:cNvPr id="19" name="Can 18"/>
          <p:cNvSpPr/>
          <p:nvPr/>
        </p:nvSpPr>
        <p:spPr>
          <a:xfrm>
            <a:off x="8025219" y="1873321"/>
            <a:ext cx="637986" cy="700658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Cerner DB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782244" y="1993988"/>
            <a:ext cx="380011" cy="9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807608" y="2441382"/>
            <a:ext cx="380011" cy="9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39" name="Rounded Rectangle 38"/>
          <p:cNvSpPr/>
          <p:nvPr/>
        </p:nvSpPr>
        <p:spPr>
          <a:xfrm>
            <a:off x="2180287" y="2910591"/>
            <a:ext cx="2839022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i="1" dirty="0" smtClean="0"/>
              <a:t>FHIR </a:t>
            </a:r>
            <a:r>
              <a:rPr lang="en-US" sz="1400" b="1" i="1" dirty="0" smtClean="0"/>
              <a:t>SDC</a:t>
            </a:r>
            <a:r>
              <a:rPr lang="en-US" sz="1400" i="1" dirty="0"/>
              <a:t> </a:t>
            </a:r>
            <a:r>
              <a:rPr lang="en-US" sz="1400" b="1" i="1" dirty="0" smtClean="0"/>
              <a:t>Server</a:t>
            </a:r>
            <a:endParaRPr lang="en-US" sz="1400" b="1" dirty="0"/>
          </a:p>
        </p:txBody>
      </p:sp>
      <p:cxnSp>
        <p:nvCxnSpPr>
          <p:cNvPr id="23" name="Straight Arrow Connector 22"/>
          <p:cNvCxnSpPr>
            <a:stCxn id="28" idx="0"/>
            <a:endCxn id="4" idx="1"/>
          </p:cNvCxnSpPr>
          <p:nvPr/>
        </p:nvCxnSpPr>
        <p:spPr>
          <a:xfrm flipV="1">
            <a:off x="1224100" y="3974835"/>
            <a:ext cx="1091349" cy="904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8" name="Rounded Rectangle 27"/>
          <p:cNvSpPr/>
          <p:nvPr/>
        </p:nvSpPr>
        <p:spPr>
          <a:xfrm>
            <a:off x="236895" y="4879506"/>
            <a:ext cx="1974410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i="1" dirty="0" smtClean="0"/>
              <a:t>Assessment Center </a:t>
            </a:r>
            <a:r>
              <a:rPr lang="en-US" sz="1400" dirty="0" smtClean="0"/>
              <a:t>API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stCxn id="39" idx="1"/>
            <a:endCxn id="5" idx="2"/>
          </p:cNvCxnSpPr>
          <p:nvPr/>
        </p:nvCxnSpPr>
        <p:spPr>
          <a:xfrm flipH="1" flipV="1">
            <a:off x="2028264" y="2667000"/>
            <a:ext cx="152023" cy="405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4" idx="0"/>
          </p:cNvCxnSpPr>
          <p:nvPr/>
        </p:nvCxnSpPr>
        <p:spPr>
          <a:xfrm flipV="1">
            <a:off x="3610849" y="2667000"/>
            <a:ext cx="11386" cy="275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/>
          <p:nvPr/>
        </p:nvCxnSpPr>
        <p:spPr>
          <a:xfrm rot="180000" flipV="1">
            <a:off x="4833760" y="2461096"/>
            <a:ext cx="1037044" cy="58282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6" name="Can 45"/>
          <p:cNvSpPr/>
          <p:nvPr/>
        </p:nvSpPr>
        <p:spPr>
          <a:xfrm>
            <a:off x="5449509" y="5724753"/>
            <a:ext cx="1181033" cy="505729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PCORNet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449509" y="4353967"/>
            <a:ext cx="761221" cy="3231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1400" i="1" dirty="0" smtClean="0"/>
              <a:t>DAF3</a:t>
            </a:r>
            <a:endParaRPr lang="en-US" sz="1400" dirty="0"/>
          </a:p>
        </p:txBody>
      </p:sp>
      <p:cxnSp>
        <p:nvCxnSpPr>
          <p:cNvPr id="48" name="Straight Arrow Connector 47"/>
          <p:cNvCxnSpPr>
            <a:endCxn id="47" idx="0"/>
          </p:cNvCxnSpPr>
          <p:nvPr/>
        </p:nvCxnSpPr>
        <p:spPr>
          <a:xfrm>
            <a:off x="4842126" y="3961953"/>
            <a:ext cx="987994" cy="3920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1" name="Rounded Rectangle 50"/>
          <p:cNvSpPr/>
          <p:nvPr/>
        </p:nvSpPr>
        <p:spPr>
          <a:xfrm>
            <a:off x="5069852" y="2645487"/>
            <a:ext cx="680975" cy="2427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i="1" dirty="0" smtClean="0"/>
              <a:t>HL7*</a:t>
            </a:r>
            <a:endParaRPr lang="en-US" sz="1400" dirty="0"/>
          </a:p>
        </p:txBody>
      </p:sp>
      <p:sp>
        <p:nvSpPr>
          <p:cNvPr id="59" name="Rectangle 58"/>
          <p:cNvSpPr/>
          <p:nvPr/>
        </p:nvSpPr>
        <p:spPr>
          <a:xfrm>
            <a:off x="162053" y="6534858"/>
            <a:ext cx="2872827" cy="251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/>
              <a:t>https://</a:t>
            </a:r>
            <a:r>
              <a:rPr lang="en-US" sz="1200" dirty="0" err="1" smtClean="0"/>
              <a:t>www.assessmentcenter.net</a:t>
            </a:r>
            <a:r>
              <a:rPr lang="en-US" sz="1200" dirty="0" smtClean="0"/>
              <a:t>/</a:t>
            </a:r>
            <a:r>
              <a:rPr lang="en-US" sz="1200" dirty="0" err="1" smtClean="0"/>
              <a:t>ac_api</a:t>
            </a:r>
            <a:endParaRPr lang="en-US" sz="1200" dirty="0"/>
          </a:p>
        </p:txBody>
      </p:sp>
      <p:sp>
        <p:nvSpPr>
          <p:cNvPr id="87" name="Can 86"/>
          <p:cNvSpPr/>
          <p:nvPr/>
        </p:nvSpPr>
        <p:spPr>
          <a:xfrm>
            <a:off x="7597102" y="5734500"/>
            <a:ext cx="1181033" cy="505729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QDM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11" idx="2"/>
            <a:endCxn id="14" idx="0"/>
          </p:cNvCxnSpPr>
          <p:nvPr/>
        </p:nvCxnSpPr>
        <p:spPr>
          <a:xfrm>
            <a:off x="7097222" y="3124912"/>
            <a:ext cx="0" cy="14431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24" name="Rectangular Callout 23"/>
          <p:cNvSpPr/>
          <p:nvPr/>
        </p:nvSpPr>
        <p:spPr>
          <a:xfrm>
            <a:off x="3696467" y="5519283"/>
            <a:ext cx="1431798" cy="936162"/>
          </a:xfrm>
          <a:prstGeom prst="wedgeRectCallout">
            <a:avLst>
              <a:gd name="adj1" fmla="val 65571"/>
              <a:gd name="adj2" fmla="val -4501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DAF </a:t>
            </a:r>
            <a:r>
              <a:rPr lang="en-US" dirty="0" smtClean="0"/>
              <a:t>metadata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 smtClean="0">
                <a:latin typeface="+mn-lt"/>
              </a:rPr>
              <a:t>FHIR Data </a:t>
            </a:r>
            <a:r>
              <a:rPr lang="en-US" sz="3600" b="1" dirty="0" smtClean="0">
                <a:latin typeface="+mn-lt"/>
              </a:rPr>
              <a:t>Access Framework Phase 3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API standard that enables distributed health databases to be queried in networks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Focused </a:t>
            </a:r>
            <a:r>
              <a:rPr lang="en-US" dirty="0" smtClean="0"/>
              <a:t>on minimum necessary </a:t>
            </a:r>
            <a:r>
              <a:rPr lang="en-US" dirty="0" smtClean="0"/>
              <a:t>metadata to query </a:t>
            </a:r>
            <a:r>
              <a:rPr lang="en-US" b="1" dirty="0" smtClean="0"/>
              <a:t>and operate on*</a:t>
            </a:r>
            <a:r>
              <a:rPr lang="en-US" dirty="0" smtClean="0"/>
              <a:t> networked data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Provenance and FHIR “tasks” that have been completed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Model or Data Dictionary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Computing environment for executing query logic (e.g. derived variables)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Data Quality/Characteristics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126163"/>
            <a:ext cx="8166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DAF is distinct from simple information retrieval -  it often requires data manipulation and transformation before transfer/retrieval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24"/>
            <a:ext cx="9144000" cy="50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Quality Collaborative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iterations attempting to harmonize semantics of different data quality models</a:t>
            </a:r>
          </a:p>
          <a:p>
            <a:r>
              <a:rPr lang="en-US" dirty="0" smtClean="0"/>
              <a:t>Concluding on a set of metrics based on two categories</a:t>
            </a:r>
          </a:p>
          <a:p>
            <a:pPr lvl="1"/>
            <a:r>
              <a:rPr lang="en-US" b="1" dirty="0" smtClean="0"/>
              <a:t>Conformance</a:t>
            </a:r>
            <a:r>
              <a:rPr lang="en-US" dirty="0" smtClean="0"/>
              <a:t> to standards and metadata</a:t>
            </a:r>
          </a:p>
          <a:p>
            <a:pPr lvl="1"/>
            <a:r>
              <a:rPr lang="en-US" b="1" dirty="0" smtClean="0"/>
              <a:t>Deviation</a:t>
            </a:r>
            <a:r>
              <a:rPr lang="en-US" dirty="0" smtClean="0"/>
              <a:t> from valid </a:t>
            </a:r>
            <a:r>
              <a:rPr lang="en-US" i="1" dirty="0" smtClean="0"/>
              <a:t>values</a:t>
            </a:r>
            <a:r>
              <a:rPr lang="en-US" dirty="0" smtClean="0"/>
              <a:t> or </a:t>
            </a:r>
            <a:r>
              <a:rPr lang="en-US" i="1" dirty="0" smtClean="0"/>
              <a:t>distributions</a:t>
            </a:r>
            <a:r>
              <a:rPr lang="en-US" dirty="0" smtClean="0"/>
              <a:t> from underlying conceptual model</a:t>
            </a:r>
          </a:p>
          <a:p>
            <a:pPr lvl="2"/>
            <a:r>
              <a:rPr lang="en-US" dirty="0" smtClean="0"/>
              <a:t>Statistical variance</a:t>
            </a:r>
          </a:p>
          <a:p>
            <a:pPr lvl="2"/>
            <a:r>
              <a:rPr lang="en-US" dirty="0" smtClean="0"/>
              <a:t>Violation of rules</a:t>
            </a:r>
          </a:p>
        </p:txBody>
      </p:sp>
    </p:spTree>
    <p:extLst>
      <p:ext uri="{BB962C8B-B14F-4D97-AF65-F5344CB8AC3E}">
        <p14:creationId xmlns:p14="http://schemas.microsoft.com/office/powerpoint/2010/main" val="12460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Quality as Psychophysics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is a partial representation of ground truth</a:t>
            </a:r>
          </a:p>
          <a:p>
            <a:r>
              <a:rPr lang="en-US" i="1" dirty="0" smtClean="0"/>
              <a:t>Constructs</a:t>
            </a:r>
            <a:r>
              <a:rPr lang="en-US" dirty="0" smtClean="0"/>
              <a:t> are the way we operationalize concepts corresponding to models of the real world</a:t>
            </a:r>
          </a:p>
          <a:p>
            <a:pPr lvl="1"/>
            <a:r>
              <a:rPr lang="en-US" dirty="0" smtClean="0"/>
              <a:t>Data capture </a:t>
            </a:r>
            <a:r>
              <a:rPr lang="en-US" dirty="0" smtClean="0"/>
              <a:t>instruments (</a:t>
            </a:r>
            <a:r>
              <a:rPr lang="en-US" dirty="0" err="1" smtClean="0"/>
              <a:t>eCRFs</a:t>
            </a:r>
            <a:r>
              <a:rPr lang="en-US" dirty="0" smtClean="0"/>
              <a:t>, SDC Forms)</a:t>
            </a:r>
            <a:endParaRPr lang="en-US" dirty="0" smtClean="0"/>
          </a:p>
          <a:p>
            <a:pPr lvl="2"/>
            <a:r>
              <a:rPr lang="en-US" dirty="0" smtClean="0"/>
              <a:t>Secondary use of data from transactional systems</a:t>
            </a:r>
          </a:p>
          <a:p>
            <a:pPr lvl="2"/>
            <a:r>
              <a:rPr lang="en-US" dirty="0" smtClean="0"/>
              <a:t>Use of data from </a:t>
            </a:r>
            <a:r>
              <a:rPr lang="en-US" dirty="0" err="1" smtClean="0"/>
              <a:t>purposful</a:t>
            </a:r>
            <a:r>
              <a:rPr lang="en-US" dirty="0" smtClean="0"/>
              <a:t> collection tools</a:t>
            </a:r>
          </a:p>
          <a:p>
            <a:pPr lvl="1"/>
            <a:r>
              <a:rPr lang="en-US" dirty="0" smtClean="0"/>
              <a:t>Data processing algorithms</a:t>
            </a:r>
          </a:p>
          <a:p>
            <a:r>
              <a:rPr lang="en-US" dirty="0" smtClean="0"/>
              <a:t>Interpretation implicitly or explicitly includes model(s) of the real world</a:t>
            </a:r>
          </a:p>
          <a:p>
            <a:r>
              <a:rPr lang="en-US" dirty="0" smtClean="0"/>
              <a:t>Data can violate both intended </a:t>
            </a:r>
          </a:p>
        </p:txBody>
      </p:sp>
    </p:spTree>
    <p:extLst>
      <p:ext uri="{BB962C8B-B14F-4D97-AF65-F5344CB8AC3E}">
        <p14:creationId xmlns:p14="http://schemas.microsoft.com/office/powerpoint/2010/main" val="2569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76656"/>
          </a:xfrm>
        </p:spPr>
        <p:txBody>
          <a:bodyPr/>
          <a:lstStyle/>
          <a:p>
            <a:r>
              <a:rPr lang="en-US" dirty="0" smtClean="0"/>
              <a:t>End Here fro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6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007"/>
            <a:ext cx="9144000" cy="1706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609" y="2886337"/>
            <a:ext cx="8787990" cy="269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Obtain and Document Necessary Regulatory and Ethical Approvals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57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89" y="1195666"/>
            <a:ext cx="6870023" cy="4462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2190" y="5714801"/>
            <a:ext cx="6774145" cy="222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Obtain and Document Necessary Regulatory and Ethical Approvals</a:t>
            </a:r>
            <a:endParaRPr lang="en-US" sz="1200" dirty="0"/>
          </a:p>
        </p:txBody>
      </p:sp>
      <p:sp>
        <p:nvSpPr>
          <p:cNvPr id="6" name="Rectangular Callout 5" title="1"/>
          <p:cNvSpPr/>
          <p:nvPr/>
        </p:nvSpPr>
        <p:spPr>
          <a:xfrm>
            <a:off x="314292" y="889342"/>
            <a:ext cx="914400" cy="612648"/>
          </a:xfrm>
          <a:prstGeom prst="wedgeRectCallout">
            <a:avLst>
              <a:gd name="adj1" fmla="val 36691"/>
              <a:gd name="adj2" fmla="val 666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Feasibility Assessment</a:t>
            </a:r>
          </a:p>
          <a:p>
            <a:pPr algn="ctr"/>
            <a:r>
              <a:rPr lang="en-US" sz="900" dirty="0" smtClean="0"/>
              <a:t>Power Analysis</a:t>
            </a:r>
            <a:endParaRPr lang="en-US" sz="900" dirty="0"/>
          </a:p>
        </p:txBody>
      </p:sp>
      <p:sp>
        <p:nvSpPr>
          <p:cNvPr id="7" name="Rounded Rectangle 6"/>
          <p:cNvSpPr/>
          <p:nvPr/>
        </p:nvSpPr>
        <p:spPr>
          <a:xfrm>
            <a:off x="2753360" y="3007360"/>
            <a:ext cx="670560" cy="35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53360" y="2166620"/>
            <a:ext cx="670560" cy="391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1200" y="2716184"/>
            <a:ext cx="670560" cy="3232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1599866" y="738512"/>
            <a:ext cx="914400" cy="800100"/>
          </a:xfrm>
          <a:prstGeom prst="wedgeRectCallout">
            <a:avLst>
              <a:gd name="adj1" fmla="val 36691"/>
              <a:gd name="adj2" fmla="val 666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Public Registration of Design and Research Intent in Registries</a:t>
            </a:r>
            <a:endParaRPr lang="en-US" sz="900" dirty="0"/>
          </a:p>
        </p:txBody>
      </p:sp>
      <p:sp>
        <p:nvSpPr>
          <p:cNvPr id="11" name="Rectangular Callout 10"/>
          <p:cNvSpPr/>
          <p:nvPr/>
        </p:nvSpPr>
        <p:spPr>
          <a:xfrm>
            <a:off x="3342640" y="860790"/>
            <a:ext cx="914400" cy="612648"/>
          </a:xfrm>
          <a:prstGeom prst="wedgeRectCallout">
            <a:avLst>
              <a:gd name="adj1" fmla="val 3358"/>
              <a:gd name="adj2" fmla="val 7332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/>
              <a:t>4</a:t>
            </a:r>
            <a:r>
              <a:rPr lang="en-US" sz="900" dirty="0" smtClean="0"/>
              <a:t>.1 Instantiate Sample from which data will be collected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7031" y="3195111"/>
            <a:ext cx="646207" cy="763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smtClean="0"/>
              <a:t>* Material vs. information samples require more detail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7040" y="1920240"/>
            <a:ext cx="7360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measurements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6871" y="2160491"/>
            <a:ext cx="670560" cy="2428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29760" y="886286"/>
            <a:ext cx="1493520" cy="435476"/>
          </a:xfrm>
          <a:prstGeom prst="roundRect">
            <a:avLst>
              <a:gd name="adj" fmla="val 7335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</a:rPr>
              <a:t>Needs more attention and comparison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819028" y="4319809"/>
            <a:ext cx="1214492" cy="628111"/>
          </a:xfrm>
          <a:prstGeom prst="wedgeRectCallout">
            <a:avLst>
              <a:gd name="adj1" fmla="val -44171"/>
              <a:gd name="adj2" fmla="val -741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This is where there is a lot of valuable metadata in clinical trials is captured</a:t>
            </a:r>
            <a:endParaRPr lang="en-US" sz="900" dirty="0"/>
          </a:p>
        </p:txBody>
      </p:sp>
      <p:sp>
        <p:nvSpPr>
          <p:cNvPr id="18" name="Rectangular Callout 17"/>
          <p:cNvSpPr/>
          <p:nvPr/>
        </p:nvSpPr>
        <p:spPr>
          <a:xfrm>
            <a:off x="5999814" y="1177736"/>
            <a:ext cx="634221" cy="378535"/>
          </a:xfrm>
          <a:prstGeom prst="wedgeRectCallout">
            <a:avLst>
              <a:gd name="adj1" fmla="val -33934"/>
              <a:gd name="adj2" fmla="val 671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Limited Uptake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284441" y="1622958"/>
            <a:ext cx="770538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 smtClean="0"/>
          </a:p>
          <a:p>
            <a:endParaRPr lang="en-US" sz="700" dirty="0"/>
          </a:p>
          <a:p>
            <a:endParaRPr lang="en-US" sz="700" dirty="0" smtClean="0"/>
          </a:p>
          <a:p>
            <a:endParaRPr lang="en-US" sz="700" dirty="0" smtClean="0"/>
          </a:p>
          <a:p>
            <a:endParaRPr lang="en-US" sz="700" dirty="0"/>
          </a:p>
          <a:p>
            <a:r>
              <a:rPr lang="en-US" sz="700" dirty="0" smtClean="0"/>
              <a:t>CANDIDATE FOR REMOVAL</a:t>
            </a:r>
          </a:p>
        </p:txBody>
      </p:sp>
    </p:spTree>
    <p:extLst>
      <p:ext uri="{BB962C8B-B14F-4D97-AF65-F5344CB8AC3E}">
        <p14:creationId xmlns:p14="http://schemas.microsoft.com/office/powerpoint/2010/main" val="22257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http://obi-ontology.org/page/Main_Page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Ontology for Biomedical Investigations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Study Types</a:t>
            </a:r>
          </a:p>
          <a:p>
            <a:pPr marL="0" indent="0">
              <a:buNone/>
            </a:pPr>
            <a:r>
              <a:rPr lang="en-US" b="1" dirty="0" smtClean="0"/>
              <a:t>Interventional</a:t>
            </a:r>
          </a:p>
          <a:p>
            <a:r>
              <a:rPr lang="en-US" b="1" dirty="0" smtClean="0"/>
              <a:t>Randomized</a:t>
            </a:r>
          </a:p>
          <a:p>
            <a:r>
              <a:rPr lang="en-US" b="1" dirty="0" smtClean="0"/>
              <a:t>Non-randomized</a:t>
            </a:r>
          </a:p>
          <a:p>
            <a:pPr marL="0" indent="0">
              <a:buNone/>
            </a:pPr>
            <a:r>
              <a:rPr lang="en-US" b="1" dirty="0" smtClean="0"/>
              <a:t>Observational</a:t>
            </a:r>
          </a:p>
          <a:p>
            <a:pPr>
              <a:buFontTx/>
              <a:buChar char="•"/>
            </a:pPr>
            <a:r>
              <a:rPr lang="en-US" b="1" dirty="0" err="1" smtClean="0"/>
              <a:t>Purposful</a:t>
            </a:r>
            <a:r>
              <a:rPr lang="en-US" b="1" dirty="0" smtClean="0"/>
              <a:t> (Prospective)</a:t>
            </a:r>
          </a:p>
          <a:p>
            <a:pPr>
              <a:buFontTx/>
              <a:buChar char="•"/>
            </a:pPr>
            <a:r>
              <a:rPr lang="en-US" b="1" dirty="0" smtClean="0"/>
              <a:t>Opportunistic (often, not always retrospective, but no control over data capture)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934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&amp; Metadata </a:t>
            </a:r>
            <a:r>
              <a:rPr lang="en-US" dirty="0" smtClean="0"/>
              <a:t>“Standards” </a:t>
            </a:r>
            <a:r>
              <a:rPr lang="en-US" dirty="0" smtClean="0"/>
              <a:t>in Learning Health Systems</a:t>
            </a:r>
          </a:p>
          <a:p>
            <a:r>
              <a:rPr lang="en-US" dirty="0" smtClean="0"/>
              <a:t>HL7 &amp; Other </a:t>
            </a:r>
            <a:r>
              <a:rPr lang="en-US" dirty="0" smtClean="0"/>
              <a:t>Works in Progress </a:t>
            </a:r>
            <a:r>
              <a:rPr lang="en-US" dirty="0" smtClean="0"/>
              <a:t>2015-2016</a:t>
            </a:r>
          </a:p>
          <a:p>
            <a:pPr lvl="1"/>
            <a:r>
              <a:rPr lang="en-US" dirty="0"/>
              <a:t>Data Access Framework </a:t>
            </a:r>
            <a:r>
              <a:rPr lang="en-US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Structured </a:t>
            </a:r>
            <a:r>
              <a:rPr lang="en-US" dirty="0" smtClean="0"/>
              <a:t>Data Capture Initiative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Quality </a:t>
            </a:r>
            <a:r>
              <a:rPr lang="en-US" dirty="0" smtClean="0"/>
              <a:t>Collaborative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Clinical Quality Framework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Generic Longitudinal Business Process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Semantic/Terminology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http://stats.oecd.org/glossary/detail.asp?ID=3717</a:t>
            </a:r>
            <a:endParaRPr lang="en-US" dirty="0" smtClean="0"/>
          </a:p>
          <a:p>
            <a:r>
              <a:rPr lang="en-US" dirty="0" smtClean="0"/>
              <a:t>RAMON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ec.europa.eu</a:t>
            </a:r>
            <a:r>
              <a:rPr lang="en-US" dirty="0" smtClean="0"/>
              <a:t>/</a:t>
            </a:r>
            <a:r>
              <a:rPr lang="en-US" dirty="0" err="1" smtClean="0"/>
              <a:t>eurostat</a:t>
            </a:r>
            <a:r>
              <a:rPr lang="en-US" dirty="0" smtClean="0"/>
              <a:t>/</a:t>
            </a:r>
            <a:r>
              <a:rPr lang="en-US" dirty="0" err="1" smtClean="0"/>
              <a:t>ramon</a:t>
            </a:r>
            <a:r>
              <a:rPr lang="en-US" dirty="0" smtClean="0"/>
              <a:t>/nomenclatures/</a:t>
            </a:r>
            <a:r>
              <a:rPr lang="en-US" dirty="0" err="1" smtClean="0"/>
              <a:t>index.cfm?TargetUrl</a:t>
            </a:r>
            <a:r>
              <a:rPr lang="en-US" dirty="0" smtClean="0"/>
              <a:t>=</a:t>
            </a:r>
            <a:r>
              <a:rPr lang="en-US" dirty="0" err="1" smtClean="0"/>
              <a:t>LST_NOM&amp;StrGroupCode</a:t>
            </a:r>
            <a:r>
              <a:rPr lang="en-US" dirty="0" smtClean="0"/>
              <a:t>=</a:t>
            </a:r>
            <a:r>
              <a:rPr lang="en-US" dirty="0" err="1" smtClean="0"/>
              <a:t>GLOSS&amp;StrLanguageCode</a:t>
            </a:r>
            <a:r>
              <a:rPr lang="en-US" dirty="0" smtClean="0"/>
              <a:t>=EN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1"/>
            <a:ext cx="8935839" cy="5359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786" y="234852"/>
            <a:ext cx="1955132" cy="13294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5682" y="555812"/>
            <a:ext cx="833718" cy="4034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CDISC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51646" y="3240099"/>
            <a:ext cx="833718" cy="4034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5118" y="2836687"/>
            <a:ext cx="1008799" cy="4034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custom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321377" y="3703380"/>
            <a:ext cx="1008799" cy="4034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custom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ncprojectracking.healthit.gov/wiki/download/attachments/16123300/PCOR%20Graphic.JPG?version=1&amp;modificationDate=1474988208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88" y="1622612"/>
            <a:ext cx="66389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 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627588" y="1924636"/>
            <a:ext cx="978085" cy="504686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e.g. OMOP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9529" y="2396209"/>
            <a:ext cx="13018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Reference</a:t>
            </a:r>
          </a:p>
          <a:p>
            <a:pPr algn="ctr"/>
            <a:r>
              <a:rPr lang="en-US" sz="1600" dirty="0" smtClean="0"/>
              <a:t>Data Model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5" idx="4"/>
            <a:endCxn id="11" idx="1"/>
          </p:cNvCxnSpPr>
          <p:nvPr/>
        </p:nvCxnSpPr>
        <p:spPr>
          <a:xfrm>
            <a:off x="1605673" y="2176979"/>
            <a:ext cx="646371" cy="3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lded Corner 11"/>
          <p:cNvSpPr/>
          <p:nvPr/>
        </p:nvSpPr>
        <p:spPr>
          <a:xfrm>
            <a:off x="4216026" y="1710549"/>
            <a:ext cx="1296232" cy="939214"/>
          </a:xfrm>
          <a:prstGeom prst="foldedCorne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Extracted Data Set</a:t>
            </a:r>
          </a:p>
          <a:p>
            <a:pPr algn="ctr"/>
            <a:r>
              <a:rPr lang="en-US" sz="1600" dirty="0" smtClean="0"/>
              <a:t>(“Flat File”)</a:t>
            </a:r>
            <a:endParaRPr lang="en-US" sz="1600" dirty="0"/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>
            <a:off x="3574462" y="2180156"/>
            <a:ext cx="6415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252044" y="1419084"/>
            <a:ext cx="1549519" cy="1248040"/>
            <a:chOff x="2252044" y="1419084"/>
            <a:chExt cx="1549519" cy="1248040"/>
          </a:xfrm>
        </p:grpSpPr>
        <p:sp>
          <p:nvSpPr>
            <p:cNvPr id="11" name="Rectangle 10"/>
            <p:cNvSpPr/>
            <p:nvPr/>
          </p:nvSpPr>
          <p:spPr>
            <a:xfrm>
              <a:off x="2252044" y="1693188"/>
              <a:ext cx="1322418" cy="9739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Data Set</a:t>
              </a:r>
            </a:p>
            <a:p>
              <a:r>
                <a:rPr lang="en-US" sz="1600" dirty="0" smtClean="0"/>
                <a:t>Extraction Program</a:t>
              </a:r>
              <a:endParaRPr lang="en-US" sz="16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56322" y="1419084"/>
              <a:ext cx="545241" cy="58293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887249" y="1419084"/>
            <a:ext cx="1549519" cy="1248040"/>
            <a:chOff x="2252044" y="1419084"/>
            <a:chExt cx="1549519" cy="1248040"/>
          </a:xfrm>
        </p:grpSpPr>
        <p:sp>
          <p:nvSpPr>
            <p:cNvPr id="30" name="Rectangle 29"/>
            <p:cNvSpPr/>
            <p:nvPr/>
          </p:nvSpPr>
          <p:spPr>
            <a:xfrm>
              <a:off x="2252044" y="1693188"/>
              <a:ext cx="1322418" cy="9739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Analysis Program</a:t>
              </a:r>
              <a:endParaRPr lang="en-US" sz="16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56322" y="1419084"/>
              <a:ext cx="545241" cy="582930"/>
            </a:xfrm>
            <a:prstGeom prst="rect">
              <a:avLst/>
            </a:prstGeom>
          </p:spPr>
        </p:pic>
      </p:grpSp>
      <p:cxnSp>
        <p:nvCxnSpPr>
          <p:cNvPr id="32" name="Straight Arrow Connector 31"/>
          <p:cNvCxnSpPr>
            <a:stCxn id="12" idx="3"/>
            <a:endCxn id="30" idx="1"/>
          </p:cNvCxnSpPr>
          <p:nvPr/>
        </p:nvCxnSpPr>
        <p:spPr>
          <a:xfrm>
            <a:off x="5512258" y="2180156"/>
            <a:ext cx="3749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olded Corner 34"/>
          <p:cNvSpPr/>
          <p:nvPr/>
        </p:nvSpPr>
        <p:spPr>
          <a:xfrm>
            <a:off x="5900342" y="3271808"/>
            <a:ext cx="1296232" cy="583177"/>
          </a:xfrm>
          <a:prstGeom prst="foldedCorner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Estimated Model</a:t>
            </a:r>
            <a:endParaRPr lang="en-US" sz="1600" dirty="0"/>
          </a:p>
        </p:txBody>
      </p:sp>
      <p:cxnSp>
        <p:nvCxnSpPr>
          <p:cNvPr id="36" name="Straight Arrow Connector 35"/>
          <p:cNvCxnSpPr>
            <a:stCxn id="30" idx="2"/>
            <a:endCxn id="35" idx="0"/>
          </p:cNvCxnSpPr>
          <p:nvPr/>
        </p:nvCxnSpPr>
        <p:spPr>
          <a:xfrm>
            <a:off x="6548458" y="2667124"/>
            <a:ext cx="0" cy="604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ular Callout 55"/>
          <p:cNvSpPr/>
          <p:nvPr/>
        </p:nvSpPr>
        <p:spPr>
          <a:xfrm>
            <a:off x="1605673" y="857908"/>
            <a:ext cx="1788619" cy="705210"/>
          </a:xfrm>
          <a:prstGeom prst="wedgeRectCallout">
            <a:avLst>
              <a:gd name="adj1" fmla="val -4078"/>
              <a:gd name="adj2" fmla="val 773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Aka </a:t>
            </a:r>
            <a:r>
              <a:rPr lang="en-US" sz="1100" b="1" dirty="0" smtClean="0"/>
              <a:t>“Data Processing”</a:t>
            </a:r>
            <a:r>
              <a:rPr lang="en-US" sz="1100" dirty="0" smtClean="0"/>
              <a:t> </a:t>
            </a:r>
            <a:r>
              <a:rPr lang="en-US" sz="1100" dirty="0"/>
              <a:t>“</a:t>
            </a:r>
            <a:r>
              <a:rPr lang="en-US" sz="1100" b="1" dirty="0"/>
              <a:t>Computable Phenotype”</a:t>
            </a:r>
            <a:r>
              <a:rPr lang="en-US" sz="1100" dirty="0"/>
              <a:t> specification “</a:t>
            </a:r>
            <a:r>
              <a:rPr lang="en-US" sz="1100" b="1" dirty="0"/>
              <a:t>Cohort</a:t>
            </a:r>
            <a:r>
              <a:rPr lang="en-US" sz="1100" dirty="0"/>
              <a:t>”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35935" y="4548178"/>
            <a:ext cx="8349662" cy="19863"/>
          </a:xfrm>
          <a:prstGeom prst="rect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Up Arrow 63"/>
          <p:cNvSpPr/>
          <p:nvPr/>
        </p:nvSpPr>
        <p:spPr>
          <a:xfrm>
            <a:off x="890341" y="3757988"/>
            <a:ext cx="715332" cy="790190"/>
          </a:xfrm>
          <a:prstGeom prst="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79081" y="4129473"/>
            <a:ext cx="1353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research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47262" y="6032029"/>
            <a:ext cx="13018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Patient Record</a:t>
            </a:r>
            <a:endParaRPr lang="en-US" sz="16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627588" y="2667124"/>
            <a:ext cx="8349662" cy="3530659"/>
            <a:chOff x="627588" y="2667124"/>
            <a:chExt cx="8349662" cy="3530659"/>
          </a:xfrm>
        </p:grpSpPr>
        <p:grpSp>
          <p:nvGrpSpPr>
            <p:cNvPr id="39" name="Group 38"/>
            <p:cNvGrpSpPr/>
            <p:nvPr/>
          </p:nvGrpSpPr>
          <p:grpSpPr>
            <a:xfrm>
              <a:off x="5897459" y="4949743"/>
              <a:ext cx="1562612" cy="1248040"/>
              <a:chOff x="2238951" y="1419084"/>
              <a:chExt cx="1562612" cy="124804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238951" y="1693188"/>
                <a:ext cx="1322418" cy="973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Model Computation</a:t>
                </a:r>
                <a:endParaRPr lang="en-US" sz="1600" dirty="0"/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56322" y="1419084"/>
                <a:ext cx="545241" cy="582930"/>
              </a:xfrm>
              <a:prstGeom prst="rect">
                <a:avLst/>
              </a:prstGeom>
            </p:spPr>
          </p:pic>
        </p:grpSp>
        <p:cxnSp>
          <p:nvCxnSpPr>
            <p:cNvPr id="42" name="Straight Arrow Connector 41"/>
            <p:cNvCxnSpPr>
              <a:stCxn id="35" idx="2"/>
              <a:endCxn id="40" idx="0"/>
            </p:cNvCxnSpPr>
            <p:nvPr/>
          </p:nvCxnSpPr>
          <p:spPr>
            <a:xfrm>
              <a:off x="6548458" y="3854985"/>
              <a:ext cx="10210" cy="136886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olded Corner 44"/>
            <p:cNvSpPr/>
            <p:nvPr/>
          </p:nvSpPr>
          <p:spPr>
            <a:xfrm>
              <a:off x="4069580" y="5326977"/>
              <a:ext cx="1305588" cy="776210"/>
            </a:xfrm>
            <a:prstGeom prst="foldedCorner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Standardized</a:t>
              </a:r>
            </a:p>
            <a:p>
              <a:pPr algn="ctr"/>
              <a:r>
                <a:rPr lang="en-US" sz="1600" dirty="0" smtClean="0"/>
                <a:t>Extracted </a:t>
              </a:r>
              <a:r>
                <a:rPr lang="en-US" sz="1600" u="sng" dirty="0" smtClean="0"/>
                <a:t>Record</a:t>
              </a:r>
              <a:endParaRPr lang="en-US" sz="1600" u="sng" dirty="0"/>
            </a:p>
          </p:txBody>
        </p:sp>
        <p:sp>
          <p:nvSpPr>
            <p:cNvPr id="46" name="Folded Corner 45"/>
            <p:cNvSpPr/>
            <p:nvPr/>
          </p:nvSpPr>
          <p:spPr>
            <a:xfrm>
              <a:off x="7681018" y="5248609"/>
              <a:ext cx="1296232" cy="939214"/>
            </a:xfrm>
            <a:prstGeom prst="foldedCorner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Patient Centered Prediction</a:t>
              </a:r>
              <a:endParaRPr lang="en-US" sz="1600" dirty="0"/>
            </a:p>
          </p:txBody>
        </p:sp>
        <p:cxnSp>
          <p:nvCxnSpPr>
            <p:cNvPr id="47" name="Straight Arrow Connector 46"/>
            <p:cNvCxnSpPr>
              <a:stCxn id="45" idx="3"/>
              <a:endCxn id="40" idx="1"/>
            </p:cNvCxnSpPr>
            <p:nvPr/>
          </p:nvCxnSpPr>
          <p:spPr>
            <a:xfrm flipV="1">
              <a:off x="5375168" y="5710815"/>
              <a:ext cx="522291" cy="42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0" idx="3"/>
              <a:endCxn id="46" idx="1"/>
            </p:cNvCxnSpPr>
            <p:nvPr/>
          </p:nvCxnSpPr>
          <p:spPr>
            <a:xfrm>
              <a:off x="7219877" y="5710815"/>
              <a:ext cx="461141" cy="740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113062" y="4062056"/>
              <a:ext cx="2902334" cy="3236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Publish (in Model Archive?)</a:t>
              </a:r>
              <a:endParaRPr lang="en-US" dirty="0"/>
            </a:p>
          </p:txBody>
        </p:sp>
        <p:sp>
          <p:nvSpPr>
            <p:cNvPr id="66" name="Up Arrow 65"/>
            <p:cNvSpPr/>
            <p:nvPr/>
          </p:nvSpPr>
          <p:spPr>
            <a:xfrm flipV="1">
              <a:off x="1400407" y="4568041"/>
              <a:ext cx="715332" cy="832095"/>
            </a:xfrm>
            <a:prstGeom prst="upArrow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64380" y="4677517"/>
              <a:ext cx="13539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/>
                <a:t>care</a:t>
              </a:r>
              <a:endParaRPr lang="en-US" b="1" dirty="0"/>
            </a:p>
          </p:txBody>
        </p:sp>
        <p:cxnSp>
          <p:nvCxnSpPr>
            <p:cNvPr id="68" name="Straight Arrow Connector 67"/>
            <p:cNvCxnSpPr>
              <a:stCxn id="11" idx="2"/>
              <a:endCxn id="73" idx="0"/>
            </p:cNvCxnSpPr>
            <p:nvPr/>
          </p:nvCxnSpPr>
          <p:spPr>
            <a:xfrm>
              <a:off x="2913253" y="2667124"/>
              <a:ext cx="8382" cy="255491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073621" y="3623522"/>
              <a:ext cx="1638292" cy="5211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mtClean="0"/>
                <a:t>Publish</a:t>
              </a:r>
            </a:p>
            <a:p>
              <a:pPr algn="ctr"/>
              <a:r>
                <a:rPr lang="en-US" dirty="0" smtClean="0"/>
                <a:t>(as resource?)</a:t>
              </a:r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2260426" y="4947935"/>
              <a:ext cx="1549519" cy="1248040"/>
              <a:chOff x="2252044" y="1419084"/>
              <a:chExt cx="1549519" cy="124804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252044" y="1693188"/>
                <a:ext cx="1322418" cy="9739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1600" dirty="0" smtClean="0"/>
                  <a:t>Record Processing Program</a:t>
                </a:r>
                <a:endParaRPr lang="en-US" sz="1600" dirty="0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56322" y="1419084"/>
                <a:ext cx="545241" cy="582930"/>
              </a:xfrm>
              <a:prstGeom prst="rect">
                <a:avLst/>
              </a:prstGeom>
            </p:spPr>
          </p:pic>
        </p:grpSp>
        <p:cxnSp>
          <p:nvCxnSpPr>
            <p:cNvPr id="76" name="Straight Arrow Connector 75"/>
            <p:cNvCxnSpPr>
              <a:stCxn id="73" idx="3"/>
              <a:endCxn id="45" idx="1"/>
            </p:cNvCxnSpPr>
            <p:nvPr/>
          </p:nvCxnSpPr>
          <p:spPr>
            <a:xfrm>
              <a:off x="3582844" y="5709007"/>
              <a:ext cx="486736" cy="60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Hexagon 79"/>
            <p:cNvSpPr/>
            <p:nvPr/>
          </p:nvSpPr>
          <p:spPr>
            <a:xfrm>
              <a:off x="627588" y="5300985"/>
              <a:ext cx="978085" cy="813928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HL7</a:t>
              </a:r>
              <a:endParaRPr lang="en-US" dirty="0"/>
            </a:p>
          </p:txBody>
        </p:sp>
        <p:cxnSp>
          <p:nvCxnSpPr>
            <p:cNvPr id="82" name="Straight Arrow Connector 81"/>
            <p:cNvCxnSpPr>
              <a:stCxn id="80" idx="0"/>
              <a:endCxn id="73" idx="1"/>
            </p:cNvCxnSpPr>
            <p:nvPr/>
          </p:nvCxnSpPr>
          <p:spPr>
            <a:xfrm>
              <a:off x="1605673" y="5707949"/>
              <a:ext cx="654753" cy="10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ounded Rectangle 85"/>
          <p:cNvSpPr/>
          <p:nvPr/>
        </p:nvSpPr>
        <p:spPr>
          <a:xfrm>
            <a:off x="1933041" y="1086806"/>
            <a:ext cx="1876904" cy="3029478"/>
          </a:xfrm>
          <a:prstGeom prst="roundRect">
            <a:avLst>
              <a:gd name="adj" fmla="val 873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3941069" y="1178463"/>
            <a:ext cx="3445633" cy="3168271"/>
          </a:xfrm>
          <a:prstGeom prst="roundRect">
            <a:avLst>
              <a:gd name="adj" fmla="val 873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681234" y="488089"/>
            <a:ext cx="4982610" cy="5316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Statistical priors based on experiments/analysis (e.g. of clinical trials</a:t>
            </a:r>
            <a:endParaRPr lang="en-US" sz="1600" dirty="0"/>
          </a:p>
        </p:txBody>
      </p:sp>
      <p:cxnSp>
        <p:nvCxnSpPr>
          <p:cNvPr id="49" name="Straight Arrow Connector 48"/>
          <p:cNvCxnSpPr>
            <a:stCxn id="48" idx="2"/>
          </p:cNvCxnSpPr>
          <p:nvPr/>
        </p:nvCxnSpPr>
        <p:spPr>
          <a:xfrm>
            <a:off x="6172539" y="1019703"/>
            <a:ext cx="149059" cy="62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72718" y="794418"/>
            <a:ext cx="1301831" cy="1130218"/>
            <a:chOff x="172718" y="794418"/>
            <a:chExt cx="1301831" cy="1130218"/>
          </a:xfrm>
        </p:grpSpPr>
        <p:sp>
          <p:nvSpPr>
            <p:cNvPr id="43" name="TextBox 42"/>
            <p:cNvSpPr txBox="1"/>
            <p:nvPr/>
          </p:nvSpPr>
          <p:spPr>
            <a:xfrm>
              <a:off x="172718" y="794418"/>
              <a:ext cx="1301831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Transactions</a:t>
              </a:r>
              <a:endParaRPr lang="en-US" sz="1600" dirty="0"/>
            </a:p>
          </p:txBody>
        </p:sp>
        <p:cxnSp>
          <p:nvCxnSpPr>
            <p:cNvPr id="3" name="Straight Arrow Connector 2"/>
            <p:cNvCxnSpPr>
              <a:stCxn id="43" idx="2"/>
              <a:endCxn id="5" idx="1"/>
            </p:cNvCxnSpPr>
            <p:nvPr/>
          </p:nvCxnSpPr>
          <p:spPr>
            <a:xfrm>
              <a:off x="823634" y="1132972"/>
              <a:ext cx="292997" cy="7916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8241" y="1316695"/>
              <a:ext cx="368390" cy="393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3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86" grpId="0" animBg="1"/>
      <p:bldP spid="88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 &amp; Interoperability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255117" y="2812142"/>
            <a:ext cx="978085" cy="504686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e.g. OMOP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800247" y="1681924"/>
            <a:ext cx="1301831" cy="1130218"/>
            <a:chOff x="172718" y="794418"/>
            <a:chExt cx="1301831" cy="1130218"/>
          </a:xfrm>
        </p:grpSpPr>
        <p:sp>
          <p:nvSpPr>
            <p:cNvPr id="6" name="TextBox 5"/>
            <p:cNvSpPr txBox="1"/>
            <p:nvPr/>
          </p:nvSpPr>
          <p:spPr>
            <a:xfrm>
              <a:off x="172718" y="794418"/>
              <a:ext cx="1301831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Transactions</a:t>
              </a:r>
              <a:endParaRPr lang="en-US" sz="1600" dirty="0"/>
            </a:p>
          </p:txBody>
        </p:sp>
        <p:cxnSp>
          <p:nvCxnSpPr>
            <p:cNvPr id="7" name="Straight Arrow Connector 6"/>
            <p:cNvCxnSpPr>
              <a:endCxn id="7" idx="1"/>
            </p:cNvCxnSpPr>
            <p:nvPr/>
          </p:nvCxnSpPr>
          <p:spPr>
            <a:xfrm>
              <a:off x="823634" y="1132972"/>
              <a:ext cx="292997" cy="79166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8241" y="1316695"/>
              <a:ext cx="368390" cy="393854"/>
            </a:xfrm>
            <a:prstGeom prst="rect">
              <a:avLst/>
            </a:prstGeom>
          </p:spPr>
        </p:pic>
      </p:grpSp>
      <p:sp>
        <p:nvSpPr>
          <p:cNvPr id="9" name="Can 8"/>
          <p:cNvSpPr/>
          <p:nvPr/>
        </p:nvSpPr>
        <p:spPr>
          <a:xfrm>
            <a:off x="1375770" y="4498011"/>
            <a:ext cx="1127165" cy="926686"/>
          </a:xfrm>
          <a:prstGeom prst="can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e.g. </a:t>
            </a:r>
            <a:r>
              <a:rPr lang="en-US" sz="1400" dirty="0" err="1" smtClean="0"/>
              <a:t>minisentinel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9331" y="4961354"/>
            <a:ext cx="1301831" cy="1171561"/>
            <a:chOff x="-402805" y="2151966"/>
            <a:chExt cx="1301831" cy="1171561"/>
          </a:xfrm>
        </p:grpSpPr>
        <p:sp>
          <p:nvSpPr>
            <p:cNvPr id="11" name="TextBox 10"/>
            <p:cNvSpPr txBox="1"/>
            <p:nvPr/>
          </p:nvSpPr>
          <p:spPr>
            <a:xfrm>
              <a:off x="-402805" y="2984973"/>
              <a:ext cx="1301831" cy="33855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Transactions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0"/>
              <a:endCxn id="9" idx="2"/>
            </p:cNvCxnSpPr>
            <p:nvPr/>
          </p:nvCxnSpPr>
          <p:spPr>
            <a:xfrm flipV="1">
              <a:off x="248111" y="2151966"/>
              <a:ext cx="575523" cy="8330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8110" y="2449492"/>
              <a:ext cx="368390" cy="393854"/>
            </a:xfrm>
            <a:prstGeom prst="rect">
              <a:avLst/>
            </a:prstGeom>
          </p:spPr>
        </p:pic>
      </p:grpSp>
      <p:sp>
        <p:nvSpPr>
          <p:cNvPr id="26" name="Can 25"/>
          <p:cNvSpPr/>
          <p:nvPr/>
        </p:nvSpPr>
        <p:spPr>
          <a:xfrm>
            <a:off x="3044381" y="3575738"/>
            <a:ext cx="1375217" cy="825298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PCORnet</a:t>
            </a:r>
            <a:endParaRPr lang="en-US" sz="1400" dirty="0"/>
          </a:p>
        </p:txBody>
      </p:sp>
      <p:sp>
        <p:nvSpPr>
          <p:cNvPr id="25" name="Can 24"/>
          <p:cNvSpPr/>
          <p:nvPr/>
        </p:nvSpPr>
        <p:spPr>
          <a:xfrm>
            <a:off x="3044382" y="2810962"/>
            <a:ext cx="1375217" cy="926686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PCORnet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4" idx="4"/>
            <a:endCxn id="25" idx="2"/>
          </p:cNvCxnSpPr>
          <p:nvPr/>
        </p:nvCxnSpPr>
        <p:spPr>
          <a:xfrm>
            <a:off x="2233202" y="3064485"/>
            <a:ext cx="811180" cy="209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  <a:endCxn id="26" idx="2"/>
          </p:cNvCxnSpPr>
          <p:nvPr/>
        </p:nvCxnSpPr>
        <p:spPr>
          <a:xfrm flipV="1">
            <a:off x="1939353" y="3988387"/>
            <a:ext cx="1105028" cy="509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458531" y="1538624"/>
            <a:ext cx="1301831" cy="1631362"/>
            <a:chOff x="172718" y="794418"/>
            <a:chExt cx="1301831" cy="1631362"/>
          </a:xfrm>
        </p:grpSpPr>
        <p:sp>
          <p:nvSpPr>
            <p:cNvPr id="35" name="TextBox 34"/>
            <p:cNvSpPr txBox="1"/>
            <p:nvPr/>
          </p:nvSpPr>
          <p:spPr>
            <a:xfrm>
              <a:off x="172718" y="794418"/>
              <a:ext cx="1301831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Data from Controlled Experiments</a:t>
              </a:r>
              <a:endParaRPr lang="en-US" sz="1600" dirty="0"/>
            </a:p>
          </p:txBody>
        </p:sp>
        <p:cxnSp>
          <p:nvCxnSpPr>
            <p:cNvPr id="36" name="Straight Arrow Connector 35"/>
            <p:cNvCxnSpPr>
              <a:stCxn id="35" idx="2"/>
              <a:endCxn id="39" idx="0"/>
            </p:cNvCxnSpPr>
            <p:nvPr/>
          </p:nvCxnSpPr>
          <p:spPr>
            <a:xfrm>
              <a:off x="823634" y="1625415"/>
              <a:ext cx="0" cy="80036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487" y="1594601"/>
              <a:ext cx="368390" cy="393854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5118847" y="3169986"/>
            <a:ext cx="1981200" cy="723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Analytic Model</a:t>
            </a: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18847" y="4598856"/>
            <a:ext cx="1981200" cy="9448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Predictive Models</a:t>
            </a:r>
            <a:endParaRPr lang="en-US" dirty="0"/>
          </a:p>
        </p:txBody>
      </p:sp>
      <p:cxnSp>
        <p:nvCxnSpPr>
          <p:cNvPr id="42" name="Straight Arrow Connector 41"/>
          <p:cNvCxnSpPr>
            <a:endCxn id="39" idx="1"/>
          </p:cNvCxnSpPr>
          <p:nvPr/>
        </p:nvCxnSpPr>
        <p:spPr>
          <a:xfrm flipV="1">
            <a:off x="4419598" y="3531541"/>
            <a:ext cx="699249" cy="44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40" idx="0"/>
          </p:cNvCxnSpPr>
          <p:nvPr/>
        </p:nvCxnSpPr>
        <p:spPr>
          <a:xfrm>
            <a:off x="6109447" y="3893096"/>
            <a:ext cx="0" cy="70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2935" y="2944405"/>
            <a:ext cx="368390" cy="393854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5271247" y="3322386"/>
            <a:ext cx="1981200" cy="723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 Models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271247" y="4751256"/>
            <a:ext cx="1981200" cy="9448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Predictive Models</a:t>
            </a:r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4074" y="3976020"/>
            <a:ext cx="368390" cy="3938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2482" y="3378811"/>
            <a:ext cx="368390" cy="393854"/>
          </a:xfrm>
          <a:prstGeom prst="rect">
            <a:avLst/>
          </a:prstGeom>
        </p:spPr>
      </p:pic>
      <p:sp>
        <p:nvSpPr>
          <p:cNvPr id="62" name="Rectangular Callout 61"/>
          <p:cNvSpPr/>
          <p:nvPr/>
        </p:nvSpPr>
        <p:spPr>
          <a:xfrm>
            <a:off x="3044381" y="1138518"/>
            <a:ext cx="1458101" cy="881960"/>
          </a:xfrm>
          <a:prstGeom prst="wedgeRectCallout">
            <a:avLst>
              <a:gd name="adj1" fmla="val -129656"/>
              <a:gd name="adj2" fmla="val 818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“far out hopeful stuff”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6" grpId="0"/>
      <p:bldP spid="25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43377"/>
            <a:ext cx="8705850" cy="713874"/>
          </a:xfrm>
        </p:spPr>
        <p:txBody>
          <a:bodyPr lIns="64291" tIns="32146" rIns="64291" bIns="32146">
            <a:normAutofit fontScale="90000"/>
          </a:bodyPr>
          <a:lstStyle/>
          <a:p>
            <a:r>
              <a:rPr lang="en-US" sz="3600" dirty="0" smtClean="0"/>
              <a:t>DRN Standards </a:t>
            </a:r>
            <a:r>
              <a:rPr lang="en-US" sz="3600" dirty="0" smtClean="0"/>
              <a:t>for </a:t>
            </a:r>
            <a:r>
              <a:rPr lang="en-US" sz="3600" dirty="0" smtClean="0"/>
              <a:t>Analysis </a:t>
            </a:r>
            <a:r>
              <a:rPr lang="en-US" sz="3600" dirty="0" smtClean="0"/>
              <a:t>Workflow Modeling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39563"/>
              </p:ext>
            </p:extLst>
          </p:nvPr>
        </p:nvGraphicFramePr>
        <p:xfrm>
          <a:off x="178594" y="1393031"/>
          <a:ext cx="8679656" cy="518376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1052"/>
                <a:gridCol w="1257397"/>
                <a:gridCol w="5061207"/>
              </a:tblGrid>
              <a:tr h="67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we need to represent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Standard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Rationale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</a:tr>
              <a:tr h="4500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processing rules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HQMF-&gt; CQL-&gt;PMML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CMS, ONC, HL7 endorsed</a:t>
                      </a:r>
                    </a:p>
                    <a:p>
                      <a:r>
                        <a:rPr lang="en-US" sz="1600" b="1" dirty="0" smtClean="0"/>
                        <a:t>Part of EHR certification process</a:t>
                      </a:r>
                    </a:p>
                    <a:p>
                      <a:r>
                        <a:rPr lang="en-US" sz="1600" b="1" dirty="0" smtClean="0"/>
                        <a:t>New</a:t>
                      </a:r>
                      <a:r>
                        <a:rPr lang="en-US" sz="1600" b="1" baseline="0" dirty="0" smtClean="0"/>
                        <a:t> standards in trial use</a:t>
                      </a:r>
                      <a:endParaRPr lang="en-US" sz="1600" b="1" dirty="0"/>
                    </a:p>
                  </a:txBody>
                  <a:tcPr marL="64294" marR="64294" marT="32147" marB="32147"/>
                </a:tc>
              </a:tr>
              <a:tr h="67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Cohort</a:t>
                      </a:r>
                      <a:r>
                        <a:rPr lang="en-US" sz="1600" baseline="0" dirty="0" smtClean="0"/>
                        <a:t> definition rules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HQMF-&gt;CQL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100’s of established data sets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1000s</a:t>
                      </a:r>
                      <a:r>
                        <a:rPr lang="en-US" sz="1600" baseline="0" dirty="0" smtClean="0"/>
                        <a:t> of cohort criteria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</a:tr>
              <a:tr h="10070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set description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QRDA</a:t>
                      </a:r>
                    </a:p>
                    <a:p>
                      <a:r>
                        <a:rPr lang="en-US" sz="1600" dirty="0" smtClean="0"/>
                        <a:t>PMML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QRDA – Quality Measurement</a:t>
                      </a:r>
                      <a:r>
                        <a:rPr lang="en-US" sz="1600" baseline="0" dirty="0" smtClean="0"/>
                        <a:t> EHR Certification &amp; CMS</a:t>
                      </a:r>
                    </a:p>
                    <a:p>
                      <a:r>
                        <a:rPr lang="en-US" sz="1600" baseline="0" dirty="0" smtClean="0"/>
                        <a:t>PMML – Data analysis </a:t>
                      </a:r>
                      <a:r>
                        <a:rPr lang="en-US" sz="1600" baseline="0" dirty="0" smtClean="0"/>
                        <a:t>model (“Data Set”)</a:t>
                      </a:r>
                      <a:endParaRPr lang="en-US" sz="1600" dirty="0" smtClean="0"/>
                    </a:p>
                  </a:txBody>
                  <a:tcPr marL="64294" marR="64294" marT="32147" marB="32147"/>
                </a:tc>
              </a:tr>
              <a:tr h="67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Analysis Methods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PMML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UCSD Data Mining Group</a:t>
                      </a:r>
                    </a:p>
                    <a:p>
                      <a:r>
                        <a:rPr lang="en-US" sz="1600" dirty="0" smtClean="0"/>
                        <a:t>Extensible to support model specifications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</a:tr>
              <a:tr h="67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Analysis Results (Estimated Models)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PMML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marL="0" marR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Developed to represent results</a:t>
                      </a:r>
                    </a:p>
                    <a:p>
                      <a:pPr marL="0" marR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Adopted by most stats</a:t>
                      </a:r>
                      <a:r>
                        <a:rPr lang="en-US" sz="1600" baseline="0" dirty="0" smtClean="0"/>
                        <a:t> packages</a:t>
                      </a:r>
                      <a:endParaRPr lang="en-US" sz="1600" dirty="0" smtClean="0"/>
                    </a:p>
                  </a:txBody>
                  <a:tcPr marL="64294" marR="64294" marT="32147" marB="32147"/>
                </a:tc>
              </a:tr>
              <a:tr h="676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Process Workflow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BPML</a:t>
                      </a:r>
                      <a:r>
                        <a:rPr lang="en-US" sz="1600" dirty="0" smtClean="0"/>
                        <a:t>?</a:t>
                      </a:r>
                    </a:p>
                    <a:p>
                      <a:r>
                        <a:rPr lang="en-US" sz="1600" dirty="0" smtClean="0"/>
                        <a:t>FHIR “Tasks”</a:t>
                      </a:r>
                      <a:endParaRPr lang="en-US" sz="16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marL="0" marR="0" indent="0" algn="l" defTabSz="6502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TBD</a:t>
                      </a:r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047" y="148811"/>
            <a:ext cx="4078717" cy="810091"/>
          </a:xfrm>
        </p:spPr>
        <p:txBody>
          <a:bodyPr/>
          <a:lstStyle/>
          <a:p>
            <a:r>
              <a:rPr lang="en-US" dirty="0" smtClean="0"/>
              <a:t>Alignment Needs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896" y="1419932"/>
            <a:ext cx="1568225" cy="1269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Biomedical Data &amp; Metadata Standards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67692" y="1428298"/>
            <a:ext cx="1568225" cy="1269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Data Standards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27461" y="3618640"/>
            <a:ext cx="1568225" cy="1269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Outcomes Research Standards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 rot="13722800">
            <a:off x="1081328" y="2925660"/>
            <a:ext cx="1060554" cy="43210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8911463">
            <a:off x="2713249" y="2920932"/>
            <a:ext cx="1060554" cy="43210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1720672" y="1668633"/>
            <a:ext cx="1166609" cy="432103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4292" y="916582"/>
            <a:ext cx="4202934" cy="5604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://hl7.org/fhir/2015May/</a:t>
            </a:r>
            <a:r>
              <a:rPr lang="en-US" dirty="0" smtClean="0">
                <a:hlinkClick r:id="rId2"/>
              </a:rPr>
              <a:t>qicore.html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2.15.4.4 </a:t>
            </a:r>
            <a:r>
              <a:rPr lang="en-US" dirty="0"/>
              <a:t>Relationship to Other Initiatives</a:t>
            </a:r>
          </a:p>
          <a:p>
            <a:endParaRPr lang="en-US" dirty="0"/>
          </a:p>
          <a:p>
            <a:r>
              <a:rPr lang="en-US" b="1" dirty="0" err="1"/>
              <a:t>QICore</a:t>
            </a:r>
            <a:r>
              <a:rPr lang="en-US" dirty="0"/>
              <a:t> has been harmonized with certain other FHIR-based initiatives, in particular, the </a:t>
            </a:r>
            <a:r>
              <a:rPr lang="en-US" b="1" dirty="0"/>
              <a:t>Data Access Framework (DAF)</a:t>
            </a:r>
            <a:r>
              <a:rPr lang="en-US" dirty="0"/>
              <a:t>. DAF is a U.S. Realm Implementation Guide that maps Meaningful Use data elements to FHIR resources. </a:t>
            </a:r>
          </a:p>
          <a:p>
            <a:endParaRPr lang="en-US" dirty="0"/>
          </a:p>
          <a:p>
            <a:r>
              <a:rPr lang="en-US" dirty="0" err="1"/>
              <a:t>QICore's</a:t>
            </a:r>
            <a:r>
              <a:rPr lang="en-US" dirty="0"/>
              <a:t> extensions have also been reviewed by HL7 Work Groups and other initiatives to validate that </a:t>
            </a:r>
            <a:r>
              <a:rPr lang="en-US" dirty="0" err="1"/>
              <a:t>QICore</a:t>
            </a:r>
            <a:r>
              <a:rPr lang="en-US" dirty="0"/>
              <a:t> extensions will not create future conflicts. </a:t>
            </a:r>
            <a:r>
              <a:rPr lang="en-US" b="1" dirty="0"/>
              <a:t>One initiative that provided reviews and feedback was the Clinical Information Modeling Initiative (CIMI) through the Healthcare Services Platform Consortium (HSPC).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035" y="522642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Graveyard: BRIDG, </a:t>
            </a:r>
            <a:r>
              <a:rPr lang="en-US" dirty="0" err="1" smtClean="0"/>
              <a:t>QueryHealth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Activity in 2015-2016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Structured Data Capture Initiative</a:t>
            </a:r>
          </a:p>
          <a:p>
            <a:pPr lvl="1"/>
            <a:r>
              <a:rPr lang="en-US" dirty="0" smtClean="0"/>
              <a:t>Goal is to create a framework where data capture instruments (e.g. forms) can be accessed.  Take a “role” based model</a:t>
            </a:r>
          </a:p>
          <a:p>
            <a:r>
              <a:rPr lang="en-US" b="1" dirty="0" smtClean="0"/>
              <a:t>Data Access Framework 3</a:t>
            </a:r>
          </a:p>
          <a:p>
            <a:pPr lvl="1"/>
            <a:r>
              <a:rPr lang="en-US" dirty="0" smtClean="0"/>
              <a:t>Goal is to create an API standard that enables distributed health databases to be queried in networks</a:t>
            </a:r>
          </a:p>
          <a:p>
            <a:r>
              <a:rPr lang="en-US" b="1" dirty="0" smtClean="0"/>
              <a:t>Data Quality Collaborative</a:t>
            </a:r>
          </a:p>
          <a:p>
            <a:pPr lvl="1"/>
            <a:r>
              <a:rPr lang="en-US" dirty="0" smtClean="0"/>
              <a:t>Goal is to create a standard for communicating the quality of data in health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887</Words>
  <Application>Microsoft Macintosh PowerPoint</Application>
  <PresentationFormat>On-screen Show (4:3)</PresentationFormat>
  <Paragraphs>211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DDI 2016 Pragmatic Perspectives</vt:lpstr>
      <vt:lpstr>Overview</vt:lpstr>
      <vt:lpstr>PowerPoint Presentation</vt:lpstr>
      <vt:lpstr>DAF Phase 3</vt:lpstr>
      <vt:lpstr>PowerPoint Presentation</vt:lpstr>
      <vt:lpstr>Data Integration &amp; Interoperability</vt:lpstr>
      <vt:lpstr>DRN Standards for Analysis Workflow Modeling</vt:lpstr>
      <vt:lpstr>Alignment Needs</vt:lpstr>
      <vt:lpstr>Relevant Activity in 2015-2016</vt:lpstr>
      <vt:lpstr>“Structured Data Capture” Standards “Role”-Based Metadata for things like eCRFs</vt:lpstr>
      <vt:lpstr>FHIR Data Access Framework Phase 3 API standard that enables distributed health databases to be queried in networks </vt:lpstr>
      <vt:lpstr>PowerPoint Presentation</vt:lpstr>
      <vt:lpstr>Data Quality Collaborative </vt:lpstr>
      <vt:lpstr>Data Quality as Psychophysics</vt:lpstr>
      <vt:lpstr>End Here fro Questions</vt:lpstr>
      <vt:lpstr>PowerPoint Presentation</vt:lpstr>
      <vt:lpstr>PowerPoint Presentation</vt:lpstr>
      <vt:lpstr>PowerPoint Presentation</vt:lpstr>
      <vt:lpstr>Ontologies for Research</vt:lpstr>
      <vt:lpstr>Semantic/Terminology Resources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Daniella Meeker</dc:creator>
  <cp:lastModifiedBy>Daniella Meeker</cp:lastModifiedBy>
  <cp:revision>75</cp:revision>
  <dcterms:created xsi:type="dcterms:W3CDTF">2015-10-21T13:39:38Z</dcterms:created>
  <dcterms:modified xsi:type="dcterms:W3CDTF">2016-10-17T10:24:25Z</dcterms:modified>
</cp:coreProperties>
</file>