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918" autoAdjust="0"/>
  </p:normalViewPr>
  <p:slideViewPr>
    <p:cSldViewPr>
      <p:cViewPr varScale="1">
        <p:scale>
          <a:sx n="68" d="100"/>
          <a:sy n="68" d="100"/>
        </p:scale>
        <p:origin x="-14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DA17606C-A9C5-4FA1-B589-54F80F0E5614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DF605D33-BB49-45B4-BCA3-3B5AAEFAA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3647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9E811-0548-444D-A96D-B3ECD2B0B5E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9988"/>
            <a:ext cx="4213225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05325"/>
            <a:ext cx="5661025" cy="36877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DC506B-DD56-4439-839B-513899BE7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126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62600"/>
            <a:ext cx="9144000" cy="1295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468564"/>
            <a:ext cx="7620001" cy="14560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2272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2AB9-4DE1-474C-A4ED-ABBE5C35D108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28EC-6B2C-4624-96FF-12BA823D8E81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475673"/>
            <a:ext cx="3886200" cy="1181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117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2AB9-4DE1-474C-A4ED-ABBE5C35D108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28EC-6B2C-4624-96FF-12BA823D8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203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2AB9-4DE1-474C-A4ED-ABBE5C35D108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28EC-6B2C-4624-96FF-12BA823D8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66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-1" y="5468564"/>
            <a:ext cx="9144001" cy="1456063"/>
            <a:chOff x="-1" y="5468564"/>
            <a:chExt cx="9144001" cy="1456063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562600"/>
              <a:ext cx="9144000" cy="129540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5468564"/>
              <a:ext cx="7620001" cy="1456063"/>
            </a:xfrm>
            <a:prstGeom prst="rect">
              <a:avLst/>
            </a:prstGeom>
          </p:spPr>
        </p:pic>
      </p:grp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2272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2AB9-4DE1-474C-A4ED-ABBE5C35D108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28EC-6B2C-4624-96FF-12BA823D8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314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227294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-1" y="5468564"/>
            <a:ext cx="9144001" cy="1456063"/>
            <a:chOff x="-1" y="5468564"/>
            <a:chExt cx="9144001" cy="1456063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562600"/>
              <a:ext cx="9144000" cy="129540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5468564"/>
              <a:ext cx="7620001" cy="1456063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2AB9-4DE1-474C-A4ED-ABBE5C35D108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28EC-6B2C-4624-96FF-12BA823D8E81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475673"/>
            <a:ext cx="3886200" cy="1181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81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2AB9-4DE1-474C-A4ED-ABBE5C35D108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28EC-6B2C-4624-96FF-12BA823D8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51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2AB9-4DE1-474C-A4ED-ABBE5C35D108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28EC-6B2C-4624-96FF-12BA823D8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69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2AB9-4DE1-474C-A4ED-ABBE5C35D108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28EC-6B2C-4624-96FF-12BA823D8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95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2AB9-4DE1-474C-A4ED-ABBE5C35D108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28EC-6B2C-4624-96FF-12BA823D8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140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2AB9-4DE1-474C-A4ED-ABBE5C35D108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28EC-6B2C-4624-96FF-12BA823D8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61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2AB9-4DE1-474C-A4ED-ABBE5C35D108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28EC-6B2C-4624-96FF-12BA823D8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807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F2AB9-4DE1-474C-A4ED-ABBE5C35D108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728EC-6B2C-4624-96FF-12BA823D8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12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SDMX: An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Arofan</a:t>
            </a:r>
            <a:r>
              <a:rPr lang="en-US" dirty="0" smtClean="0"/>
              <a:t> Gregory</a:t>
            </a:r>
          </a:p>
          <a:p>
            <a:r>
              <a:rPr lang="en-US" dirty="0" smtClean="0"/>
              <a:t>Aeon Technologies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385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648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purpose of this presentation is to familiarize you with the work products of SDMX</a:t>
            </a:r>
          </a:p>
          <a:p>
            <a:r>
              <a:rPr lang="en-US" dirty="0" smtClean="0"/>
              <a:t>Some design approaches will be introduced, as these may be of interest during the workshop</a:t>
            </a:r>
          </a:p>
          <a:p>
            <a:r>
              <a:rPr lang="en-US" dirty="0" smtClean="0"/>
              <a:t>There appear to be some strong commonalities with other standard development approaches represented at the workshop</a:t>
            </a:r>
          </a:p>
          <a:p>
            <a:r>
              <a:rPr lang="en-US" dirty="0" smtClean="0"/>
              <a:t>There are strong historical ties to DDI and GSIM/LIM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134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SDMX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419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SDMX is ISO 17369 The Statistical Data and Metadata Exchange (SDMX)</a:t>
            </a:r>
          </a:p>
          <a:p>
            <a:r>
              <a:rPr lang="en-US" dirty="0" smtClean="0"/>
              <a:t>Developed by national and supra-national official statistical organizations</a:t>
            </a:r>
          </a:p>
          <a:p>
            <a:pPr lvl="1"/>
            <a:r>
              <a:rPr lang="en-US" dirty="0" smtClean="0"/>
              <a:t>OECD, BIS, Eurostat, UN Stats Division, IMF, ECB, World Bank</a:t>
            </a:r>
          </a:p>
          <a:p>
            <a:r>
              <a:rPr lang="en-US" dirty="0" smtClean="0"/>
              <a:t>Focus is on aggregate statistics across many domains </a:t>
            </a:r>
          </a:p>
          <a:p>
            <a:r>
              <a:rPr lang="en-US" dirty="0" smtClean="0"/>
              <a:t>Well-adopted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593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Model-Based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core of the SDMX specification is the SDMX Information Model</a:t>
            </a:r>
          </a:p>
          <a:p>
            <a:pPr lvl="1"/>
            <a:r>
              <a:rPr lang="en-US" dirty="0" smtClean="0"/>
              <a:t>Covers statistical data and metadata description</a:t>
            </a:r>
          </a:p>
          <a:p>
            <a:pPr lvl="1"/>
            <a:r>
              <a:rPr lang="en-US" dirty="0" smtClean="0"/>
              <a:t>Covers “reference metadata” description (measures of data quality)</a:t>
            </a:r>
          </a:p>
          <a:p>
            <a:pPr lvl="1"/>
            <a:r>
              <a:rPr lang="en-US" dirty="0" smtClean="0"/>
              <a:t>Provides a standard, service-oriented architecture for data services and centralized catalogs (“registries”)</a:t>
            </a:r>
          </a:p>
          <a:p>
            <a:pPr lvl="1"/>
            <a:r>
              <a:rPr lang="en-US" dirty="0" smtClean="0"/>
              <a:t>Provides a model for statistical process descriptions</a:t>
            </a:r>
          </a:p>
          <a:p>
            <a:r>
              <a:rPr lang="en-US" dirty="0" smtClean="0"/>
              <a:t>Like some other standards, SDMX provides a meta-model for describing different types of statistical data sets and reference metadata</a:t>
            </a:r>
          </a:p>
          <a:p>
            <a:pPr lvl="1"/>
            <a:r>
              <a:rPr lang="en-US" dirty="0" smtClean="0"/>
              <a:t>Similar to HL7 FHIR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3362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Implementations of the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Several syntaxes are supported:</a:t>
            </a:r>
          </a:p>
          <a:p>
            <a:pPr lvl="1"/>
            <a:r>
              <a:rPr lang="en-US" dirty="0" smtClean="0"/>
              <a:t>UN/EDIFACT</a:t>
            </a:r>
          </a:p>
          <a:p>
            <a:pPr lvl="1"/>
            <a:r>
              <a:rPr lang="en-US" dirty="0" smtClean="0"/>
              <a:t>XML</a:t>
            </a:r>
          </a:p>
          <a:p>
            <a:pPr lvl="1"/>
            <a:r>
              <a:rPr lang="en-US" dirty="0" smtClean="0"/>
              <a:t>JSON</a:t>
            </a:r>
          </a:p>
          <a:p>
            <a:r>
              <a:rPr lang="en-US" dirty="0" err="1" smtClean="0"/>
              <a:t>RESTFul</a:t>
            </a:r>
            <a:r>
              <a:rPr lang="en-US" dirty="0" smtClean="0"/>
              <a:t> and SOAP interfaces are specified</a:t>
            </a:r>
          </a:p>
          <a:p>
            <a:pPr lvl="1"/>
            <a:r>
              <a:rPr lang="en-US" dirty="0" smtClean="0"/>
              <a:t>Described in WSDL and WADL</a:t>
            </a:r>
          </a:p>
          <a:p>
            <a:r>
              <a:rPr lang="en-US" dirty="0" smtClean="0"/>
              <a:t>Standard toolsets (free and commercial are available)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77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SDMX was the basis for the popular </a:t>
            </a:r>
            <a:r>
              <a:rPr lang="en-US" dirty="0" err="1" smtClean="0"/>
              <a:t>DataCube</a:t>
            </a:r>
            <a:r>
              <a:rPr lang="en-US" dirty="0" smtClean="0"/>
              <a:t> RDF Vocabulary</a:t>
            </a:r>
          </a:p>
          <a:p>
            <a:pPr lvl="1"/>
            <a:r>
              <a:rPr lang="en-US" dirty="0" smtClean="0"/>
              <a:t>The RDF covers only some parts of the model</a:t>
            </a:r>
          </a:p>
          <a:p>
            <a:r>
              <a:rPr lang="en-US" dirty="0" smtClean="0"/>
              <a:t>SDMX is often used in combination with DDI by official statistics producers</a:t>
            </a:r>
          </a:p>
          <a:p>
            <a:r>
              <a:rPr lang="en-US" dirty="0" smtClean="0"/>
              <a:t>Attempts to align SDMX and DDI were one of the causative factors in the creation of GSIM</a:t>
            </a:r>
          </a:p>
          <a:p>
            <a:pPr lvl="1"/>
            <a:r>
              <a:rPr lang="en-US" dirty="0" smtClean="0"/>
              <a:t>SDMX was one input to the GSIM model</a:t>
            </a:r>
          </a:p>
          <a:p>
            <a:r>
              <a:rPr lang="en-US" dirty="0" smtClean="0"/>
              <a:t>SDMX “model-driven” nature was original example for DDI to move in this direction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730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</TotalTime>
  <Words>293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SDMX: An Overview</vt:lpstr>
      <vt:lpstr>Introduction</vt:lpstr>
      <vt:lpstr>SDMX</vt:lpstr>
      <vt:lpstr>Model-Based</vt:lpstr>
      <vt:lpstr>Implementations of the Model</vt:lpstr>
      <vt:lpstr>Related Standards</vt:lpstr>
    </vt:vector>
  </TitlesOfParts>
  <Company>AEON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Rebecca C Clark</dc:creator>
  <cp:lastModifiedBy>agregory</cp:lastModifiedBy>
  <cp:revision>38</cp:revision>
  <cp:lastPrinted>2016-03-17T18:45:24Z</cp:lastPrinted>
  <dcterms:created xsi:type="dcterms:W3CDTF">2015-01-21T15:22:17Z</dcterms:created>
  <dcterms:modified xsi:type="dcterms:W3CDTF">2016-10-12T14:44:52Z</dcterms:modified>
</cp:coreProperties>
</file>