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3"/>
    <p:restoredTop sz="94669"/>
  </p:normalViewPr>
  <p:slideViewPr>
    <p:cSldViewPr snapToGrid="0" snapToObjects="1">
      <p:cViewPr varScale="1">
        <p:scale>
          <a:sx n="93" d="100"/>
          <a:sy n="93" d="100"/>
        </p:scale>
        <p:origin x="56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D6C23-3ABE-9344-953D-217D9E4E7C28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3971D-00B8-6449-9E5E-A324B0CF2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4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3971D-00B8-6449-9E5E-A324B0CF2D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137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53629-6749-B14B-80D2-3F96A7A0CB98}" type="datetime1">
              <a:rPr lang="en-US" smtClean="0"/>
              <a:t>10/17/16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284C-8586-9645-89CA-5264E8E7D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93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5585-4D4D-7745-B826-C32C96BA8C5A}" type="datetime1">
              <a:rPr lang="en-US" smtClean="0"/>
              <a:t>10/17/16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284C-8586-9645-89CA-5264E8E7D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40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E86AD-013E-F740-B131-F658367831CE}" type="datetime1">
              <a:rPr lang="en-US" smtClean="0"/>
              <a:t>10/17/16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284C-8586-9645-89CA-5264E8E7D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08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DE11-6E2C-5644-9D04-CF9A2169CCD6}" type="datetime1">
              <a:rPr lang="en-US" smtClean="0"/>
              <a:t>10/17/16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284C-8586-9645-89CA-5264E8E7D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898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3045C-DA5C-2743-B426-9FEDFEAD30C6}" type="datetime1">
              <a:rPr lang="en-US" smtClean="0"/>
              <a:t>10/17/16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284C-8586-9645-89CA-5264E8E7D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59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D730-A53F-3149-A896-40965D64FEDD}" type="datetime1">
              <a:rPr lang="en-US" smtClean="0"/>
              <a:t>10/17/16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284C-8586-9645-89CA-5264E8E7D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614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2573-DA69-F64D-968D-E2E728B719E9}" type="datetime1">
              <a:rPr lang="en-US" smtClean="0"/>
              <a:t>10/17/16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284C-8586-9645-89CA-5264E8E7D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64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B106B-BE59-9846-B80E-69BDD14DD449}" type="datetime1">
              <a:rPr lang="en-US" smtClean="0"/>
              <a:t>10/17/16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284C-8586-9645-89CA-5264E8E7D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88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13A50-A389-424C-8A25-7E7C70C69B32}" type="datetime1">
              <a:rPr lang="en-US" smtClean="0"/>
              <a:t>10/17/16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284C-8586-9645-89CA-5264E8E7D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7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BF463-0AAD-3448-B383-095FF3B8AE4B}" type="datetime1">
              <a:rPr lang="en-US" smtClean="0"/>
              <a:t>10/17/16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284C-8586-9645-89CA-5264E8E7D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68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3533-4625-8C41-9149-6DC3371BAF4B}" type="datetime1">
              <a:rPr lang="en-US" smtClean="0"/>
              <a:t>10/17/16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284C-8586-9645-89CA-5264E8E7D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00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78188-0EAA-5344-97F7-12940B1B39A1}" type="datetime1">
              <a:rPr lang="en-US" smtClean="0"/>
              <a:t>10/17/16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2284C-8586-9645-89CA-5264E8E7D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25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42109"/>
            <a:ext cx="9144000" cy="256785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 smtClean="0"/>
              <a:t>MarkLogic and the Marketplace</a:t>
            </a:r>
            <a:br>
              <a:rPr lang="en-US" dirty="0" smtClean="0"/>
            </a:br>
            <a:r>
              <a:rPr lang="en-US" sz="4000" i="1" dirty="0" smtClean="0"/>
              <a:t>An Interoperability Use Case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23854"/>
            <a:ext cx="9144000" cy="1433945"/>
          </a:xfrm>
        </p:spPr>
        <p:txBody>
          <a:bodyPr/>
          <a:lstStyle/>
          <a:p>
            <a:r>
              <a:rPr lang="en-US" dirty="0" smtClean="0"/>
              <a:t>Jay Greenfield, Ph.D.</a:t>
            </a:r>
          </a:p>
          <a:p>
            <a:r>
              <a:rPr lang="en-US" dirty="0" smtClean="0"/>
              <a:t>Booz | Allen | Hamilton</a:t>
            </a:r>
          </a:p>
          <a:p>
            <a:r>
              <a:rPr lang="en-US" smtClean="0"/>
              <a:t>10/18/2016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63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327" y="6251158"/>
            <a:ext cx="10515600" cy="41073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MarkLogic and the Marketplace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284C-8586-9645-89CA-5264E8E7DE8C}" type="slidenum">
              <a:rPr lang="en-US" smtClean="0"/>
              <a:t>1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678" y="9293"/>
            <a:ext cx="9415457" cy="6305492"/>
          </a:xfrm>
        </p:spPr>
      </p:pic>
    </p:spTree>
    <p:extLst>
      <p:ext uri="{BB962C8B-B14F-4D97-AF65-F5344CB8AC3E}">
        <p14:creationId xmlns:p14="http://schemas.microsoft.com/office/powerpoint/2010/main" val="51658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035" y="225199"/>
            <a:ext cx="5357723" cy="63112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Interoperability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284C-8586-9645-89CA-5264E8E7DE8C}" type="slidenum">
              <a:rPr lang="en-US" smtClean="0"/>
              <a:t>2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838199" y="1690688"/>
            <a:ext cx="5424055" cy="4665662"/>
          </a:xfrm>
        </p:spPr>
        <p:txBody>
          <a:bodyPr>
            <a:normAutofit/>
          </a:bodyPr>
          <a:lstStyle/>
          <a:p>
            <a:r>
              <a:rPr lang="en-US" sz="2200" dirty="0" smtClean="0"/>
              <a:t>MarkLogic is indifferent to the format of the document trees that it stores</a:t>
            </a:r>
          </a:p>
          <a:p>
            <a:r>
              <a:rPr lang="en-US" sz="2200" dirty="0" smtClean="0"/>
              <a:t>But don’t be fooled by big data</a:t>
            </a:r>
          </a:p>
          <a:p>
            <a:r>
              <a:rPr lang="en-US" sz="2200" dirty="0" smtClean="0"/>
              <a:t>Even if MarkLogic doesn’t think schemas, any system in which MarkLogic participates does</a:t>
            </a:r>
          </a:p>
          <a:p>
            <a:r>
              <a:rPr lang="en-US" sz="2200" dirty="0" smtClean="0"/>
              <a:t>Indeed, this is the case with big data in general</a:t>
            </a:r>
          </a:p>
          <a:p>
            <a:r>
              <a:rPr lang="en-US" sz="2200" dirty="0" smtClean="0"/>
              <a:t>There is a new division of labor</a:t>
            </a:r>
          </a:p>
          <a:p>
            <a:r>
              <a:rPr lang="en-US" sz="2200" dirty="0" smtClean="0"/>
              <a:t>Let’s look at this new division of labor in the case of the Marketplace to see what the costs and benefits are in terms of interoperability design</a:t>
            </a:r>
          </a:p>
        </p:txBody>
      </p:sp>
    </p:spTree>
    <p:extLst>
      <p:ext uri="{BB962C8B-B14F-4D97-AF65-F5344CB8AC3E}">
        <p14:creationId xmlns:p14="http://schemas.microsoft.com/office/powerpoint/2010/main" val="69507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Marketplace Interoperability Design Under MarkLogic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839788" y="1676393"/>
            <a:ext cx="5157787" cy="63471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Benefits: Information acquisition is local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839788" y="2311104"/>
            <a:ext cx="5157787" cy="4228241"/>
          </a:xfrm>
        </p:spPr>
        <p:txBody>
          <a:bodyPr>
            <a:normAutofit/>
          </a:bodyPr>
          <a:lstStyle/>
          <a:p>
            <a:r>
              <a:rPr lang="en-US" sz="1800" dirty="0" smtClean="0"/>
              <a:t>Employers, insurers and the Marketplace itself each provide attestation products (questionnaires or, again, insurance applications)</a:t>
            </a:r>
          </a:p>
          <a:p>
            <a:r>
              <a:rPr lang="en-US" sz="1800" dirty="0" smtClean="0"/>
              <a:t>Attestations need </a:t>
            </a:r>
            <a:r>
              <a:rPr lang="en-US" sz="1800" dirty="0" smtClean="0"/>
              <a:t>to vary by state because of </a:t>
            </a:r>
            <a:r>
              <a:rPr lang="en-US" sz="1800" dirty="0"/>
              <a:t>M</a:t>
            </a:r>
            <a:r>
              <a:rPr lang="en-US" sz="1800" dirty="0" smtClean="0"/>
              <a:t>edicaid rules. Attestation can be state specific</a:t>
            </a:r>
          </a:p>
          <a:p>
            <a:r>
              <a:rPr lang="en-US" sz="1800" dirty="0" smtClean="0"/>
              <a:t>Besides attestation a second source of information that figures into eligibility are insurance </a:t>
            </a:r>
            <a:r>
              <a:rPr lang="en-US" sz="1800" dirty="0" smtClean="0"/>
              <a:t>products. Think second lowest cost silver plan</a:t>
            </a:r>
            <a:endParaRPr lang="en-US" sz="1800" dirty="0" smtClean="0"/>
          </a:p>
          <a:p>
            <a:r>
              <a:rPr lang="en-US" sz="1800" dirty="0" smtClean="0"/>
              <a:t>Across attestations and insurance products there are a myriad of value sets with no central </a:t>
            </a:r>
            <a:r>
              <a:rPr lang="en-US" sz="1800" dirty="0" smtClean="0"/>
              <a:t>data element repository</a:t>
            </a:r>
            <a:endParaRPr lang="en-US" sz="1800" dirty="0" smtClean="0"/>
          </a:p>
          <a:p>
            <a:r>
              <a:rPr lang="en-US" sz="1800" dirty="0" smtClean="0"/>
              <a:t>Instead attestations, enrollments and insurance products take the form of documents with sections that present themselves to </a:t>
            </a:r>
            <a:r>
              <a:rPr lang="en-US" sz="1800" dirty="0" smtClean="0"/>
              <a:t>a </a:t>
            </a:r>
            <a:r>
              <a:rPr lang="en-US" sz="1800" dirty="0" smtClean="0"/>
              <a:t>schema authority </a:t>
            </a:r>
            <a:endParaRPr lang="en-US" sz="1800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6172200" y="1676393"/>
            <a:ext cx="5183188" cy="634711"/>
          </a:xfrm>
        </p:spPr>
        <p:txBody>
          <a:bodyPr>
            <a:normAutofit/>
          </a:bodyPr>
          <a:lstStyle/>
          <a:p>
            <a:r>
              <a:rPr lang="en-US" sz="2200" dirty="0" smtClean="0"/>
              <a:t>Costs: Governance is local</a:t>
            </a:r>
            <a:endParaRPr lang="en-US" sz="220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6172200" y="2311105"/>
            <a:ext cx="5183188" cy="1498896"/>
          </a:xfrm>
        </p:spPr>
        <p:txBody>
          <a:bodyPr>
            <a:normAutofit/>
          </a:bodyPr>
          <a:lstStyle/>
          <a:p>
            <a:r>
              <a:rPr lang="en-US" sz="1800" dirty="0" smtClean="0"/>
              <a:t>While content is centrally specified by a business authority, enforcement is local</a:t>
            </a:r>
            <a:endParaRPr lang="en-US" sz="1800" dirty="0" smtClean="0"/>
          </a:p>
          <a:p>
            <a:r>
              <a:rPr lang="en-US" sz="1800" dirty="0" smtClean="0"/>
              <a:t>ET rarely phones home to the application server and the application server and database server are ships passing in the night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284C-8586-9645-89CA-5264E8E7DE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Marketplace Interoperability Design Under </a:t>
            </a:r>
            <a:r>
              <a:rPr lang="en-US" dirty="0" smtClean="0"/>
              <a:t>MarkLogic (2 of 4)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284C-8586-9645-89CA-5264E8E7DE8C}" type="slidenum">
              <a:rPr lang="en-US" smtClean="0"/>
              <a:t>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158" y="1758099"/>
            <a:ext cx="7104116" cy="35758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18" y="2250528"/>
            <a:ext cx="2638141" cy="3641070"/>
          </a:xfrm>
          <a:prstGeom prst="rect">
            <a:avLst/>
          </a:prstGeom>
        </p:spPr>
      </p:pic>
      <p:sp>
        <p:nvSpPr>
          <p:cNvPr id="4" name="Striped Right Arrow 3"/>
          <p:cNvSpPr/>
          <p:nvPr/>
        </p:nvSpPr>
        <p:spPr>
          <a:xfrm>
            <a:off x="3875193" y="3592308"/>
            <a:ext cx="1431257" cy="942109"/>
          </a:xfrm>
          <a:prstGeom prst="strip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0617331">
            <a:off x="5156493" y="5241560"/>
            <a:ext cx="4836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No worries, dear. The children love JavaScript!</a:t>
            </a:r>
            <a:endParaRPr lang="en-US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03818" y="2793338"/>
            <a:ext cx="1080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Fat Client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4712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Marketplace Interoperability Design Under MarkLogic </a:t>
            </a:r>
            <a:r>
              <a:rPr lang="en-US" dirty="0" smtClean="0"/>
              <a:t>(3 of 4)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839788" y="1676393"/>
            <a:ext cx="5157787" cy="886698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Benefits: </a:t>
            </a:r>
            <a:r>
              <a:rPr lang="en-US" sz="2000" dirty="0" smtClean="0"/>
              <a:t>Attestation and Enrollment </a:t>
            </a:r>
            <a:r>
              <a:rPr lang="en-US" sz="2000" dirty="0" smtClean="0"/>
              <a:t>can change based on changes in federal and state regulations</a:t>
            </a:r>
            <a:endParaRPr lang="en-US" sz="20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839788" y="2687786"/>
            <a:ext cx="5157787" cy="3793258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The description of insurance products can grow</a:t>
            </a:r>
          </a:p>
          <a:p>
            <a:r>
              <a:rPr lang="en-US" sz="1800" dirty="0" smtClean="0"/>
              <a:t>Additional questions can be added to </a:t>
            </a:r>
            <a:r>
              <a:rPr lang="en-US" sz="1800" dirty="0" smtClean="0"/>
              <a:t>attestations</a:t>
            </a:r>
          </a:p>
          <a:p>
            <a:r>
              <a:rPr lang="en-US" sz="1800" dirty="0" smtClean="0"/>
              <a:t>Enrollment can grow a decision support system</a:t>
            </a:r>
            <a:endParaRPr lang="en-US" sz="1800" dirty="0" smtClean="0"/>
          </a:p>
          <a:p>
            <a:r>
              <a:rPr lang="en-US" sz="1800" dirty="0" smtClean="0"/>
              <a:t>Fat clients can get fatter</a:t>
            </a:r>
            <a:endParaRPr lang="en-US" sz="1800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6172200" y="1676393"/>
            <a:ext cx="5183188" cy="886698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 smtClean="0"/>
              <a:t>Costs: As </a:t>
            </a:r>
            <a:r>
              <a:rPr lang="en-US" sz="2200" dirty="0" smtClean="0"/>
              <a:t>trees get bigger, forests grow, and the back end processing </a:t>
            </a:r>
            <a:r>
              <a:rPr lang="en-US" sz="2200" dirty="0" smtClean="0"/>
              <a:t>becomes more </a:t>
            </a:r>
            <a:r>
              <a:rPr lang="en-US" sz="2200" dirty="0" smtClean="0"/>
              <a:t>and more expensive</a:t>
            </a:r>
            <a:endParaRPr lang="en-US" sz="220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6172200" y="2687785"/>
            <a:ext cx="5183188" cy="4033689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 smtClean="0"/>
              <a:t>Trees </a:t>
            </a:r>
            <a:r>
              <a:rPr lang="en-US" sz="1800" dirty="0" smtClean="0"/>
              <a:t>are added to stands over time, a forest is a collection of stands and a database consists of one or more forests</a:t>
            </a:r>
            <a:endParaRPr lang="en-US" sz="1800" dirty="0" smtClean="0"/>
          </a:p>
          <a:p>
            <a:r>
              <a:rPr lang="en-US" sz="1800" dirty="0" smtClean="0"/>
              <a:t>Upon ingest tree elements are the subject of one or more indexes</a:t>
            </a:r>
            <a:endParaRPr lang="en-US" sz="1800" dirty="0" smtClean="0"/>
          </a:p>
          <a:p>
            <a:r>
              <a:rPr lang="en-US" sz="1800" dirty="0" smtClean="0"/>
              <a:t>Reports search </a:t>
            </a:r>
            <a:r>
              <a:rPr lang="en-US" sz="1800" dirty="0" smtClean="0"/>
              <a:t>forests for trees </a:t>
            </a:r>
            <a:r>
              <a:rPr lang="en-US" sz="1800" dirty="0" smtClean="0"/>
              <a:t>and </a:t>
            </a:r>
            <a:r>
              <a:rPr lang="en-US" sz="1800" dirty="0" smtClean="0"/>
              <a:t>search trees for elements</a:t>
            </a:r>
            <a:endParaRPr lang="en-US" sz="1800" dirty="0" smtClean="0"/>
          </a:p>
          <a:p>
            <a:r>
              <a:rPr lang="en-US" sz="1800" dirty="0" smtClean="0"/>
              <a:t>Reporting requires MarkLogic to make use of schemas</a:t>
            </a:r>
          </a:p>
          <a:p>
            <a:r>
              <a:rPr lang="en-US" sz="1800" dirty="0" smtClean="0"/>
              <a:t>This type of “understanding” increases the amount of processing</a:t>
            </a:r>
          </a:p>
          <a:p>
            <a:r>
              <a:rPr lang="en-US" sz="1800" dirty="0" smtClean="0"/>
              <a:t>MarkLogic doesn’t scale up. MarkLogic scales out</a:t>
            </a:r>
          </a:p>
          <a:p>
            <a:r>
              <a:rPr lang="en-US" sz="1800" dirty="0" smtClean="0"/>
              <a:t>As time grows and there are hundreds of millions of </a:t>
            </a:r>
            <a:r>
              <a:rPr lang="en-US" sz="1800" dirty="0" smtClean="0"/>
              <a:t>applications, enrollments and insurance products </a:t>
            </a:r>
            <a:r>
              <a:rPr lang="en-US" sz="1800" dirty="0" smtClean="0"/>
              <a:t>in the forest, the cloud and cloud vendors like Amazon become a MarkLogic necessity</a:t>
            </a:r>
          </a:p>
          <a:p>
            <a:endParaRPr lang="en-US" sz="1800" dirty="0" smtClean="0"/>
          </a:p>
          <a:p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284C-8586-9645-89CA-5264E8E7DE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4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496" y="5832080"/>
            <a:ext cx="9506580" cy="8931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2132" y="5771223"/>
            <a:ext cx="9506580" cy="89315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0109" y="365125"/>
            <a:ext cx="2549235" cy="5744730"/>
          </a:xfrm>
        </p:spPr>
        <p:txBody>
          <a:bodyPr anchor="t">
            <a:normAutofit/>
          </a:bodyPr>
          <a:lstStyle/>
          <a:p>
            <a:r>
              <a:rPr lang="en-US" sz="2700" b="1" dirty="0" smtClean="0"/>
              <a:t>Marketplace Interoperability Design Under MarkLogic </a:t>
            </a: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sz="2700" b="1" dirty="0" smtClean="0"/>
              <a:t>(4 of 4)</a:t>
            </a:r>
            <a:endParaRPr lang="en-US" sz="27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284C-8586-9645-89CA-5264E8E7DE8C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-1695" b="-1695"/>
          <a:stretch/>
        </p:blipFill>
        <p:spPr>
          <a:xfrm>
            <a:off x="2602132" y="292091"/>
            <a:ext cx="9506580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6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1720</TotalTime>
  <Words>455</Words>
  <Application>Microsoft Macintosh PowerPoint</Application>
  <PresentationFormat>Widescreen</PresentationFormat>
  <Paragraphs>47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Calibri Light</vt:lpstr>
      <vt:lpstr>Times New Roman</vt:lpstr>
      <vt:lpstr>Arial</vt:lpstr>
      <vt:lpstr>Office Theme</vt:lpstr>
      <vt:lpstr>MarkLogic and the Marketplace An Interoperability Use Case</vt:lpstr>
      <vt:lpstr>MarkLogic and the Marketplace</vt:lpstr>
      <vt:lpstr>Interoperability Design</vt:lpstr>
      <vt:lpstr>Marketplace Interoperability Design Under MarkLogic</vt:lpstr>
      <vt:lpstr>Marketplace Interoperability Design Under MarkLogic (2 of 4)</vt:lpstr>
      <vt:lpstr>Marketplace Interoperability Design Under MarkLogic (3 of 4)</vt:lpstr>
      <vt:lpstr>Marketplace Interoperability Design Under MarkLogic  (4 of 4)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 Greenfield</dc:creator>
  <cp:lastModifiedBy>Jay Greenfield</cp:lastModifiedBy>
  <cp:revision>29</cp:revision>
  <dcterms:created xsi:type="dcterms:W3CDTF">2016-10-13T08:13:43Z</dcterms:created>
  <dcterms:modified xsi:type="dcterms:W3CDTF">2016-10-18T04:20:05Z</dcterms:modified>
</cp:coreProperties>
</file>