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9" r:id="rId3"/>
    <p:sldId id="257" r:id="rId4"/>
    <p:sldId id="259" r:id="rId5"/>
    <p:sldId id="266" r:id="rId6"/>
    <p:sldId id="262" r:id="rId7"/>
    <p:sldId id="263" r:id="rId8"/>
    <p:sldId id="267" r:id="rId9"/>
    <p:sldId id="268" r:id="rId10"/>
    <p:sldId id="260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E20"/>
    <a:srgbClr val="B5BD00"/>
    <a:srgbClr val="CE0058"/>
    <a:srgbClr val="385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94651" autoAdjust="0"/>
  </p:normalViewPr>
  <p:slideViewPr>
    <p:cSldViewPr>
      <p:cViewPr varScale="1">
        <p:scale>
          <a:sx n="109" d="100"/>
          <a:sy n="109" d="100"/>
        </p:scale>
        <p:origin x="13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D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I:\Publicity\OpenAccess\UKDataService\TestArea\bit1.pn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43416"/>
          <a:stretch/>
        </p:blipFill>
        <p:spPr bwMode="auto">
          <a:xfrm>
            <a:off x="6516216" y="0"/>
            <a:ext cx="2627784" cy="68580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51520" y="0"/>
            <a:ext cx="7272808" cy="2420888"/>
          </a:xfrm>
        </p:spPr>
        <p:txBody>
          <a:bodyPr>
            <a:normAutofit/>
          </a:bodyPr>
          <a:lstStyle>
            <a:lvl1pPr algn="l">
              <a:defRPr sz="4400" b="0" i="0" baseline="0"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Insert title here (44pt)</a:t>
            </a:r>
            <a:endParaRPr lang="en-GB" dirty="0"/>
          </a:p>
        </p:txBody>
      </p:sp>
      <p:pic>
        <p:nvPicPr>
          <p:cNvPr id="16" name="Picture 8" descr="I:\Publicity\OpenAccess\UKDataService\TestArea\UKDS_Logo_RGB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805264"/>
            <a:ext cx="1446667" cy="872868"/>
          </a:xfrm>
          <a:prstGeom prst="rect">
            <a:avLst/>
          </a:prstGeom>
          <a:noFill/>
        </p:spPr>
      </p:pic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1520" y="2708920"/>
            <a:ext cx="4032448" cy="1148409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Name and Job Title on separate lines</a:t>
            </a:r>
            <a:endParaRPr lang="en-GB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304800" y="4149725"/>
            <a:ext cx="3979863" cy="1439863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Name of meeting and place followed by date on a separate line</a:t>
            </a:r>
            <a:endParaRPr lang="en-GB" dirty="0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309594" y="471584"/>
            <a:ext cx="8208912" cy="5088"/>
          </a:xfrm>
          <a:prstGeom prst="line">
            <a:avLst/>
          </a:prstGeom>
          <a:ln>
            <a:solidFill>
              <a:srgbClr val="8E95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587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KD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>
            <a:lvl1pPr algn="l">
              <a:defRPr sz="3500"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Slide title here (sentence case)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85225" y="1643459"/>
            <a:ext cx="8229600" cy="5141168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 baseline="0">
                <a:latin typeface="Arial" panose="020B0604020202020204" pitchFamily="34" charset="0"/>
              </a:defRPr>
            </a:lvl2pPr>
            <a:lvl3pPr marL="1257300" indent="-342900">
              <a:buFont typeface="Arial" pitchFamily="34" charset="0"/>
              <a:buChar char="•"/>
              <a:defRPr sz="1800" baseline="0">
                <a:latin typeface="Arial" panose="020B0604020202020204" pitchFamily="34" charset="0"/>
              </a:defRPr>
            </a:lvl3pPr>
          </a:lstStyle>
          <a:p>
            <a:r>
              <a:rPr lang="en-GB" dirty="0" smtClean="0"/>
              <a:t>Bullet points are in sentence case (24pt </a:t>
            </a:r>
            <a:r>
              <a:rPr lang="en-GB" dirty="0" err="1" smtClean="0"/>
              <a:t>Museo</a:t>
            </a:r>
            <a:r>
              <a:rPr lang="en-GB" dirty="0" smtClean="0"/>
              <a:t> Sans)</a:t>
            </a:r>
          </a:p>
          <a:p>
            <a:pPr lvl="1"/>
            <a:r>
              <a:rPr lang="en-US" dirty="0" smtClean="0"/>
              <a:t>Even second level points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7" name="Picture 6" descr="I:\Publicity\OpenAccess\UKDataService\TestArea\bit1.pn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88382"/>
          <a:stretch/>
        </p:blipFill>
        <p:spPr bwMode="auto">
          <a:xfrm>
            <a:off x="8604448" y="-1683568"/>
            <a:ext cx="539552" cy="6858000"/>
          </a:xfrm>
          <a:prstGeom prst="rect">
            <a:avLst/>
          </a:prstGeom>
          <a:noFill/>
        </p:spPr>
      </p:pic>
      <p:pic>
        <p:nvPicPr>
          <p:cNvPr id="8" name="Picture 2" descr="I:\Publicity\OpenAccess\UKDataService\Logos\UK_Data_Service_Logos\Web_Screen\Primary_logo\UKDS_Logo_RGB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6021288"/>
            <a:ext cx="1265137" cy="763339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 flipV="1">
            <a:off x="309594" y="471584"/>
            <a:ext cx="8208912" cy="5088"/>
          </a:xfrm>
          <a:prstGeom prst="line">
            <a:avLst/>
          </a:prstGeom>
          <a:ln>
            <a:solidFill>
              <a:srgbClr val="8E95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81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DS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7" y="1588"/>
            <a:ext cx="26273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544" y="2420888"/>
            <a:ext cx="5040313" cy="576064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Contact details: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468313" y="3213100"/>
            <a:ext cx="5040312" cy="576263"/>
          </a:xfrm>
        </p:spPr>
        <p:txBody>
          <a:bodyPr/>
          <a:lstStyle>
            <a:lvl1pPr marL="0" indent="0">
              <a:buNone/>
              <a:defRPr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Name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09594" y="471584"/>
            <a:ext cx="8208912" cy="5088"/>
          </a:xfrm>
          <a:prstGeom prst="line">
            <a:avLst/>
          </a:prstGeom>
          <a:ln>
            <a:solidFill>
              <a:srgbClr val="8E95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468313" y="4076700"/>
            <a:ext cx="5040312" cy="7207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 smtClean="0"/>
              <a:t>Email</a:t>
            </a:r>
            <a:endParaRPr lang="en-GB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251520" y="505779"/>
            <a:ext cx="5918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</a:rPr>
              <a:t>Questions</a:t>
            </a:r>
            <a:endParaRPr lang="en-GB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618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9EEFBBAD-C8FA-48BD-A508-1A92C9B4AB4D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95EB53F1-2B6B-4145-8690-A00B65B2E4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1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0" r:id="rId2"/>
    <p:sldLayoutId id="214748367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UKDS Experiment with DDI-4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Deirdre </a:t>
            </a:r>
            <a:r>
              <a:rPr lang="en-GB" dirty="0" err="1" smtClean="0"/>
              <a:t>Lungley</a:t>
            </a:r>
            <a:endParaRPr lang="en-GB" dirty="0" smtClean="0"/>
          </a:p>
          <a:p>
            <a:r>
              <a:rPr lang="en-GB" dirty="0" smtClean="0"/>
              <a:t>Data and Services Developer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err="1" smtClean="0"/>
              <a:t>Dagstuhl</a:t>
            </a:r>
            <a:r>
              <a:rPr lang="en-GB" dirty="0" smtClean="0"/>
              <a:t> Sprint 2016, Week 1</a:t>
            </a:r>
            <a:endParaRPr lang="en-GB" dirty="0"/>
          </a:p>
          <a:p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October,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4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DDI-Views: </a:t>
            </a:r>
            <a:r>
              <a:rPr lang="en-GB" sz="3600" dirty="0" smtClean="0"/>
              <a:t>Observations / Questions</a:t>
            </a: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9675" y="1196752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User moving from DDI-3.2 to DDI-4</a:t>
            </a:r>
          </a:p>
          <a:p>
            <a:pPr lvl="1"/>
            <a:r>
              <a:rPr lang="en-GB" dirty="0" smtClean="0"/>
              <a:t>Example mappings to help choose between multiple options:</a:t>
            </a:r>
          </a:p>
          <a:p>
            <a:pPr lvl="2"/>
            <a:r>
              <a:rPr lang="en-GB" dirty="0" smtClean="0"/>
              <a:t>Representations: </a:t>
            </a:r>
            <a:r>
              <a:rPr lang="en-GB" dirty="0" err="1" smtClean="0"/>
              <a:t>CodeList</a:t>
            </a:r>
            <a:r>
              <a:rPr lang="en-GB" dirty="0" smtClean="0"/>
              <a:t> </a:t>
            </a:r>
            <a:r>
              <a:rPr lang="en-GB" dirty="0" smtClean="0"/>
              <a:t>/ </a:t>
            </a:r>
            <a:r>
              <a:rPr lang="en-GB" dirty="0" err="1" smtClean="0"/>
              <a:t>CategorySet</a:t>
            </a:r>
            <a:r>
              <a:rPr lang="en-GB" dirty="0" smtClean="0"/>
              <a:t> / </a:t>
            </a:r>
            <a:r>
              <a:rPr lang="en-GB" dirty="0" err="1" smtClean="0"/>
              <a:t>NodeSet</a:t>
            </a:r>
            <a:r>
              <a:rPr lang="en-GB" dirty="0" smtClean="0"/>
              <a:t> / </a:t>
            </a:r>
            <a:r>
              <a:rPr lang="en-GB" dirty="0" err="1" smtClean="0"/>
              <a:t>NodeHierarchy</a:t>
            </a:r>
            <a:r>
              <a:rPr lang="en-GB" dirty="0" smtClean="0"/>
              <a:t> </a:t>
            </a:r>
            <a:r>
              <a:rPr lang="en-GB" dirty="0" smtClean="0"/>
              <a:t>/ </a:t>
            </a:r>
            <a:r>
              <a:rPr lang="en-GB" dirty="0" err="1" smtClean="0"/>
              <a:t>NodeHierarchyPair</a:t>
            </a:r>
            <a:endParaRPr lang="en-GB" dirty="0" smtClean="0"/>
          </a:p>
          <a:p>
            <a:pPr lvl="2"/>
            <a:r>
              <a:rPr lang="en-GB" dirty="0" smtClean="0"/>
              <a:t>C</a:t>
            </a:r>
            <a:r>
              <a:rPr lang="en-GB" dirty="0" smtClean="0"/>
              <a:t>onceptual: </a:t>
            </a:r>
            <a:r>
              <a:rPr lang="en-GB" dirty="0" err="1" smtClean="0"/>
              <a:t>ConceptParentChild</a:t>
            </a:r>
            <a:r>
              <a:rPr lang="en-GB" dirty="0" smtClean="0"/>
              <a:t> </a:t>
            </a:r>
            <a:r>
              <a:rPr lang="en-GB" dirty="0" smtClean="0"/>
              <a:t>/ </a:t>
            </a:r>
            <a:r>
              <a:rPr lang="en-GB" dirty="0" err="1" smtClean="0"/>
              <a:t>ConceptPairChildPair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Use of Signification Pattern </a:t>
            </a:r>
          </a:p>
          <a:p>
            <a:pPr lvl="1"/>
            <a:r>
              <a:rPr lang="en-GB" dirty="0" smtClean="0"/>
              <a:t>Signifier</a:t>
            </a:r>
          </a:p>
          <a:p>
            <a:pPr lvl="1"/>
            <a:endParaRPr lang="en-GB" dirty="0"/>
          </a:p>
          <a:p>
            <a:r>
              <a:rPr lang="en-GB" dirty="0" smtClean="0"/>
              <a:t>RDF Validation options: </a:t>
            </a:r>
            <a:r>
              <a:rPr lang="en-GB" dirty="0" err="1" smtClean="0"/>
              <a:t>ShEx</a:t>
            </a:r>
            <a:r>
              <a:rPr lang="en-GB" dirty="0" smtClean="0"/>
              <a:t> v SHACL</a:t>
            </a:r>
          </a:p>
          <a:p>
            <a:r>
              <a:rPr lang="en-GB" dirty="0" smtClean="0"/>
              <a:t>Keen to avail of open source and community developed tools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792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Deirdre </a:t>
            </a:r>
            <a:r>
              <a:rPr lang="en-GB" dirty="0" err="1" smtClean="0"/>
              <a:t>Lungley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6"/>
          </p:nvPr>
        </p:nvSpPr>
        <p:spPr>
          <a:xfrm>
            <a:off x="467544" y="4005064"/>
            <a:ext cx="5040312" cy="720725"/>
          </a:xfrm>
        </p:spPr>
        <p:txBody>
          <a:bodyPr/>
          <a:lstStyle/>
          <a:p>
            <a:r>
              <a:rPr lang="en-GB" dirty="0" smtClean="0"/>
              <a:t>dmlung@essex.ac.uk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4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BDNS: Big Data Network Support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UKDS uplift component: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Experiments in improving visibility of UKDS data:</a:t>
            </a:r>
          </a:p>
          <a:p>
            <a:pPr lvl="2"/>
            <a:r>
              <a:rPr lang="en-GB" dirty="0" smtClean="0"/>
              <a:t>BSA (British Social Attitudes Survey) – DDI-3.2 </a:t>
            </a:r>
          </a:p>
          <a:p>
            <a:pPr lvl="2"/>
            <a:r>
              <a:rPr lang="en-GB" dirty="0" smtClean="0"/>
              <a:t>I-</a:t>
            </a:r>
            <a:r>
              <a:rPr lang="en-GB" dirty="0" err="1" smtClean="0"/>
              <a:t>CeM</a:t>
            </a:r>
            <a:r>
              <a:rPr lang="en-GB" dirty="0" smtClean="0"/>
              <a:t> – DDI-4</a:t>
            </a:r>
          </a:p>
          <a:p>
            <a:pPr lvl="2"/>
            <a:endParaRPr lang="en-GB" dirty="0"/>
          </a:p>
          <a:p>
            <a:pPr lvl="1"/>
            <a:r>
              <a:rPr lang="en-GB" dirty="0" smtClean="0"/>
              <a:t>Methodology:</a:t>
            </a:r>
          </a:p>
          <a:p>
            <a:pPr lvl="2"/>
            <a:r>
              <a:rPr lang="en-GB" dirty="0" smtClean="0"/>
              <a:t>DDI-1.2.2 (</a:t>
            </a:r>
            <a:r>
              <a:rPr lang="en-GB" dirty="0" err="1" smtClean="0"/>
              <a:t>Nesstar</a:t>
            </a:r>
            <a:r>
              <a:rPr lang="en-GB" dirty="0" smtClean="0"/>
              <a:t> Publisher) + CSV </a:t>
            </a:r>
            <a:r>
              <a:rPr lang="en-GB" dirty="0"/>
              <a:t>to </a:t>
            </a:r>
            <a:r>
              <a:rPr lang="en-GB" dirty="0" smtClean="0"/>
              <a:t>RDF using DDI-3.2/4 schema</a:t>
            </a:r>
          </a:p>
          <a:p>
            <a:pPr lvl="2"/>
            <a:r>
              <a:rPr lang="en-GB" dirty="0" smtClean="0"/>
              <a:t>Load </a:t>
            </a:r>
            <a:r>
              <a:rPr lang="en-GB" dirty="0"/>
              <a:t>triples </a:t>
            </a:r>
            <a:r>
              <a:rPr lang="en-GB" dirty="0" smtClean="0"/>
              <a:t>(N-Triples) to </a:t>
            </a:r>
            <a:r>
              <a:rPr lang="en-GB" dirty="0" err="1" smtClean="0"/>
              <a:t>HBase</a:t>
            </a:r>
            <a:endParaRPr lang="en-GB" dirty="0" smtClean="0"/>
          </a:p>
          <a:p>
            <a:pPr lvl="3"/>
            <a:r>
              <a:rPr lang="en-GB" dirty="0" err="1" smtClean="0"/>
              <a:t>Harth</a:t>
            </a:r>
            <a:r>
              <a:rPr lang="en-GB" dirty="0"/>
              <a:t>, Andreas, and Stefan Decker. "Optimized index structures for querying </a:t>
            </a:r>
            <a:r>
              <a:rPr lang="en-GB" dirty="0" err="1"/>
              <a:t>rdf</a:t>
            </a:r>
            <a:r>
              <a:rPr lang="en-GB" dirty="0"/>
              <a:t> from the web." </a:t>
            </a:r>
            <a:r>
              <a:rPr lang="en-GB" i="1" dirty="0"/>
              <a:t>Third Latin American Web Congress (LA-WEB'2005)</a:t>
            </a:r>
            <a:r>
              <a:rPr lang="en-GB" dirty="0"/>
              <a:t>. IEEE, 2005</a:t>
            </a:r>
            <a:r>
              <a:rPr lang="en-GB" dirty="0" smtClean="0"/>
              <a:t>.</a:t>
            </a:r>
          </a:p>
          <a:p>
            <a:pPr lvl="3"/>
            <a:r>
              <a:rPr lang="en-GB" dirty="0" err="1" smtClean="0"/>
              <a:t>Cudré-Mauroux</a:t>
            </a:r>
            <a:r>
              <a:rPr lang="en-GB" dirty="0"/>
              <a:t>, Philippe, et al. "</a:t>
            </a:r>
            <a:r>
              <a:rPr lang="en-GB" dirty="0" err="1"/>
              <a:t>Nosql</a:t>
            </a:r>
            <a:r>
              <a:rPr lang="en-GB" dirty="0"/>
              <a:t> databases for </a:t>
            </a:r>
            <a:r>
              <a:rPr lang="en-GB" dirty="0" err="1"/>
              <a:t>rdf</a:t>
            </a:r>
            <a:r>
              <a:rPr lang="en-GB" dirty="0"/>
              <a:t>: an empirical evaluation." </a:t>
            </a:r>
            <a:r>
              <a:rPr lang="en-GB" i="1" dirty="0"/>
              <a:t>International Semantic Web Conference</a:t>
            </a:r>
            <a:r>
              <a:rPr lang="en-GB" dirty="0"/>
              <a:t>. Springer Berlin Heidelberg, 2013</a:t>
            </a:r>
            <a:r>
              <a:rPr lang="en-GB" dirty="0" smtClean="0"/>
              <a:t>.</a:t>
            </a:r>
          </a:p>
          <a:p>
            <a:pPr lvl="2"/>
            <a:r>
              <a:rPr lang="en-GB" dirty="0" smtClean="0"/>
              <a:t>Zeppelin </a:t>
            </a:r>
            <a:r>
              <a:rPr lang="en-GB" dirty="0"/>
              <a:t>notebook visualisation using </a:t>
            </a:r>
            <a:r>
              <a:rPr lang="en-GB" dirty="0" err="1"/>
              <a:t>SparQL</a:t>
            </a:r>
            <a:r>
              <a:rPr lang="en-GB" dirty="0"/>
              <a:t> + Spark</a:t>
            </a:r>
          </a:p>
          <a:p>
            <a:pPr lvl="2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9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I-</a:t>
            </a:r>
            <a:r>
              <a:rPr lang="en-GB" sz="3600" dirty="0" err="1" smtClean="0"/>
              <a:t>CeM</a:t>
            </a:r>
            <a:r>
              <a:rPr lang="en-GB" sz="3600" dirty="0" smtClean="0"/>
              <a:t>: Integrated Census Microdata Project</a:t>
            </a:r>
            <a:endParaRPr lang="en-GB" sz="36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703442"/>
              </p:ext>
            </p:extLst>
          </p:nvPr>
        </p:nvGraphicFramePr>
        <p:xfrm>
          <a:off x="1187624" y="1844824"/>
          <a:ext cx="6120680" cy="332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75932686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707542202"/>
                    </a:ext>
                  </a:extLst>
                </a:gridCol>
              </a:tblGrid>
              <a:tr h="475270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No. of records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798326"/>
                  </a:ext>
                </a:extLst>
              </a:tr>
              <a:tr h="475270">
                <a:tc>
                  <a:txBody>
                    <a:bodyPr/>
                    <a:lstStyle/>
                    <a:p>
                      <a:r>
                        <a:rPr lang="en-GB" dirty="0" smtClean="0"/>
                        <a:t>1851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20.6m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601939"/>
                  </a:ext>
                </a:extLst>
              </a:tr>
              <a:tr h="475270">
                <a:tc>
                  <a:txBody>
                    <a:bodyPr/>
                    <a:lstStyle/>
                    <a:p>
                      <a:r>
                        <a:rPr lang="en-GB" dirty="0" smtClean="0"/>
                        <a:t>1861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22.8m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600169"/>
                  </a:ext>
                </a:extLst>
              </a:tr>
              <a:tr h="475270">
                <a:tc>
                  <a:txBody>
                    <a:bodyPr/>
                    <a:lstStyle/>
                    <a:p>
                      <a:r>
                        <a:rPr lang="en-GB" dirty="0" smtClean="0"/>
                        <a:t>1881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29.9m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76018"/>
                  </a:ext>
                </a:extLst>
              </a:tr>
              <a:tr h="475270">
                <a:tc>
                  <a:txBody>
                    <a:bodyPr/>
                    <a:lstStyle/>
                    <a:p>
                      <a:r>
                        <a:rPr lang="en-GB" dirty="0" smtClean="0"/>
                        <a:t>1891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33.5m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732727"/>
                  </a:ext>
                </a:extLst>
              </a:tr>
              <a:tr h="475270">
                <a:tc>
                  <a:txBody>
                    <a:bodyPr/>
                    <a:lstStyle/>
                    <a:p>
                      <a:r>
                        <a:rPr lang="en-GB" dirty="0" smtClean="0"/>
                        <a:t>1901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36.9m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563282"/>
                  </a:ext>
                </a:extLst>
              </a:tr>
              <a:tr h="475270">
                <a:tc>
                  <a:txBody>
                    <a:bodyPr/>
                    <a:lstStyle/>
                    <a:p>
                      <a:r>
                        <a:rPr lang="en-GB" dirty="0" smtClean="0"/>
                        <a:t>1911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36.4m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61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69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I-</a:t>
            </a:r>
            <a:r>
              <a:rPr lang="en-GB" sz="3600" dirty="0" err="1" smtClean="0"/>
              <a:t>CeM</a:t>
            </a:r>
            <a:r>
              <a:rPr lang="en-GB" sz="3600" dirty="0" smtClean="0"/>
              <a:t>: Integrated Census Microdata Project</a:t>
            </a:r>
            <a:endParaRPr lang="en-GB" sz="36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717611"/>
              </p:ext>
            </p:extLst>
          </p:nvPr>
        </p:nvGraphicFramePr>
        <p:xfrm>
          <a:off x="323528" y="1124739"/>
          <a:ext cx="7128792" cy="5328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75932686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7075422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843242537"/>
                    </a:ext>
                  </a:extLst>
                </a:gridCol>
              </a:tblGrid>
              <a:tr h="409892">
                <a:tc>
                  <a:txBody>
                    <a:bodyPr/>
                    <a:lstStyle/>
                    <a:p>
                      <a:r>
                        <a:rPr lang="en-GB" dirty="0" smtClean="0"/>
                        <a:t>Variable</a:t>
                      </a:r>
                      <a:r>
                        <a:rPr lang="en-GB" baseline="0" dirty="0" smtClean="0"/>
                        <a:t> 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No. of variables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No.</a:t>
                      </a:r>
                      <a:r>
                        <a:rPr lang="en-GB" baseline="0" dirty="0" smtClean="0"/>
                        <a:t> currently included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798326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GB" dirty="0" smtClean="0"/>
                        <a:t>Enumeration</a:t>
                      </a:r>
                      <a:r>
                        <a:rPr lang="en-GB" baseline="0" dirty="0" smtClean="0"/>
                        <a:t>/</a:t>
                      </a:r>
                      <a:r>
                        <a:rPr lang="en-GB" baseline="0" dirty="0" err="1" smtClean="0"/>
                        <a:t>Iden</a:t>
                      </a:r>
                      <a:r>
                        <a:rPr lang="en-GB" baseline="0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601939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GB" dirty="0" smtClean="0"/>
                        <a:t>Household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600169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GB" dirty="0" smtClean="0"/>
                        <a:t>Institution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76018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GB" dirty="0" smtClean="0"/>
                        <a:t>Person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732727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GB" dirty="0" smtClean="0"/>
                        <a:t>Demographic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563282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GB" dirty="0" smtClean="0"/>
                        <a:t>Occupational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61293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GB" dirty="0" smtClean="0"/>
                        <a:t>Disability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008969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GB" dirty="0" smtClean="0"/>
                        <a:t>Birthplace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829362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GB" dirty="0" smtClean="0"/>
                        <a:t>Language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054769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GB" dirty="0" smtClean="0"/>
                        <a:t>Fertility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566476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GB" dirty="0" smtClean="0"/>
                        <a:t>Derived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415212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095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0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DDI4: Packages used</a:t>
            </a:r>
            <a:endParaRPr lang="en-GB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Logical Data Description</a:t>
            </a:r>
          </a:p>
          <a:p>
            <a:pPr lvl="1"/>
            <a:r>
              <a:rPr lang="en-GB" dirty="0" smtClean="0"/>
              <a:t>Record level data (year, </a:t>
            </a:r>
            <a:r>
              <a:rPr lang="en-GB" dirty="0" err="1" smtClean="0"/>
              <a:t>recordId</a:t>
            </a:r>
            <a:r>
              <a:rPr lang="en-GB" dirty="0" smtClean="0"/>
              <a:t>, </a:t>
            </a:r>
            <a:r>
              <a:rPr lang="en-GB" dirty="0" err="1" smtClean="0"/>
              <a:t>countyOfEnum</a:t>
            </a:r>
            <a:r>
              <a:rPr lang="en-GB" dirty="0" smtClean="0"/>
              <a:t>, </a:t>
            </a:r>
            <a:r>
              <a:rPr lang="en-GB" dirty="0" err="1" smtClean="0"/>
              <a:t>countyOfBirth</a:t>
            </a:r>
            <a:endParaRPr lang="en-GB" dirty="0" smtClean="0"/>
          </a:p>
          <a:p>
            <a:r>
              <a:rPr lang="en-GB" dirty="0" smtClean="0"/>
              <a:t>Conceptual</a:t>
            </a:r>
          </a:p>
          <a:p>
            <a:pPr lvl="1"/>
            <a:r>
              <a:rPr lang="en-GB" dirty="0" err="1" smtClean="0"/>
              <a:t>InstanceVariable</a:t>
            </a:r>
            <a:r>
              <a:rPr lang="en-GB" dirty="0" smtClean="0"/>
              <a:t> (the link)</a:t>
            </a:r>
          </a:p>
          <a:p>
            <a:r>
              <a:rPr lang="en-GB" dirty="0" smtClean="0"/>
              <a:t>Representations</a:t>
            </a:r>
          </a:p>
          <a:p>
            <a:pPr lvl="1"/>
            <a:r>
              <a:rPr lang="en-GB" dirty="0" smtClean="0"/>
              <a:t>Hierarchical data structures</a:t>
            </a:r>
          </a:p>
          <a:p>
            <a:pPr lvl="2"/>
            <a:r>
              <a:rPr lang="en-GB" dirty="0" smtClean="0"/>
              <a:t>Census enumeration geography – parish, district, county, country</a:t>
            </a:r>
          </a:p>
          <a:p>
            <a:pPr lvl="2"/>
            <a:r>
              <a:rPr lang="en-GB" dirty="0" smtClean="0"/>
              <a:t>Administrative geography – county, country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22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DDI4: Logical Data Description</a:t>
            </a:r>
            <a:endParaRPr lang="en-GB" sz="36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03648"/>
            <a:ext cx="4791500" cy="514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07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DDI4: </a:t>
            </a:r>
            <a:r>
              <a:rPr lang="en-GB" sz="3600" dirty="0" err="1" smtClean="0"/>
              <a:t>LogicalDataDescription</a:t>
            </a:r>
            <a:endParaRPr lang="en-GB" sz="36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7033334" cy="5141912"/>
          </a:xfrm>
        </p:spPr>
      </p:pic>
    </p:spTree>
    <p:extLst>
      <p:ext uri="{BB962C8B-B14F-4D97-AF65-F5344CB8AC3E}">
        <p14:creationId xmlns:p14="http://schemas.microsoft.com/office/powerpoint/2010/main" val="20946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DDI4: Conceptual</a:t>
            </a:r>
            <a:endParaRPr lang="en-GB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8229600" cy="4073312"/>
          </a:xfrm>
        </p:spPr>
      </p:pic>
    </p:spTree>
    <p:extLst>
      <p:ext uri="{BB962C8B-B14F-4D97-AF65-F5344CB8AC3E}">
        <p14:creationId xmlns:p14="http://schemas.microsoft.com/office/powerpoint/2010/main" val="4089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DDI4: Representations</a:t>
            </a:r>
            <a:endParaRPr lang="en-GB" sz="36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7808879" cy="5141912"/>
          </a:xfrm>
        </p:spPr>
      </p:pic>
    </p:spTree>
    <p:extLst>
      <p:ext uri="{BB962C8B-B14F-4D97-AF65-F5344CB8AC3E}">
        <p14:creationId xmlns:p14="http://schemas.microsoft.com/office/powerpoint/2010/main" val="39547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DS-Presentation-Template-Co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KDS-PPT">
      <a:majorFont>
        <a:latin typeface="Museo 500"/>
        <a:ea typeface=""/>
        <a:cs typeface=""/>
      </a:majorFont>
      <a:minorFont>
        <a:latin typeface="Museo Sans 5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UKDS-Presentation-Template-Core</Template>
  <TotalTime>592</TotalTime>
  <Words>325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Museo Sans 500</vt:lpstr>
      <vt:lpstr>Arial</vt:lpstr>
      <vt:lpstr>UKDS-Presentation-Template-Core</vt:lpstr>
      <vt:lpstr>UKDS Experiment with DDI-4</vt:lpstr>
      <vt:lpstr>BDNS: Big Data Network Support</vt:lpstr>
      <vt:lpstr>I-CeM: Integrated Census Microdata Project</vt:lpstr>
      <vt:lpstr>I-CeM: Integrated Census Microdata Project</vt:lpstr>
      <vt:lpstr>DDI4: Packages used</vt:lpstr>
      <vt:lpstr>DDI4: Logical Data Description</vt:lpstr>
      <vt:lpstr>DDI4: LogicalDataDescription</vt:lpstr>
      <vt:lpstr>DDI4: Conceptual</vt:lpstr>
      <vt:lpstr>DDI4: Representations</vt:lpstr>
      <vt:lpstr>DDI-Views: Observations / Questions</vt:lpstr>
      <vt:lpstr>PowerPoint Presentation</vt:lpstr>
    </vt:vector>
  </TitlesOfParts>
  <Company>UKDA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Cozzolino, Susan</dc:creator>
  <cp:lastModifiedBy>Deirdre</cp:lastModifiedBy>
  <cp:revision>45</cp:revision>
  <dcterms:created xsi:type="dcterms:W3CDTF">2014-05-16T11:47:20Z</dcterms:created>
  <dcterms:modified xsi:type="dcterms:W3CDTF">2016-10-17T11:34:04Z</dcterms:modified>
</cp:coreProperties>
</file>