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20"/>
    <a:srgbClr val="B5BD00"/>
    <a:srgbClr val="CE0058"/>
    <a:srgbClr val="385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1" d="100"/>
          <a:sy n="81" d="100"/>
        </p:scale>
        <p:origin x="946" y="3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D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:\Publicity\OpenAccess\UKDataService\TestArea\bit1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416"/>
          <a:stretch/>
        </p:blipFill>
        <p:spPr bwMode="auto">
          <a:xfrm>
            <a:off x="6516216" y="0"/>
            <a:ext cx="2627784" cy="6858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7272808" cy="2420888"/>
          </a:xfrm>
        </p:spPr>
        <p:txBody>
          <a:bodyPr>
            <a:normAutofit/>
          </a:bodyPr>
          <a:lstStyle>
            <a:lvl1pPr algn="l">
              <a:defRPr sz="4400" b="0" i="0"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Insert title here (44pt)</a:t>
            </a:r>
            <a:endParaRPr lang="en-GB" dirty="0"/>
          </a:p>
        </p:txBody>
      </p:sp>
      <p:pic>
        <p:nvPicPr>
          <p:cNvPr id="16" name="Picture 8" descr="I:\Publicity\OpenAccess\UKDataService\TestArea\UKDS_Logo_RGB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805264"/>
            <a:ext cx="1446667" cy="872868"/>
          </a:xfrm>
          <a:prstGeom prst="rect">
            <a:avLst/>
          </a:prstGeom>
          <a:noFill/>
        </p:spPr>
      </p:pic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520" y="2708920"/>
            <a:ext cx="4032448" cy="1148409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Name and Job Title on separate lines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4149725"/>
            <a:ext cx="3979863" cy="14398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Name of meeting and place followed by date on a separate line</a:t>
            </a:r>
            <a:endParaRPr lang="en-GB" dirty="0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587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KD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>
            <a:lvl1pPr algn="l">
              <a:defRPr sz="350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Slide title here (sentence case)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5225" y="1643459"/>
            <a:ext cx="8229600" cy="5141168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 baseline="0">
                <a:latin typeface="Arial" panose="020B0604020202020204" pitchFamily="34" charset="0"/>
              </a:defRPr>
            </a:lvl2pPr>
            <a:lvl3pPr marL="1257300" indent="-342900">
              <a:buFont typeface="Arial" pitchFamily="34" charset="0"/>
              <a:buChar char="•"/>
              <a:defRPr sz="1800" baseline="0">
                <a:latin typeface="Arial" panose="020B0604020202020204" pitchFamily="34" charset="0"/>
              </a:defRPr>
            </a:lvl3pPr>
          </a:lstStyle>
          <a:p>
            <a:r>
              <a:rPr lang="en-GB" dirty="0" smtClean="0"/>
              <a:t>Bullet points are in sentence case (24pt </a:t>
            </a:r>
            <a:r>
              <a:rPr lang="en-GB" dirty="0" err="1" smtClean="0"/>
              <a:t>Museo</a:t>
            </a:r>
            <a:r>
              <a:rPr lang="en-GB" dirty="0" smtClean="0"/>
              <a:t> Sans)</a:t>
            </a:r>
          </a:p>
          <a:p>
            <a:pPr lvl="1"/>
            <a:r>
              <a:rPr lang="en-US" dirty="0" smtClean="0"/>
              <a:t>Even second level points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Picture 6" descr="I:\Publicity\OpenAccess\UKDataService\TestArea\bit1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88382"/>
          <a:stretch/>
        </p:blipFill>
        <p:spPr bwMode="auto">
          <a:xfrm>
            <a:off x="8604448" y="-1683568"/>
            <a:ext cx="539552" cy="6858000"/>
          </a:xfrm>
          <a:prstGeom prst="rect">
            <a:avLst/>
          </a:prstGeom>
          <a:noFill/>
        </p:spPr>
      </p:pic>
      <p:pic>
        <p:nvPicPr>
          <p:cNvPr id="8" name="Picture 2" descr="I:\Publicity\OpenAccess\UKDataService\Logos\UK_Data_Service_Logos\Web_Screen\Primary_logo\UKDS_Logo_RGB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6021288"/>
            <a:ext cx="1265137" cy="763339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81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DS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7" y="1588"/>
            <a:ext cx="26273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544" y="2420888"/>
            <a:ext cx="5040313" cy="576064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Contact details: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68313" y="3213100"/>
            <a:ext cx="5040312" cy="576263"/>
          </a:xfrm>
        </p:spPr>
        <p:txBody>
          <a:bodyPr/>
          <a:lstStyle>
            <a:lvl1pPr marL="0" indent="0">
              <a:buNone/>
              <a:defRPr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Name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468313" y="4076700"/>
            <a:ext cx="5040312" cy="7207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Email</a:t>
            </a:r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251520" y="505779"/>
            <a:ext cx="591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</a:rPr>
              <a:t>Questions</a:t>
            </a:r>
            <a:endParaRPr lang="en-GB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1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EEFBBAD-C8FA-48BD-A508-1A92C9B4AB4D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5EB53F1-2B6B-4145-8690-A00B65B2E4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1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0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UKDS DDI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Darren Bell</a:t>
            </a:r>
          </a:p>
          <a:p>
            <a:r>
              <a:rPr lang="en-GB" dirty="0" smtClean="0"/>
              <a:t>Repository Architect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err="1" smtClean="0"/>
              <a:t>Schloss</a:t>
            </a:r>
            <a:r>
              <a:rPr lang="en-GB" dirty="0" smtClean="0"/>
              <a:t> </a:t>
            </a:r>
            <a:r>
              <a:rPr lang="en-GB" dirty="0" err="1" smtClean="0"/>
              <a:t>Dagstuhl</a:t>
            </a:r>
            <a:endParaRPr lang="en-GB" dirty="0" smtClean="0"/>
          </a:p>
          <a:p>
            <a:r>
              <a:rPr lang="en-GB" dirty="0" smtClean="0"/>
              <a:t>17 Oct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4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UKDS </a:t>
            </a:r>
            <a:r>
              <a:rPr lang="it-IT" sz="3600" dirty="0"/>
              <a:t>DDI in a nutshell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7000 datasets (mostly microdata) disseminated as SPSS &amp; STATA Zip bundles</a:t>
            </a:r>
          </a:p>
          <a:p>
            <a:r>
              <a:rPr lang="en-GB" dirty="0" err="1"/>
              <a:t>Approx</a:t>
            </a:r>
            <a:r>
              <a:rPr lang="en-GB" dirty="0"/>
              <a:t> 600 of these datasets in Nesstar </a:t>
            </a:r>
            <a:r>
              <a:rPr lang="en-GB" dirty="0" err="1"/>
              <a:t>Webview</a:t>
            </a:r>
            <a:r>
              <a:rPr lang="en-GB" dirty="0"/>
              <a:t> in DDI1.2.1 (created in Nesstar Publisher)</a:t>
            </a:r>
          </a:p>
          <a:p>
            <a:r>
              <a:rPr lang="en-GB" dirty="0"/>
              <a:t>Study level metadata for all datasets delivered as DDI2.5 directly through Discover portal and indirectly through OAI provider</a:t>
            </a:r>
          </a:p>
          <a:p>
            <a:r>
              <a:rPr lang="en-GB" dirty="0"/>
              <a:t>Pilot for DDI3.1 in 2012 but little progress since then</a:t>
            </a:r>
          </a:p>
          <a:p>
            <a:r>
              <a:rPr lang="en-GB" dirty="0"/>
              <a:t>O</a:t>
            </a:r>
            <a:r>
              <a:rPr lang="en-GB" dirty="0" smtClean="0"/>
              <a:t>ur </a:t>
            </a:r>
            <a:r>
              <a:rPr lang="en-GB" dirty="0"/>
              <a:t>data is still locked away in binary formats and doing nothing for the next 5 years is not an option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6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Barriers to DDI adoption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340768"/>
            <a:ext cx="8229600" cy="544385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DDI-L perceived as too difficult for mere mortals with a bloated and over-engineered specification</a:t>
            </a:r>
          </a:p>
          <a:p>
            <a:r>
              <a:rPr lang="en-GB" dirty="0"/>
              <a:t>DDI4: Little understanding of RDF and UML constructs within the Archive at the moment, but that is changing</a:t>
            </a:r>
          </a:p>
          <a:p>
            <a:r>
              <a:rPr lang="en-GB" dirty="0"/>
              <a:t>No obvious appetite among producers for supplying DDI-L (except ONS perhaps)</a:t>
            </a:r>
          </a:p>
          <a:p>
            <a:r>
              <a:rPr lang="en-GB" dirty="0"/>
              <a:t>Not clear how DDI could support some administrative metadata and processes e.g. Licensing, IPR and granular Access criteria</a:t>
            </a:r>
          </a:p>
          <a:p>
            <a:r>
              <a:rPr lang="en-GB" dirty="0"/>
              <a:t>From Big Data perspective, too domain-specific (although we are here with high hopes for DDI4 </a:t>
            </a:r>
            <a:r>
              <a:rPr lang="en-GB" dirty="0" err="1"/>
              <a:t>beng</a:t>
            </a:r>
            <a:r>
              <a:rPr lang="en-GB" dirty="0"/>
              <a:t> able to address this)</a:t>
            </a:r>
          </a:p>
          <a:p>
            <a:r>
              <a:rPr lang="en-GB" dirty="0"/>
              <a:t>Support for qualitative data </a:t>
            </a:r>
            <a:r>
              <a:rPr lang="en-GB" dirty="0" smtClean="0"/>
              <a:t>feels </a:t>
            </a:r>
            <a:r>
              <a:rPr lang="en-GB" dirty="0"/>
              <a:t>underwhelming (we use in-house QuDEx)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8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Incentives to DDI adoption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340768"/>
            <a:ext cx="8229600" cy="5443859"/>
          </a:xfrm>
        </p:spPr>
        <p:txBody>
          <a:bodyPr>
            <a:normAutofit/>
          </a:bodyPr>
          <a:lstStyle/>
          <a:p>
            <a:r>
              <a:rPr lang="en-GB" dirty="0"/>
              <a:t>Enter the Big Data Network Support Team at the UKDA</a:t>
            </a:r>
          </a:p>
          <a:p>
            <a:r>
              <a:rPr lang="en-GB" dirty="0"/>
              <a:t>3 year roadmap to migrate to a </a:t>
            </a:r>
            <a:r>
              <a:rPr lang="en-GB" dirty="0" smtClean="0"/>
              <a:t>Hadoop </a:t>
            </a:r>
            <a:r>
              <a:rPr lang="en-GB" dirty="0"/>
              <a:t>open-source ecosystem</a:t>
            </a:r>
          </a:p>
          <a:p>
            <a:r>
              <a:rPr lang="en-GB" dirty="0"/>
              <a:t>Business-as-usual will continue with SPSS, SQL, </a:t>
            </a:r>
            <a:r>
              <a:rPr lang="en-GB" dirty="0" err="1"/>
              <a:t>.Net</a:t>
            </a:r>
            <a:r>
              <a:rPr lang="en-GB" dirty="0"/>
              <a:t> and DDI as an output format</a:t>
            </a:r>
          </a:p>
          <a:p>
            <a:r>
              <a:rPr lang="en-GB" dirty="0"/>
              <a:t>But finally, we are considering DDI4 at the storage layer</a:t>
            </a:r>
          </a:p>
          <a:p>
            <a:r>
              <a:rPr lang="en-GB" dirty="0" smtClean="0"/>
              <a:t>Difficulties with ODI </a:t>
            </a:r>
            <a:r>
              <a:rPr lang="en-GB" dirty="0"/>
              <a:t>Certification forced us to rethink data management from ground up.</a:t>
            </a:r>
          </a:p>
          <a:p>
            <a:r>
              <a:rPr lang="en-GB" dirty="0"/>
              <a:t>The “semantic data lake” more than a buzzword and allows us to normalise and analyse multiple data shapes at massive scale in Hadoop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1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Interoperability challenges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340768"/>
            <a:ext cx="8229600" cy="5443859"/>
          </a:xfrm>
        </p:spPr>
        <p:txBody>
          <a:bodyPr>
            <a:normAutofit/>
          </a:bodyPr>
          <a:lstStyle/>
          <a:p>
            <a:r>
              <a:rPr lang="en-GB" dirty="0"/>
              <a:t>“Traditional” microdata, tabular and cubes, yes, we know what to do with that (</a:t>
            </a:r>
            <a:r>
              <a:rPr lang="en-GB" dirty="0" smtClean="0"/>
              <a:t>probably..)</a:t>
            </a:r>
          </a:p>
          <a:p>
            <a:r>
              <a:rPr lang="en-GB" dirty="0" smtClean="0"/>
              <a:t>Long</a:t>
            </a:r>
            <a:r>
              <a:rPr lang="en-GB" dirty="0"/>
              <a:t>, thin and boring e.g. energy sensor data or log data</a:t>
            </a:r>
          </a:p>
          <a:p>
            <a:r>
              <a:rPr lang="en-GB" dirty="0"/>
              <a:t>Data in motion, e.g. social media feeds, or log data</a:t>
            </a:r>
          </a:p>
          <a:p>
            <a:r>
              <a:rPr lang="en-GB" dirty="0"/>
              <a:t>Unstructured data e.g. video, audio (more in </a:t>
            </a:r>
            <a:r>
              <a:rPr lang="en-GB" dirty="0" err="1"/>
              <a:t>quali</a:t>
            </a:r>
            <a:r>
              <a:rPr lang="en-GB" dirty="0"/>
              <a:t> arena?)</a:t>
            </a:r>
          </a:p>
          <a:p>
            <a:r>
              <a:rPr lang="en-GB" dirty="0"/>
              <a:t>Biomedical and other domains in unfamiliar </a:t>
            </a:r>
            <a:r>
              <a:rPr lang="en-GB" dirty="0" smtClean="0"/>
              <a:t>formats</a:t>
            </a:r>
          </a:p>
          <a:p>
            <a:r>
              <a:rPr lang="en-GB" dirty="0" smtClean="0"/>
              <a:t>Other schema include </a:t>
            </a:r>
            <a:r>
              <a:rPr lang="en-GB" dirty="0" err="1" smtClean="0"/>
              <a:t>datacite</a:t>
            </a:r>
            <a:r>
              <a:rPr lang="en-GB" dirty="0" smtClean="0"/>
              <a:t> </a:t>
            </a:r>
            <a:r>
              <a:rPr lang="en-GB" dirty="0" err="1" smtClean="0"/>
              <a:t>xsd</a:t>
            </a:r>
            <a:r>
              <a:rPr lang="en-GB" dirty="0" smtClean="0"/>
              <a:t> (</a:t>
            </a:r>
            <a:r>
              <a:rPr lang="en-GB" dirty="0" err="1" smtClean="0"/>
              <a:t>OpenAire</a:t>
            </a:r>
            <a:r>
              <a:rPr lang="en-GB" dirty="0"/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We want to flatten all of this in our “data lake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All our developers want is JSON, JSON and more </a:t>
            </a:r>
            <a:r>
              <a:rPr lang="en-GB" dirty="0" smtClean="0"/>
              <a:t>JSON. They hate XML.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4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What we </a:t>
            </a:r>
            <a:r>
              <a:rPr lang="en-GB" sz="3600" i="1" dirty="0"/>
              <a:t>think</a:t>
            </a:r>
            <a:r>
              <a:rPr lang="en-GB" sz="3600" dirty="0"/>
              <a:t> are our </a:t>
            </a:r>
            <a:r>
              <a:rPr lang="en-GB" sz="3600" dirty="0" smtClean="0"/>
              <a:t>options in order of masochism descending.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340768"/>
            <a:ext cx="8229600" cy="5443859"/>
          </a:xfrm>
        </p:spPr>
        <p:txBody>
          <a:bodyPr>
            <a:normAutofit/>
          </a:bodyPr>
          <a:lstStyle/>
          <a:p>
            <a:r>
              <a:rPr lang="en-GB" dirty="0"/>
              <a:t>Do our own super lightweight profile with DC and SKOS starting from first principles at the </a:t>
            </a:r>
            <a:r>
              <a:rPr lang="en-GB" dirty="0" err="1"/>
              <a:t>datapoint</a:t>
            </a:r>
            <a:r>
              <a:rPr lang="en-GB" dirty="0"/>
              <a:t>.  Completely decouple the semantics.</a:t>
            </a:r>
          </a:p>
          <a:p>
            <a:r>
              <a:rPr lang="en-GB" dirty="0" smtClean="0"/>
              <a:t>Using GSIM </a:t>
            </a:r>
            <a:r>
              <a:rPr lang="en-GB" dirty="0"/>
              <a:t>as a </a:t>
            </a:r>
            <a:r>
              <a:rPr lang="en-GB" dirty="0" smtClean="0"/>
              <a:t>basis, design </a:t>
            </a:r>
            <a:r>
              <a:rPr lang="en-GB" dirty="0"/>
              <a:t>a domain agnostic </a:t>
            </a:r>
            <a:r>
              <a:rPr lang="en-GB" dirty="0" smtClean="0"/>
              <a:t>schema</a:t>
            </a:r>
            <a:endParaRPr lang="en-GB" dirty="0"/>
          </a:p>
          <a:p>
            <a:r>
              <a:rPr lang="en-GB" dirty="0"/>
              <a:t>DDI4, hence being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dbell@essex.ac.uk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DS-Presentation-Template-Co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KDS-PPT">
      <a:majorFont>
        <a:latin typeface="Museo 500"/>
        <a:ea typeface=""/>
        <a:cs typeface=""/>
      </a:majorFont>
      <a:minorFont>
        <a:latin typeface="Museo Sans 5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UKDS-Presentation-Template-Core</Template>
  <TotalTime>25</TotalTime>
  <Words>421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UKDS-Presentation-Template-Core</vt:lpstr>
      <vt:lpstr>UKDS DDI Overview</vt:lpstr>
      <vt:lpstr>UKDS DDI in a nutshell</vt:lpstr>
      <vt:lpstr>Barriers to DDI adoption</vt:lpstr>
      <vt:lpstr>Incentives to DDI adoption</vt:lpstr>
      <vt:lpstr>Interoperability challenges</vt:lpstr>
      <vt:lpstr>What we think are our options in order of masochism descending.</vt:lpstr>
      <vt:lpstr>PowerPoint Presentation</vt:lpstr>
    </vt:vector>
  </TitlesOfParts>
  <Company>UKDA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Cozzolino, Susan</dc:creator>
  <cp:lastModifiedBy>Bell, Darren S</cp:lastModifiedBy>
  <cp:revision>7</cp:revision>
  <dcterms:created xsi:type="dcterms:W3CDTF">2014-05-16T11:47:20Z</dcterms:created>
  <dcterms:modified xsi:type="dcterms:W3CDTF">2016-10-17T08:45:01Z</dcterms:modified>
</cp:coreProperties>
</file>