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26" r:id="rId2"/>
    <p:sldId id="441" r:id="rId3"/>
    <p:sldId id="442" r:id="rId4"/>
    <p:sldId id="443" r:id="rId5"/>
    <p:sldId id="444" r:id="rId6"/>
    <p:sldId id="445" r:id="rId7"/>
    <p:sldId id="439" r:id="rId8"/>
    <p:sldId id="436" r:id="rId9"/>
    <p:sldId id="448" r:id="rId10"/>
    <p:sldId id="440" r:id="rId11"/>
    <p:sldId id="433" r:id="rId12"/>
    <p:sldId id="434" r:id="rId13"/>
    <p:sldId id="450" r:id="rId14"/>
  </p:sldIdLst>
  <p:sldSz cx="9144000" cy="5148263"/>
  <p:notesSz cx="6858000" cy="9144000"/>
  <p:defaultTextStyle>
    <a:defPPr>
      <a:defRPr lang="en-US"/>
    </a:defPPr>
    <a:lvl1pPr algn="l" defTabSz="309645" rtl="0" eaLnBrk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171496" indent="-85748" algn="l" defTabSz="309645" rtl="0" eaLnBrk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342991" indent="-171496" algn="l" defTabSz="309645" rtl="0" eaLnBrk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514487" indent="-257244" algn="l" defTabSz="309645" rtl="0" eaLnBrk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685983" indent="-342991" algn="l" defTabSz="309645" rtl="0" eaLnBrk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857479" algn="l" defTabSz="171496" rtl="0" eaLnBrk="1" latinLnBrk="0" hangingPunct="1"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1028974" algn="l" defTabSz="171496" rtl="0" eaLnBrk="1" latinLnBrk="0" hangingPunct="1"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1200470" algn="l" defTabSz="171496" rtl="0" eaLnBrk="1" latinLnBrk="0" hangingPunct="1"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1371966" algn="l" defTabSz="171496" rtl="0" eaLnBrk="1" latinLnBrk="0" hangingPunct="1">
      <a:defRPr sz="19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  <p:extLst>
    <p:ext uri="{521415D9-36F7-43E2-AB2F-B90AF26B5E84}">
      <p14:sectionLst xmlns:p14="http://schemas.microsoft.com/office/powerpoint/2010/main">
        <p14:section name="Presentation" id="{DE4AF8D9-625D-A74F-BAED-8008DFD1B8E4}">
          <p14:sldIdLst>
            <p14:sldId id="426"/>
            <p14:sldId id="441"/>
            <p14:sldId id="442"/>
            <p14:sldId id="443"/>
            <p14:sldId id="444"/>
            <p14:sldId id="445"/>
            <p14:sldId id="439"/>
            <p14:sldId id="436"/>
            <p14:sldId id="448"/>
            <p14:sldId id="440"/>
            <p14:sldId id="433"/>
            <p14:sldId id="434"/>
            <p14:sldId id="4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617">
          <p15:clr>
            <a:srgbClr val="A4A3A4"/>
          </p15:clr>
        </p15:guide>
        <p15:guide id="4" pos="2422">
          <p15:clr>
            <a:srgbClr val="A4A3A4"/>
          </p15:clr>
        </p15:guide>
        <p15:guide id="5" orient="horz" pos="1180">
          <p15:clr>
            <a:srgbClr val="A4A3A4"/>
          </p15:clr>
        </p15:guide>
        <p15:guide id="6" orient="horz" pos="3084">
          <p15:clr>
            <a:srgbClr val="A4A3A4"/>
          </p15:clr>
        </p15:guide>
        <p15:guide id="7" orient="horz" pos="3242">
          <p15:clr>
            <a:srgbClr val="A4A3A4"/>
          </p15:clr>
        </p15:guide>
        <p15:guide id="8" pos="54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1BD"/>
    <a:srgbClr val="F2F2F2"/>
    <a:srgbClr val="153D5E"/>
    <a:srgbClr val="646B7A"/>
    <a:srgbClr val="24405C"/>
    <a:srgbClr val="595959"/>
    <a:srgbClr val="728743"/>
    <a:srgbClr val="788D44"/>
    <a:srgbClr val="74863F"/>
    <a:srgbClr val="5E5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46" autoAdjust="0"/>
    <p:restoredTop sz="93454" autoAdjust="0"/>
  </p:normalViewPr>
  <p:slideViewPr>
    <p:cSldViewPr snapToGrid="0">
      <p:cViewPr varScale="1">
        <p:scale>
          <a:sx n="282" d="100"/>
          <a:sy n="282" d="100"/>
        </p:scale>
        <p:origin x="432" y="168"/>
      </p:cViewPr>
      <p:guideLst>
        <p:guide orient="horz" pos="1622"/>
        <p:guide pos="2880"/>
        <p:guide orient="horz" pos="2617"/>
        <p:guide pos="2422"/>
        <p:guide orient="horz" pos="1180"/>
        <p:guide orient="horz" pos="3084"/>
        <p:guide orient="horz" pos="3242"/>
        <p:guide pos="54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84C96-3AFC-9C43-83E9-1F420617DC57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E0B54-AF0B-5E49-A6CB-60016599B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866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35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4175" y="685800"/>
            <a:ext cx="60896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3" name="Shape 36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198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171496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ＭＳ Ｐゴシック" charset="0"/>
        <a:cs typeface="Helvetica Neue"/>
        <a:sym typeface="Helvetica Neue" charset="0"/>
      </a:defRPr>
    </a:lvl1pPr>
    <a:lvl2pPr marL="278681" indent="-107185" algn="l" defTabSz="171496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2pPr>
    <a:lvl3pPr marL="428739" indent="-85748" algn="l" defTabSz="171496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3pPr>
    <a:lvl4pPr marL="600235" indent="-85748" algn="l" defTabSz="171496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4pPr>
    <a:lvl5pPr marL="771731" indent="-85748" algn="l" defTabSz="171496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5pPr>
    <a:lvl6pPr indent="428739" defTabSz="171496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6pPr>
    <a:lvl7pPr indent="514487" defTabSz="171496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7pPr>
    <a:lvl8pPr indent="600235" defTabSz="171496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8pPr>
    <a:lvl9pPr indent="685983" defTabSz="171496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Added missing fields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Introduction, Getting Started, Data synopsis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Formalized license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Literature Cited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0" indent="0"/>
            <a:r>
              <a:rPr lang="en-US" b="1" dirty="0"/>
              <a:t>Added new capabilities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Markdown support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Inline images and equations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Bibtex</a:t>
            </a:r>
            <a:r>
              <a:rPr lang="en-US" dirty="0"/>
              <a:t> references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101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DataONE_LOGO_Transparent.t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177" y="1583804"/>
            <a:ext cx="5182195" cy="123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040731" y="2860146"/>
            <a:ext cx="5085678" cy="332924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500" b="1" cap="all" baseline="0">
                <a:solidFill>
                  <a:srgbClr val="646B7A"/>
                </a:solidFill>
                <a:latin typeface="Raleway"/>
                <a:cs typeface="Raleway"/>
              </a:defRPr>
            </a:lvl1pPr>
            <a:lvl2pPr>
              <a:defRPr sz="1500" cap="all">
                <a:latin typeface="Raleway"/>
                <a:cs typeface="Raleway"/>
              </a:defRPr>
            </a:lvl2pPr>
            <a:lvl3pPr>
              <a:defRPr sz="1500" cap="all">
                <a:latin typeface="Raleway"/>
                <a:cs typeface="Raleway"/>
              </a:defRPr>
            </a:lvl3pPr>
            <a:lvl4pPr>
              <a:defRPr sz="1500" cap="all">
                <a:latin typeface="Raleway"/>
                <a:cs typeface="Raleway"/>
              </a:defRPr>
            </a:lvl4pPr>
            <a:lvl5pPr>
              <a:defRPr sz="1500" cap="all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SESSION NUMBER / NAME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043968" y="3250148"/>
            <a:ext cx="5085678" cy="332924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500" b="0" cap="none" baseline="0">
                <a:solidFill>
                  <a:srgbClr val="646B7A"/>
                </a:solidFill>
                <a:latin typeface="Raleway"/>
                <a:cs typeface="Raleway"/>
              </a:defRPr>
            </a:lvl1pPr>
            <a:lvl2pPr>
              <a:defRPr sz="1500" cap="all">
                <a:latin typeface="Raleway"/>
                <a:cs typeface="Raleway"/>
              </a:defRPr>
            </a:lvl2pPr>
            <a:lvl3pPr>
              <a:defRPr sz="1500" cap="all">
                <a:latin typeface="Raleway"/>
                <a:cs typeface="Raleway"/>
              </a:defRPr>
            </a:lvl3pPr>
            <a:lvl4pPr>
              <a:defRPr sz="1500" cap="all">
                <a:latin typeface="Raleway"/>
                <a:cs typeface="Raleway"/>
              </a:defRPr>
            </a:lvl4pPr>
            <a:lvl5pPr>
              <a:defRPr sz="1500" cap="all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Speakers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583336" y="4719334"/>
            <a:ext cx="560664" cy="428929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118936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289139" y="1323936"/>
            <a:ext cx="8589109" cy="3170666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9098" y="101231"/>
            <a:ext cx="8590326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chemeClr val="accent1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Shape 1988"/>
          <p:cNvSpPr>
            <a:spLocks noChangeShapeType="1"/>
          </p:cNvSpPr>
          <p:nvPr userDrawn="1"/>
        </p:nvSpPr>
        <p:spPr bwMode="auto">
          <a:xfrm>
            <a:off x="4304110" y="600956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88385" y="694937"/>
            <a:ext cx="8590326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10" name="Shape 21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  <a:prstGeom prst="rect">
            <a:avLst/>
          </a:prstGeom>
        </p:spPr>
        <p:txBody>
          <a:bodyPr lIns="34299" tIns="17150" rIns="34299" bIns="17150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4573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289139" y="1323936"/>
            <a:ext cx="4114800" cy="3170666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/>
          </p:nvPr>
        </p:nvSpPr>
        <p:spPr>
          <a:xfrm>
            <a:off x="4768405" y="1330060"/>
            <a:ext cx="4114800" cy="3170666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hape 21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  <a:prstGeom prst="rect">
            <a:avLst/>
          </a:prstGeom>
        </p:spPr>
        <p:txBody>
          <a:bodyPr lIns="34299" tIns="17150" rIns="34299" bIns="17150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9098" y="101231"/>
            <a:ext cx="8590326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chemeClr val="accent1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hape 1988"/>
          <p:cNvSpPr>
            <a:spLocks noChangeShapeType="1"/>
          </p:cNvSpPr>
          <p:nvPr userDrawn="1"/>
        </p:nvSpPr>
        <p:spPr bwMode="auto">
          <a:xfrm>
            <a:off x="4304110" y="600956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88385" y="694937"/>
            <a:ext cx="8590326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51756458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289139" y="693490"/>
            <a:ext cx="4114800" cy="3801112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E6A10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756222" y="101231"/>
            <a:ext cx="4124333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rgbClr val="D4550F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Shape 1988"/>
          <p:cNvSpPr>
            <a:spLocks noChangeShapeType="1"/>
          </p:cNvSpPr>
          <p:nvPr userDrawn="1"/>
        </p:nvSpPr>
        <p:spPr bwMode="auto">
          <a:xfrm>
            <a:off x="6555809" y="600956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/>
          </p:nvPr>
        </p:nvSpPr>
        <p:spPr>
          <a:xfrm>
            <a:off x="4768405" y="1330060"/>
            <a:ext cx="4114800" cy="3170666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55509" y="694937"/>
            <a:ext cx="4124333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8" name="Shape 21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  <a:prstGeom prst="rect">
            <a:avLst/>
          </a:prstGeom>
        </p:spPr>
        <p:txBody>
          <a:bodyPr lIns="34299" tIns="17150" rIns="34299" bIns="17150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0190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70911" y="101231"/>
            <a:ext cx="4124333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rgbClr val="D4550F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Shape 1988"/>
          <p:cNvSpPr>
            <a:spLocks noChangeShapeType="1"/>
          </p:cNvSpPr>
          <p:nvPr userDrawn="1"/>
        </p:nvSpPr>
        <p:spPr bwMode="auto">
          <a:xfrm>
            <a:off x="2070498" y="600956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2"/>
          </p:nvPr>
        </p:nvSpPr>
        <p:spPr>
          <a:xfrm>
            <a:off x="283094" y="1330060"/>
            <a:ext cx="4114800" cy="3170666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 baseline="0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70198" y="694937"/>
            <a:ext cx="4124333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65440" y="693490"/>
            <a:ext cx="4114800" cy="3801112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E6A10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Shape 21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  <a:prstGeom prst="rect">
            <a:avLst/>
          </a:prstGeom>
        </p:spPr>
        <p:txBody>
          <a:bodyPr lIns="34299" tIns="17150" rIns="34299" bIns="17150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3145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slid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1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  <a:prstGeom prst="rect">
            <a:avLst/>
          </a:prstGeom>
        </p:spPr>
        <p:txBody>
          <a:bodyPr lIns="34299" tIns="17150" rIns="34299" bIns="17150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22919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42"/>
          <p:cNvGrpSpPr>
            <a:grpSpLocks/>
          </p:cNvGrpSpPr>
          <p:nvPr userDrawn="1"/>
        </p:nvGrpSpPr>
        <p:grpSpPr bwMode="auto">
          <a:xfrm>
            <a:off x="928092" y="1527795"/>
            <a:ext cx="1590080" cy="2790430"/>
            <a:chOff x="0" y="0"/>
            <a:chExt cx="4239998" cy="7434337"/>
          </a:xfrm>
        </p:grpSpPr>
        <p:sp>
          <p:nvSpPr>
            <p:cNvPr id="7" name="Shape 436"/>
            <p:cNvSpPr>
              <a:spLocks noChangeArrowheads="1"/>
            </p:cNvSpPr>
            <p:nvPr/>
          </p:nvSpPr>
          <p:spPr bwMode="auto">
            <a:xfrm>
              <a:off x="12700" y="62003"/>
              <a:ext cx="4214598" cy="7372334"/>
            </a:xfrm>
            <a:prstGeom prst="rect">
              <a:avLst/>
            </a:prstGeom>
            <a:noFill/>
            <a:ln w="254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8" name="Shape 437"/>
            <p:cNvSpPr>
              <a:spLocks noChangeArrowheads="1"/>
            </p:cNvSpPr>
            <p:nvPr/>
          </p:nvSpPr>
          <p:spPr bwMode="auto">
            <a:xfrm>
              <a:off x="0" y="0"/>
              <a:ext cx="4239998" cy="1627822"/>
            </a:xfrm>
            <a:prstGeom prst="rect">
              <a:avLst/>
            </a:prstGeom>
            <a:gradFill rotWithShape="1">
              <a:gsLst>
                <a:gs pos="0">
                  <a:srgbClr val="3F9897"/>
                </a:gs>
                <a:gs pos="100000">
                  <a:srgbClr val="336799"/>
                </a:gs>
              </a:gsLst>
              <a:path path="shape">
                <a:fillToRect l="46855" t="103432" r="53143" b="-3432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11" name="Shape 439"/>
            <p:cNvSpPr>
              <a:spLocks noChangeArrowheads="1"/>
            </p:cNvSpPr>
            <p:nvPr/>
          </p:nvSpPr>
          <p:spPr bwMode="auto">
            <a:xfrm>
              <a:off x="590829" y="4452724"/>
              <a:ext cx="3058338" cy="601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>
              <a:spAutoFit/>
            </a:bodyPr>
            <a:lstStyle/>
            <a:p>
              <a:pPr algn="ctr" eaLnBrk="1"/>
              <a:endParaRPr lang="en-US" sz="800">
                <a:solidFill>
                  <a:srgbClr val="646B7A"/>
                </a:solidFill>
                <a:latin typeface="Raleway" charset="0"/>
                <a:cs typeface="Raleway" charset="0"/>
                <a:sym typeface="Work Sans Light" charset="0"/>
              </a:endParaRPr>
            </a:p>
          </p:txBody>
        </p:sp>
        <p:sp>
          <p:nvSpPr>
            <p:cNvPr id="12" name="Shape 441"/>
            <p:cNvSpPr>
              <a:spLocks noChangeShapeType="1"/>
            </p:cNvSpPr>
            <p:nvPr/>
          </p:nvSpPr>
          <p:spPr bwMode="auto">
            <a:xfrm flipV="1">
              <a:off x="1314107" y="4069453"/>
              <a:ext cx="1611783" cy="1"/>
            </a:xfrm>
            <a:prstGeom prst="line">
              <a:avLst/>
            </a:prstGeom>
            <a:noFill/>
            <a:ln w="127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grpSp>
        <p:nvGrpSpPr>
          <p:cNvPr id="13" name="Group 449"/>
          <p:cNvGrpSpPr>
            <a:grpSpLocks/>
          </p:cNvGrpSpPr>
          <p:nvPr userDrawn="1"/>
        </p:nvGrpSpPr>
        <p:grpSpPr bwMode="auto">
          <a:xfrm>
            <a:off x="2827139" y="1527795"/>
            <a:ext cx="1590080" cy="2790430"/>
            <a:chOff x="0" y="0"/>
            <a:chExt cx="4239998" cy="7434337"/>
          </a:xfrm>
        </p:grpSpPr>
        <p:sp>
          <p:nvSpPr>
            <p:cNvPr id="14" name="Shape 443"/>
            <p:cNvSpPr>
              <a:spLocks noChangeArrowheads="1"/>
            </p:cNvSpPr>
            <p:nvPr/>
          </p:nvSpPr>
          <p:spPr bwMode="auto">
            <a:xfrm>
              <a:off x="12700" y="62003"/>
              <a:ext cx="4214598" cy="7372334"/>
            </a:xfrm>
            <a:prstGeom prst="rect">
              <a:avLst/>
            </a:prstGeom>
            <a:noFill/>
            <a:ln w="254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15" name="Shape 444"/>
            <p:cNvSpPr>
              <a:spLocks noChangeArrowheads="1"/>
            </p:cNvSpPr>
            <p:nvPr/>
          </p:nvSpPr>
          <p:spPr bwMode="auto">
            <a:xfrm>
              <a:off x="0" y="0"/>
              <a:ext cx="4239998" cy="1627822"/>
            </a:xfrm>
            <a:prstGeom prst="rect">
              <a:avLst/>
            </a:prstGeom>
            <a:gradFill rotWithShape="1">
              <a:gsLst>
                <a:gs pos="0">
                  <a:srgbClr val="3F9897"/>
                </a:gs>
                <a:gs pos="100000">
                  <a:srgbClr val="336799"/>
                </a:gs>
              </a:gsLst>
              <a:path path="shape">
                <a:fillToRect l="46855" t="103432" r="53143" b="-3432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19" name="Shape 448"/>
            <p:cNvSpPr>
              <a:spLocks noChangeShapeType="1"/>
            </p:cNvSpPr>
            <p:nvPr/>
          </p:nvSpPr>
          <p:spPr bwMode="auto">
            <a:xfrm flipV="1">
              <a:off x="1314107" y="4069453"/>
              <a:ext cx="1611783" cy="1"/>
            </a:xfrm>
            <a:prstGeom prst="line">
              <a:avLst/>
            </a:prstGeom>
            <a:noFill/>
            <a:ln w="127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grpSp>
        <p:nvGrpSpPr>
          <p:cNvPr id="20" name="Group 456"/>
          <p:cNvGrpSpPr>
            <a:grpSpLocks/>
          </p:cNvGrpSpPr>
          <p:nvPr userDrawn="1"/>
        </p:nvGrpSpPr>
        <p:grpSpPr bwMode="auto">
          <a:xfrm>
            <a:off x="4726781" y="1527795"/>
            <a:ext cx="1590080" cy="2790430"/>
            <a:chOff x="0" y="0"/>
            <a:chExt cx="4239998" cy="7434337"/>
          </a:xfrm>
        </p:grpSpPr>
        <p:sp>
          <p:nvSpPr>
            <p:cNvPr id="21" name="Shape 450"/>
            <p:cNvSpPr>
              <a:spLocks noChangeArrowheads="1"/>
            </p:cNvSpPr>
            <p:nvPr/>
          </p:nvSpPr>
          <p:spPr bwMode="auto">
            <a:xfrm>
              <a:off x="12700" y="62003"/>
              <a:ext cx="4214598" cy="7372334"/>
            </a:xfrm>
            <a:prstGeom prst="rect">
              <a:avLst/>
            </a:prstGeom>
            <a:noFill/>
            <a:ln w="254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22" name="Shape 451"/>
            <p:cNvSpPr>
              <a:spLocks noChangeArrowheads="1"/>
            </p:cNvSpPr>
            <p:nvPr/>
          </p:nvSpPr>
          <p:spPr bwMode="auto">
            <a:xfrm>
              <a:off x="0" y="0"/>
              <a:ext cx="4239998" cy="1627822"/>
            </a:xfrm>
            <a:prstGeom prst="rect">
              <a:avLst/>
            </a:prstGeom>
            <a:gradFill rotWithShape="1">
              <a:gsLst>
                <a:gs pos="0">
                  <a:srgbClr val="3F9897"/>
                </a:gs>
                <a:gs pos="100000">
                  <a:srgbClr val="336799"/>
                </a:gs>
              </a:gsLst>
              <a:path path="shape">
                <a:fillToRect l="46855" t="103432" r="53143" b="-3432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23" name="Shape 452"/>
            <p:cNvSpPr/>
            <p:nvPr/>
          </p:nvSpPr>
          <p:spPr>
            <a:xfrm>
              <a:off x="1983217" y="2024703"/>
              <a:ext cx="273565" cy="1585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/>
          </p:spPr>
          <p:txBody>
            <a:bodyPr wrap="none" lIns="50800" tIns="50800" rIns="50800" bIns="50800" anchor="b">
              <a:spAutoFit/>
            </a:bodyPr>
            <a:lstStyle>
              <a:lvl1pPr>
                <a:defRPr sz="3200" spc="-96">
                  <a:solidFill>
                    <a:srgbClr val="646B7A"/>
                  </a:solidFill>
                  <a:latin typeface="Work Sans Medium"/>
                  <a:ea typeface="Work Sans Medium"/>
                  <a:cs typeface="Work Sans Medium"/>
                  <a:sym typeface="Work Sans Medium"/>
                </a:defRPr>
              </a:lvl1pPr>
            </a:lstStyle>
            <a:p>
              <a:pPr algn="ctr" eaLnBrk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ern="0" dirty="0">
                <a:latin typeface="Raleway"/>
                <a:cs typeface="Raleway"/>
              </a:endParaRPr>
            </a:p>
          </p:txBody>
        </p:sp>
        <p:sp>
          <p:nvSpPr>
            <p:cNvPr id="26" name="Shape 455"/>
            <p:cNvSpPr>
              <a:spLocks noChangeShapeType="1"/>
            </p:cNvSpPr>
            <p:nvPr/>
          </p:nvSpPr>
          <p:spPr bwMode="auto">
            <a:xfrm flipV="1">
              <a:off x="1314106" y="4069453"/>
              <a:ext cx="1611783" cy="1"/>
            </a:xfrm>
            <a:prstGeom prst="line">
              <a:avLst/>
            </a:prstGeom>
            <a:noFill/>
            <a:ln w="127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grpSp>
        <p:nvGrpSpPr>
          <p:cNvPr id="27" name="Group 463"/>
          <p:cNvGrpSpPr>
            <a:grpSpLocks/>
          </p:cNvGrpSpPr>
          <p:nvPr userDrawn="1"/>
        </p:nvGrpSpPr>
        <p:grpSpPr bwMode="auto">
          <a:xfrm>
            <a:off x="6625828" y="1527795"/>
            <a:ext cx="1590080" cy="2790430"/>
            <a:chOff x="0" y="0"/>
            <a:chExt cx="4239998" cy="7434337"/>
          </a:xfrm>
        </p:grpSpPr>
        <p:sp>
          <p:nvSpPr>
            <p:cNvPr id="28" name="Shape 457"/>
            <p:cNvSpPr>
              <a:spLocks noChangeArrowheads="1"/>
            </p:cNvSpPr>
            <p:nvPr/>
          </p:nvSpPr>
          <p:spPr bwMode="auto">
            <a:xfrm>
              <a:off x="12700" y="62003"/>
              <a:ext cx="4214598" cy="7372334"/>
            </a:xfrm>
            <a:prstGeom prst="rect">
              <a:avLst/>
            </a:prstGeom>
            <a:noFill/>
            <a:ln w="254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29" name="Shape 458"/>
            <p:cNvSpPr>
              <a:spLocks noChangeArrowheads="1"/>
            </p:cNvSpPr>
            <p:nvPr/>
          </p:nvSpPr>
          <p:spPr bwMode="auto">
            <a:xfrm>
              <a:off x="0" y="0"/>
              <a:ext cx="4239998" cy="1627822"/>
            </a:xfrm>
            <a:prstGeom prst="rect">
              <a:avLst/>
            </a:prstGeom>
            <a:gradFill rotWithShape="1">
              <a:gsLst>
                <a:gs pos="0">
                  <a:srgbClr val="3F9897"/>
                </a:gs>
                <a:gs pos="100000">
                  <a:srgbClr val="336799"/>
                </a:gs>
              </a:gsLst>
              <a:path path="shape">
                <a:fillToRect l="46855" t="103432" r="53143" b="-3432"/>
              </a:path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/>
              <a:endParaRPr lang="en-US" sz="1200" dirty="0">
                <a:solidFill>
                  <a:srgbClr val="FFFFFF"/>
                </a:solidFill>
                <a:latin typeface="Raleway" charset="0"/>
                <a:cs typeface="Raleway" charset="0"/>
              </a:endParaRPr>
            </a:p>
          </p:txBody>
        </p:sp>
        <p:sp>
          <p:nvSpPr>
            <p:cNvPr id="33" name="Shape 462"/>
            <p:cNvSpPr>
              <a:spLocks noChangeShapeType="1"/>
            </p:cNvSpPr>
            <p:nvPr/>
          </p:nvSpPr>
          <p:spPr bwMode="auto">
            <a:xfrm flipV="1">
              <a:off x="1314107" y="4069453"/>
              <a:ext cx="1611783" cy="1"/>
            </a:xfrm>
            <a:prstGeom prst="line">
              <a:avLst/>
            </a:prstGeom>
            <a:noFill/>
            <a:ln w="12700">
              <a:solidFill>
                <a:srgbClr val="3F9897"/>
              </a:solidFill>
              <a:miter lim="4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</p:grpSp>
      <p:sp>
        <p:nvSpPr>
          <p:cNvPr id="24" name="Shape 21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  <a:prstGeom prst="rect">
            <a:avLst/>
          </a:prstGeom>
        </p:spPr>
        <p:txBody>
          <a:bodyPr lIns="34299" tIns="17150" rIns="34299" bIns="17150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9098" y="101231"/>
            <a:ext cx="8590326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chemeClr val="accent1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Shape 1988"/>
          <p:cNvSpPr>
            <a:spLocks noChangeShapeType="1"/>
          </p:cNvSpPr>
          <p:nvPr userDrawn="1"/>
        </p:nvSpPr>
        <p:spPr bwMode="auto">
          <a:xfrm>
            <a:off x="4304110" y="600956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88385" y="694937"/>
            <a:ext cx="8590326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74680930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e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8"/>
          <p:cNvSpPr>
            <a:spLocks noGrp="1"/>
          </p:cNvSpPr>
          <p:nvPr>
            <p:ph sz="quarter" idx="13"/>
          </p:nvPr>
        </p:nvSpPr>
        <p:spPr>
          <a:xfrm>
            <a:off x="2059995" y="2906556"/>
            <a:ext cx="6314976" cy="1117725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8"/>
          <p:cNvSpPr>
            <a:spLocks noGrp="1"/>
          </p:cNvSpPr>
          <p:nvPr>
            <p:ph sz="quarter" idx="12"/>
          </p:nvPr>
        </p:nvSpPr>
        <p:spPr>
          <a:xfrm>
            <a:off x="2053870" y="1555371"/>
            <a:ext cx="6314976" cy="1117725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280405" y="3366"/>
            <a:ext cx="0" cy="5148263"/>
          </a:xfrm>
          <a:prstGeom prst="line">
            <a:avLst/>
          </a:prstGeom>
          <a:noFill/>
          <a:ln w="50800" cap="flat">
            <a:solidFill>
              <a:srgbClr val="35709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Shape 299"/>
          <p:cNvSpPr/>
          <p:nvPr userDrawn="1"/>
        </p:nvSpPr>
        <p:spPr bwMode="auto">
          <a:xfrm>
            <a:off x="782419" y="1409871"/>
            <a:ext cx="964899" cy="965527"/>
          </a:xfrm>
          <a:prstGeom prst="ellipse">
            <a:avLst/>
          </a:prstGeom>
          <a:gradFill flip="none" rotWithShape="1">
            <a:gsLst>
              <a:gs pos="0">
                <a:srgbClr val="3F9897"/>
              </a:gs>
              <a:gs pos="100000">
                <a:srgbClr val="336799"/>
              </a:gs>
            </a:gsLst>
            <a:path path="circle">
              <a:fillToRect l="100000" t="100000"/>
            </a:path>
            <a:tileRect r="-100000" b="-100000"/>
          </a:gradFill>
          <a:ln w="12700" cap="flat">
            <a:noFill/>
            <a:miter lim="400000"/>
          </a:ln>
          <a:effectLst/>
        </p:spPr>
        <p:txBody>
          <a:bodyPr lIns="19055" tIns="19055" rIns="19055" bIns="19055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r>
              <a:rPr lang="en-US" sz="2300" kern="0" dirty="0">
                <a:solidFill>
                  <a:srgbClr val="FFFFFF"/>
                </a:solidFill>
                <a:latin typeface="Raleway"/>
                <a:ea typeface="+mn-ea"/>
                <a:cs typeface="Raleway"/>
                <a:sym typeface="Helvetica Light"/>
              </a:rPr>
              <a:t>18m</a:t>
            </a:r>
            <a:endParaRPr sz="2300" kern="0" dirty="0">
              <a:solidFill>
                <a:srgbClr val="FFFFFF"/>
              </a:solidFill>
              <a:latin typeface="Raleway"/>
              <a:ea typeface="+mn-ea"/>
              <a:cs typeface="Raleway"/>
              <a:sym typeface="Helvetica Light"/>
            </a:endParaRPr>
          </a:p>
        </p:txBody>
      </p:sp>
      <p:sp>
        <p:nvSpPr>
          <p:cNvPr id="9" name="Shape 299"/>
          <p:cNvSpPr/>
          <p:nvPr userDrawn="1"/>
        </p:nvSpPr>
        <p:spPr bwMode="auto">
          <a:xfrm>
            <a:off x="782419" y="2938746"/>
            <a:ext cx="964899" cy="965527"/>
          </a:xfrm>
          <a:prstGeom prst="ellipse">
            <a:avLst/>
          </a:prstGeom>
          <a:gradFill flip="none" rotWithShape="1">
            <a:gsLst>
              <a:gs pos="0">
                <a:srgbClr val="3F9897"/>
              </a:gs>
              <a:gs pos="100000">
                <a:srgbClr val="336799"/>
              </a:gs>
            </a:gsLst>
            <a:path path="circle">
              <a:fillToRect l="100000" t="100000"/>
            </a:path>
            <a:tileRect r="-100000" b="-100000"/>
          </a:gradFill>
          <a:ln w="12700" cap="flat">
            <a:noFill/>
            <a:miter lim="400000"/>
          </a:ln>
          <a:effectLst/>
        </p:spPr>
        <p:txBody>
          <a:bodyPr lIns="19055" tIns="19055" rIns="19055" bIns="19055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3200">
                <a:solidFill>
                  <a:srgbClr val="FFFFFF"/>
                </a:solidFill>
              </a:defRPr>
            </a:pPr>
            <a:r>
              <a:rPr lang="en-US" sz="2300" kern="0" dirty="0">
                <a:solidFill>
                  <a:srgbClr val="FFFFFF"/>
                </a:solidFill>
                <a:latin typeface="Raleway"/>
                <a:cs typeface="Raleway"/>
                <a:sym typeface="Helvetica Light"/>
              </a:rPr>
              <a:t>36m</a:t>
            </a:r>
            <a:endParaRPr sz="2300" kern="0" dirty="0">
              <a:solidFill>
                <a:srgbClr val="FFFFFF"/>
              </a:solidFill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39211" y="92225"/>
            <a:ext cx="7165486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rgbClr val="D4550F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hape 1988"/>
          <p:cNvSpPr>
            <a:spLocks noChangeShapeType="1"/>
          </p:cNvSpPr>
          <p:nvPr userDrawn="1"/>
        </p:nvSpPr>
        <p:spPr bwMode="auto">
          <a:xfrm>
            <a:off x="4943583" y="591950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638498" y="685931"/>
            <a:ext cx="7165486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13" name="Shape 21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  <a:prstGeom prst="rect">
            <a:avLst/>
          </a:prstGeom>
        </p:spPr>
        <p:txBody>
          <a:bodyPr lIns="34299" tIns="17150" rIns="34299" bIns="17150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27240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1280405" y="3366"/>
            <a:ext cx="0" cy="5148263"/>
          </a:xfrm>
          <a:prstGeom prst="line">
            <a:avLst/>
          </a:prstGeom>
          <a:noFill/>
          <a:ln w="50800" cap="flat">
            <a:solidFill>
              <a:srgbClr val="35709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Content Placeholder 8"/>
          <p:cNvSpPr>
            <a:spLocks noGrp="1"/>
          </p:cNvSpPr>
          <p:nvPr>
            <p:ph sz="quarter" idx="13"/>
          </p:nvPr>
        </p:nvSpPr>
        <p:spPr>
          <a:xfrm>
            <a:off x="2059995" y="2906556"/>
            <a:ext cx="6314976" cy="1117725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8"/>
          <p:cNvSpPr>
            <a:spLocks noGrp="1"/>
          </p:cNvSpPr>
          <p:nvPr>
            <p:ph sz="quarter" idx="12"/>
          </p:nvPr>
        </p:nvSpPr>
        <p:spPr>
          <a:xfrm>
            <a:off x="2053870" y="1555371"/>
            <a:ext cx="6314976" cy="1117725"/>
          </a:xfrm>
          <a:prstGeom prst="rect">
            <a:avLst/>
          </a:prstGeom>
        </p:spPr>
        <p:txBody>
          <a:bodyPr vert="horz" lIns="34299" tIns="17150" rIns="34299" bIns="17150"/>
          <a:lstStyle>
            <a:lvl1pPr algn="l">
              <a:defRPr sz="2000">
                <a:solidFill>
                  <a:srgbClr val="646B7A"/>
                </a:solidFill>
                <a:latin typeface="Raleway"/>
                <a:cs typeface="Raleway"/>
              </a:defRPr>
            </a:lvl1pPr>
            <a:lvl2pPr marL="662164" indent="-321554" algn="l">
              <a:buFont typeface="Arial"/>
              <a:buChar char="•"/>
              <a:defRPr sz="2000">
                <a:solidFill>
                  <a:srgbClr val="646B7A"/>
                </a:solidFill>
                <a:latin typeface="Raleway"/>
                <a:cs typeface="Raleway"/>
              </a:defRPr>
            </a:lvl2pPr>
            <a:lvl3pPr marL="1003369" indent="-321554" algn="l" defTabSz="228066">
              <a:buFont typeface="Arial"/>
              <a:buChar char="•"/>
              <a:defRPr sz="2000" i="1">
                <a:solidFill>
                  <a:srgbClr val="646B7A"/>
                </a:solidFill>
                <a:latin typeface="Raleway"/>
                <a:cs typeface="Raleway"/>
              </a:defRPr>
            </a:lvl3pPr>
            <a:lvl4pPr marL="1040288" indent="0" algn="l">
              <a:buFont typeface="Arial"/>
              <a:buNone/>
              <a:defRPr sz="2000" i="1">
                <a:solidFill>
                  <a:srgbClr val="D4550F"/>
                </a:solidFill>
                <a:latin typeface="Raleway"/>
                <a:cs typeface="Raleway"/>
              </a:defRPr>
            </a:lvl4pPr>
            <a:lvl5pPr marL="1469028" indent="-428739" algn="l">
              <a:buFont typeface="Arial"/>
              <a:buChar char="•"/>
              <a:defRPr sz="2200"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39211" y="92225"/>
            <a:ext cx="7165486" cy="412130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2200">
                <a:solidFill>
                  <a:srgbClr val="D4550F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Shape 1988"/>
          <p:cNvSpPr>
            <a:spLocks noChangeShapeType="1"/>
          </p:cNvSpPr>
          <p:nvPr userDrawn="1"/>
        </p:nvSpPr>
        <p:spPr bwMode="auto">
          <a:xfrm>
            <a:off x="4943583" y="591950"/>
            <a:ext cx="535781" cy="0"/>
          </a:xfrm>
          <a:prstGeom prst="line">
            <a:avLst/>
          </a:prstGeom>
          <a:noFill/>
          <a:ln w="19050" cmpd="sng">
            <a:solidFill>
              <a:srgbClr val="357098"/>
            </a:solidFill>
            <a:miter lim="4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19055" tIns="19055" rIns="19055" bIns="19055" anchor="ctr"/>
          <a:lstStyle/>
          <a:p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638498" y="685931"/>
            <a:ext cx="7165486" cy="286751"/>
          </a:xfrm>
          <a:prstGeom prst="rect">
            <a:avLst/>
          </a:prstGeom>
        </p:spPr>
        <p:txBody>
          <a:bodyPr vert="horz" lIns="34299" tIns="17150" rIns="34299" bIns="17150"/>
          <a:lstStyle>
            <a:lvl1pPr>
              <a:defRPr sz="1600" b="0" baseline="0">
                <a:solidFill>
                  <a:srgbClr val="357098"/>
                </a:solidFill>
                <a:latin typeface="Raleway"/>
                <a:cs typeface="Raleway"/>
              </a:defRPr>
            </a:lvl1pPr>
            <a:lvl2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2pPr>
            <a:lvl3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3pPr>
            <a:lvl4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4pPr>
            <a:lvl5pPr>
              <a:defRPr sz="2200">
                <a:solidFill>
                  <a:schemeClr val="accent4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9" name="Shape 21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  <a:prstGeom prst="rect">
            <a:avLst/>
          </a:prstGeom>
        </p:spPr>
        <p:txBody>
          <a:bodyPr lIns="34299" tIns="17150" rIns="34299" bIns="17150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1644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8"/>
          <p:cNvSpPr>
            <a:spLocks noChangeArrowheads="1"/>
          </p:cNvSpPr>
          <p:nvPr userDrawn="1"/>
        </p:nvSpPr>
        <p:spPr bwMode="auto">
          <a:xfrm>
            <a:off x="8785986" y="4876549"/>
            <a:ext cx="288131" cy="271714"/>
          </a:xfrm>
          <a:prstGeom prst="rect">
            <a:avLst/>
          </a:prstGeom>
          <a:gradFill rotWithShape="0">
            <a:gsLst>
              <a:gs pos="0">
                <a:srgbClr val="6EB7B4"/>
              </a:gs>
              <a:gs pos="100000">
                <a:srgbClr val="659ACC"/>
              </a:gs>
            </a:gsLst>
            <a:lin ang="19440000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19055" tIns="19055" rIns="19055" bIns="19055" anchor="ctr"/>
          <a:lstStyle/>
          <a:p>
            <a:pPr algn="ctr" eaLnBrk="1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8" name="Shape 21"/>
          <p:cNvSpPr>
            <a:spLocks noGrp="1"/>
          </p:cNvSpPr>
          <p:nvPr>
            <p:ph type="sldNum" sz="quarter" idx="4"/>
          </p:nvPr>
        </p:nvSpPr>
        <p:spPr>
          <a:xfrm>
            <a:off x="8796007" y="4922687"/>
            <a:ext cx="275266" cy="171609"/>
          </a:xfrm>
          <a:prstGeom prst="rect">
            <a:avLst/>
          </a:prstGeom>
        </p:spPr>
        <p:txBody>
          <a:bodyPr lIns="34299" tIns="17150" rIns="34299" bIns="17150"/>
          <a:lstStyle>
            <a:lvl1pPr algn="ctr">
              <a:defRPr sz="900">
                <a:solidFill>
                  <a:srgbClr val="F2F1F3"/>
                </a:solidFill>
                <a:latin typeface="Raleway"/>
                <a:cs typeface="Raleway"/>
                <a:sym typeface="Work Sans" charset="0"/>
              </a:defRPr>
            </a:lvl1pPr>
          </a:lstStyle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3" r:id="rId3"/>
    <p:sldLayoutId id="2147483681" r:id="rId4"/>
    <p:sldLayoutId id="2147483682" r:id="rId5"/>
    <p:sldLayoutId id="2147483680" r:id="rId6"/>
    <p:sldLayoutId id="2147483675" r:id="rId7"/>
    <p:sldLayoutId id="2147483677" r:id="rId8"/>
    <p:sldLayoutId id="2147483683" r:id="rId9"/>
  </p:sldLayoutIdLst>
  <p:transition spd="med"/>
  <p:hf hdr="0" ftr="0" dt="0"/>
  <p:txStyles>
    <p:titleStyle>
      <a:lvl1pPr algn="ctr" defTabSz="309645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ＭＳ Ｐゴシック" charset="0"/>
          <a:cs typeface="+mn-cs"/>
          <a:sym typeface="Helvetica Light" charset="0"/>
        </a:defRPr>
      </a:lvl1pPr>
      <a:lvl2pPr algn="ctr" defTabSz="309645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ＭＳ Ｐゴシック" charset="0"/>
          <a:cs typeface="+mn-cs"/>
          <a:sym typeface="Helvetica Light" charset="0"/>
        </a:defRPr>
      </a:lvl2pPr>
      <a:lvl3pPr algn="ctr" defTabSz="309645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ＭＳ Ｐゴシック" charset="0"/>
          <a:cs typeface="+mn-cs"/>
          <a:sym typeface="Helvetica Light" charset="0"/>
        </a:defRPr>
      </a:lvl3pPr>
      <a:lvl4pPr algn="ctr" defTabSz="309645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ＭＳ Ｐゴシック" charset="0"/>
          <a:cs typeface="+mn-cs"/>
          <a:sym typeface="Helvetica Light" charset="0"/>
        </a:defRPr>
      </a:lvl4pPr>
      <a:lvl5pPr algn="ctr" defTabSz="309645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ＭＳ Ｐゴシック" charset="0"/>
          <a:cs typeface="+mn-cs"/>
          <a:sym typeface="Helvetica Light" charset="0"/>
        </a:defRPr>
      </a:lvl5pPr>
      <a:lvl6pPr marL="0" marR="0" indent="428739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487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235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983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128622" indent="-128622" algn="ctr" defTabSz="309645" rtl="0" eaLnBrk="0" fontAlgn="base" hangingPunct="0">
        <a:spcBef>
          <a:spcPct val="0"/>
        </a:spcBef>
        <a:spcAft>
          <a:spcPct val="0"/>
        </a:spcAft>
        <a:defRPr sz="1700">
          <a:solidFill>
            <a:srgbClr val="000000"/>
          </a:solidFill>
          <a:latin typeface="+mn-lt"/>
          <a:ea typeface="ＭＳ Ｐゴシック" charset="0"/>
          <a:cs typeface="+mn-cs"/>
          <a:sym typeface="Helvetica Light" charset="0"/>
        </a:defRPr>
      </a:lvl1pPr>
      <a:lvl2pPr marL="278681" indent="-192933" algn="ctr" defTabSz="309645" rtl="0" eaLnBrk="0" fontAlgn="base" hangingPunct="0">
        <a:spcBef>
          <a:spcPct val="0"/>
        </a:spcBef>
        <a:spcAft>
          <a:spcPct val="0"/>
        </a:spcAft>
        <a:defRPr sz="1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428739" indent="-257244" algn="ctr" defTabSz="309645" rtl="0" eaLnBrk="0" fontAlgn="base" hangingPunct="0">
        <a:spcBef>
          <a:spcPct val="0"/>
        </a:spcBef>
        <a:spcAft>
          <a:spcPct val="0"/>
        </a:spcAft>
        <a:defRPr sz="1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600235" indent="-342991" algn="ctr" defTabSz="309645" rtl="0" eaLnBrk="0" fontAlgn="base" hangingPunct="0">
        <a:spcBef>
          <a:spcPct val="0"/>
        </a:spcBef>
        <a:spcAft>
          <a:spcPct val="0"/>
        </a:spcAft>
        <a:defRPr sz="1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771731" indent="-428739" algn="ctr" defTabSz="309645" rtl="0" eaLnBrk="0" fontAlgn="base" hangingPunct="0">
        <a:spcBef>
          <a:spcPct val="0"/>
        </a:spcBef>
        <a:spcAft>
          <a:spcPct val="0"/>
        </a:spcAft>
        <a:defRPr sz="17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0" marR="0" indent="428739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487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235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983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85748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171496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257244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342991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428739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514487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600235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685983" algn="ctr" defTabSz="30964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3.org/XML/Schem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EDE03-4A95-7149-A3E4-7FB9DF750F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385" y="132762"/>
            <a:ext cx="8590326" cy="412130"/>
          </a:xfrm>
        </p:spPr>
        <p:txBody>
          <a:bodyPr/>
          <a:lstStyle/>
          <a:p>
            <a:r>
              <a:rPr lang="en-US" dirty="0"/>
              <a:t>Ecological Metadata Language (EML)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02F66-24F0-7547-801E-96276D622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B19AA7-72F0-D844-BD35-2588FA3C70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385" y="619521"/>
            <a:ext cx="8590326" cy="286751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2A452F-3FCC-324F-801F-3BB2AEFD3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" y="904480"/>
            <a:ext cx="5469404" cy="41020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A6FFC3-3C32-D94C-8964-4999B607BCDB}"/>
              </a:ext>
            </a:extLst>
          </p:cNvPr>
          <p:cNvSpPr txBox="1"/>
          <p:nvPr/>
        </p:nvSpPr>
        <p:spPr>
          <a:xfrm>
            <a:off x="10265" y="4954651"/>
            <a:ext cx="54694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NEON Inc. – Image: Nicolle </a:t>
            </a:r>
            <a:r>
              <a:rPr lang="en-US" sz="900" dirty="0" err="1"/>
              <a:t>Rager</a:t>
            </a:r>
            <a:r>
              <a:rPr lang="en-US" sz="900" dirty="0"/>
              <a:t>-Fuller, National Science Foundation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47239-C640-0E43-8E6B-56DC815D9301}"/>
              </a:ext>
            </a:extLst>
          </p:cNvPr>
          <p:cNvSpPr txBox="1"/>
          <p:nvPr/>
        </p:nvSpPr>
        <p:spPr>
          <a:xfrm>
            <a:off x="5570643" y="1497177"/>
            <a:ext cx="3362997" cy="24416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fontAlgn="auto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To provide the ecological community with an extensible, flexible, metadata standard for use in data analysis and archiving that will allow automated machine processing, searching and retrieval.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3443749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Computational Workflows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Provenance linking data, software, and papers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" name="Picture 5" descr="editor-1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07" y="455472"/>
            <a:ext cx="7565413" cy="488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3967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Picture 5" descr="sasap_data_paper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164" r="595" b="83378"/>
          <a:stretch/>
        </p:blipFill>
        <p:spPr>
          <a:xfrm>
            <a:off x="50800" y="50802"/>
            <a:ext cx="4796971" cy="5097461"/>
          </a:xfrm>
          <a:prstGeom prst="rect">
            <a:avLst/>
          </a:prstGeom>
        </p:spPr>
      </p:pic>
      <p:pic>
        <p:nvPicPr>
          <p:cNvPr id="7" name="Picture 6" descr="sasap_data_paper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t="20126" r="12281" b="64033"/>
          <a:stretch/>
        </p:blipFill>
        <p:spPr>
          <a:xfrm>
            <a:off x="4898571" y="50803"/>
            <a:ext cx="4194629" cy="490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8350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 descr="Ecosphere data paper sample 09-08-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2" y="47501"/>
            <a:ext cx="3978203" cy="5148263"/>
          </a:xfrm>
          <a:prstGeom prst="rect">
            <a:avLst/>
          </a:prstGeom>
        </p:spPr>
      </p:pic>
      <p:pic>
        <p:nvPicPr>
          <p:cNvPr id="7" name="Picture 6" descr="Ecosphere data paper sample 09-08-1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15" y="136566"/>
            <a:ext cx="3978203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5216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0398BA-D009-2D41-A5A7-348EFAB7424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1400" dirty="0"/>
              <a:t>Knowledge Network for Biocomplexity. EML Specification. 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F26471-57E6-8449-94AE-C8DB69FF08A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/>
              <a:t>Environmental Data Initiative. Best Practices.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FD055-2C68-F84D-8072-210DB2EF5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C10A81-5792-F645-A422-26ED5A97B3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EML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EB2A32-F40A-8F49-B493-4CEA00C60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35" y="1798387"/>
            <a:ext cx="3459810" cy="31326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D98AD0-85F4-164B-8F71-77824E5C9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5" y="1810959"/>
            <a:ext cx="3768883" cy="33375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5E638-DFCD-2745-8D17-202D3A5AC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551" y="547001"/>
            <a:ext cx="794853" cy="743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2EF2EE-6389-FA42-86D1-1AA8A9178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160" y="564206"/>
            <a:ext cx="729739" cy="7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1000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31E0DE-67F2-9743-B65F-4D164A63059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The Ecological Metadata Language (EML) is a metadata standard developed by the ecology discipline and for the ecology discipline. </a:t>
            </a:r>
          </a:p>
          <a:p>
            <a:endParaRPr lang="en-US" dirty="0"/>
          </a:p>
          <a:p>
            <a:r>
              <a:rPr lang="en-US" dirty="0"/>
              <a:t>It is based on prior work done by the Ecological Society of America and associated efforts (Michener et al., 1997, Ecological Applications). </a:t>
            </a:r>
          </a:p>
          <a:p>
            <a:endParaRPr lang="en-US" dirty="0"/>
          </a:p>
          <a:p>
            <a:r>
              <a:rPr lang="en-US" dirty="0"/>
              <a:t>EML is implemented as a series of XML document types that can by used in a modular and extensible manner to document ecological data. </a:t>
            </a:r>
          </a:p>
          <a:p>
            <a:endParaRPr lang="en-US" dirty="0"/>
          </a:p>
          <a:p>
            <a:r>
              <a:rPr lang="en-US" dirty="0"/>
              <a:t>Each EML module is designed to describe one logical part of the total metadata that should be included with any ecological dataset.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F74DDB-75A6-6142-AC57-85401B1262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EML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BA565E-F8D0-054B-88CA-FC3AEAC9A1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E887D-C3A6-9F49-BCE8-EA81B398F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95559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69D870-F191-F744-9368-D197D3814FE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Modularity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EML was designed as a collection of modules rather than one large standard to facilitate future growth of the language in both breadth and depth.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Detailed Structure</a:t>
            </a:r>
            <a:r>
              <a:rPr lang="en-US" dirty="0"/>
              <a:t>: enable advanced services in terms of processing data through the parsing of accompanied metadata.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Compatibility</a:t>
            </a:r>
            <a:r>
              <a:rPr lang="en-US" dirty="0"/>
              <a:t>: Facilitates conversion of EML documents into other metadata languages (</a:t>
            </a:r>
            <a:r>
              <a:rPr lang="en-US" dirty="0" err="1"/>
              <a:t>DwC</a:t>
            </a:r>
            <a:r>
              <a:rPr lang="en-US" dirty="0"/>
              <a:t>, ISO 19115, GML, STMML, XSIL).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Strong Typing</a:t>
            </a:r>
            <a:r>
              <a:rPr lang="en-US" dirty="0"/>
              <a:t>: EML is implemented in </a:t>
            </a:r>
            <a:r>
              <a:rPr lang="en-US" dirty="0">
                <a:hlinkClick r:id="rId2"/>
              </a:rPr>
              <a:t>XML Schema</a:t>
            </a:r>
            <a:r>
              <a:rPr lang="en-US" dirty="0"/>
              <a:t> which provides the ability to use strong data typing within elements.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FAD44-9D0B-1146-8664-2B140D1D0A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EML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0C36E0-E109-BC4F-9AD5-32F111899A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Features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F722BD-BC50-0F48-8A8F-3628C640D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65246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0398BA-D009-2D41-A5A7-348EFAB7424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/>
              <a:t>Root-level structure:</a:t>
            </a:r>
          </a:p>
          <a:p>
            <a:r>
              <a:rPr lang="en-US" sz="1800" b="1" i="1" dirty="0" err="1"/>
              <a:t>eml</a:t>
            </a:r>
            <a:r>
              <a:rPr lang="en-US" sz="1800" dirty="0"/>
              <a:t> - A metadata container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-resource</a:t>
            </a:r>
            <a:r>
              <a:rPr lang="en-US" sz="1800" dirty="0"/>
              <a:t> - Base information for all resources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F26471-57E6-8449-94AE-C8DB69FF08A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b="1" dirty="0"/>
              <a:t>Top-level resources: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-dataset</a:t>
            </a:r>
            <a:r>
              <a:rPr lang="en-US" sz="1800" dirty="0"/>
              <a:t> - Dataset specific information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-literature</a:t>
            </a:r>
            <a:r>
              <a:rPr lang="en-US" sz="1800" dirty="0"/>
              <a:t> - Citation specific information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-software</a:t>
            </a:r>
            <a:r>
              <a:rPr lang="en-US" sz="1800" dirty="0"/>
              <a:t> - Software specific information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-protocol</a:t>
            </a:r>
            <a:r>
              <a:rPr lang="en-US" sz="1800" dirty="0"/>
              <a:t> - Research protocol specific information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FD055-2C68-F84D-8072-210DB2EF5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C10A81-5792-F645-A422-26ED5A97B3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EML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186BB4-96B6-754B-A999-DCB2751872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Modules</a:t>
            </a:r>
          </a:p>
        </p:txBody>
      </p:sp>
    </p:spTree>
    <p:extLst>
      <p:ext uri="{BB962C8B-B14F-4D97-AF65-F5344CB8AC3E}">
        <p14:creationId xmlns:p14="http://schemas.microsoft.com/office/powerpoint/2010/main" val="248406961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0398BA-D009-2D41-A5A7-348EFAB74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9139" y="1116542"/>
            <a:ext cx="4114800" cy="3170666"/>
          </a:xfrm>
        </p:spPr>
        <p:txBody>
          <a:bodyPr/>
          <a:lstStyle/>
          <a:p>
            <a:r>
              <a:rPr lang="en-US" b="1" dirty="0"/>
              <a:t>Supporting Modules - Adding detail to top-level resources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-access</a:t>
            </a:r>
            <a:r>
              <a:rPr lang="en-US" sz="1800" dirty="0"/>
              <a:t> - Access control rules for resources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-physical</a:t>
            </a:r>
            <a:r>
              <a:rPr lang="en-US" sz="1800" dirty="0"/>
              <a:t> - Physical file format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-party</a:t>
            </a:r>
            <a:r>
              <a:rPr lang="en-US" sz="1800" dirty="0"/>
              <a:t> - People and organization information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-coverage</a:t>
            </a:r>
            <a:r>
              <a:rPr lang="en-US" sz="1800" b="1" dirty="0"/>
              <a:t> </a:t>
            </a:r>
            <a:r>
              <a:rPr lang="en-US" sz="1800" dirty="0"/>
              <a:t>- Geographic, temporal, and taxonomic extents of resources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-project</a:t>
            </a:r>
            <a:r>
              <a:rPr lang="en-US" sz="1800" dirty="0"/>
              <a:t> - Research context information for resources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-methods</a:t>
            </a:r>
            <a:r>
              <a:rPr lang="en-US" sz="1800" dirty="0"/>
              <a:t> - Methodological information for resources</a:t>
            </a:r>
          </a:p>
          <a:p>
            <a:endParaRPr lang="en-US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F26471-57E6-8449-94AE-C8DB69FF08A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68405" y="1122666"/>
            <a:ext cx="4114800" cy="3170666"/>
          </a:xfrm>
        </p:spPr>
        <p:txBody>
          <a:bodyPr/>
          <a:lstStyle/>
          <a:p>
            <a:r>
              <a:rPr lang="en-US" b="1" dirty="0"/>
              <a:t>Data organization - Modules describing dataset structures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-entity</a:t>
            </a:r>
            <a:r>
              <a:rPr lang="en-US" sz="1800" dirty="0"/>
              <a:t> - Entity level information within datasets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-attribute</a:t>
            </a:r>
            <a:r>
              <a:rPr lang="en-US" sz="1800" dirty="0"/>
              <a:t> - Attribute level information within dataset entities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-constraint</a:t>
            </a:r>
            <a:r>
              <a:rPr lang="en-US" sz="1800" dirty="0"/>
              <a:t> - Relationships among and within dataset entities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FD055-2C68-F84D-8072-210DB2EF5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C10A81-5792-F645-A422-26ED5A97B3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EML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186BB4-96B6-754B-A999-DCB2751872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Modules</a:t>
            </a:r>
          </a:p>
        </p:txBody>
      </p:sp>
    </p:spTree>
    <p:extLst>
      <p:ext uri="{BB962C8B-B14F-4D97-AF65-F5344CB8AC3E}">
        <p14:creationId xmlns:p14="http://schemas.microsoft.com/office/powerpoint/2010/main" val="365880668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0398BA-D009-2D41-A5A7-348EFAB742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9139" y="1107118"/>
            <a:ext cx="4114800" cy="3170666"/>
          </a:xfrm>
        </p:spPr>
        <p:txBody>
          <a:bodyPr/>
          <a:lstStyle/>
          <a:p>
            <a:r>
              <a:rPr lang="en-US" b="1" dirty="0"/>
              <a:t>Entity types - Detailed information for discipline specific entities</a:t>
            </a:r>
          </a:p>
          <a:p>
            <a:r>
              <a:rPr lang="en-US" sz="1800" b="1" i="1" dirty="0" err="1"/>
              <a:t>eml-dataTable</a:t>
            </a:r>
            <a:r>
              <a:rPr lang="en-US" sz="1800" dirty="0"/>
              <a:t> - Logical information about data table entities</a:t>
            </a:r>
          </a:p>
          <a:p>
            <a:r>
              <a:rPr lang="en-US" sz="1800" b="1" i="1" dirty="0" err="1"/>
              <a:t>eml-spatialRaster</a:t>
            </a:r>
            <a:r>
              <a:rPr lang="en-US" sz="1800" dirty="0"/>
              <a:t> - Logical information about regularly gridded geospatial image data</a:t>
            </a:r>
          </a:p>
          <a:p>
            <a:r>
              <a:rPr lang="en-US" sz="1800" b="1" i="1" dirty="0" err="1"/>
              <a:t>eml-spatialVector</a:t>
            </a:r>
            <a:r>
              <a:rPr lang="en-US" sz="1800" dirty="0"/>
              <a:t> - Logical information about non-gridded geospatial image data</a:t>
            </a:r>
          </a:p>
          <a:p>
            <a:r>
              <a:rPr lang="en-US" sz="1800" b="1" i="1" dirty="0"/>
              <a:t>Schema for validating spatial referencing descriptions</a:t>
            </a: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F26471-57E6-8449-94AE-C8DB69FF08A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68405" y="1113242"/>
            <a:ext cx="4114800" cy="3170666"/>
          </a:xfrm>
        </p:spPr>
        <p:txBody>
          <a:bodyPr/>
          <a:lstStyle/>
          <a:p>
            <a:r>
              <a:rPr lang="en-US" sz="1800" b="1" i="1" dirty="0" err="1"/>
              <a:t>eml-storedProcedure</a:t>
            </a:r>
            <a:r>
              <a:rPr lang="en-US" sz="1800" dirty="0"/>
              <a:t> - Data tables resulting from procedures stored in a database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-view</a:t>
            </a:r>
            <a:r>
              <a:rPr lang="en-US" sz="1800" dirty="0"/>
              <a:t> - Data tables resulting from a database query</a:t>
            </a:r>
          </a:p>
          <a:p>
            <a:endParaRPr lang="en-US" b="1" dirty="0"/>
          </a:p>
          <a:p>
            <a:r>
              <a:rPr lang="en-US" b="1" dirty="0"/>
              <a:t>Utility modules - Metadata documentation enhancements</a:t>
            </a:r>
          </a:p>
          <a:p>
            <a:r>
              <a:rPr lang="en-US" sz="1800" b="1" i="1" dirty="0" err="1"/>
              <a:t>eml</a:t>
            </a:r>
            <a:r>
              <a:rPr lang="en-US" sz="1800" b="1" i="1" dirty="0"/>
              <a:t>-text</a:t>
            </a:r>
            <a:r>
              <a:rPr lang="en-US" sz="1800" dirty="0"/>
              <a:t> - Text field formatting</a:t>
            </a:r>
          </a:p>
          <a:p>
            <a:endParaRPr lang="en-US" dirty="0"/>
          </a:p>
          <a:p>
            <a:r>
              <a:rPr lang="en-US" b="1" dirty="0"/>
              <a:t>Internationalization - Metadata in multiple languages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FD055-2C68-F84D-8072-210DB2EF5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C10A81-5792-F645-A422-26ED5A97B3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EML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186BB4-96B6-754B-A999-DCB2751872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Modules</a:t>
            </a:r>
          </a:p>
        </p:txBody>
      </p:sp>
    </p:spTree>
    <p:extLst>
      <p:ext uri="{BB962C8B-B14F-4D97-AF65-F5344CB8AC3E}">
        <p14:creationId xmlns:p14="http://schemas.microsoft.com/office/powerpoint/2010/main" val="381636086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Metadata Entry via Arctic Data Center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Picture 5" descr="editor-0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07" y="436520"/>
            <a:ext cx="7531559" cy="48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5724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Picture 5" descr="eml-2.2-sampl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/>
          <a:stretch/>
        </p:blipFill>
        <p:spPr>
          <a:xfrm>
            <a:off x="1602827" y="0"/>
            <a:ext cx="7084551" cy="51482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31330" y="1077274"/>
            <a:ext cx="1655248" cy="121282"/>
          </a:xfrm>
          <a:prstGeom prst="rect">
            <a:avLst/>
          </a:prstGeom>
          <a:solidFill>
            <a:srgbClr val="FFFF00">
              <a:alpha val="25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99714" y="3298610"/>
            <a:ext cx="2587322" cy="432610"/>
          </a:xfrm>
          <a:prstGeom prst="rect">
            <a:avLst/>
          </a:prstGeom>
          <a:solidFill>
            <a:srgbClr val="FFFF00">
              <a:alpha val="25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57020" y="2563782"/>
            <a:ext cx="1809640" cy="118701"/>
          </a:xfrm>
          <a:prstGeom prst="rect">
            <a:avLst/>
          </a:prstGeom>
          <a:solidFill>
            <a:srgbClr val="FFFF00">
              <a:alpha val="25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70261" y="4490033"/>
            <a:ext cx="1655248" cy="121282"/>
          </a:xfrm>
          <a:prstGeom prst="rect">
            <a:avLst/>
          </a:prstGeom>
          <a:solidFill>
            <a:srgbClr val="FFFF00">
              <a:alpha val="25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3416" y="947979"/>
            <a:ext cx="95631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ORCID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3416" y="2430249"/>
            <a:ext cx="104387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License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3416" y="3320727"/>
            <a:ext cx="111932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Location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3416" y="4343508"/>
            <a:ext cx="113247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Citations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499505" y="192705"/>
            <a:ext cx="1390124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Ecological</a:t>
            </a:r>
          </a:p>
          <a:p>
            <a:r>
              <a:rPr lang="en-US" b="1" dirty="0"/>
              <a:t>Metadata</a:t>
            </a:r>
          </a:p>
          <a:p>
            <a:r>
              <a:rPr lang="en-US" b="1" dirty="0"/>
              <a:t>Language</a:t>
            </a:r>
          </a:p>
          <a:p>
            <a:r>
              <a:rPr lang="en-US" b="1" dirty="0"/>
              <a:t>2.2 release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189420" y="1147463"/>
            <a:ext cx="735724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/>
          <p:cNvCxnSpPr/>
          <p:nvPr/>
        </p:nvCxnSpPr>
        <p:spPr>
          <a:xfrm>
            <a:off x="1194676" y="3550996"/>
            <a:ext cx="735724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/>
          <p:cNvCxnSpPr/>
          <p:nvPr/>
        </p:nvCxnSpPr>
        <p:spPr>
          <a:xfrm>
            <a:off x="1189420" y="2652287"/>
            <a:ext cx="735724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/>
          <p:cNvCxnSpPr/>
          <p:nvPr/>
        </p:nvCxnSpPr>
        <p:spPr>
          <a:xfrm>
            <a:off x="1189421" y="4561804"/>
            <a:ext cx="735724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152729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Metadata Improvement Service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F55EFAA-459D-C540-A99B-51BBCBF043E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Picture 7" descr="Screen Shot 2016-10-24 at 8.49.18 AM.png">
            <a:extLst>
              <a:ext uri="{FF2B5EF4-FFF2-40B4-BE49-F238E27FC236}">
                <a16:creationId xmlns:a16="http://schemas.microsoft.com/office/drawing/2014/main" id="{FDCDAE3C-0307-7345-AE30-DEE8C0628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68"/>
          <a:stretch/>
        </p:blipFill>
        <p:spPr>
          <a:xfrm>
            <a:off x="1620017" y="614710"/>
            <a:ext cx="6042025" cy="4533553"/>
          </a:xfrm>
          <a:prstGeom prst="rect">
            <a:avLst/>
          </a:prstGeom>
          <a:ln>
            <a:solidFill>
              <a:srgbClr val="686F76"/>
            </a:solidFill>
          </a:ln>
        </p:spPr>
      </p:pic>
    </p:spTree>
    <p:extLst>
      <p:ext uri="{BB962C8B-B14F-4D97-AF65-F5344CB8AC3E}">
        <p14:creationId xmlns:p14="http://schemas.microsoft.com/office/powerpoint/2010/main" val="946708042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DataONE Template 2017">
      <a:dk1>
        <a:srgbClr val="646B51"/>
      </a:dk1>
      <a:lt1>
        <a:srgbClr val="FFFFFF"/>
      </a:lt1>
      <a:dk2>
        <a:srgbClr val="646B51"/>
      </a:dk2>
      <a:lt2>
        <a:srgbClr val="DCDEE0"/>
      </a:lt2>
      <a:accent1>
        <a:srgbClr val="D4550F"/>
      </a:accent1>
      <a:accent2>
        <a:srgbClr val="357098"/>
      </a:accent2>
      <a:accent3>
        <a:srgbClr val="3F9897"/>
      </a:accent3>
      <a:accent4>
        <a:srgbClr val="6397C8"/>
      </a:accent4>
      <a:accent5>
        <a:srgbClr val="609E9E"/>
      </a:accent5>
      <a:accent6>
        <a:srgbClr val="7095BA"/>
      </a:accent6>
      <a:hlink>
        <a:srgbClr val="357098"/>
      </a:hlink>
      <a:folHlink>
        <a:srgbClr val="357098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10175</TotalTime>
  <Words>527</Words>
  <Application>Microsoft Macintosh PowerPoint</Application>
  <PresentationFormat>Custom</PresentationFormat>
  <Paragraphs>96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ＭＳ Ｐゴシック</vt:lpstr>
      <vt:lpstr>Arial</vt:lpstr>
      <vt:lpstr>Helvetica Light</vt:lpstr>
      <vt:lpstr>Helvetica Neue</vt:lpstr>
      <vt:lpstr>Raleway</vt:lpstr>
      <vt:lpstr>Work Sans</vt:lpstr>
      <vt:lpstr>Work Sans Light</vt:lpstr>
      <vt:lpstr>Work Sans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Microsoft Office User</cp:lastModifiedBy>
  <cp:revision>326</cp:revision>
  <cp:lastPrinted>2018-07-13T14:18:56Z</cp:lastPrinted>
  <dcterms:modified xsi:type="dcterms:W3CDTF">2018-09-14T19:20:55Z</dcterms:modified>
  <cp:category/>
</cp:coreProperties>
</file>