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9" r:id="rId2"/>
    <p:sldId id="289" r:id="rId3"/>
    <p:sldId id="318"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4" r:id="rId27"/>
    <p:sldId id="315" r:id="rId28"/>
    <p:sldId id="316" r:id="rId29"/>
    <p:sldId id="317" r:id="rId30"/>
    <p:sldId id="288" r:id="rId31"/>
    <p:sldId id="258" r:id="rId32"/>
  </p:sldIdLst>
  <p:sldSz cx="12192000" cy="6858000"/>
  <p:notesSz cx="6858000" cy="9144000"/>
  <p:defaultText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0"/>
    <p:restoredTop sz="93264"/>
  </p:normalViewPr>
  <p:slideViewPr>
    <p:cSldViewPr snapToGrid="0" snapToObjects="1">
      <p:cViewPr varScale="1">
        <p:scale>
          <a:sx n="62" d="100"/>
          <a:sy n="62" d="100"/>
        </p:scale>
        <p:origin x="46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F433D0-892E-1643-9E9E-BE60E66BEED0}" type="datetimeFigureOut">
              <a:rPr lang="fr-FR" smtClean="0"/>
              <a:t>28/11/2016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418CA1-95C9-094B-90C4-9CE6D44787F3}" type="slidenum">
              <a:rPr lang="fr-FR" smtClean="0"/>
              <a:t>‹#›</a:t>
            </a:fld>
            <a:endParaRPr lang="fr-FR"/>
          </a:p>
        </p:txBody>
      </p:sp>
    </p:spTree>
    <p:extLst>
      <p:ext uri="{BB962C8B-B14F-4D97-AF65-F5344CB8AC3E}">
        <p14:creationId xmlns:p14="http://schemas.microsoft.com/office/powerpoint/2010/main" val="11500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33912-D03E-5944-A97B-5F28930395EA}" type="datetimeFigureOut">
              <a:rPr lang="en-GB" smtClean="0"/>
              <a:t>2016-11-28</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A5338-C0B9-E645-B644-25F30EDFCA68}" type="slidenum">
              <a:rPr lang="en-GB" smtClean="0"/>
              <a:t>‹#›</a:t>
            </a:fld>
            <a:endParaRPr lang="en-GB"/>
          </a:p>
        </p:txBody>
      </p:sp>
    </p:spTree>
    <p:extLst>
      <p:ext uri="{BB962C8B-B14F-4D97-AF65-F5344CB8AC3E}">
        <p14:creationId xmlns:p14="http://schemas.microsoft.com/office/powerpoint/2010/main" val="69339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422401"/>
            <a:ext cx="9144000" cy="2387600"/>
          </a:xfrm>
        </p:spPr>
        <p:txBody>
          <a:bodyPr anchor="b"/>
          <a:lstStyle>
            <a:lvl1pPr algn="ctr">
              <a:defRPr sz="6000" b="1">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Sous-titre 2"/>
          <p:cNvSpPr>
            <a:spLocks noGrp="1"/>
          </p:cNvSpPr>
          <p:nvPr>
            <p:ph type="subTitle" idx="1"/>
          </p:nvPr>
        </p:nvSpPr>
        <p:spPr>
          <a:xfrm>
            <a:off x="1524000" y="3930650"/>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err="1"/>
              <a:t>Cliquez</a:t>
            </a:r>
            <a:r>
              <a:rPr lang="en-GB" noProof="0" dirty="0"/>
              <a:t> pour modifier le style des sous-titres du masque</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2224" y="134483"/>
            <a:ext cx="1617177" cy="1581765"/>
          </a:xfrm>
          <a:prstGeom prst="rect">
            <a:avLst/>
          </a:prstGeom>
        </p:spPr>
      </p:pic>
      <p:sp>
        <p:nvSpPr>
          <p:cNvPr id="8" name="ZoneTexte 7"/>
          <p:cNvSpPr txBox="1"/>
          <p:nvPr userDrawn="1"/>
        </p:nvSpPr>
        <p:spPr>
          <a:xfrm>
            <a:off x="1681162" y="1731388"/>
            <a:ext cx="8829675" cy="584775"/>
          </a:xfrm>
          <a:prstGeom prst="rect">
            <a:avLst/>
          </a:prstGeom>
          <a:noFill/>
        </p:spPr>
        <p:txBody>
          <a:bodyPr wrap="square" rtlCol="0">
            <a:spAutoFit/>
          </a:bodyPr>
          <a:lstStyle/>
          <a:p>
            <a:pPr algn="ctr"/>
            <a:r>
              <a:rPr lang="en-GB" sz="1600" noProof="0"/>
              <a:t>A Europe-wide Interoperable Virtual Research Environment </a:t>
            </a:r>
            <a:br>
              <a:rPr lang="en-GB" sz="1600" noProof="0"/>
            </a:br>
            <a:r>
              <a:rPr lang="en-GB" sz="1600" noProof="0"/>
              <a:t>to Empower Multidisciplinary Research Communities and Accelerate Innovation and Collaboration</a:t>
            </a:r>
          </a:p>
        </p:txBody>
      </p:sp>
    </p:spTree>
    <p:extLst>
      <p:ext uri="{BB962C8B-B14F-4D97-AF65-F5344CB8AC3E}">
        <p14:creationId xmlns:p14="http://schemas.microsoft.com/office/powerpoint/2010/main" val="48341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nl-BE" dirty="0"/>
              <a:t>Cliquez et modifiez le titre</a:t>
            </a:r>
            <a:endParaRPr lang="fr-FR" dirty="0"/>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p>
            <a:fld id="{76982CC7-22A4-EA45-8F6C-18E8B26AA377}" type="datetime3">
              <a:rPr lang="fr-BE" smtClean="0"/>
              <a:t>28/11/2016</a:t>
            </a:fld>
            <a:endParaRPr lang="fr-FR"/>
          </a:p>
        </p:txBody>
      </p:sp>
      <p:sp>
        <p:nvSpPr>
          <p:cNvPr id="5" name="Espace réservé du pied de page 4"/>
          <p:cNvSpPr>
            <a:spLocks noGrp="1"/>
          </p:cNvSpPr>
          <p:nvPr>
            <p:ph type="ftr" sz="quarter" idx="11"/>
          </p:nvPr>
        </p:nvSpPr>
        <p:spPr/>
        <p:txBody>
          <a:bodyPr/>
          <a:lstStyle/>
          <a:p>
            <a:r>
              <a:rPr lang="fr-FR"/>
              <a:t>VRE4EIC</a:t>
            </a:r>
          </a:p>
        </p:txBody>
      </p:sp>
      <p:sp>
        <p:nvSpPr>
          <p:cNvPr id="6" name="Espace réservé du numéro de diapositive 5"/>
          <p:cNvSpPr>
            <a:spLocks noGrp="1"/>
          </p:cNvSpPr>
          <p:nvPr>
            <p:ph type="sldNum" sz="quarter" idx="12"/>
          </p:nvPr>
        </p:nvSpPr>
        <p:spPr/>
        <p:txBody>
          <a:bodyPr/>
          <a:lstStyle/>
          <a:p>
            <a:fld id="{EC69159E-1786-C045-BF34-3D9A3E92D711}" type="slidenum">
              <a:rPr lang="fr-FR" smtClean="0"/>
              <a:t>‹#›</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209273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contenu 2"/>
          <p:cNvSpPr>
            <a:spLocks noGrp="1"/>
          </p:cNvSpPr>
          <p:nvPr>
            <p:ph sz="half" idx="1"/>
          </p:nvPr>
        </p:nvSpPr>
        <p:spPr>
          <a:xfrm>
            <a:off x="838200" y="1825625"/>
            <a:ext cx="5181600" cy="4351339"/>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6172200" y="1825625"/>
            <a:ext cx="5181600" cy="4351339"/>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Espace réservé de la date 4"/>
          <p:cNvSpPr>
            <a:spLocks noGrp="1"/>
          </p:cNvSpPr>
          <p:nvPr>
            <p:ph type="dt" sz="half" idx="10"/>
          </p:nvPr>
        </p:nvSpPr>
        <p:spPr/>
        <p:txBody>
          <a:bodyPr/>
          <a:lstStyle/>
          <a:p>
            <a:fld id="{B0929E26-1D98-7041-8DF6-DB54B708FDA6}" type="datetime3">
              <a:rPr lang="fr-BE" smtClean="0"/>
              <a:t>28/11/2016</a:t>
            </a:fld>
            <a:endParaRPr lang="fr-FR"/>
          </a:p>
        </p:txBody>
      </p:sp>
      <p:sp>
        <p:nvSpPr>
          <p:cNvPr id="6" name="Espace réservé du pied de page 5"/>
          <p:cNvSpPr>
            <a:spLocks noGrp="1"/>
          </p:cNvSpPr>
          <p:nvPr>
            <p:ph type="ftr" sz="quarter" idx="11"/>
          </p:nvPr>
        </p:nvSpPr>
        <p:spPr/>
        <p:txBody>
          <a:bodyPr/>
          <a:lstStyle/>
          <a:p>
            <a:r>
              <a:rPr lang="fr-FR"/>
              <a:t>VRE4EIC</a:t>
            </a:r>
          </a:p>
        </p:txBody>
      </p:sp>
      <p:sp>
        <p:nvSpPr>
          <p:cNvPr id="7" name="Espace réservé du numéro de diapositive 6"/>
          <p:cNvSpPr>
            <a:spLocks noGrp="1"/>
          </p:cNvSpPr>
          <p:nvPr>
            <p:ph type="sldNum" sz="quarter" idx="12"/>
          </p:nvPr>
        </p:nvSpPr>
        <p:spPr/>
        <p:txBody>
          <a:bodyPr/>
          <a:lstStyle/>
          <a:p>
            <a:fld id="{EC69159E-1786-C045-BF34-3D9A3E92D711}" type="slidenum">
              <a:rPr lang="fr-FR" smtClean="0"/>
              <a:t>‹#›</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72568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lvl1pPr>
              <a:defRPr>
                <a:solidFill>
                  <a:srgbClr val="B00000"/>
                </a:solidFill>
              </a:defRPr>
            </a:lvl1pPr>
          </a:lstStyle>
          <a:p>
            <a:r>
              <a:rPr lang="nl-BE" dirty="0"/>
              <a:t>Cliquez et modifiez le titre</a:t>
            </a:r>
            <a:endParaRPr lang="fr-FR" dirty="0"/>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p:txBody>
          <a:bodyPr/>
          <a:lstStyle/>
          <a:p>
            <a:fld id="{CB53FEBA-EA08-F442-8AF7-CD34E8D7ACC8}" type="datetime3">
              <a:rPr lang="fr-BE" smtClean="0"/>
              <a:t>28/11/2016</a:t>
            </a:fld>
            <a:endParaRPr lang="fr-FR"/>
          </a:p>
        </p:txBody>
      </p:sp>
      <p:sp>
        <p:nvSpPr>
          <p:cNvPr id="8" name="Espace réservé du pied de page 7"/>
          <p:cNvSpPr>
            <a:spLocks noGrp="1"/>
          </p:cNvSpPr>
          <p:nvPr>
            <p:ph type="ftr" sz="quarter" idx="11"/>
          </p:nvPr>
        </p:nvSpPr>
        <p:spPr/>
        <p:txBody>
          <a:bodyPr/>
          <a:lstStyle/>
          <a:p>
            <a:r>
              <a:rPr lang="fr-FR"/>
              <a:t>VRE4EIC</a:t>
            </a:r>
          </a:p>
        </p:txBody>
      </p:sp>
      <p:sp>
        <p:nvSpPr>
          <p:cNvPr id="9" name="Espace réservé du numéro de diapositive 8"/>
          <p:cNvSpPr>
            <a:spLocks noGrp="1"/>
          </p:cNvSpPr>
          <p:nvPr>
            <p:ph type="sldNum" sz="quarter" idx="12"/>
          </p:nvPr>
        </p:nvSpPr>
        <p:spPr/>
        <p:txBody>
          <a:bodyPr/>
          <a:lstStyle/>
          <a:p>
            <a:fld id="{EC69159E-1786-C045-BF34-3D9A3E92D711}" type="slidenum">
              <a:rPr lang="fr-FR" smtClean="0"/>
              <a:t>‹#›</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84386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00000"/>
                </a:solidFill>
              </a:defRPr>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e la date 2"/>
          <p:cNvSpPr>
            <a:spLocks noGrp="1"/>
          </p:cNvSpPr>
          <p:nvPr>
            <p:ph type="dt" sz="half" idx="10"/>
          </p:nvPr>
        </p:nvSpPr>
        <p:spPr/>
        <p:txBody>
          <a:bodyPr/>
          <a:lstStyle/>
          <a:p>
            <a:fld id="{8C6422A6-F954-4442-91D6-8D9EDE7F8113}" type="datetime3">
              <a:rPr lang="fr-BE" smtClean="0"/>
              <a:t>28/11/2016</a:t>
            </a:fld>
            <a:endParaRPr lang="fr-FR"/>
          </a:p>
        </p:txBody>
      </p:sp>
      <p:sp>
        <p:nvSpPr>
          <p:cNvPr id="4" name="Espace réservé du pied de page 3"/>
          <p:cNvSpPr>
            <a:spLocks noGrp="1"/>
          </p:cNvSpPr>
          <p:nvPr>
            <p:ph type="ftr" sz="quarter" idx="11"/>
          </p:nvPr>
        </p:nvSpPr>
        <p:spPr/>
        <p:txBody>
          <a:bodyPr/>
          <a:lstStyle/>
          <a:p>
            <a:r>
              <a:rPr lang="fr-FR"/>
              <a:t>VRE4EIC</a:t>
            </a:r>
          </a:p>
        </p:txBody>
      </p:sp>
      <p:sp>
        <p:nvSpPr>
          <p:cNvPr id="5" name="Espace réservé du numéro de diapositive 4"/>
          <p:cNvSpPr>
            <a:spLocks noGrp="1"/>
          </p:cNvSpPr>
          <p:nvPr>
            <p:ph type="sldNum" sz="quarter" idx="12"/>
          </p:nvPr>
        </p:nvSpPr>
        <p:spPr/>
        <p:txBody>
          <a:bodyPr/>
          <a:lstStyle/>
          <a:p>
            <a:fld id="{EC69159E-1786-C045-BF34-3D9A3E92D711}" type="slidenum">
              <a:rPr lang="fr-FR" smtClean="0"/>
              <a:t>‹#›</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165555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9714FC-9404-E34F-9CFF-526E1E287F3F}" type="datetime3">
              <a:rPr lang="fr-BE" smtClean="0"/>
              <a:t>28/11/2016</a:t>
            </a:fld>
            <a:endParaRPr lang="fr-FR"/>
          </a:p>
        </p:txBody>
      </p:sp>
      <p:sp>
        <p:nvSpPr>
          <p:cNvPr id="3" name="Espace réservé du pied de page 2"/>
          <p:cNvSpPr>
            <a:spLocks noGrp="1"/>
          </p:cNvSpPr>
          <p:nvPr>
            <p:ph type="ftr" sz="quarter" idx="11"/>
          </p:nvPr>
        </p:nvSpPr>
        <p:spPr/>
        <p:txBody>
          <a:bodyPr/>
          <a:lstStyle/>
          <a:p>
            <a:r>
              <a:rPr lang="fr-FR"/>
              <a:t>VRE4EIC</a:t>
            </a:r>
          </a:p>
        </p:txBody>
      </p:sp>
      <p:sp>
        <p:nvSpPr>
          <p:cNvPr id="4" name="Espace réservé du numéro de diapositive 3"/>
          <p:cNvSpPr>
            <a:spLocks noGrp="1"/>
          </p:cNvSpPr>
          <p:nvPr>
            <p:ph type="sldNum" sz="quarter" idx="12"/>
          </p:nvPr>
        </p:nvSpPr>
        <p:spPr/>
        <p:txBody>
          <a:bodyPr/>
          <a:lstStyle/>
          <a:p>
            <a:fld id="{EC69159E-1786-C045-BF34-3D9A3E92D711}" type="slidenum">
              <a:rPr lang="fr-FR" smtClean="0"/>
              <a:t>‹#›</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8562" y="365125"/>
            <a:ext cx="1355239" cy="1325563"/>
          </a:xfrm>
          <a:prstGeom prst="rect">
            <a:avLst/>
          </a:prstGeom>
        </p:spPr>
      </p:pic>
    </p:spTree>
    <p:extLst>
      <p:ext uri="{BB962C8B-B14F-4D97-AF65-F5344CB8AC3E}">
        <p14:creationId xmlns:p14="http://schemas.microsoft.com/office/powerpoint/2010/main" val="2261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06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CF8AE-BC0D-0B46-9690-86862F569CB5}" type="datetime3">
              <a:rPr lang="fr-BE" smtClean="0"/>
              <a:t>28/11/2016</a:t>
            </a:fld>
            <a:endParaRPr lang="fr-FR" dirty="0"/>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VRE4EIC</a:t>
            </a:r>
            <a:endParaRPr lang="fr-FR" dirty="0"/>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9159E-1786-C045-BF34-3D9A3E92D711}" type="slidenum">
              <a:rPr lang="fr-FR" smtClean="0"/>
              <a:t>‹#›</a:t>
            </a:fld>
            <a:endParaRPr lang="fr-FR"/>
          </a:p>
        </p:txBody>
      </p:sp>
      <p:sp>
        <p:nvSpPr>
          <p:cNvPr id="7" name="Rectangle 6"/>
          <p:cNvSpPr/>
          <p:nvPr userDrawn="1"/>
        </p:nvSpPr>
        <p:spPr>
          <a:xfrm>
            <a:off x="0" y="0"/>
            <a:ext cx="400050" cy="6858000"/>
          </a:xfrm>
          <a:prstGeom prst="rect">
            <a:avLst/>
          </a:prstGeom>
          <a:solidFill>
            <a:srgbClr val="B00000"/>
          </a:solidFill>
          <a:ln>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290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p:txStyles>
    <p:titleStyle>
      <a:lvl1pPr algn="l" defTabSz="914377" rtl="0" eaLnBrk="1" latinLnBrk="0" hangingPunct="1">
        <a:lnSpc>
          <a:spcPct val="90000"/>
        </a:lnSpc>
        <a:spcBef>
          <a:spcPct val="0"/>
        </a:spcBef>
        <a:buNone/>
        <a:defRPr sz="4400" kern="1200">
          <a:solidFill>
            <a:srgbClr val="B00000"/>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urocris.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Lecturer" TargetMode="External"/><Relationship Id="rId3" Type="http://schemas.openxmlformats.org/officeDocument/2006/relationships/hyperlink" Target="https://en.wikipedia.org/wiki/Senior_lecturer#cite_note-1" TargetMode="External"/><Relationship Id="rId7" Type="http://schemas.openxmlformats.org/officeDocument/2006/relationships/hyperlink" Target="https://en.wikipedia.org/wiki/Switzerland" TargetMode="External"/><Relationship Id="rId2" Type="http://schemas.openxmlformats.org/officeDocument/2006/relationships/hyperlink" Target="https://en.wikipedia.org/wiki/Academic_rank" TargetMode="External"/><Relationship Id="rId1" Type="http://schemas.openxmlformats.org/officeDocument/2006/relationships/slideLayout" Target="../slideLayouts/slideLayout2.xml"/><Relationship Id="rId6" Type="http://schemas.openxmlformats.org/officeDocument/2006/relationships/hyperlink" Target="https://en.wikipedia.org/wiki/Australia" TargetMode="External"/><Relationship Id="rId5" Type="http://schemas.openxmlformats.org/officeDocument/2006/relationships/hyperlink" Target="https://en.wikipedia.org/wiki/New_Zealand" TargetMode="External"/><Relationship Id="rId4" Type="http://schemas.openxmlformats.org/officeDocument/2006/relationships/hyperlink" Target="https://en.wikipedia.org/wiki/United_Kingdom" TargetMode="External"/><Relationship Id="rId9" Type="http://schemas.openxmlformats.org/officeDocument/2006/relationships/hyperlink" Target="https://en.wikipedia.org/wiki/Associate_professo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Why CERIF?</a:t>
            </a:r>
            <a:br>
              <a:rPr lang="en-GB" dirty="0"/>
            </a:br>
            <a:endParaRPr lang="en-GB" sz="2200" dirty="0"/>
          </a:p>
        </p:txBody>
      </p:sp>
      <p:sp>
        <p:nvSpPr>
          <p:cNvPr id="3" name="Subtitle 2"/>
          <p:cNvSpPr>
            <a:spLocks noGrp="1"/>
          </p:cNvSpPr>
          <p:nvPr>
            <p:ph type="subTitle" idx="1"/>
          </p:nvPr>
        </p:nvSpPr>
        <p:spPr/>
        <p:txBody>
          <a:bodyPr/>
          <a:lstStyle/>
          <a:p>
            <a:r>
              <a:rPr lang="en-GB" dirty="0"/>
              <a:t>Keith G Jeffery Scientific Coordinator ERCIM</a:t>
            </a:r>
          </a:p>
          <a:p>
            <a:r>
              <a:rPr lang="en-GB" dirty="0"/>
              <a:t>Anne </a:t>
            </a:r>
            <a:r>
              <a:rPr lang="en-GB" dirty="0" err="1"/>
              <a:t>Assserson</a:t>
            </a:r>
            <a:r>
              <a:rPr lang="en-GB" dirty="0"/>
              <a:t> </a:t>
            </a:r>
            <a:r>
              <a:rPr lang="en-GB"/>
              <a:t>euroCRIS</a:t>
            </a:r>
            <a:endParaRPr lang="en-GB" dirty="0"/>
          </a:p>
        </p:txBody>
      </p:sp>
      <p:grpSp>
        <p:nvGrpSpPr>
          <p:cNvPr id="4" name="Group 3"/>
          <p:cNvGrpSpPr/>
          <p:nvPr/>
        </p:nvGrpSpPr>
        <p:grpSpPr>
          <a:xfrm>
            <a:off x="911425" y="6309320"/>
            <a:ext cx="9399916" cy="369332"/>
            <a:chOff x="683568" y="6309320"/>
            <a:chExt cx="7049937" cy="369332"/>
          </a:xfrm>
        </p:grpSpPr>
        <p:sp>
          <p:nvSpPr>
            <p:cNvPr id="6" name="TextBox 5"/>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7" name="TextBox 6"/>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9"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1</a:t>
            </a:fld>
            <a:endParaRPr lang="en-GB" b="1" dirty="0">
              <a:solidFill>
                <a:schemeClr val="tx1"/>
              </a:solidFill>
            </a:endParaRPr>
          </a:p>
        </p:txBody>
      </p:sp>
    </p:spTree>
    <p:extLst>
      <p:ext uri="{BB962C8B-B14F-4D97-AF65-F5344CB8AC3E}">
        <p14:creationId xmlns:p14="http://schemas.microsoft.com/office/powerpoint/2010/main" val="265447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67521"/>
          </a:xfrm>
        </p:spPr>
        <p:txBody>
          <a:bodyPr>
            <a:normAutofit fontScale="90000"/>
          </a:bodyPr>
          <a:lstStyle/>
          <a:p>
            <a:r>
              <a:rPr lang="en-GB" dirty="0"/>
              <a:t>Metadata Standards Need to Express</a:t>
            </a:r>
            <a:br>
              <a:rPr lang="en-GB" dirty="0"/>
            </a:br>
            <a:r>
              <a:rPr lang="en-GB" dirty="0"/>
              <a:t>example citation</a:t>
            </a:r>
          </a:p>
        </p:txBody>
      </p:sp>
      <p:sp>
        <p:nvSpPr>
          <p:cNvPr id="4" name="Scroll: Vertical 3"/>
          <p:cNvSpPr/>
          <p:nvPr/>
        </p:nvSpPr>
        <p:spPr>
          <a:xfrm>
            <a:off x="1327948"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t>
            </a:r>
          </a:p>
        </p:txBody>
      </p:sp>
      <p:sp>
        <p:nvSpPr>
          <p:cNvPr id="5" name="Scroll: Vertical 4"/>
          <p:cNvSpPr/>
          <p:nvPr/>
        </p:nvSpPr>
        <p:spPr>
          <a:xfrm>
            <a:off x="9398000"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a:t>
            </a:r>
          </a:p>
        </p:txBody>
      </p:sp>
      <p:sp>
        <p:nvSpPr>
          <p:cNvPr id="6" name="Rectangle 5"/>
          <p:cNvSpPr/>
          <p:nvPr/>
        </p:nvSpPr>
        <p:spPr>
          <a:xfrm>
            <a:off x="3091269" y="1410079"/>
            <a:ext cx="6096000" cy="71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&lt;is cited by&gt;&lt;datetimestart&gt;&lt;datetimeend&gt;</a:t>
            </a:r>
          </a:p>
        </p:txBody>
      </p:sp>
      <p:sp>
        <p:nvSpPr>
          <p:cNvPr id="8" name="Rectangle 7"/>
          <p:cNvSpPr/>
          <p:nvPr/>
        </p:nvSpPr>
        <p:spPr>
          <a:xfrm>
            <a:off x="4714444" y="4452851"/>
            <a:ext cx="2641600" cy="711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Organisation N</a:t>
            </a:r>
          </a:p>
        </p:txBody>
      </p:sp>
      <p:sp>
        <p:nvSpPr>
          <p:cNvPr id="9" name="Rectangle 8"/>
          <p:cNvSpPr/>
          <p:nvPr/>
        </p:nvSpPr>
        <p:spPr>
          <a:xfrm>
            <a:off x="4714444" y="3712888"/>
            <a:ext cx="2641600" cy="711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Organisation M</a:t>
            </a:r>
          </a:p>
        </p:txBody>
      </p:sp>
      <p:sp>
        <p:nvSpPr>
          <p:cNvPr id="11" name="Rectangle 10"/>
          <p:cNvSpPr/>
          <p:nvPr/>
        </p:nvSpPr>
        <p:spPr>
          <a:xfrm>
            <a:off x="496768" y="3715584"/>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50% &gt;&lt; datetimestart&gt;&lt;datetimeend</a:t>
            </a:r>
            <a:r>
              <a:rPr lang="en-GB" sz="2400" dirty="0"/>
              <a:t>&gt;</a:t>
            </a:r>
          </a:p>
        </p:txBody>
      </p:sp>
      <p:sp>
        <p:nvSpPr>
          <p:cNvPr id="12" name="Rectangle 11"/>
          <p:cNvSpPr/>
          <p:nvPr/>
        </p:nvSpPr>
        <p:spPr>
          <a:xfrm>
            <a:off x="496768" y="4426784"/>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50% &gt;&lt; datetimestart&gt;&lt;datetimeend&gt;</a:t>
            </a:r>
          </a:p>
        </p:txBody>
      </p:sp>
      <p:sp>
        <p:nvSpPr>
          <p:cNvPr id="13" name="Rectangle 12"/>
          <p:cNvSpPr/>
          <p:nvPr/>
        </p:nvSpPr>
        <p:spPr>
          <a:xfrm>
            <a:off x="3251200" y="2290767"/>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A</a:t>
            </a:r>
          </a:p>
        </p:txBody>
      </p:sp>
      <p:sp>
        <p:nvSpPr>
          <p:cNvPr id="14" name="Rectangle 13"/>
          <p:cNvSpPr/>
          <p:nvPr/>
        </p:nvSpPr>
        <p:spPr>
          <a:xfrm>
            <a:off x="6320899" y="2261725"/>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B</a:t>
            </a:r>
          </a:p>
        </p:txBody>
      </p:sp>
      <p:sp>
        <p:nvSpPr>
          <p:cNvPr id="15" name="Rectangle 14"/>
          <p:cNvSpPr/>
          <p:nvPr/>
        </p:nvSpPr>
        <p:spPr>
          <a:xfrm>
            <a:off x="496768" y="2972925"/>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sp>
        <p:nvSpPr>
          <p:cNvPr id="17" name="Rectangle 16"/>
          <p:cNvSpPr/>
          <p:nvPr/>
        </p:nvSpPr>
        <p:spPr>
          <a:xfrm>
            <a:off x="7636593" y="3744356"/>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100% &gt;&lt; datetimestart&gt;&lt;datetimeend</a:t>
            </a:r>
            <a:r>
              <a:rPr lang="en-GB" sz="2400" dirty="0"/>
              <a:t>&gt;</a:t>
            </a:r>
          </a:p>
        </p:txBody>
      </p:sp>
      <p:sp>
        <p:nvSpPr>
          <p:cNvPr id="18" name="Rectangle 17"/>
          <p:cNvSpPr/>
          <p:nvPr/>
        </p:nvSpPr>
        <p:spPr>
          <a:xfrm>
            <a:off x="7645272" y="3001688"/>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grpSp>
        <p:nvGrpSpPr>
          <p:cNvPr id="21" name="Group 20"/>
          <p:cNvGrpSpPr/>
          <p:nvPr/>
        </p:nvGrpSpPr>
        <p:grpSpPr>
          <a:xfrm>
            <a:off x="911425" y="6309320"/>
            <a:ext cx="9399916" cy="369332"/>
            <a:chOff x="683568" y="6309320"/>
            <a:chExt cx="7049937" cy="369332"/>
          </a:xfrm>
        </p:grpSpPr>
        <p:sp>
          <p:nvSpPr>
            <p:cNvPr id="22" name="TextBox 2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28" name="TextBox 27"/>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2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10</a:t>
            </a:fld>
            <a:endParaRPr lang="en-GB" b="1" dirty="0">
              <a:solidFill>
                <a:schemeClr val="tx1"/>
              </a:solidFill>
            </a:endParaRPr>
          </a:p>
        </p:txBody>
      </p:sp>
    </p:spTree>
    <p:extLst>
      <p:ext uri="{BB962C8B-B14F-4D97-AF65-F5344CB8AC3E}">
        <p14:creationId xmlns:p14="http://schemas.microsoft.com/office/powerpoint/2010/main" val="107041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67521"/>
          </a:xfrm>
        </p:spPr>
        <p:txBody>
          <a:bodyPr>
            <a:normAutofit fontScale="90000"/>
          </a:bodyPr>
          <a:lstStyle/>
          <a:p>
            <a:r>
              <a:rPr lang="en-GB" dirty="0"/>
              <a:t>Metadata Standards Need to Express</a:t>
            </a:r>
            <a:br>
              <a:rPr lang="en-GB" dirty="0"/>
            </a:br>
            <a:r>
              <a:rPr lang="en-GB" dirty="0"/>
              <a:t>example citation</a:t>
            </a:r>
          </a:p>
        </p:txBody>
      </p:sp>
      <p:sp>
        <p:nvSpPr>
          <p:cNvPr id="4" name="Scroll: Vertical 3"/>
          <p:cNvSpPr/>
          <p:nvPr/>
        </p:nvSpPr>
        <p:spPr>
          <a:xfrm>
            <a:off x="1327948"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t>
            </a:r>
          </a:p>
        </p:txBody>
      </p:sp>
      <p:sp>
        <p:nvSpPr>
          <p:cNvPr id="5" name="Scroll: Vertical 4"/>
          <p:cNvSpPr/>
          <p:nvPr/>
        </p:nvSpPr>
        <p:spPr>
          <a:xfrm>
            <a:off x="9398000"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a:t>
            </a:r>
          </a:p>
        </p:txBody>
      </p:sp>
      <p:sp>
        <p:nvSpPr>
          <p:cNvPr id="6" name="Rectangle 5"/>
          <p:cNvSpPr/>
          <p:nvPr/>
        </p:nvSpPr>
        <p:spPr>
          <a:xfrm>
            <a:off x="3091269" y="1410079"/>
            <a:ext cx="6096000" cy="71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&lt;is cited by&gt;&lt;datetimestart&gt;&lt;datetimeend&gt;</a:t>
            </a:r>
          </a:p>
        </p:txBody>
      </p:sp>
      <p:sp>
        <p:nvSpPr>
          <p:cNvPr id="7" name="Rectangle 6"/>
          <p:cNvSpPr/>
          <p:nvPr/>
        </p:nvSpPr>
        <p:spPr>
          <a:xfrm>
            <a:off x="4720060" y="5192813"/>
            <a:ext cx="2641600" cy="65637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Project P</a:t>
            </a:r>
          </a:p>
        </p:txBody>
      </p:sp>
      <p:sp>
        <p:nvSpPr>
          <p:cNvPr id="8" name="Rectangle 7"/>
          <p:cNvSpPr/>
          <p:nvPr/>
        </p:nvSpPr>
        <p:spPr>
          <a:xfrm>
            <a:off x="4714444" y="4452851"/>
            <a:ext cx="2641600" cy="711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Organisation N</a:t>
            </a:r>
          </a:p>
        </p:txBody>
      </p:sp>
      <p:sp>
        <p:nvSpPr>
          <p:cNvPr id="9" name="Rectangle 8"/>
          <p:cNvSpPr/>
          <p:nvPr/>
        </p:nvSpPr>
        <p:spPr>
          <a:xfrm>
            <a:off x="4714444" y="3712888"/>
            <a:ext cx="2641600" cy="7112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Organisation M</a:t>
            </a:r>
          </a:p>
        </p:txBody>
      </p:sp>
      <p:sp>
        <p:nvSpPr>
          <p:cNvPr id="11" name="Rectangle 10"/>
          <p:cNvSpPr/>
          <p:nvPr/>
        </p:nvSpPr>
        <p:spPr>
          <a:xfrm>
            <a:off x="496768" y="3715584"/>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50% &gt;&lt; datetimestart&gt;&lt;datetimeend</a:t>
            </a:r>
            <a:r>
              <a:rPr lang="en-GB" sz="2400" dirty="0"/>
              <a:t>&gt;</a:t>
            </a:r>
          </a:p>
        </p:txBody>
      </p:sp>
      <p:sp>
        <p:nvSpPr>
          <p:cNvPr id="12" name="Rectangle 11"/>
          <p:cNvSpPr/>
          <p:nvPr/>
        </p:nvSpPr>
        <p:spPr>
          <a:xfrm>
            <a:off x="496768" y="4426784"/>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50% &gt;&lt; datetimestart&gt;&lt;datetimeend&gt;</a:t>
            </a:r>
          </a:p>
        </p:txBody>
      </p:sp>
      <p:sp>
        <p:nvSpPr>
          <p:cNvPr id="13" name="Rectangle 12"/>
          <p:cNvSpPr/>
          <p:nvPr/>
        </p:nvSpPr>
        <p:spPr>
          <a:xfrm>
            <a:off x="3251200" y="2290767"/>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A</a:t>
            </a:r>
          </a:p>
        </p:txBody>
      </p:sp>
      <p:sp>
        <p:nvSpPr>
          <p:cNvPr id="14" name="Rectangle 13"/>
          <p:cNvSpPr/>
          <p:nvPr/>
        </p:nvSpPr>
        <p:spPr>
          <a:xfrm>
            <a:off x="6320899" y="2261725"/>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B</a:t>
            </a:r>
          </a:p>
        </p:txBody>
      </p:sp>
      <p:sp>
        <p:nvSpPr>
          <p:cNvPr id="15" name="Rectangle 14"/>
          <p:cNvSpPr/>
          <p:nvPr/>
        </p:nvSpPr>
        <p:spPr>
          <a:xfrm>
            <a:off x="496768" y="2972925"/>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sp>
        <p:nvSpPr>
          <p:cNvPr id="17" name="Rectangle 16"/>
          <p:cNvSpPr/>
          <p:nvPr/>
        </p:nvSpPr>
        <p:spPr>
          <a:xfrm>
            <a:off x="7636593" y="3744356"/>
            <a:ext cx="3860800" cy="711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&lt;Employed 100% &gt;&lt; datetimestart&gt;&lt;datetimeend</a:t>
            </a:r>
            <a:r>
              <a:rPr lang="en-GB" sz="2400" dirty="0"/>
              <a:t>&gt;</a:t>
            </a:r>
          </a:p>
        </p:txBody>
      </p:sp>
      <p:sp>
        <p:nvSpPr>
          <p:cNvPr id="18" name="Rectangle 17"/>
          <p:cNvSpPr/>
          <p:nvPr/>
        </p:nvSpPr>
        <p:spPr>
          <a:xfrm>
            <a:off x="7645272" y="3001688"/>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sp>
        <p:nvSpPr>
          <p:cNvPr id="19" name="Rectangle 18"/>
          <p:cNvSpPr/>
          <p:nvPr/>
        </p:nvSpPr>
        <p:spPr>
          <a:xfrm>
            <a:off x="508000" y="5137984"/>
            <a:ext cx="3860800" cy="711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&lt;leader&gt; &lt;datetimestart&gt;&lt;datetimeend&gt;</a:t>
            </a:r>
          </a:p>
        </p:txBody>
      </p:sp>
      <p:sp>
        <p:nvSpPr>
          <p:cNvPr id="20" name="Rectangle 19"/>
          <p:cNvSpPr/>
          <p:nvPr/>
        </p:nvSpPr>
        <p:spPr>
          <a:xfrm>
            <a:off x="7721600" y="5192813"/>
            <a:ext cx="3860800" cy="711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&lt;participant 50%&gt;&lt; datetimestart&gt;&lt;datetimeend&gt;</a:t>
            </a:r>
          </a:p>
        </p:txBody>
      </p:sp>
      <p:sp>
        <p:nvSpPr>
          <p:cNvPr id="21" name="Rectangle 20"/>
          <p:cNvSpPr/>
          <p:nvPr/>
        </p:nvSpPr>
        <p:spPr>
          <a:xfrm>
            <a:off x="521669" y="5849184"/>
            <a:ext cx="2641600" cy="4915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Organisation X</a:t>
            </a:r>
          </a:p>
        </p:txBody>
      </p:sp>
      <p:sp>
        <p:nvSpPr>
          <p:cNvPr id="22" name="Rectangle 21"/>
          <p:cNvSpPr/>
          <p:nvPr/>
        </p:nvSpPr>
        <p:spPr>
          <a:xfrm>
            <a:off x="3556000" y="5844691"/>
            <a:ext cx="3860800" cy="711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&lt;funded 100%&gt; &lt;datetimestart&gt;&lt;datetimeend&gt;</a:t>
            </a:r>
          </a:p>
        </p:txBody>
      </p:sp>
      <p:grpSp>
        <p:nvGrpSpPr>
          <p:cNvPr id="28" name="Group 27"/>
          <p:cNvGrpSpPr/>
          <p:nvPr/>
        </p:nvGrpSpPr>
        <p:grpSpPr>
          <a:xfrm>
            <a:off x="911425" y="6426211"/>
            <a:ext cx="9399916" cy="369332"/>
            <a:chOff x="683568" y="6463600"/>
            <a:chExt cx="7049937" cy="369332"/>
          </a:xfrm>
        </p:grpSpPr>
        <p:sp>
          <p:nvSpPr>
            <p:cNvPr id="29" name="TextBox 28"/>
            <p:cNvSpPr txBox="1"/>
            <p:nvPr/>
          </p:nvSpPr>
          <p:spPr>
            <a:xfrm>
              <a:off x="683568" y="6463600"/>
              <a:ext cx="2428213" cy="369332"/>
            </a:xfrm>
            <a:prstGeom prst="rect">
              <a:avLst/>
            </a:prstGeom>
            <a:noFill/>
          </p:spPr>
          <p:txBody>
            <a:bodyPr wrap="square" rtlCol="0">
              <a:spAutoFit/>
            </a:bodyPr>
            <a:lstStyle/>
            <a:p>
              <a:r>
                <a:rPr lang="en-GB" dirty="0"/>
                <a:t>Keith G Jeffery</a:t>
              </a:r>
            </a:p>
          </p:txBody>
        </p:sp>
        <p:sp>
          <p:nvSpPr>
            <p:cNvPr id="30" name="TextBox 29"/>
            <p:cNvSpPr txBox="1"/>
            <p:nvPr/>
          </p:nvSpPr>
          <p:spPr>
            <a:xfrm>
              <a:off x="1580087" y="646360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31"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11</a:t>
            </a:fld>
            <a:endParaRPr lang="en-GB" b="1" dirty="0">
              <a:solidFill>
                <a:schemeClr val="tx1"/>
              </a:solidFill>
            </a:endParaRPr>
          </a:p>
        </p:txBody>
      </p:sp>
    </p:spTree>
    <p:extLst>
      <p:ext uri="{BB962C8B-B14F-4D97-AF65-F5344CB8AC3E}">
        <p14:creationId xmlns:p14="http://schemas.microsoft.com/office/powerpoint/2010/main" val="280395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Metadata Standards Need to Express</a:t>
            </a:r>
            <a:br>
              <a:rPr lang="en-GB" dirty="0"/>
            </a:br>
            <a:r>
              <a:rPr lang="en-GB" dirty="0"/>
              <a:t>example citation</a:t>
            </a:r>
          </a:p>
        </p:txBody>
      </p:sp>
      <p:sp>
        <p:nvSpPr>
          <p:cNvPr id="7" name="Content Placeholder 6"/>
          <p:cNvSpPr>
            <a:spLocks noGrp="1"/>
          </p:cNvSpPr>
          <p:nvPr>
            <p:ph idx="1"/>
          </p:nvPr>
        </p:nvSpPr>
        <p:spPr>
          <a:xfrm>
            <a:off x="609600" y="1295400"/>
            <a:ext cx="10972800" cy="4876800"/>
          </a:xfrm>
        </p:spPr>
        <p:txBody>
          <a:bodyPr>
            <a:noAutofit/>
          </a:bodyPr>
          <a:lstStyle/>
          <a:p>
            <a:pPr marL="0" indent="0">
              <a:buNone/>
            </a:pPr>
            <a:endParaRPr lang="en-GB" sz="2133" dirty="0"/>
          </a:p>
          <a:p>
            <a:pPr marL="0" indent="0">
              <a:buNone/>
            </a:pPr>
            <a:r>
              <a:rPr lang="en-GB" sz="2133" dirty="0"/>
              <a:t>&lt;{part of} article P&gt; </a:t>
            </a:r>
            <a:r>
              <a:rPr lang="en-GB" sz="2133" dirty="0">
                <a:solidFill>
                  <a:srgbClr val="FF0000"/>
                </a:solidFill>
              </a:rPr>
              <a:t>&lt;is cited {positively | negatively} {start date,time-end date,time} by&gt;</a:t>
            </a:r>
            <a:r>
              <a:rPr lang="en-GB" sz="2133" dirty="0"/>
              <a:t> &lt;{part of} article Q&gt; </a:t>
            </a:r>
          </a:p>
          <a:p>
            <a:pPr marL="0" indent="0">
              <a:buNone/>
            </a:pPr>
            <a:r>
              <a:rPr lang="en-GB" sz="2133" dirty="0"/>
              <a:t>&lt;article P&gt; </a:t>
            </a:r>
            <a:r>
              <a:rPr lang="en-GB" sz="2133" dirty="0">
                <a:solidFill>
                  <a:srgbClr val="FF0000"/>
                </a:solidFill>
              </a:rPr>
              <a:t>&lt;{100%}authored {start date,time-end date,time} by&gt; </a:t>
            </a:r>
            <a:r>
              <a:rPr lang="en-GB" sz="2133" dirty="0"/>
              <a:t>&lt;person A&gt; </a:t>
            </a:r>
          </a:p>
          <a:p>
            <a:pPr marL="0" indent="0">
              <a:buNone/>
            </a:pPr>
            <a:r>
              <a:rPr lang="en-GB" sz="2133" dirty="0"/>
              <a:t>	&lt;person A&gt; </a:t>
            </a:r>
            <a:r>
              <a:rPr lang="en-GB" sz="2133" dirty="0">
                <a:solidFill>
                  <a:srgbClr val="FF0000"/>
                </a:solidFill>
              </a:rPr>
              <a:t>&lt;employed {50%} {start date,time-end date,time} by&gt; </a:t>
            </a:r>
            <a:r>
              <a:rPr lang="en-GB" sz="2133" dirty="0"/>
              <a:t>&lt;Organisation M&gt; </a:t>
            </a:r>
          </a:p>
          <a:p>
            <a:pPr marL="0" indent="0">
              <a:buNone/>
            </a:pPr>
            <a:r>
              <a:rPr lang="en-GB" sz="2133" dirty="0"/>
              <a:t>	&lt;person A&gt; </a:t>
            </a:r>
            <a:r>
              <a:rPr lang="en-GB" sz="2133" dirty="0">
                <a:solidFill>
                  <a:srgbClr val="FF0000"/>
                </a:solidFill>
              </a:rPr>
              <a:t>&lt;employed{50%} {start date,time-end date,time} by&gt; </a:t>
            </a:r>
            <a:r>
              <a:rPr lang="en-GB" sz="2133" dirty="0"/>
              <a:t>&lt;Organisation N&gt;</a:t>
            </a:r>
          </a:p>
          <a:p>
            <a:pPr marL="0" indent="0">
              <a:buNone/>
            </a:pPr>
            <a:r>
              <a:rPr lang="en-GB" sz="2133" dirty="0"/>
              <a:t>	&lt;person A&gt; </a:t>
            </a:r>
            <a:r>
              <a:rPr lang="en-GB" sz="2133" dirty="0">
                <a:solidFill>
                  <a:srgbClr val="FF0000"/>
                </a:solidFill>
              </a:rPr>
              <a:t>&lt;is {start date,time-end date,time} leader of&gt; </a:t>
            </a:r>
            <a:r>
              <a:rPr lang="en-GB" sz="2133" dirty="0"/>
              <a:t>&lt;Project P&gt;</a:t>
            </a:r>
          </a:p>
          <a:p>
            <a:pPr marL="0" indent="0">
              <a:buNone/>
            </a:pPr>
            <a:r>
              <a:rPr lang="en-GB" sz="2133" dirty="0"/>
              <a:t>&lt;article Q&gt; </a:t>
            </a:r>
            <a:r>
              <a:rPr lang="en-GB" sz="2133" dirty="0">
                <a:solidFill>
                  <a:srgbClr val="FF0000"/>
                </a:solidFill>
              </a:rPr>
              <a:t>&lt;{100%}authored by {start date,time-end date,time} &gt; </a:t>
            </a:r>
            <a:r>
              <a:rPr lang="en-GB" sz="2133" dirty="0"/>
              <a:t>&lt;person B&gt;</a:t>
            </a:r>
          </a:p>
          <a:p>
            <a:pPr marL="0" indent="0">
              <a:buNone/>
            </a:pPr>
            <a:r>
              <a:rPr lang="en-GB" sz="2133" dirty="0"/>
              <a:t>	&lt;person B&gt; </a:t>
            </a:r>
            <a:r>
              <a:rPr lang="en-GB" sz="2133" dirty="0">
                <a:solidFill>
                  <a:srgbClr val="FF0000"/>
                </a:solidFill>
              </a:rPr>
              <a:t>&lt;employed {100%} {start date,time-end date,time} by&gt; </a:t>
            </a:r>
            <a:r>
              <a:rPr lang="en-GB" sz="2133" dirty="0"/>
              <a:t>&lt;Organisation M&gt; </a:t>
            </a:r>
          </a:p>
          <a:p>
            <a:pPr marL="0" indent="0">
              <a:buNone/>
            </a:pPr>
            <a:r>
              <a:rPr lang="en-GB" sz="2133" dirty="0"/>
              <a:t>	&lt;person B&gt; </a:t>
            </a:r>
            <a:r>
              <a:rPr lang="en-GB" sz="2133" dirty="0">
                <a:solidFill>
                  <a:srgbClr val="FF0000"/>
                </a:solidFill>
              </a:rPr>
              <a:t>&lt; {start date,time-end date,time} participates{50%} in&gt; </a:t>
            </a:r>
            <a:r>
              <a:rPr lang="en-GB" sz="2133" dirty="0"/>
              <a:t>&lt;Project P&gt;</a:t>
            </a:r>
          </a:p>
          <a:p>
            <a:pPr marL="0" indent="0">
              <a:buNone/>
            </a:pPr>
            <a:r>
              <a:rPr lang="en-GB" sz="2133" dirty="0"/>
              <a:t>&lt;Project P </a:t>
            </a:r>
            <a:r>
              <a:rPr lang="en-GB" sz="2133" dirty="0">
                <a:solidFill>
                  <a:srgbClr val="FF0000"/>
                </a:solidFill>
              </a:rPr>
              <a:t>&lt; {start date,time-end date,time} is funded 100%} by&gt; </a:t>
            </a:r>
            <a:r>
              <a:rPr lang="en-GB" sz="2133" dirty="0"/>
              <a:t>&lt;Organisation X&gt;</a:t>
            </a:r>
            <a:endParaRPr lang="en-GB" sz="1200" dirty="0"/>
          </a:p>
          <a:p>
            <a:pPr marL="0" indent="0">
              <a:buNone/>
            </a:pPr>
            <a:r>
              <a:rPr lang="en-GB" sz="2400" dirty="0"/>
              <a:t>Same is true for citation of datasets or software</a:t>
            </a:r>
            <a:endParaRPr lang="en-GB" sz="1867" dirty="0">
              <a:solidFill>
                <a:srgbClr val="0070C0"/>
              </a:solidFill>
            </a:endParaRPr>
          </a:p>
        </p:txBody>
      </p:sp>
      <p:sp>
        <p:nvSpPr>
          <p:cNvPr id="5" name="Slide Number Placeholder 4"/>
          <p:cNvSpPr>
            <a:spLocks noGrp="1"/>
          </p:cNvSpPr>
          <p:nvPr>
            <p:ph type="sldNum" sz="quarter" idx="12"/>
          </p:nvPr>
        </p:nvSpPr>
        <p:spPr/>
        <p:txBody>
          <a:bodyPr/>
          <a:lstStyle/>
          <a:p>
            <a:endParaRPr lang="en-GB" dirty="0"/>
          </a:p>
        </p:txBody>
      </p:sp>
      <p:grpSp>
        <p:nvGrpSpPr>
          <p:cNvPr id="13" name="Group 12"/>
          <p:cNvGrpSpPr/>
          <p:nvPr/>
        </p:nvGrpSpPr>
        <p:grpSpPr>
          <a:xfrm>
            <a:off x="911425" y="6309320"/>
            <a:ext cx="9399916" cy="369332"/>
            <a:chOff x="683568" y="6309320"/>
            <a:chExt cx="7049937" cy="369332"/>
          </a:xfrm>
        </p:grpSpPr>
        <p:sp>
          <p:nvSpPr>
            <p:cNvPr id="14" name="TextBox 13"/>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5" name="TextBox 14"/>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6"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12</a:t>
            </a:fld>
            <a:endParaRPr lang="en-GB" b="1" dirty="0">
              <a:solidFill>
                <a:schemeClr val="tx1"/>
              </a:solidFill>
            </a:endParaRPr>
          </a:p>
        </p:txBody>
      </p:sp>
    </p:spTree>
    <p:extLst>
      <p:ext uri="{BB962C8B-B14F-4D97-AF65-F5344CB8AC3E}">
        <p14:creationId xmlns:p14="http://schemas.microsoft.com/office/powerpoint/2010/main" val="105645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 of Formal Expression</a:t>
            </a:r>
          </a:p>
        </p:txBody>
      </p:sp>
      <p:sp>
        <p:nvSpPr>
          <p:cNvPr id="3" name="Content Placeholder 2"/>
          <p:cNvSpPr>
            <a:spLocks noGrp="1"/>
          </p:cNvSpPr>
          <p:nvPr>
            <p:ph idx="1"/>
          </p:nvPr>
        </p:nvSpPr>
        <p:spPr/>
        <p:txBody>
          <a:bodyPr>
            <a:normAutofit/>
          </a:bodyPr>
          <a:lstStyle/>
          <a:p>
            <a:r>
              <a:rPr lang="en-GB" dirty="0">
                <a:solidFill>
                  <a:srgbClr val="0070C0"/>
                </a:solidFill>
              </a:rPr>
              <a:t>This is essentially expressions in (decorated) first order logic – the elements in red are linking semantic relations</a:t>
            </a:r>
          </a:p>
          <a:p>
            <a:r>
              <a:rPr lang="en-GB" dirty="0">
                <a:solidFill>
                  <a:srgbClr val="0070C0"/>
                </a:solidFill>
              </a:rPr>
              <a:t>Therefore can do </a:t>
            </a:r>
            <a:r>
              <a:rPr lang="en-GB" b="1" dirty="0">
                <a:solidFill>
                  <a:srgbClr val="FF0000"/>
                </a:solidFill>
              </a:rPr>
              <a:t>deduction</a:t>
            </a:r>
            <a:r>
              <a:rPr lang="en-GB" dirty="0">
                <a:solidFill>
                  <a:srgbClr val="0070C0"/>
                </a:solidFill>
              </a:rPr>
              <a:t> (facts from rules) and </a:t>
            </a:r>
            <a:r>
              <a:rPr lang="en-GB" b="1" dirty="0">
                <a:solidFill>
                  <a:srgbClr val="FF0000"/>
                </a:solidFill>
              </a:rPr>
              <a:t>induction</a:t>
            </a:r>
            <a:r>
              <a:rPr lang="en-GB" dirty="0">
                <a:solidFill>
                  <a:srgbClr val="0070C0"/>
                </a:solidFill>
              </a:rPr>
              <a:t> (rules from facts): this </a:t>
            </a:r>
          </a:p>
          <a:p>
            <a:pPr lvl="1"/>
            <a:r>
              <a:rPr lang="en-GB" dirty="0">
                <a:solidFill>
                  <a:srgbClr val="0070C0"/>
                </a:solidFill>
              </a:rPr>
              <a:t>reduces the effort of input, </a:t>
            </a:r>
          </a:p>
          <a:p>
            <a:pPr lvl="1"/>
            <a:r>
              <a:rPr lang="en-GB" dirty="0">
                <a:solidFill>
                  <a:srgbClr val="0070C0"/>
                </a:solidFill>
              </a:rPr>
              <a:t>increases the quality by consistency validation  </a:t>
            </a:r>
          </a:p>
          <a:p>
            <a:pPr lvl="1"/>
            <a:r>
              <a:rPr lang="en-GB" dirty="0">
                <a:solidFill>
                  <a:srgbClr val="0070C0"/>
                </a:solidFill>
              </a:rPr>
              <a:t>and ensures actionable</a:t>
            </a:r>
          </a:p>
          <a:p>
            <a:endParaRPr lang="en-GB" dirty="0"/>
          </a:p>
        </p:txBody>
      </p:sp>
      <p:grpSp>
        <p:nvGrpSpPr>
          <p:cNvPr id="5" name="Group 4"/>
          <p:cNvGrpSpPr/>
          <p:nvPr/>
        </p:nvGrpSpPr>
        <p:grpSpPr>
          <a:xfrm>
            <a:off x="911425" y="6309320"/>
            <a:ext cx="9399916" cy="369332"/>
            <a:chOff x="683568" y="6309320"/>
            <a:chExt cx="7049937" cy="369332"/>
          </a:xfrm>
        </p:grpSpPr>
        <p:sp>
          <p:nvSpPr>
            <p:cNvPr id="6" name="TextBox 5"/>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7" name="TextBox 6"/>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8"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13</a:t>
            </a:fld>
            <a:endParaRPr lang="en-GB" b="1" dirty="0">
              <a:solidFill>
                <a:schemeClr val="tx1"/>
              </a:solidFill>
            </a:endParaRPr>
          </a:p>
        </p:txBody>
      </p:sp>
    </p:spTree>
    <p:extLst>
      <p:ext uri="{BB962C8B-B14F-4D97-AF65-F5344CB8AC3E}">
        <p14:creationId xmlns:p14="http://schemas.microsoft.com/office/powerpoint/2010/main" val="147752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 Standards: CERIF</a:t>
            </a:r>
          </a:p>
        </p:txBody>
      </p:sp>
      <p:sp>
        <p:nvSpPr>
          <p:cNvPr id="3" name="Content Placeholder 2"/>
          <p:cNvSpPr>
            <a:spLocks noGrp="1"/>
          </p:cNvSpPr>
          <p:nvPr>
            <p:ph idx="1"/>
          </p:nvPr>
        </p:nvSpPr>
        <p:spPr>
          <a:xfrm>
            <a:off x="407772" y="1295401"/>
            <a:ext cx="9149085" cy="4830764"/>
          </a:xfrm>
        </p:spPr>
        <p:txBody>
          <a:bodyPr>
            <a:noAutofit/>
          </a:bodyPr>
          <a:lstStyle/>
          <a:p>
            <a:r>
              <a:rPr lang="en-GB" sz="2400" b="1" dirty="0"/>
              <a:t>C</a:t>
            </a:r>
            <a:r>
              <a:rPr lang="en-GB" sz="2400" dirty="0"/>
              <a:t>ommon </a:t>
            </a:r>
            <a:r>
              <a:rPr lang="en-GB" sz="2400" b="1" dirty="0"/>
              <a:t>E</a:t>
            </a:r>
            <a:r>
              <a:rPr lang="en-GB" sz="2400" dirty="0"/>
              <a:t>uropean </a:t>
            </a:r>
            <a:r>
              <a:rPr lang="en-GB" sz="2400" b="1" dirty="0"/>
              <a:t>R</a:t>
            </a:r>
            <a:r>
              <a:rPr lang="en-GB" sz="2400" dirty="0"/>
              <a:t>esearch </a:t>
            </a:r>
            <a:r>
              <a:rPr lang="en-GB" sz="2400" b="1" dirty="0"/>
              <a:t>I</a:t>
            </a:r>
            <a:r>
              <a:rPr lang="en-GB" sz="2400" dirty="0"/>
              <a:t>nformation </a:t>
            </a:r>
            <a:r>
              <a:rPr lang="en-GB" sz="2400" b="1" dirty="0"/>
              <a:t>F</a:t>
            </a:r>
            <a:r>
              <a:rPr lang="en-GB" sz="2400" dirty="0"/>
              <a:t>ormat</a:t>
            </a:r>
          </a:p>
          <a:p>
            <a:pPr lvl="1"/>
            <a:r>
              <a:rPr lang="en-GB" sz="2000" dirty="0"/>
              <a:t>Data Model for exchange and storage of information about research</a:t>
            </a:r>
          </a:p>
          <a:p>
            <a:r>
              <a:rPr lang="en-GB" sz="2400" dirty="0"/>
              <a:t>CERIF91 (1987-1990)  quite like the later Dublin Core (late 1990s)</a:t>
            </a:r>
          </a:p>
          <a:p>
            <a:pPr lvl="1"/>
            <a:r>
              <a:rPr lang="en-GB" sz="2000" dirty="0"/>
              <a:t>Tested and found to be inadequate (as predicted by Jeffery)</a:t>
            </a:r>
          </a:p>
          <a:p>
            <a:r>
              <a:rPr lang="en-GB" sz="2400" dirty="0"/>
              <a:t>CERIF2000 (1997-1999) used full E-E-R modelling (formalised by Jeffery &amp; Asserson)</a:t>
            </a:r>
          </a:p>
          <a:p>
            <a:pPr lvl="1"/>
            <a:r>
              <a:rPr lang="en-GB" sz="2000" dirty="0"/>
              <a:t>Base entities</a:t>
            </a:r>
          </a:p>
          <a:p>
            <a:pPr lvl="1"/>
            <a:r>
              <a:rPr lang="en-GB" sz="2000" dirty="0"/>
              <a:t>Linking entities with role and temporal interval (i.e. decorated FOL)</a:t>
            </a:r>
          </a:p>
          <a:p>
            <a:r>
              <a:rPr lang="en-GB" sz="2400" dirty="0"/>
              <a:t>2002 EC requested euroCRIS to maintain, develop and promote CERIF   </a:t>
            </a:r>
            <a:r>
              <a:rPr lang="en-GB" sz="2400" dirty="0">
                <a:hlinkClick r:id="rId2"/>
              </a:rPr>
              <a:t>www.eurocris.org</a:t>
            </a:r>
            <a:r>
              <a:rPr lang="en-GB" sz="2400" dirty="0"/>
              <a:t> </a:t>
            </a:r>
          </a:p>
          <a:p>
            <a:pPr lvl="1"/>
            <a:r>
              <a:rPr lang="en-GB" sz="2000" dirty="0"/>
              <a:t>Now in use in 43 countries and national standard for research information in 10</a:t>
            </a:r>
          </a:p>
          <a:p>
            <a:pPr lvl="1"/>
            <a:r>
              <a:rPr lang="en-GB" sz="2000" dirty="0"/>
              <a:t>SMEs providing CERIF systems , 2 bought up by Elsevier and Thomson-Reuters</a:t>
            </a:r>
          </a:p>
          <a:p>
            <a:endParaRPr lang="en-GB" sz="2667" dirty="0"/>
          </a:p>
        </p:txBody>
      </p:sp>
      <p:grpSp>
        <p:nvGrpSpPr>
          <p:cNvPr id="13" name="Group 12"/>
          <p:cNvGrpSpPr/>
          <p:nvPr/>
        </p:nvGrpSpPr>
        <p:grpSpPr>
          <a:xfrm>
            <a:off x="911425" y="6309320"/>
            <a:ext cx="9399916" cy="369332"/>
            <a:chOff x="683568" y="6309320"/>
            <a:chExt cx="7049937" cy="369332"/>
          </a:xfrm>
        </p:grpSpPr>
        <p:sp>
          <p:nvSpPr>
            <p:cNvPr id="14" name="TextBox 13"/>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5" name="TextBox 14"/>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6"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14</a:t>
            </a:fld>
            <a:endParaRPr lang="en-GB" b="1" dirty="0">
              <a:solidFill>
                <a:schemeClr val="tx1"/>
              </a:solidFill>
            </a:endParaRPr>
          </a:p>
        </p:txBody>
      </p:sp>
      <p:pic>
        <p:nvPicPr>
          <p:cNvPr id="4" name="Picture 3"/>
          <p:cNvPicPr>
            <a:picLocks noChangeAspect="1"/>
          </p:cNvPicPr>
          <p:nvPr/>
        </p:nvPicPr>
        <p:blipFill>
          <a:blip r:embed="rId3"/>
          <a:stretch>
            <a:fillRect/>
          </a:stretch>
        </p:blipFill>
        <p:spPr>
          <a:xfrm>
            <a:off x="9556857" y="2596824"/>
            <a:ext cx="2444708" cy="1664352"/>
          </a:xfrm>
          <a:prstGeom prst="rect">
            <a:avLst/>
          </a:prstGeom>
        </p:spPr>
      </p:pic>
      <p:pic>
        <p:nvPicPr>
          <p:cNvPr id="5" name="Picture 4"/>
          <p:cNvPicPr>
            <a:picLocks noChangeAspect="1"/>
          </p:cNvPicPr>
          <p:nvPr/>
        </p:nvPicPr>
        <p:blipFill>
          <a:blip r:embed="rId4"/>
          <a:stretch>
            <a:fillRect/>
          </a:stretch>
        </p:blipFill>
        <p:spPr>
          <a:xfrm>
            <a:off x="7855832" y="315097"/>
            <a:ext cx="1642341" cy="1375591"/>
          </a:xfrm>
          <a:prstGeom prst="rect">
            <a:avLst/>
          </a:prstGeom>
        </p:spPr>
      </p:pic>
      <p:pic>
        <p:nvPicPr>
          <p:cNvPr id="17" name="Picture 16"/>
          <p:cNvPicPr>
            <a:picLocks noChangeAspect="1"/>
          </p:cNvPicPr>
          <p:nvPr/>
        </p:nvPicPr>
        <p:blipFill>
          <a:blip r:embed="rId5"/>
          <a:stretch>
            <a:fillRect/>
          </a:stretch>
        </p:blipFill>
        <p:spPr>
          <a:xfrm>
            <a:off x="9566701" y="4490888"/>
            <a:ext cx="2403600" cy="767705"/>
          </a:xfrm>
          <a:prstGeom prst="rect">
            <a:avLst/>
          </a:prstGeom>
        </p:spPr>
      </p:pic>
    </p:spTree>
    <p:extLst>
      <p:ext uri="{BB962C8B-B14F-4D97-AF65-F5344CB8AC3E}">
        <p14:creationId xmlns:p14="http://schemas.microsoft.com/office/powerpoint/2010/main" val="146111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2" y="20805"/>
            <a:ext cx="10972800" cy="1143000"/>
          </a:xfrm>
        </p:spPr>
        <p:txBody>
          <a:bodyPr/>
          <a:lstStyle/>
          <a:p>
            <a:r>
              <a:rPr lang="en-GB" dirty="0"/>
              <a:t>Contextual Metadata: CERIF</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004203"/>
            <a:ext cx="9793088" cy="536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911425" y="6309320"/>
            <a:ext cx="9399916" cy="369332"/>
            <a:chOff x="683568" y="6309320"/>
            <a:chExt cx="7049937" cy="369332"/>
          </a:xfrm>
        </p:grpSpPr>
        <p:sp>
          <p:nvSpPr>
            <p:cNvPr id="19" name="TextBox 18"/>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20" name="TextBox 19"/>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21"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15</a:t>
            </a:fld>
            <a:endParaRPr lang="en-GB" b="1" dirty="0">
              <a:solidFill>
                <a:schemeClr val="tx1"/>
              </a:solidFill>
            </a:endParaRPr>
          </a:p>
        </p:txBody>
      </p:sp>
      <p:pic>
        <p:nvPicPr>
          <p:cNvPr id="3" name="Picture 2"/>
          <p:cNvPicPr>
            <a:picLocks noChangeAspect="1"/>
          </p:cNvPicPr>
          <p:nvPr/>
        </p:nvPicPr>
        <p:blipFill>
          <a:blip r:embed="rId3"/>
          <a:stretch>
            <a:fillRect/>
          </a:stretch>
        </p:blipFill>
        <p:spPr>
          <a:xfrm>
            <a:off x="9941674" y="105450"/>
            <a:ext cx="1786283" cy="2420322"/>
          </a:xfrm>
          <a:prstGeom prst="rect">
            <a:avLst/>
          </a:prstGeom>
        </p:spPr>
      </p:pic>
    </p:spTree>
    <p:extLst>
      <p:ext uri="{BB962C8B-B14F-4D97-AF65-F5344CB8AC3E}">
        <p14:creationId xmlns:p14="http://schemas.microsoft.com/office/powerpoint/2010/main" val="353505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Characteristics of CERIF 1</a:t>
            </a:r>
          </a:p>
        </p:txBody>
      </p:sp>
      <p:sp>
        <p:nvSpPr>
          <p:cNvPr id="4" name="Content Placeholder 3"/>
          <p:cNvSpPr>
            <a:spLocks noGrp="1"/>
          </p:cNvSpPr>
          <p:nvPr>
            <p:ph idx="1"/>
          </p:nvPr>
        </p:nvSpPr>
        <p:spPr>
          <a:xfrm>
            <a:off x="609600" y="1735614"/>
            <a:ext cx="10972800" cy="4538186"/>
          </a:xfrm>
        </p:spPr>
        <p:txBody>
          <a:bodyPr>
            <a:normAutofit fontScale="32500" lnSpcReduction="20000"/>
          </a:bodyPr>
          <a:lstStyle/>
          <a:p>
            <a:r>
              <a:rPr lang="en-GB" sz="6667" dirty="0"/>
              <a:t>(a) it </a:t>
            </a:r>
            <a:r>
              <a:rPr lang="en-GB" sz="6667" b="1" dirty="0"/>
              <a:t>separates clearly base entities from relationships </a:t>
            </a:r>
            <a:r>
              <a:rPr lang="en-GB" sz="6667" dirty="0"/>
              <a:t>between them and thus represents the more flexible fully-connected graph rather than a hierarchy; </a:t>
            </a:r>
          </a:p>
          <a:p>
            <a:pPr marL="0" indent="0">
              <a:buNone/>
            </a:pPr>
            <a:endParaRPr lang="en-GB" sz="6667" dirty="0"/>
          </a:p>
          <a:p>
            <a:r>
              <a:rPr lang="en-GB" sz="6667" dirty="0"/>
              <a:t>(b) it has </a:t>
            </a:r>
            <a:r>
              <a:rPr lang="en-GB" sz="6667" b="1" dirty="0"/>
              <a:t>generalised base entities with instances specialised by role </a:t>
            </a:r>
            <a:r>
              <a:rPr lang="en-GB" sz="6667" dirty="0"/>
              <a:t>(for example &lt;person&gt; rather than &lt;author&gt;), the role specialisation is in the linking entities; </a:t>
            </a:r>
          </a:p>
          <a:p>
            <a:pPr marL="0" indent="0">
              <a:buNone/>
            </a:pPr>
            <a:endParaRPr lang="en-GB" sz="6667" dirty="0"/>
          </a:p>
          <a:p>
            <a:r>
              <a:rPr lang="en-GB" sz="6667" dirty="0"/>
              <a:t>(c) it handles </a:t>
            </a:r>
            <a:r>
              <a:rPr lang="en-GB" sz="6667" b="1" dirty="0"/>
              <a:t>multilinguality by design </a:t>
            </a:r>
            <a:r>
              <a:rPr lang="en-GB" sz="6667" dirty="0"/>
              <a:t>(multiple language representations are linked with role (e.g. machine or human-translated) and temporal information (so representing versions of the translation) to the appropriate attribute treated as an entity – example &lt;title&gt; linked to &lt;publication&gt;; </a:t>
            </a:r>
          </a:p>
          <a:p>
            <a:pPr marL="0" indent="0">
              <a:buNone/>
            </a:pPr>
            <a:endParaRPr lang="en-GB" sz="6667" dirty="0"/>
          </a:p>
          <a:p>
            <a:r>
              <a:rPr lang="en-GB" sz="6667" dirty="0"/>
              <a:t>(d) </a:t>
            </a:r>
            <a:r>
              <a:rPr lang="en-GB" sz="6667" b="1" dirty="0"/>
              <a:t>temporal information is in the link entities </a:t>
            </a:r>
            <a:r>
              <a:rPr lang="en-GB" sz="6667" dirty="0"/>
              <a:t>not the base entities (example employment between two dates is in the linking relation between &lt;person&gt; and &lt;organisation&gt; and not an attribute of either of the base entities; </a:t>
            </a:r>
          </a:p>
          <a:p>
            <a:pPr marL="0" indent="0">
              <a:buNone/>
            </a:pPr>
            <a:endParaRPr lang="en-GB" dirty="0"/>
          </a:p>
        </p:txBody>
      </p:sp>
      <p:sp>
        <p:nvSpPr>
          <p:cNvPr id="3" name="Slide Number Placeholder 2"/>
          <p:cNvSpPr>
            <a:spLocks noGrp="1"/>
          </p:cNvSpPr>
          <p:nvPr>
            <p:ph type="sldNum" sz="quarter" idx="12"/>
          </p:nvPr>
        </p:nvSpPr>
        <p:spPr/>
        <p:txBody>
          <a:bodyPr/>
          <a:lstStyle/>
          <a:p>
            <a:endParaRPr lang="en-GB" dirty="0"/>
          </a:p>
        </p:txBody>
      </p:sp>
      <p:grpSp>
        <p:nvGrpSpPr>
          <p:cNvPr id="11" name="Group 10"/>
          <p:cNvGrpSpPr/>
          <p:nvPr/>
        </p:nvGrpSpPr>
        <p:grpSpPr>
          <a:xfrm>
            <a:off x="911425" y="6309320"/>
            <a:ext cx="9399916" cy="369332"/>
            <a:chOff x="683568" y="6309320"/>
            <a:chExt cx="7049937" cy="369332"/>
          </a:xfrm>
        </p:grpSpPr>
        <p:sp>
          <p:nvSpPr>
            <p:cNvPr id="12" name="TextBox 1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3" name="TextBox 1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16</a:t>
            </a:fld>
            <a:endParaRPr lang="en-GB" b="1" dirty="0">
              <a:solidFill>
                <a:schemeClr val="tx1"/>
              </a:solidFill>
            </a:endParaRPr>
          </a:p>
        </p:txBody>
      </p:sp>
      <p:pic>
        <p:nvPicPr>
          <p:cNvPr id="15" name="Picture 14"/>
          <p:cNvPicPr>
            <a:picLocks noChangeAspect="1"/>
          </p:cNvPicPr>
          <p:nvPr/>
        </p:nvPicPr>
        <p:blipFill>
          <a:blip r:embed="rId2"/>
          <a:stretch>
            <a:fillRect/>
          </a:stretch>
        </p:blipFill>
        <p:spPr>
          <a:xfrm>
            <a:off x="7079081" y="511783"/>
            <a:ext cx="2408129" cy="768163"/>
          </a:xfrm>
          <a:prstGeom prst="rect">
            <a:avLst/>
          </a:prstGeom>
        </p:spPr>
      </p:pic>
    </p:spTree>
    <p:extLst>
      <p:ext uri="{BB962C8B-B14F-4D97-AF65-F5344CB8AC3E}">
        <p14:creationId xmlns:p14="http://schemas.microsoft.com/office/powerpoint/2010/main" val="226518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Characteristics of CERIF 2</a:t>
            </a:r>
          </a:p>
        </p:txBody>
      </p:sp>
      <p:sp>
        <p:nvSpPr>
          <p:cNvPr id="3" name="Content Placeholder 2"/>
          <p:cNvSpPr>
            <a:spLocks noGrp="1"/>
          </p:cNvSpPr>
          <p:nvPr>
            <p:ph idx="1"/>
          </p:nvPr>
        </p:nvSpPr>
        <p:spPr>
          <a:xfrm>
            <a:off x="609600" y="1822622"/>
            <a:ext cx="10972800" cy="4451178"/>
          </a:xfrm>
        </p:spPr>
        <p:txBody>
          <a:bodyPr>
            <a:normAutofit fontScale="40000" lnSpcReduction="20000"/>
          </a:bodyPr>
          <a:lstStyle/>
          <a:p>
            <a:r>
              <a:rPr lang="en-GB" sz="5333" dirty="0"/>
              <a:t>(e) the temporal information in linking entities </a:t>
            </a:r>
            <a:r>
              <a:rPr lang="en-GB" sz="5333" b="1" dirty="0"/>
              <a:t>provides provenance and versioning </a:t>
            </a:r>
            <a:r>
              <a:rPr lang="en-GB" sz="5333" dirty="0"/>
              <a:t>recording e.g. versions of datasets and – in the associated role attribute – the method of update or change; </a:t>
            </a:r>
          </a:p>
          <a:p>
            <a:pPr marL="0" indent="0">
              <a:buNone/>
            </a:pPr>
            <a:endParaRPr lang="en-GB" sz="5333" dirty="0"/>
          </a:p>
          <a:p>
            <a:r>
              <a:rPr lang="en-GB" sz="5333" dirty="0"/>
              <a:t>(f) CERIF </a:t>
            </a:r>
            <a:r>
              <a:rPr lang="en-GB" sz="5333" b="1" dirty="0"/>
              <a:t>separates the semantics into a special ‘layer’ </a:t>
            </a:r>
            <a:r>
              <a:rPr lang="en-GB" sz="5333" dirty="0"/>
              <a:t>which is referenced from CERIF instances.  The sematic layer includes permissible values for roles in any linking entity (e.g. &lt;person&gt; &lt;author|editor|illustrator|reviewer…&gt; &lt;publication&gt;) and also permissible values for controlled values of attributes in base entities e.g. ISO country codes).  Thus semantic terms are stored once and referenced many times (preserving integrity).  The semantic layer – like the syntactic layer -  consists of base entities (e.g. the valid values for an attribute or valid roles for a linking entity) and linking entities thus allowing relationships between vocabularies and relationships between individual terms to be represented i.e. an ontology. Thus CERIF provides formal syntax and declared (multilingual) semantics.</a:t>
            </a:r>
          </a:p>
          <a:p>
            <a:pPr marL="0" indent="0">
              <a:buNone/>
            </a:pPr>
            <a:endParaRPr lang="en-GB" sz="5333" dirty="0"/>
          </a:p>
          <a:p>
            <a:r>
              <a:rPr lang="en-GB" sz="5333" dirty="0"/>
              <a:t>(g) CERIF has a </a:t>
            </a:r>
            <a:r>
              <a:rPr lang="en-GB" sz="5333" b="1" dirty="0"/>
              <a:t>formal review and update process </a:t>
            </a:r>
            <a:r>
              <a:rPr lang="en-GB" sz="5333" dirty="0"/>
              <a:t>controlled by euroCRIS and so can evolve.  However, it is designed to evolve by accretion (there is a method of adding additional entities and appropriate linking entities to existing base entities) so that the core of CERIF remains constant for interoperability among CERIF installations.</a:t>
            </a:r>
          </a:p>
          <a:p>
            <a:pPr marL="0" indent="0">
              <a:buNone/>
            </a:pPr>
            <a:endParaRPr lang="en-GB" dirty="0"/>
          </a:p>
        </p:txBody>
      </p:sp>
      <p:grpSp>
        <p:nvGrpSpPr>
          <p:cNvPr id="11" name="Group 10"/>
          <p:cNvGrpSpPr/>
          <p:nvPr/>
        </p:nvGrpSpPr>
        <p:grpSpPr>
          <a:xfrm>
            <a:off x="911425" y="6309320"/>
            <a:ext cx="9399916" cy="369332"/>
            <a:chOff x="683568" y="6309320"/>
            <a:chExt cx="7049937" cy="369332"/>
          </a:xfrm>
        </p:grpSpPr>
        <p:sp>
          <p:nvSpPr>
            <p:cNvPr id="12" name="TextBox 1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3" name="TextBox 1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17</a:t>
            </a:fld>
            <a:endParaRPr lang="en-GB" b="1" dirty="0">
              <a:solidFill>
                <a:schemeClr val="tx1"/>
              </a:solidFill>
            </a:endParaRPr>
          </a:p>
        </p:txBody>
      </p:sp>
      <p:pic>
        <p:nvPicPr>
          <p:cNvPr id="15" name="Picture 14"/>
          <p:cNvPicPr>
            <a:picLocks noChangeAspect="1"/>
          </p:cNvPicPr>
          <p:nvPr/>
        </p:nvPicPr>
        <p:blipFill>
          <a:blip r:embed="rId2"/>
          <a:stretch>
            <a:fillRect/>
          </a:stretch>
        </p:blipFill>
        <p:spPr>
          <a:xfrm>
            <a:off x="7323950" y="426096"/>
            <a:ext cx="2403600" cy="767705"/>
          </a:xfrm>
          <a:prstGeom prst="rect">
            <a:avLst/>
          </a:prstGeom>
        </p:spPr>
      </p:pic>
    </p:spTree>
    <p:extLst>
      <p:ext uri="{BB962C8B-B14F-4D97-AF65-F5344CB8AC3E}">
        <p14:creationId xmlns:p14="http://schemas.microsoft.com/office/powerpoint/2010/main" val="216993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CERIF</a:t>
            </a:r>
          </a:p>
        </p:txBody>
      </p:sp>
      <p:sp>
        <p:nvSpPr>
          <p:cNvPr id="4" name="Content Placeholder 3"/>
          <p:cNvSpPr>
            <a:spLocks noGrp="1"/>
          </p:cNvSpPr>
          <p:nvPr>
            <p:ph idx="1"/>
          </p:nvPr>
        </p:nvSpPr>
        <p:spPr/>
        <p:txBody>
          <a:bodyPr>
            <a:normAutofit fontScale="92500"/>
          </a:bodyPr>
          <a:lstStyle/>
          <a:p>
            <a:r>
              <a:rPr lang="en-GB" dirty="0"/>
              <a:t>Originally intended for CRIS (Current Research Information Systems)</a:t>
            </a:r>
          </a:p>
          <a:p>
            <a:pPr lvl="1"/>
            <a:r>
              <a:rPr lang="en-GB" dirty="0"/>
              <a:t>Research institutions to manage their portfolios, publish their research information (web pages), offer services, interoperate with others</a:t>
            </a:r>
          </a:p>
          <a:p>
            <a:pPr lvl="1"/>
            <a:r>
              <a:rPr lang="en-GB" dirty="0"/>
              <a:t>Research funding institutions to manage their portfolios, assess funded research</a:t>
            </a:r>
          </a:p>
          <a:p>
            <a:pPr lvl="1"/>
            <a:r>
              <a:rPr lang="en-GB" dirty="0"/>
              <a:t>Industry to discover relevant research to be used for wealth creation</a:t>
            </a:r>
          </a:p>
          <a:p>
            <a:pPr lvl="1"/>
            <a:r>
              <a:rPr lang="en-GB" dirty="0"/>
              <a:t>Government to discover relevant research to be used for policymaking</a:t>
            </a:r>
          </a:p>
          <a:p>
            <a:pPr lvl="1"/>
            <a:r>
              <a:rPr lang="en-GB" dirty="0"/>
              <a:t>Publishers to check their own catalogs, to find new potential authors, to track emerging domains</a:t>
            </a:r>
          </a:p>
          <a:p>
            <a:pPr lvl="1"/>
            <a:r>
              <a:rPr lang="en-GB" dirty="0"/>
              <a:t>Media to publish research ‘stories’</a:t>
            </a:r>
          </a:p>
          <a:p>
            <a:r>
              <a:rPr lang="en-GB" dirty="0"/>
              <a:t>Now used in large e-Research infrastructures e.g. </a:t>
            </a:r>
          </a:p>
          <a:p>
            <a:r>
              <a:rPr lang="en-GB" dirty="0"/>
              <a:t>And in leading-edge CLOUD project </a:t>
            </a:r>
            <a:r>
              <a:rPr lang="en-GB" dirty="0" err="1"/>
              <a:t>PaaSage</a:t>
            </a: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091" y="4622115"/>
            <a:ext cx="19685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911425" y="6309320"/>
            <a:ext cx="9399916" cy="369332"/>
            <a:chOff x="683568" y="6309320"/>
            <a:chExt cx="7049937" cy="369332"/>
          </a:xfrm>
        </p:grpSpPr>
        <p:sp>
          <p:nvSpPr>
            <p:cNvPr id="13" name="TextBox 12"/>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4" name="TextBox 13"/>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18</a:t>
            </a:fld>
            <a:endParaRPr lang="en-GB" b="1" dirty="0">
              <a:solidFill>
                <a:schemeClr val="tx1"/>
              </a:solidFill>
            </a:endParaRPr>
          </a:p>
        </p:txBody>
      </p:sp>
      <p:pic>
        <p:nvPicPr>
          <p:cNvPr id="16" name="Picture 15"/>
          <p:cNvPicPr>
            <a:picLocks noChangeAspect="1"/>
          </p:cNvPicPr>
          <p:nvPr/>
        </p:nvPicPr>
        <p:blipFill>
          <a:blip r:embed="rId3"/>
          <a:stretch>
            <a:fillRect/>
          </a:stretch>
        </p:blipFill>
        <p:spPr>
          <a:xfrm>
            <a:off x="6928533" y="605309"/>
            <a:ext cx="2403600" cy="767705"/>
          </a:xfrm>
          <a:prstGeom prst="rect">
            <a:avLst/>
          </a:prstGeom>
        </p:spPr>
      </p:pic>
      <p:pic>
        <p:nvPicPr>
          <p:cNvPr id="17" name="Picture 16"/>
          <p:cNvPicPr>
            <a:picLocks noChangeAspect="1"/>
          </p:cNvPicPr>
          <p:nvPr/>
        </p:nvPicPr>
        <p:blipFill>
          <a:blip r:embed="rId4"/>
          <a:stretch>
            <a:fillRect/>
          </a:stretch>
        </p:blipFill>
        <p:spPr>
          <a:xfrm>
            <a:off x="9332133" y="5460315"/>
            <a:ext cx="1886977" cy="893196"/>
          </a:xfrm>
          <a:prstGeom prst="rect">
            <a:avLst/>
          </a:prstGeom>
        </p:spPr>
      </p:pic>
      <p:pic>
        <p:nvPicPr>
          <p:cNvPr id="3" name="Picture 2"/>
          <p:cNvPicPr>
            <a:picLocks noChangeAspect="1"/>
          </p:cNvPicPr>
          <p:nvPr/>
        </p:nvPicPr>
        <p:blipFill>
          <a:blip r:embed="rId5"/>
          <a:stretch>
            <a:fillRect/>
          </a:stretch>
        </p:blipFill>
        <p:spPr>
          <a:xfrm>
            <a:off x="7259593" y="5557890"/>
            <a:ext cx="1872049" cy="795621"/>
          </a:xfrm>
          <a:prstGeom prst="rect">
            <a:avLst/>
          </a:prstGeom>
        </p:spPr>
      </p:pic>
    </p:spTree>
    <p:extLst>
      <p:ext uri="{BB962C8B-B14F-4D97-AF65-F5344CB8AC3E}">
        <p14:creationId xmlns:p14="http://schemas.microsoft.com/office/powerpoint/2010/main" val="47256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Challenge</a:t>
            </a:r>
          </a:p>
        </p:txBody>
      </p:sp>
      <p:sp>
        <p:nvSpPr>
          <p:cNvPr id="6" name="Content Placeholder 5"/>
          <p:cNvSpPr>
            <a:spLocks noGrp="1"/>
          </p:cNvSpPr>
          <p:nvPr>
            <p:ph idx="1"/>
          </p:nvPr>
        </p:nvSpPr>
        <p:spPr>
          <a:xfrm>
            <a:off x="609600" y="1295401"/>
            <a:ext cx="10972800" cy="4978399"/>
          </a:xfrm>
        </p:spPr>
        <p:txBody>
          <a:bodyPr>
            <a:normAutofit lnSpcReduction="10000"/>
          </a:bodyPr>
          <a:lstStyle/>
          <a:p>
            <a:r>
              <a:rPr lang="en-GB" dirty="0"/>
              <a:t>Metadata Standards must be a good thing </a:t>
            </a:r>
          </a:p>
          <a:p>
            <a:pPr lvl="1"/>
            <a:r>
              <a:rPr lang="en-GB" dirty="0"/>
              <a:t>there are so many of them</a:t>
            </a:r>
          </a:p>
          <a:p>
            <a:pPr lvl="1"/>
            <a:r>
              <a:rPr lang="en-GB" dirty="0"/>
              <a:t>And commonly several dialects of each</a:t>
            </a:r>
          </a:p>
          <a:p>
            <a:r>
              <a:rPr lang="en-GB" dirty="0"/>
              <a:t>So to do research we need to interoperate to gain access to/re-use of assets described by metadata such as:</a:t>
            </a:r>
          </a:p>
          <a:p>
            <a:pPr lvl="1"/>
            <a:r>
              <a:rPr lang="en-GB" dirty="0"/>
              <a:t>Datasets</a:t>
            </a:r>
          </a:p>
          <a:p>
            <a:pPr lvl="1"/>
            <a:r>
              <a:rPr lang="en-GB" dirty="0"/>
              <a:t>Software modules</a:t>
            </a:r>
          </a:p>
          <a:p>
            <a:pPr lvl="1"/>
            <a:r>
              <a:rPr lang="en-GB" dirty="0"/>
              <a:t>Services</a:t>
            </a:r>
          </a:p>
          <a:p>
            <a:pPr lvl="1"/>
            <a:r>
              <a:rPr lang="en-GB" dirty="0"/>
              <a:t>Workflows</a:t>
            </a:r>
          </a:p>
          <a:p>
            <a:pPr lvl="1"/>
            <a:r>
              <a:rPr lang="en-GB" dirty="0"/>
              <a:t>Instruments/detectors</a:t>
            </a:r>
          </a:p>
          <a:p>
            <a:pPr lvl="1"/>
            <a:r>
              <a:rPr lang="en-GB" dirty="0"/>
              <a:t>Computing resources</a:t>
            </a:r>
          </a:p>
          <a:p>
            <a:pPr lvl="1"/>
            <a:r>
              <a:rPr lang="en-GB" dirty="0"/>
              <a:t>Persons (experts)</a:t>
            </a:r>
          </a:p>
          <a:p>
            <a:pPr lvl="1"/>
            <a:r>
              <a:rPr lang="en-GB" dirty="0"/>
              <a:t>Publications</a:t>
            </a:r>
          </a:p>
        </p:txBody>
      </p:sp>
      <p:sp>
        <p:nvSpPr>
          <p:cNvPr id="7" name="TextBox 6"/>
          <p:cNvSpPr txBox="1"/>
          <p:nvPr/>
        </p:nvSpPr>
        <p:spPr>
          <a:xfrm>
            <a:off x="6096001" y="3733800"/>
            <a:ext cx="5283200" cy="2308324"/>
          </a:xfrm>
          <a:prstGeom prst="rect">
            <a:avLst/>
          </a:prstGeom>
          <a:noFill/>
        </p:spPr>
        <p:txBody>
          <a:bodyPr wrap="square" rtlCol="0">
            <a:spAutoFit/>
          </a:bodyPr>
          <a:lstStyle/>
          <a:p>
            <a:r>
              <a:rPr lang="en-GB" sz="4800" dirty="0">
                <a:solidFill>
                  <a:srgbClr val="FF0000"/>
                </a:solidFill>
              </a:rPr>
              <a:t>So we need to interoperate across metadata standards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497" y="1135843"/>
            <a:ext cx="1347355" cy="13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911425" y="6309320"/>
            <a:ext cx="9399916" cy="369332"/>
            <a:chOff x="683568" y="6309320"/>
            <a:chExt cx="7049937" cy="369332"/>
          </a:xfrm>
        </p:grpSpPr>
        <p:sp>
          <p:nvSpPr>
            <p:cNvPr id="14" name="TextBox 13"/>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5" name="TextBox 14"/>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6"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19</a:t>
            </a:fld>
            <a:endParaRPr lang="en-GB" b="1" dirty="0">
              <a:solidFill>
                <a:schemeClr val="tx1"/>
              </a:solidFill>
            </a:endParaRPr>
          </a:p>
        </p:txBody>
      </p:sp>
    </p:spTree>
    <p:extLst>
      <p:ext uri="{BB962C8B-B14F-4D97-AF65-F5344CB8AC3E}">
        <p14:creationId xmlns:p14="http://schemas.microsoft.com/office/powerpoint/2010/main" val="342392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history of Metadata</a:t>
            </a:r>
          </a:p>
        </p:txBody>
      </p:sp>
      <p:sp>
        <p:nvSpPr>
          <p:cNvPr id="3" name="Content Placeholder 2"/>
          <p:cNvSpPr>
            <a:spLocks noGrp="1"/>
          </p:cNvSpPr>
          <p:nvPr>
            <p:ph idx="1"/>
          </p:nvPr>
        </p:nvSpPr>
        <p:spPr/>
        <p:txBody>
          <a:bodyPr>
            <a:normAutofit fontScale="92500" lnSpcReduction="10000"/>
          </a:bodyPr>
          <a:lstStyle/>
          <a:p>
            <a:r>
              <a:rPr lang="en-GB" dirty="0"/>
              <a:t>Problem: making programmatic data structures persistent, externalised and virtualised</a:t>
            </a:r>
          </a:p>
          <a:p>
            <a:r>
              <a:rPr lang="en-GB" dirty="0"/>
              <a:t>Solution: database technology – schema - metadata</a:t>
            </a:r>
          </a:p>
          <a:p>
            <a:r>
              <a:rPr lang="en-GB" dirty="0"/>
              <a:t>Problem: needed richer metadata</a:t>
            </a:r>
          </a:p>
          <a:p>
            <a:pPr lvl="1"/>
            <a:r>
              <a:rPr lang="en-GB" dirty="0"/>
              <a:t>Catalogues of data assets (library technology onwards)</a:t>
            </a:r>
          </a:p>
          <a:p>
            <a:pPr lvl="1"/>
            <a:r>
              <a:rPr lang="en-GB" dirty="0"/>
              <a:t>Catalogues of software assets (software engineering)</a:t>
            </a:r>
          </a:p>
          <a:p>
            <a:pPr lvl="1"/>
            <a:r>
              <a:rPr lang="en-GB" dirty="0"/>
              <a:t>Catalogues of computing resources (GRIDs then CLOUDs)</a:t>
            </a:r>
          </a:p>
          <a:p>
            <a:pPr lvl="1"/>
            <a:r>
              <a:rPr lang="en-GB" dirty="0"/>
              <a:t>Catalogues of persons as users (AAAI)</a:t>
            </a:r>
          </a:p>
          <a:p>
            <a:pPr lvl="1"/>
            <a:endParaRPr lang="en-GB" dirty="0"/>
          </a:p>
          <a:p>
            <a:r>
              <a:rPr lang="en-GB" dirty="0"/>
              <a:t>All digital representations of objects are data</a:t>
            </a:r>
          </a:p>
          <a:p>
            <a:r>
              <a:rPr lang="en-GB" dirty="0"/>
              <a:t>The only difference between data and metadata is mode of use</a:t>
            </a:r>
          </a:p>
        </p:txBody>
      </p:sp>
      <p:grpSp>
        <p:nvGrpSpPr>
          <p:cNvPr id="7" name="Group 6"/>
          <p:cNvGrpSpPr/>
          <p:nvPr/>
        </p:nvGrpSpPr>
        <p:grpSpPr>
          <a:xfrm>
            <a:off x="911425" y="6309320"/>
            <a:ext cx="9399916" cy="369332"/>
            <a:chOff x="683568" y="6309320"/>
            <a:chExt cx="7049937" cy="369332"/>
          </a:xfrm>
        </p:grpSpPr>
        <p:sp>
          <p:nvSpPr>
            <p:cNvPr id="8" name="TextBox 7"/>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9" name="TextBox 8"/>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0"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2</a:t>
            </a:fld>
            <a:endParaRPr lang="en-GB" b="1" dirty="0">
              <a:solidFill>
                <a:schemeClr val="tx1"/>
              </a:solidFill>
            </a:endParaRPr>
          </a:p>
        </p:txBody>
      </p:sp>
    </p:spTree>
    <p:extLst>
      <p:ext uri="{BB962C8B-B14F-4D97-AF65-F5344CB8AC3E}">
        <p14:creationId xmlns:p14="http://schemas.microsoft.com/office/powerpoint/2010/main" val="100754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sp>
        <p:nvSpPr>
          <p:cNvPr id="3" name="Content Placeholder 2"/>
          <p:cNvSpPr>
            <a:spLocks noGrp="1"/>
          </p:cNvSpPr>
          <p:nvPr>
            <p:ph idx="1"/>
          </p:nvPr>
        </p:nvSpPr>
        <p:spPr/>
        <p:txBody>
          <a:bodyPr>
            <a:normAutofit/>
          </a:bodyPr>
          <a:lstStyle/>
          <a:p>
            <a:r>
              <a:rPr lang="en-GB" dirty="0"/>
              <a:t>Metadata standards have different:</a:t>
            </a:r>
          </a:p>
          <a:p>
            <a:pPr lvl="1"/>
            <a:r>
              <a:rPr lang="en-GB" dirty="0"/>
              <a:t>Elements 		(attribute names, types)</a:t>
            </a:r>
          </a:p>
          <a:p>
            <a:pPr lvl="1"/>
            <a:r>
              <a:rPr lang="en-GB" dirty="0"/>
              <a:t>Syntax 			(structure within and between 							elements)</a:t>
            </a:r>
          </a:p>
          <a:p>
            <a:pPr lvl="1"/>
            <a:r>
              <a:rPr lang="en-GB" dirty="0"/>
              <a:t>Semantics 		(meaning of values of elements 							or of components of elements)</a:t>
            </a:r>
          </a:p>
          <a:p>
            <a:pPr lvl="1"/>
            <a:r>
              <a:rPr lang="en-GB" dirty="0"/>
              <a:t>Language </a:t>
            </a:r>
          </a:p>
          <a:p>
            <a:pPr lvl="1"/>
            <a:r>
              <a:rPr lang="en-GB" dirty="0">
                <a:solidFill>
                  <a:srgbClr val="00B050"/>
                </a:solidFill>
              </a:rPr>
              <a:t>(I used to also say character set but Unicode has more-or-less solved this)</a:t>
            </a:r>
          </a:p>
        </p:txBody>
      </p:sp>
      <p:grpSp>
        <p:nvGrpSpPr>
          <p:cNvPr id="10" name="Group 9"/>
          <p:cNvGrpSpPr/>
          <p:nvPr/>
        </p:nvGrpSpPr>
        <p:grpSpPr>
          <a:xfrm>
            <a:off x="911425" y="6309320"/>
            <a:ext cx="9399916" cy="369332"/>
            <a:chOff x="683568" y="6309320"/>
            <a:chExt cx="7049937" cy="369332"/>
          </a:xfrm>
        </p:grpSpPr>
        <p:sp>
          <p:nvSpPr>
            <p:cNvPr id="11" name="TextBox 10"/>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2" name="TextBox 11"/>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3"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20</a:t>
            </a:fld>
            <a:endParaRPr lang="en-GB" b="1" dirty="0">
              <a:solidFill>
                <a:schemeClr val="tx1"/>
              </a:solidFill>
            </a:endParaRPr>
          </a:p>
        </p:txBody>
      </p:sp>
    </p:spTree>
    <p:extLst>
      <p:ext uri="{BB962C8B-B14F-4D97-AF65-F5344CB8AC3E}">
        <p14:creationId xmlns:p14="http://schemas.microsoft.com/office/powerpoint/2010/main" val="364057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085" y="3655435"/>
            <a:ext cx="1828800" cy="176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The n squared problem</a:t>
            </a:r>
          </a:p>
        </p:txBody>
      </p:sp>
      <p:sp>
        <p:nvSpPr>
          <p:cNvPr id="3" name="Content Placeholder 2"/>
          <p:cNvSpPr>
            <a:spLocks noGrp="1"/>
          </p:cNvSpPr>
          <p:nvPr>
            <p:ph idx="1"/>
          </p:nvPr>
        </p:nvSpPr>
        <p:spPr>
          <a:xfrm>
            <a:off x="838200" y="1825625"/>
            <a:ext cx="9321800" cy="4351339"/>
          </a:xfrm>
        </p:spPr>
        <p:txBody>
          <a:bodyPr>
            <a:normAutofit fontScale="92500" lnSpcReduction="20000"/>
          </a:bodyPr>
          <a:lstStyle/>
          <a:p>
            <a:r>
              <a:rPr lang="en-GB" dirty="0"/>
              <a:t>If we have </a:t>
            </a:r>
            <a:r>
              <a:rPr lang="en-GB" i="1" dirty="0"/>
              <a:t>n</a:t>
            </a:r>
            <a:r>
              <a:rPr lang="en-GB" dirty="0"/>
              <a:t> metadata standards</a:t>
            </a:r>
          </a:p>
          <a:p>
            <a:r>
              <a:rPr lang="en-GB" dirty="0"/>
              <a:t>Then to interoperate we need </a:t>
            </a:r>
            <a:r>
              <a:rPr lang="en-GB" i="1" dirty="0"/>
              <a:t>n*(n-1) </a:t>
            </a:r>
            <a:r>
              <a:rPr lang="en-GB" dirty="0"/>
              <a:t>mappings/convertors (almost </a:t>
            </a:r>
            <a:r>
              <a:rPr lang="en-GB" i="1" dirty="0"/>
              <a:t>n**2</a:t>
            </a:r>
            <a:r>
              <a:rPr lang="en-GB" dirty="0"/>
              <a:t>)</a:t>
            </a:r>
          </a:p>
          <a:p>
            <a:r>
              <a:rPr lang="en-GB" dirty="0">
                <a:sym typeface="Wingdings" panose="05000000000000000000" pitchFamily="2" charset="2"/>
              </a:rPr>
              <a:t> define a superset canonical metadata standard and use that as a kind of ‘switchboard’</a:t>
            </a:r>
          </a:p>
          <a:p>
            <a:r>
              <a:rPr lang="en-GB" dirty="0">
                <a:sym typeface="Wingdings" panose="05000000000000000000" pitchFamily="2" charset="2"/>
              </a:rPr>
              <a:t>Then have </a:t>
            </a:r>
            <a:r>
              <a:rPr lang="en-GB" i="1" dirty="0">
                <a:sym typeface="Wingdings" panose="05000000000000000000" pitchFamily="2" charset="2"/>
              </a:rPr>
              <a:t>n</a:t>
            </a:r>
            <a:r>
              <a:rPr lang="en-GB" dirty="0">
                <a:sym typeface="Wingdings" panose="05000000000000000000" pitchFamily="2" charset="2"/>
              </a:rPr>
              <a:t> </a:t>
            </a:r>
            <a:r>
              <a:rPr lang="en-GB" dirty="0"/>
              <a:t>mappings/convertors (a considerable saving!)</a:t>
            </a:r>
            <a:endParaRPr lang="en-GB" dirty="0">
              <a:sym typeface="Wingdings" panose="05000000000000000000" pitchFamily="2" charset="2"/>
            </a:endParaRPr>
          </a:p>
          <a:p>
            <a:r>
              <a:rPr lang="en-GB" dirty="0">
                <a:sym typeface="Wingdings" panose="05000000000000000000" pitchFamily="2" charset="2"/>
              </a:rPr>
              <a:t> clearly this canonical metadata standard has to be </a:t>
            </a:r>
          </a:p>
          <a:p>
            <a:pPr lvl="1"/>
            <a:r>
              <a:rPr lang="en-GB" dirty="0">
                <a:sym typeface="Wingdings" panose="05000000000000000000" pitchFamily="2" charset="2"/>
              </a:rPr>
              <a:t>A superset of the elements from the </a:t>
            </a:r>
            <a:r>
              <a:rPr lang="en-GB" i="1" dirty="0">
                <a:sym typeface="Wingdings" panose="05000000000000000000" pitchFamily="2" charset="2"/>
              </a:rPr>
              <a:t>n</a:t>
            </a:r>
            <a:r>
              <a:rPr lang="en-GB" dirty="0">
                <a:sym typeface="Wingdings" panose="05000000000000000000" pitchFamily="2" charset="2"/>
              </a:rPr>
              <a:t> metadata standards to be interoperated</a:t>
            </a:r>
          </a:p>
          <a:p>
            <a:pPr lvl="1"/>
            <a:r>
              <a:rPr lang="en-GB" dirty="0">
                <a:sym typeface="Wingdings" panose="05000000000000000000" pitchFamily="2" charset="2"/>
              </a:rPr>
              <a:t>Richer in syntax and semantics than any of the </a:t>
            </a:r>
            <a:r>
              <a:rPr lang="en-GB" i="1" dirty="0">
                <a:sym typeface="Wingdings" panose="05000000000000000000" pitchFamily="2" charset="2"/>
              </a:rPr>
              <a:t>n</a:t>
            </a:r>
            <a:r>
              <a:rPr lang="en-GB" dirty="0">
                <a:sym typeface="Wingdings" panose="05000000000000000000" pitchFamily="2" charset="2"/>
              </a:rPr>
              <a:t> metadata standards to be interoperated</a:t>
            </a:r>
          </a:p>
          <a:p>
            <a:pPr lvl="1"/>
            <a:r>
              <a:rPr lang="en-GB" dirty="0">
                <a:sym typeface="Wingdings" panose="05000000000000000000" pitchFamily="2" charset="2"/>
              </a:rPr>
              <a:t>Interoperable with each of the </a:t>
            </a:r>
            <a:r>
              <a:rPr lang="en-GB" i="1" dirty="0">
                <a:sym typeface="Wingdings" panose="05000000000000000000" pitchFamily="2" charset="2"/>
              </a:rPr>
              <a:t>n</a:t>
            </a:r>
            <a:r>
              <a:rPr lang="en-GB" dirty="0">
                <a:sym typeface="Wingdings" panose="05000000000000000000" pitchFamily="2" charset="2"/>
              </a:rPr>
              <a:t> metadata standards to be interoperated</a:t>
            </a:r>
          </a:p>
          <a:p>
            <a:r>
              <a:rPr lang="en-GB" dirty="0">
                <a:sym typeface="Wingdings" panose="05000000000000000000" pitchFamily="2" charset="2"/>
              </a:rPr>
              <a:t>CERIF mappings exist DC, DCAT, eGMS, CKAN, INSPIRE…..</a:t>
            </a:r>
          </a:p>
          <a:p>
            <a:pPr lvl="1"/>
            <a:endParaRPr lang="en-GB" dirty="0"/>
          </a:p>
        </p:txBody>
      </p:sp>
      <p:pic>
        <p:nvPicPr>
          <p:cNvPr id="9220" name="Picture 4" descr="Image result for graph all nodes connected to one central n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847" y="1861850"/>
            <a:ext cx="2032000" cy="186700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11425" y="6307218"/>
            <a:ext cx="9399916" cy="369332"/>
            <a:chOff x="683568" y="6309320"/>
            <a:chExt cx="7049937" cy="369332"/>
          </a:xfrm>
        </p:grpSpPr>
        <p:sp>
          <p:nvSpPr>
            <p:cNvPr id="13" name="TextBox 12"/>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4" name="TextBox 13"/>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21</a:t>
            </a:fld>
            <a:endParaRPr lang="en-GB" b="1" dirty="0">
              <a:solidFill>
                <a:schemeClr val="tx1"/>
              </a:solidFill>
            </a:endParaRPr>
          </a:p>
        </p:txBody>
      </p:sp>
    </p:spTree>
    <p:extLst>
      <p:ext uri="{BB962C8B-B14F-4D97-AF65-F5344CB8AC3E}">
        <p14:creationId xmlns:p14="http://schemas.microsoft.com/office/powerpoint/2010/main" val="187408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Data Alliance</a:t>
            </a:r>
          </a:p>
        </p:txBody>
      </p:sp>
      <p:sp>
        <p:nvSpPr>
          <p:cNvPr id="3" name="Content Placeholder 2"/>
          <p:cNvSpPr>
            <a:spLocks noGrp="1"/>
          </p:cNvSpPr>
          <p:nvPr>
            <p:ph sz="half" idx="1"/>
          </p:nvPr>
        </p:nvSpPr>
        <p:spPr>
          <a:xfrm>
            <a:off x="609600" y="1600200"/>
            <a:ext cx="5181600" cy="4572000"/>
          </a:xfrm>
        </p:spPr>
        <p:txBody>
          <a:bodyPr>
            <a:normAutofit/>
          </a:bodyPr>
          <a:lstStyle/>
          <a:p>
            <a:r>
              <a:rPr lang="en-GB" dirty="0"/>
              <a:t>Metadata Interest Group</a:t>
            </a:r>
          </a:p>
          <a:p>
            <a:pPr lvl="1"/>
            <a:r>
              <a:rPr lang="en-GB" dirty="0"/>
              <a:t>Metadata Standards Catalog Working Group</a:t>
            </a:r>
          </a:p>
          <a:p>
            <a:pPr lvl="1"/>
            <a:r>
              <a:rPr lang="en-GB" dirty="0"/>
              <a:t>Data in Context Interest Group</a:t>
            </a:r>
          </a:p>
          <a:p>
            <a:pPr lvl="1"/>
            <a:r>
              <a:rPr lang="en-GB" dirty="0"/>
              <a:t>Research data provenance interest group</a:t>
            </a:r>
          </a:p>
        </p:txBody>
      </p:sp>
      <p:sp>
        <p:nvSpPr>
          <p:cNvPr id="4" name="Content Placeholder 3"/>
          <p:cNvSpPr>
            <a:spLocks noGrp="1"/>
          </p:cNvSpPr>
          <p:nvPr>
            <p:ph sz="half" idx="2"/>
          </p:nvPr>
        </p:nvSpPr>
        <p:spPr>
          <a:xfrm>
            <a:off x="6604000" y="1902940"/>
            <a:ext cx="5435600" cy="4269259"/>
          </a:xfrm>
        </p:spPr>
        <p:txBody>
          <a:bodyPr>
            <a:normAutofit/>
          </a:bodyPr>
          <a:lstStyle/>
          <a:p>
            <a:r>
              <a:rPr lang="en-GB" dirty="0"/>
              <a:t>Data Formats &amp; Types Working Group</a:t>
            </a:r>
          </a:p>
          <a:p>
            <a:r>
              <a:rPr lang="en-GB" dirty="0"/>
              <a:t>PIDs Working Group</a:t>
            </a:r>
          </a:p>
          <a:p>
            <a:r>
              <a:rPr lang="en-GB" dirty="0"/>
              <a:t>Data Fabric Interest Group</a:t>
            </a:r>
          </a:p>
          <a:p>
            <a:r>
              <a:rPr lang="en-GB" dirty="0"/>
              <a:t>(and many more)</a:t>
            </a:r>
          </a:p>
          <a:p>
            <a:endParaRPr lang="en-GB" dirty="0"/>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941" y="250334"/>
            <a:ext cx="1905000" cy="12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911425" y="6309320"/>
            <a:ext cx="9399916" cy="369332"/>
            <a:chOff x="683568" y="6309320"/>
            <a:chExt cx="7049937" cy="369332"/>
          </a:xfrm>
        </p:grpSpPr>
        <p:sp>
          <p:nvSpPr>
            <p:cNvPr id="8" name="TextBox 7"/>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9" name="TextBox 8"/>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0"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22</a:t>
            </a:fld>
            <a:endParaRPr lang="en-GB" b="1" dirty="0">
              <a:solidFill>
                <a:schemeClr val="tx1"/>
              </a:solidFill>
            </a:endParaRPr>
          </a:p>
        </p:txBody>
      </p:sp>
    </p:spTree>
    <p:extLst>
      <p:ext uri="{BB962C8B-B14F-4D97-AF65-F5344CB8AC3E}">
        <p14:creationId xmlns:p14="http://schemas.microsoft.com/office/powerpoint/2010/main" val="120610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RDA Element set</a:t>
            </a:r>
          </a:p>
        </p:txBody>
      </p:sp>
      <p:sp>
        <p:nvSpPr>
          <p:cNvPr id="8" name="Content Placeholder 7"/>
          <p:cNvSpPr>
            <a:spLocks noGrp="1"/>
          </p:cNvSpPr>
          <p:nvPr>
            <p:ph sz="half" idx="2"/>
          </p:nvPr>
        </p:nvSpPr>
        <p:spPr>
          <a:xfrm>
            <a:off x="6408978" y="1418105"/>
            <a:ext cx="5386917" cy="4830763"/>
          </a:xfrm>
        </p:spPr>
        <p:txBody>
          <a:bodyPr>
            <a:normAutofit fontScale="47500" lnSpcReduction="20000"/>
          </a:bodyPr>
          <a:lstStyle/>
          <a:p>
            <a:r>
              <a:rPr lang="en-GB" dirty="0"/>
              <a:t>Unique Identifier (for later use including citation)</a:t>
            </a:r>
          </a:p>
          <a:p>
            <a:r>
              <a:rPr lang="en-GB" dirty="0"/>
              <a:t>Location (URL)</a:t>
            </a:r>
          </a:p>
          <a:p>
            <a:r>
              <a:rPr lang="en-GB" dirty="0">
                <a:solidFill>
                  <a:schemeClr val="accent1">
                    <a:lumMod val="75000"/>
                  </a:schemeClr>
                </a:solidFill>
              </a:rPr>
              <a:t>Description</a:t>
            </a:r>
          </a:p>
          <a:p>
            <a:r>
              <a:rPr lang="en-GB" dirty="0">
                <a:solidFill>
                  <a:schemeClr val="accent1">
                    <a:lumMod val="75000"/>
                  </a:schemeClr>
                </a:solidFill>
              </a:rPr>
              <a:t>Keywords (terms)</a:t>
            </a:r>
          </a:p>
          <a:p>
            <a:r>
              <a:rPr lang="en-GB" dirty="0">
                <a:solidFill>
                  <a:schemeClr val="accent1">
                    <a:lumMod val="75000"/>
                  </a:schemeClr>
                </a:solidFill>
              </a:rPr>
              <a:t>Temporal coordinates</a:t>
            </a:r>
          </a:p>
          <a:p>
            <a:r>
              <a:rPr lang="en-GB" dirty="0">
                <a:solidFill>
                  <a:schemeClr val="accent1">
                    <a:lumMod val="75000"/>
                  </a:schemeClr>
                </a:solidFill>
              </a:rPr>
              <a:t>Spatial coordinates</a:t>
            </a:r>
          </a:p>
          <a:p>
            <a:r>
              <a:rPr lang="en-GB" dirty="0">
                <a:solidFill>
                  <a:schemeClr val="accent1">
                    <a:lumMod val="75000"/>
                  </a:schemeClr>
                </a:solidFill>
              </a:rPr>
              <a:t>Originator (organisation(s) / person(s))</a:t>
            </a:r>
          </a:p>
          <a:p>
            <a:r>
              <a:rPr lang="en-GB" dirty="0">
                <a:solidFill>
                  <a:schemeClr val="accent1">
                    <a:lumMod val="75000"/>
                  </a:schemeClr>
                </a:solidFill>
              </a:rPr>
              <a:t>Project</a:t>
            </a:r>
          </a:p>
          <a:p>
            <a:r>
              <a:rPr lang="en-GB" dirty="0">
                <a:solidFill>
                  <a:schemeClr val="accent1">
                    <a:lumMod val="75000"/>
                  </a:schemeClr>
                </a:solidFill>
              </a:rPr>
              <a:t>Facility / equipment</a:t>
            </a:r>
          </a:p>
          <a:p>
            <a:r>
              <a:rPr lang="en-GB" dirty="0">
                <a:solidFill>
                  <a:schemeClr val="accent1">
                    <a:lumMod val="75000"/>
                  </a:schemeClr>
                </a:solidFill>
              </a:rPr>
              <a:t>Quality</a:t>
            </a:r>
          </a:p>
          <a:p>
            <a:r>
              <a:rPr lang="en-GB" dirty="0">
                <a:solidFill>
                  <a:schemeClr val="accent1">
                    <a:lumMod val="75000"/>
                  </a:schemeClr>
                </a:solidFill>
              </a:rPr>
              <a:t>Availability (licence, persistence)</a:t>
            </a:r>
          </a:p>
          <a:p>
            <a:r>
              <a:rPr lang="en-GB" dirty="0">
                <a:solidFill>
                  <a:schemeClr val="accent1">
                    <a:lumMod val="75000"/>
                  </a:schemeClr>
                </a:solidFill>
              </a:rPr>
              <a:t>Provenance</a:t>
            </a:r>
          </a:p>
          <a:p>
            <a:r>
              <a:rPr lang="en-GB" dirty="0">
                <a:solidFill>
                  <a:schemeClr val="accent1">
                    <a:lumMod val="75000"/>
                  </a:schemeClr>
                </a:solidFill>
              </a:rPr>
              <a:t>Citations</a:t>
            </a:r>
          </a:p>
          <a:p>
            <a:r>
              <a:rPr lang="en-GB" dirty="0">
                <a:solidFill>
                  <a:schemeClr val="accent1">
                    <a:lumMod val="75000"/>
                  </a:schemeClr>
                </a:solidFill>
              </a:rPr>
              <a:t>Related publications (white or grey)</a:t>
            </a:r>
          </a:p>
          <a:p>
            <a:r>
              <a:rPr lang="en-GB" dirty="0">
                <a:solidFill>
                  <a:schemeClr val="accent1">
                    <a:lumMod val="75000"/>
                  </a:schemeClr>
                </a:solidFill>
              </a:rPr>
              <a:t>Related software</a:t>
            </a:r>
          </a:p>
          <a:p>
            <a:r>
              <a:rPr lang="en-GB" dirty="0">
                <a:solidFill>
                  <a:schemeClr val="accent1">
                    <a:lumMod val="75000"/>
                  </a:schemeClr>
                </a:solidFill>
              </a:rPr>
              <a:t>Schema</a:t>
            </a:r>
          </a:p>
          <a:p>
            <a:r>
              <a:rPr lang="en-GB" dirty="0">
                <a:solidFill>
                  <a:schemeClr val="accent1">
                    <a:lumMod val="75000"/>
                  </a:schemeClr>
                </a:solidFill>
              </a:rPr>
              <a:t>Medium / format</a:t>
            </a:r>
          </a:p>
          <a:p>
            <a:endParaRPr lang="en-GB" dirty="0"/>
          </a:p>
        </p:txBody>
      </p:sp>
      <p:sp>
        <p:nvSpPr>
          <p:cNvPr id="10" name="Content Placeholder 9"/>
          <p:cNvSpPr>
            <a:spLocks noGrp="1"/>
          </p:cNvSpPr>
          <p:nvPr>
            <p:ph sz="quarter" idx="4"/>
          </p:nvPr>
        </p:nvSpPr>
        <p:spPr>
          <a:xfrm>
            <a:off x="630164" y="1355548"/>
            <a:ext cx="5389033" cy="4830763"/>
          </a:xfrm>
        </p:spPr>
        <p:txBody>
          <a:bodyPr>
            <a:normAutofit lnSpcReduction="10000"/>
          </a:bodyPr>
          <a:lstStyle/>
          <a:p>
            <a:r>
              <a:rPr lang="en-GB" dirty="0"/>
              <a:t>Collected use cases</a:t>
            </a:r>
          </a:p>
          <a:p>
            <a:pPr lvl="1"/>
            <a:r>
              <a:rPr lang="en-GB" dirty="0"/>
              <a:t>Across many domains</a:t>
            </a:r>
          </a:p>
          <a:p>
            <a:r>
              <a:rPr lang="en-GB" dirty="0"/>
              <a:t>Analysed for commonality</a:t>
            </a:r>
          </a:p>
          <a:p>
            <a:r>
              <a:rPr lang="en-GB" dirty="0"/>
              <a:t>Proposed element set (Jeffery &amp; Koskela)</a:t>
            </a:r>
          </a:p>
          <a:p>
            <a:r>
              <a:rPr lang="en-GB" dirty="0"/>
              <a:t>Minor changes suggested by RDA attendees</a:t>
            </a:r>
          </a:p>
          <a:p>
            <a:r>
              <a:rPr lang="en-GB" dirty="0"/>
              <a:t>Now checking applicability across domains</a:t>
            </a:r>
          </a:p>
          <a:p>
            <a:r>
              <a:rPr lang="en-GB" dirty="0">
                <a:solidFill>
                  <a:srgbClr val="00B050"/>
                </a:solidFill>
              </a:rPr>
              <a:t>Next detail the elements</a:t>
            </a:r>
          </a:p>
          <a:p>
            <a:r>
              <a:rPr lang="en-GB" dirty="0">
                <a:solidFill>
                  <a:srgbClr val="00B050"/>
                </a:solidFill>
              </a:rPr>
              <a:t>Then decide representation</a:t>
            </a:r>
          </a:p>
          <a:p>
            <a:pPr lvl="1"/>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436" y="115243"/>
            <a:ext cx="1905000" cy="12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911425" y="6309320"/>
            <a:ext cx="9399916" cy="369332"/>
            <a:chOff x="683568" y="6309320"/>
            <a:chExt cx="7049937" cy="369332"/>
          </a:xfrm>
        </p:grpSpPr>
        <p:sp>
          <p:nvSpPr>
            <p:cNvPr id="17" name="TextBox 16"/>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8" name="TextBox 17"/>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23</a:t>
            </a:fld>
            <a:endParaRPr lang="en-GB" b="1" dirty="0">
              <a:solidFill>
                <a:schemeClr val="tx1"/>
              </a:solidFill>
            </a:endParaRPr>
          </a:p>
        </p:txBody>
      </p:sp>
    </p:spTree>
    <p:extLst>
      <p:ext uri="{BB962C8B-B14F-4D97-AF65-F5344CB8AC3E}">
        <p14:creationId xmlns:p14="http://schemas.microsoft.com/office/powerpoint/2010/main" val="201393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RDA Element set</a:t>
            </a:r>
          </a:p>
        </p:txBody>
      </p:sp>
      <p:sp>
        <p:nvSpPr>
          <p:cNvPr id="8" name="Content Placeholder 7"/>
          <p:cNvSpPr>
            <a:spLocks noGrp="1"/>
          </p:cNvSpPr>
          <p:nvPr>
            <p:ph sz="half" idx="2"/>
          </p:nvPr>
        </p:nvSpPr>
        <p:spPr>
          <a:xfrm>
            <a:off x="6408978" y="1418105"/>
            <a:ext cx="5386917" cy="4830763"/>
          </a:xfrm>
        </p:spPr>
        <p:txBody>
          <a:bodyPr>
            <a:normAutofit fontScale="47500" lnSpcReduction="20000"/>
          </a:bodyPr>
          <a:lstStyle/>
          <a:p>
            <a:r>
              <a:rPr lang="en-GB" dirty="0"/>
              <a:t>Unique Identifier (for later use including citation)</a:t>
            </a:r>
          </a:p>
          <a:p>
            <a:r>
              <a:rPr lang="en-GB" dirty="0"/>
              <a:t>Location (URL)</a:t>
            </a:r>
          </a:p>
          <a:p>
            <a:r>
              <a:rPr lang="en-GB" dirty="0">
                <a:solidFill>
                  <a:schemeClr val="accent1">
                    <a:lumMod val="75000"/>
                  </a:schemeClr>
                </a:solidFill>
              </a:rPr>
              <a:t>Description</a:t>
            </a:r>
          </a:p>
          <a:p>
            <a:r>
              <a:rPr lang="en-GB" dirty="0">
                <a:solidFill>
                  <a:schemeClr val="accent1">
                    <a:lumMod val="75000"/>
                  </a:schemeClr>
                </a:solidFill>
              </a:rPr>
              <a:t>Keywords (terms)</a:t>
            </a:r>
          </a:p>
          <a:p>
            <a:r>
              <a:rPr lang="en-GB" dirty="0">
                <a:solidFill>
                  <a:schemeClr val="accent1">
                    <a:lumMod val="75000"/>
                  </a:schemeClr>
                </a:solidFill>
              </a:rPr>
              <a:t>Temporal coordinates</a:t>
            </a:r>
          </a:p>
          <a:p>
            <a:r>
              <a:rPr lang="en-GB" dirty="0">
                <a:solidFill>
                  <a:schemeClr val="accent1">
                    <a:lumMod val="75000"/>
                  </a:schemeClr>
                </a:solidFill>
              </a:rPr>
              <a:t>Spatial coordinates</a:t>
            </a:r>
          </a:p>
          <a:p>
            <a:r>
              <a:rPr lang="en-GB" dirty="0">
                <a:solidFill>
                  <a:schemeClr val="accent1">
                    <a:lumMod val="75000"/>
                  </a:schemeClr>
                </a:solidFill>
              </a:rPr>
              <a:t>Originator (organisation(s) / person(s))</a:t>
            </a:r>
          </a:p>
          <a:p>
            <a:r>
              <a:rPr lang="en-GB" dirty="0">
                <a:solidFill>
                  <a:schemeClr val="accent1">
                    <a:lumMod val="75000"/>
                  </a:schemeClr>
                </a:solidFill>
              </a:rPr>
              <a:t>Project</a:t>
            </a:r>
          </a:p>
          <a:p>
            <a:r>
              <a:rPr lang="en-GB" dirty="0">
                <a:solidFill>
                  <a:schemeClr val="accent1">
                    <a:lumMod val="75000"/>
                  </a:schemeClr>
                </a:solidFill>
              </a:rPr>
              <a:t>Facility / equipment</a:t>
            </a:r>
          </a:p>
          <a:p>
            <a:r>
              <a:rPr lang="en-GB" dirty="0">
                <a:solidFill>
                  <a:schemeClr val="accent1">
                    <a:lumMod val="75000"/>
                  </a:schemeClr>
                </a:solidFill>
              </a:rPr>
              <a:t>Quality</a:t>
            </a:r>
          </a:p>
          <a:p>
            <a:r>
              <a:rPr lang="en-GB" dirty="0">
                <a:solidFill>
                  <a:schemeClr val="accent1">
                    <a:lumMod val="75000"/>
                  </a:schemeClr>
                </a:solidFill>
              </a:rPr>
              <a:t>Availability (licence, persistence)</a:t>
            </a:r>
          </a:p>
          <a:p>
            <a:r>
              <a:rPr lang="en-GB" dirty="0">
                <a:solidFill>
                  <a:schemeClr val="accent1">
                    <a:lumMod val="75000"/>
                  </a:schemeClr>
                </a:solidFill>
              </a:rPr>
              <a:t>Provenance</a:t>
            </a:r>
          </a:p>
          <a:p>
            <a:r>
              <a:rPr lang="en-GB" dirty="0">
                <a:solidFill>
                  <a:schemeClr val="accent1">
                    <a:lumMod val="75000"/>
                  </a:schemeClr>
                </a:solidFill>
              </a:rPr>
              <a:t>Citations</a:t>
            </a:r>
          </a:p>
          <a:p>
            <a:r>
              <a:rPr lang="en-GB" dirty="0">
                <a:solidFill>
                  <a:schemeClr val="accent1">
                    <a:lumMod val="75000"/>
                  </a:schemeClr>
                </a:solidFill>
              </a:rPr>
              <a:t>Related publications (white or grey)</a:t>
            </a:r>
          </a:p>
          <a:p>
            <a:r>
              <a:rPr lang="en-GB" dirty="0">
                <a:solidFill>
                  <a:schemeClr val="accent1">
                    <a:lumMod val="75000"/>
                  </a:schemeClr>
                </a:solidFill>
              </a:rPr>
              <a:t>Related software</a:t>
            </a:r>
          </a:p>
          <a:p>
            <a:r>
              <a:rPr lang="en-GB" dirty="0">
                <a:solidFill>
                  <a:schemeClr val="accent1">
                    <a:lumMod val="75000"/>
                  </a:schemeClr>
                </a:solidFill>
              </a:rPr>
              <a:t>Schema</a:t>
            </a:r>
          </a:p>
          <a:p>
            <a:r>
              <a:rPr lang="en-GB" dirty="0">
                <a:solidFill>
                  <a:schemeClr val="accent1">
                    <a:lumMod val="75000"/>
                  </a:schemeClr>
                </a:solidFill>
              </a:rPr>
              <a:t>Medium / format</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503" y="147574"/>
            <a:ext cx="1905000" cy="12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4"/>
          </p:nvPr>
        </p:nvSpPr>
        <p:spPr/>
        <p:txBody>
          <a:bodyPr/>
          <a:lstStyle/>
          <a:p>
            <a:endParaRPr lang="en-GB"/>
          </a:p>
        </p:txBody>
      </p:sp>
      <p:grpSp>
        <p:nvGrpSpPr>
          <p:cNvPr id="16" name="Group 15"/>
          <p:cNvGrpSpPr/>
          <p:nvPr/>
        </p:nvGrpSpPr>
        <p:grpSpPr>
          <a:xfrm>
            <a:off x="911425" y="6309320"/>
            <a:ext cx="9399916" cy="369332"/>
            <a:chOff x="683568" y="6309320"/>
            <a:chExt cx="7049937" cy="369332"/>
          </a:xfrm>
        </p:grpSpPr>
        <p:sp>
          <p:nvSpPr>
            <p:cNvPr id="17" name="TextBox 16"/>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8" name="TextBox 17"/>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24</a:t>
            </a:fld>
            <a:endParaRPr lang="en-GB" b="1" dirty="0">
              <a:solidFill>
                <a:schemeClr val="tx1"/>
              </a:solidFill>
            </a:endParaRPr>
          </a:p>
        </p:txBody>
      </p:sp>
      <p:sp>
        <p:nvSpPr>
          <p:cNvPr id="21" name="Content Placeholder 9"/>
          <p:cNvSpPr txBox="1">
            <a:spLocks/>
          </p:cNvSpPr>
          <p:nvPr/>
        </p:nvSpPr>
        <p:spPr>
          <a:xfrm>
            <a:off x="630164" y="1355548"/>
            <a:ext cx="5389033" cy="4830763"/>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t>Collected use cases</a:t>
            </a:r>
          </a:p>
          <a:p>
            <a:pPr lvl="1"/>
            <a:r>
              <a:rPr lang="en-GB"/>
              <a:t>Across many domains</a:t>
            </a:r>
          </a:p>
          <a:p>
            <a:r>
              <a:rPr lang="en-GB"/>
              <a:t>Analysed for commonality</a:t>
            </a:r>
          </a:p>
          <a:p>
            <a:r>
              <a:rPr lang="en-GB"/>
              <a:t>Proposed element set (Jeffery &amp; Koskela)</a:t>
            </a:r>
          </a:p>
          <a:p>
            <a:r>
              <a:rPr lang="en-GB"/>
              <a:t>Minor changes suggested by RDA attendees</a:t>
            </a:r>
          </a:p>
          <a:p>
            <a:r>
              <a:rPr lang="en-GB"/>
              <a:t>Now checking applicability across domains</a:t>
            </a:r>
          </a:p>
          <a:p>
            <a:r>
              <a:rPr lang="en-GB">
                <a:solidFill>
                  <a:srgbClr val="00B050"/>
                </a:solidFill>
              </a:rPr>
              <a:t>Next detail the elements</a:t>
            </a:r>
          </a:p>
          <a:p>
            <a:r>
              <a:rPr lang="en-GB">
                <a:solidFill>
                  <a:srgbClr val="00B050"/>
                </a:solidFill>
              </a:rPr>
              <a:t>Then decide representation</a:t>
            </a:r>
          </a:p>
          <a:p>
            <a:pPr lvl="1"/>
            <a:endParaRPr lang="en-GB" dirty="0"/>
          </a:p>
        </p:txBody>
      </p:sp>
      <p:sp>
        <p:nvSpPr>
          <p:cNvPr id="3" name="Rectangle 2"/>
          <p:cNvSpPr/>
          <p:nvPr/>
        </p:nvSpPr>
        <p:spPr>
          <a:xfrm rot="20411090">
            <a:off x="157973" y="2813448"/>
            <a:ext cx="11876072" cy="1600438"/>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Elements are NOT simple attributes</a:t>
            </a:r>
          </a:p>
          <a:p>
            <a:pPr algn="ctr"/>
            <a:r>
              <a:rPr lang="en-US" sz="48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They have syntax (structures) and semantics</a:t>
            </a:r>
          </a:p>
        </p:txBody>
      </p:sp>
    </p:spTree>
    <p:extLst>
      <p:ext uri="{BB962C8B-B14F-4D97-AF65-F5344CB8AC3E}">
        <p14:creationId xmlns:p14="http://schemas.microsoft.com/office/powerpoint/2010/main" val="3989666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RDA Element Set : Considerations</a:t>
            </a:r>
          </a:p>
        </p:txBody>
      </p:sp>
      <p:sp>
        <p:nvSpPr>
          <p:cNvPr id="9" name="Content Placeholder 8"/>
          <p:cNvSpPr>
            <a:spLocks noGrp="1"/>
          </p:cNvSpPr>
          <p:nvPr>
            <p:ph idx="1"/>
          </p:nvPr>
        </p:nvSpPr>
        <p:spPr/>
        <p:txBody>
          <a:bodyPr/>
          <a:lstStyle/>
          <a:p>
            <a:r>
              <a:rPr lang="en-GB" dirty="0"/>
              <a:t>The RDA element set is not unlike DDI</a:t>
            </a:r>
          </a:p>
          <a:p>
            <a:r>
              <a:rPr lang="en-GB" dirty="0"/>
              <a:t>It is much richer than DC, DCAT, CKAN, INSPIRE</a:t>
            </a:r>
          </a:p>
          <a:p>
            <a:r>
              <a:rPr lang="en-GB" dirty="0"/>
              <a:t>Its representation will be an interesting discussion</a:t>
            </a:r>
          </a:p>
          <a:p>
            <a:pPr lvl="1"/>
            <a:r>
              <a:rPr lang="en-GB" dirty="0"/>
              <a:t>Likely follow FAIR principles</a:t>
            </a:r>
          </a:p>
          <a:p>
            <a:pPr lvl="1"/>
            <a:r>
              <a:rPr lang="en-GB" dirty="0"/>
              <a:t>Formal syntax and declared semantics</a:t>
            </a:r>
          </a:p>
        </p:txBody>
      </p:sp>
      <p:grpSp>
        <p:nvGrpSpPr>
          <p:cNvPr id="15" name="Group 14"/>
          <p:cNvGrpSpPr/>
          <p:nvPr/>
        </p:nvGrpSpPr>
        <p:grpSpPr>
          <a:xfrm>
            <a:off x="911425" y="6309320"/>
            <a:ext cx="9399916" cy="369332"/>
            <a:chOff x="683568" y="6309320"/>
            <a:chExt cx="7049937" cy="369332"/>
          </a:xfrm>
        </p:grpSpPr>
        <p:sp>
          <p:nvSpPr>
            <p:cNvPr id="16" name="TextBox 15"/>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7" name="TextBox 16"/>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8"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25</a:t>
            </a:fld>
            <a:endParaRPr lang="en-GB" b="1" dirty="0">
              <a:solidFill>
                <a:schemeClr val="tx1"/>
              </a:solidFill>
            </a:endParaRPr>
          </a:p>
        </p:txBody>
      </p:sp>
    </p:spTree>
    <p:extLst>
      <p:ext uri="{BB962C8B-B14F-4D97-AF65-F5344CB8AC3E}">
        <p14:creationId xmlns:p14="http://schemas.microsoft.com/office/powerpoint/2010/main" val="3386419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Requirement: Researcher View</a:t>
            </a:r>
          </a:p>
        </p:txBody>
      </p:sp>
      <p:sp>
        <p:nvSpPr>
          <p:cNvPr id="6" name="Content Placeholder 5"/>
          <p:cNvSpPr>
            <a:spLocks noGrp="1"/>
          </p:cNvSpPr>
          <p:nvPr>
            <p:ph sz="half" idx="2"/>
          </p:nvPr>
        </p:nvSpPr>
        <p:spPr>
          <a:xfrm>
            <a:off x="609602" y="1397000"/>
            <a:ext cx="5386917" cy="4978400"/>
          </a:xfrm>
        </p:spPr>
        <p:txBody>
          <a:bodyPr>
            <a:normAutofit fontScale="70000" lnSpcReduction="20000"/>
          </a:bodyPr>
          <a:lstStyle/>
          <a:p>
            <a:r>
              <a:rPr lang="en-GB" dirty="0">
                <a:solidFill>
                  <a:srgbClr val="0070C0"/>
                </a:solidFill>
              </a:rPr>
              <a:t>User Request to system</a:t>
            </a:r>
          </a:p>
          <a:p>
            <a:pPr lvl="1"/>
            <a:r>
              <a:rPr lang="en-GB" dirty="0"/>
              <a:t>Typing </a:t>
            </a:r>
            <a:r>
              <a:rPr lang="en-GB" dirty="0">
                <a:sym typeface="Wingdings" panose="05000000000000000000" pitchFamily="2" charset="2"/>
              </a:rPr>
              <a:t> voice, static or mobile device</a:t>
            </a:r>
            <a:endParaRPr lang="en-GB" dirty="0"/>
          </a:p>
          <a:p>
            <a:r>
              <a:rPr lang="en-GB" dirty="0">
                <a:solidFill>
                  <a:srgbClr val="0070C0"/>
                </a:solidFill>
              </a:rPr>
              <a:t>System interacts to ensure understood</a:t>
            </a:r>
          </a:p>
          <a:p>
            <a:pPr lvl="1"/>
            <a:r>
              <a:rPr lang="en-GB" dirty="0"/>
              <a:t>Clarification, improvement, disambiguate </a:t>
            </a:r>
          </a:p>
          <a:p>
            <a:pPr lvl="1"/>
            <a:r>
              <a:rPr lang="en-GB" dirty="0"/>
              <a:t>Medium/format of output required</a:t>
            </a:r>
          </a:p>
          <a:p>
            <a:r>
              <a:rPr lang="en-GB" dirty="0">
                <a:solidFill>
                  <a:srgbClr val="0070C0"/>
                </a:solidFill>
              </a:rPr>
              <a:t>System discovers relevant assets</a:t>
            </a:r>
          </a:p>
          <a:p>
            <a:pPr lvl="1"/>
            <a:r>
              <a:rPr lang="en-GB" dirty="0"/>
              <a:t>Location, rights management, (costs), security, privacy, performance considerations</a:t>
            </a:r>
          </a:p>
          <a:p>
            <a:r>
              <a:rPr lang="en-GB" dirty="0">
                <a:solidFill>
                  <a:srgbClr val="0070C0"/>
                </a:solidFill>
              </a:rPr>
              <a:t>System constructs workflow</a:t>
            </a:r>
          </a:p>
          <a:p>
            <a:pPr lvl="1"/>
            <a:r>
              <a:rPr lang="en-GB" dirty="0"/>
              <a:t>Presents to user for validation /correction</a:t>
            </a:r>
          </a:p>
          <a:p>
            <a:pPr lvl="1"/>
            <a:r>
              <a:rPr lang="en-GB" dirty="0"/>
              <a:t>Including all rights management, security, privacy, costs</a:t>
            </a:r>
          </a:p>
          <a:p>
            <a:pPr lvl="1"/>
            <a:r>
              <a:rPr lang="en-GB" dirty="0"/>
              <a:t>Distributed, parallel</a:t>
            </a:r>
          </a:p>
          <a:p>
            <a:r>
              <a:rPr lang="en-GB" dirty="0">
                <a:solidFill>
                  <a:srgbClr val="0070C0"/>
                </a:solidFill>
              </a:rPr>
              <a:t>System executes workflow</a:t>
            </a:r>
          </a:p>
          <a:p>
            <a:pPr lvl="1"/>
            <a:r>
              <a:rPr lang="en-GB" dirty="0"/>
              <a:t>User has monitoring screen</a:t>
            </a:r>
          </a:p>
          <a:p>
            <a:pPr lvl="1"/>
            <a:r>
              <a:rPr lang="en-GB" dirty="0"/>
              <a:t>Distributed, parallel</a:t>
            </a:r>
          </a:p>
          <a:p>
            <a:r>
              <a:rPr lang="en-GB" dirty="0">
                <a:solidFill>
                  <a:srgbClr val="0070C0"/>
                </a:solidFill>
              </a:rPr>
              <a:t>System returns results to end-user</a:t>
            </a:r>
          </a:p>
          <a:p>
            <a:pPr lvl="1"/>
            <a:r>
              <a:rPr lang="en-GB" dirty="0"/>
              <a:t>In appropriate medium/format</a:t>
            </a:r>
          </a:p>
        </p:txBody>
      </p:sp>
      <p:sp>
        <p:nvSpPr>
          <p:cNvPr id="9" name="Content Placeholder 8"/>
          <p:cNvSpPr>
            <a:spLocks noGrp="1"/>
          </p:cNvSpPr>
          <p:nvPr>
            <p:ph sz="quarter" idx="4"/>
          </p:nvPr>
        </p:nvSpPr>
        <p:spPr>
          <a:xfrm>
            <a:off x="6209062" y="1697553"/>
            <a:ext cx="5592231" cy="4876800"/>
          </a:xfrm>
        </p:spPr>
        <p:txBody>
          <a:bodyPr>
            <a:normAutofit fontScale="92500" lnSpcReduction="20000"/>
          </a:bodyPr>
          <a:lstStyle/>
          <a:p>
            <a:r>
              <a:rPr lang="en-GB" dirty="0"/>
              <a:t>In essence same as requirement for G-EXEC 1968-71</a:t>
            </a:r>
          </a:p>
          <a:p>
            <a:r>
              <a:rPr lang="en-GB" dirty="0"/>
              <a:t>Main difference then</a:t>
            </a:r>
          </a:p>
          <a:p>
            <a:pPr lvl="1"/>
            <a:r>
              <a:rPr lang="en-GB" dirty="0"/>
              <a:t>System did not interact to understand</a:t>
            </a:r>
          </a:p>
          <a:p>
            <a:pPr lvl="1"/>
            <a:r>
              <a:rPr lang="en-GB" dirty="0"/>
              <a:t>User constructed the workflow</a:t>
            </a:r>
          </a:p>
          <a:p>
            <a:pPr lvl="1"/>
            <a:r>
              <a:rPr lang="en-GB" dirty="0"/>
              <a:t>No user monitoring (batch processing)</a:t>
            </a:r>
          </a:p>
          <a:p>
            <a:r>
              <a:rPr lang="en-GB" dirty="0"/>
              <a:t>Now possible thanks to virtualisation</a:t>
            </a:r>
          </a:p>
          <a:p>
            <a:pPr lvl="1"/>
            <a:r>
              <a:rPr lang="en-GB" dirty="0"/>
              <a:t>Metadata</a:t>
            </a:r>
          </a:p>
          <a:p>
            <a:pPr lvl="2"/>
            <a:r>
              <a:rPr lang="en-GB" dirty="0"/>
              <a:t>Datasets</a:t>
            </a:r>
          </a:p>
          <a:p>
            <a:pPr lvl="2"/>
            <a:r>
              <a:rPr lang="en-GB" dirty="0"/>
              <a:t>Software</a:t>
            </a:r>
          </a:p>
          <a:p>
            <a:pPr lvl="2"/>
            <a:r>
              <a:rPr lang="en-GB" dirty="0"/>
              <a:t>Publications</a:t>
            </a:r>
          </a:p>
          <a:p>
            <a:pPr lvl="2"/>
            <a:r>
              <a:rPr lang="en-GB" dirty="0"/>
              <a:t>Persons</a:t>
            </a:r>
          </a:p>
          <a:p>
            <a:pPr lvl="2"/>
            <a:r>
              <a:rPr lang="en-GB" dirty="0"/>
              <a:t>Organisations</a:t>
            </a:r>
          </a:p>
          <a:p>
            <a:pPr lvl="2"/>
            <a:r>
              <a:rPr lang="en-GB" dirty="0"/>
              <a:t>Equipment, facilities</a:t>
            </a:r>
          </a:p>
          <a:p>
            <a:pPr lvl="2"/>
            <a:r>
              <a:rPr lang="en-GB" dirty="0"/>
              <a:t>GRIDs, CLOUDs</a:t>
            </a:r>
          </a:p>
        </p:txBody>
      </p:sp>
      <p:grpSp>
        <p:nvGrpSpPr>
          <p:cNvPr id="15" name="Group 14"/>
          <p:cNvGrpSpPr/>
          <p:nvPr/>
        </p:nvGrpSpPr>
        <p:grpSpPr>
          <a:xfrm>
            <a:off x="911425" y="6309320"/>
            <a:ext cx="9399916" cy="369332"/>
            <a:chOff x="683568" y="6309320"/>
            <a:chExt cx="7049937" cy="369332"/>
          </a:xfrm>
        </p:grpSpPr>
        <p:sp>
          <p:nvSpPr>
            <p:cNvPr id="16" name="TextBox 15"/>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7" name="TextBox 16"/>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8"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26</a:t>
            </a:fld>
            <a:endParaRPr lang="en-GB" b="1" dirty="0">
              <a:solidFill>
                <a:schemeClr val="tx1"/>
              </a:solidFill>
            </a:endParaRPr>
          </a:p>
        </p:txBody>
      </p:sp>
    </p:spTree>
    <p:extLst>
      <p:ext uri="{BB962C8B-B14F-4D97-AF65-F5344CB8AC3E}">
        <p14:creationId xmlns:p14="http://schemas.microsoft.com/office/powerpoint/2010/main" val="1666123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 Researcher View</a:t>
            </a:r>
          </a:p>
        </p:txBody>
      </p:sp>
      <p:sp>
        <p:nvSpPr>
          <p:cNvPr id="4" name="Content Placeholder 3"/>
          <p:cNvSpPr>
            <a:spLocks noGrp="1"/>
          </p:cNvSpPr>
          <p:nvPr>
            <p:ph sz="half" idx="2"/>
          </p:nvPr>
        </p:nvSpPr>
        <p:spPr>
          <a:xfrm>
            <a:off x="609602" y="2132608"/>
            <a:ext cx="5386917" cy="3993555"/>
          </a:xfrm>
        </p:spPr>
        <p:txBody>
          <a:bodyPr>
            <a:normAutofit/>
          </a:bodyPr>
          <a:lstStyle/>
          <a:p>
            <a:r>
              <a:rPr lang="en-GB" dirty="0"/>
              <a:t>plus assistance with the rest of the research lifecycle</a:t>
            </a:r>
          </a:p>
          <a:p>
            <a:pPr lvl="1"/>
            <a:r>
              <a:rPr lang="en-GB" dirty="0"/>
              <a:t>Generating ideas</a:t>
            </a:r>
          </a:p>
          <a:p>
            <a:pPr lvl="1"/>
            <a:r>
              <a:rPr lang="en-GB" dirty="0"/>
              <a:t>Researching the literature</a:t>
            </a:r>
          </a:p>
          <a:p>
            <a:pPr lvl="1"/>
            <a:r>
              <a:rPr lang="en-GB" dirty="0"/>
              <a:t>Writing proposals</a:t>
            </a:r>
          </a:p>
          <a:p>
            <a:pPr lvl="1"/>
            <a:r>
              <a:rPr lang="en-GB" dirty="0"/>
              <a:t>Managing research projects</a:t>
            </a:r>
          </a:p>
          <a:p>
            <a:pPr lvl="1"/>
            <a:r>
              <a:rPr lang="en-GB" dirty="0"/>
              <a:t>Publicising research results</a:t>
            </a:r>
          </a:p>
          <a:p>
            <a:pPr lvl="1"/>
            <a:r>
              <a:rPr lang="en-GB" dirty="0"/>
              <a:t>Maintaining online CV</a:t>
            </a:r>
          </a:p>
        </p:txBody>
      </p:sp>
      <p:sp>
        <p:nvSpPr>
          <p:cNvPr id="6" name="Content Placeholder 5"/>
          <p:cNvSpPr>
            <a:spLocks noGrp="1"/>
          </p:cNvSpPr>
          <p:nvPr>
            <p:ph sz="quarter" idx="4"/>
          </p:nvPr>
        </p:nvSpPr>
        <p:spPr>
          <a:xfrm>
            <a:off x="6193370" y="2132608"/>
            <a:ext cx="5389033" cy="3993555"/>
          </a:xfrm>
        </p:spPr>
        <p:txBody>
          <a:bodyPr/>
          <a:lstStyle/>
          <a:p>
            <a:pPr lvl="1"/>
            <a:r>
              <a:rPr lang="en-GB" dirty="0"/>
              <a:t>Reviewing proposals and scholarly papers</a:t>
            </a:r>
          </a:p>
          <a:p>
            <a:pPr lvl="1"/>
            <a:r>
              <a:rPr lang="en-GB" dirty="0"/>
              <a:t>Cooperating with other researchers</a:t>
            </a:r>
          </a:p>
          <a:p>
            <a:pPr lvl="1"/>
            <a:r>
              <a:rPr lang="en-GB" dirty="0"/>
              <a:t>Evaluating against other researchers</a:t>
            </a:r>
          </a:p>
          <a:p>
            <a:pPr lvl="1"/>
            <a:r>
              <a:rPr lang="en-GB" dirty="0"/>
              <a:t>Working on editorial boards and conference programme committees</a:t>
            </a:r>
          </a:p>
          <a:p>
            <a:endParaRPr lang="en-GB" dirty="0"/>
          </a:p>
        </p:txBody>
      </p:sp>
      <p:sp>
        <p:nvSpPr>
          <p:cNvPr id="3" name="Curved Up Arrow 2"/>
          <p:cNvSpPr/>
          <p:nvPr/>
        </p:nvSpPr>
        <p:spPr>
          <a:xfrm>
            <a:off x="4507734" y="5369826"/>
            <a:ext cx="1685636" cy="406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5" name="Curved Down Arrow 4"/>
          <p:cNvSpPr/>
          <p:nvPr/>
        </p:nvSpPr>
        <p:spPr>
          <a:xfrm>
            <a:off x="6049819" y="1305422"/>
            <a:ext cx="1219200" cy="406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3" name="Up Arrow 12"/>
          <p:cNvSpPr/>
          <p:nvPr/>
        </p:nvSpPr>
        <p:spPr>
          <a:xfrm>
            <a:off x="6003637" y="1803400"/>
            <a:ext cx="92364" cy="345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nvGrpSpPr>
          <p:cNvPr id="16" name="Group 15"/>
          <p:cNvGrpSpPr/>
          <p:nvPr/>
        </p:nvGrpSpPr>
        <p:grpSpPr>
          <a:xfrm>
            <a:off x="911425" y="6309320"/>
            <a:ext cx="9399916" cy="369332"/>
            <a:chOff x="683568" y="6309320"/>
            <a:chExt cx="7049937" cy="369332"/>
          </a:xfrm>
        </p:grpSpPr>
        <p:sp>
          <p:nvSpPr>
            <p:cNvPr id="17" name="TextBox 16"/>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8" name="TextBox 17"/>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9"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27</a:t>
            </a:fld>
            <a:endParaRPr lang="en-GB" b="1" dirty="0">
              <a:solidFill>
                <a:schemeClr val="tx1"/>
              </a:solidFill>
            </a:endParaRPr>
          </a:p>
        </p:txBody>
      </p:sp>
    </p:spTree>
    <p:extLst>
      <p:ext uri="{BB962C8B-B14F-4D97-AF65-F5344CB8AC3E}">
        <p14:creationId xmlns:p14="http://schemas.microsoft.com/office/powerpoint/2010/main" val="150985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Requirement Metadata</a:t>
            </a:r>
          </a:p>
        </p:txBody>
      </p:sp>
      <p:sp>
        <p:nvSpPr>
          <p:cNvPr id="9" name="Content Placeholder 8"/>
          <p:cNvSpPr>
            <a:spLocks noGrp="1"/>
          </p:cNvSpPr>
          <p:nvPr>
            <p:ph sz="half" idx="2"/>
          </p:nvPr>
        </p:nvSpPr>
        <p:spPr>
          <a:xfrm>
            <a:off x="609602" y="1295400"/>
            <a:ext cx="5386917" cy="4830763"/>
          </a:xfrm>
        </p:spPr>
        <p:txBody>
          <a:bodyPr>
            <a:normAutofit/>
          </a:bodyPr>
          <a:lstStyle/>
          <a:p>
            <a:r>
              <a:rPr lang="en-GB" dirty="0"/>
              <a:t>Metadata to describe (virtualise)</a:t>
            </a:r>
          </a:p>
          <a:p>
            <a:pPr lvl="1"/>
            <a:r>
              <a:rPr lang="en-GB" dirty="0"/>
              <a:t>Datasets</a:t>
            </a:r>
          </a:p>
          <a:p>
            <a:pPr lvl="1"/>
            <a:r>
              <a:rPr lang="en-GB" dirty="0"/>
              <a:t>Software components</a:t>
            </a:r>
          </a:p>
          <a:p>
            <a:pPr lvl="1"/>
            <a:r>
              <a:rPr lang="en-GB" dirty="0"/>
              <a:t>Publications (white and grey)</a:t>
            </a:r>
          </a:p>
          <a:p>
            <a:pPr lvl="1"/>
            <a:r>
              <a:rPr lang="en-GB" dirty="0"/>
              <a:t>Equipment/facilities</a:t>
            </a:r>
          </a:p>
          <a:p>
            <a:pPr lvl="1"/>
            <a:r>
              <a:rPr lang="en-GB" dirty="0"/>
              <a:t>Computing resources</a:t>
            </a:r>
          </a:p>
          <a:p>
            <a:pPr lvl="1"/>
            <a:r>
              <a:rPr lang="en-GB" dirty="0"/>
              <a:t>Workflows</a:t>
            </a:r>
          </a:p>
          <a:p>
            <a:pPr lvl="1"/>
            <a:r>
              <a:rPr lang="en-GB" dirty="0"/>
              <a:t>Persons</a:t>
            </a:r>
          </a:p>
          <a:p>
            <a:pPr lvl="1"/>
            <a:r>
              <a:rPr lang="en-GB" dirty="0"/>
              <a:t>Organisations</a:t>
            </a:r>
          </a:p>
          <a:p>
            <a:pPr lvl="1"/>
            <a:r>
              <a:rPr lang="en-GB" dirty="0"/>
              <a:t>etc.</a:t>
            </a:r>
          </a:p>
        </p:txBody>
      </p:sp>
      <p:sp>
        <p:nvSpPr>
          <p:cNvPr id="12" name="Content Placeholder 11"/>
          <p:cNvSpPr>
            <a:spLocks noGrp="1"/>
          </p:cNvSpPr>
          <p:nvPr>
            <p:ph sz="quarter" idx="4"/>
          </p:nvPr>
        </p:nvSpPr>
        <p:spPr>
          <a:xfrm>
            <a:off x="6193370" y="1397000"/>
            <a:ext cx="5389033" cy="4729163"/>
          </a:xfrm>
        </p:spPr>
        <p:txBody>
          <a:bodyPr>
            <a:normAutofit lnSpcReduction="10000"/>
          </a:bodyPr>
          <a:lstStyle/>
          <a:p>
            <a:r>
              <a:rPr lang="en-GB" dirty="0">
                <a:solidFill>
                  <a:srgbClr val="0070C0"/>
                </a:solidFill>
              </a:rPr>
              <a:t>FAIR principles</a:t>
            </a:r>
          </a:p>
          <a:p>
            <a:r>
              <a:rPr lang="en-GB" dirty="0">
                <a:solidFill>
                  <a:srgbClr val="0070C0"/>
                </a:solidFill>
              </a:rPr>
              <a:t>Managed rights (ideally toll-free open access and utilisation)</a:t>
            </a:r>
          </a:p>
          <a:p>
            <a:r>
              <a:rPr lang="en-GB" dirty="0">
                <a:solidFill>
                  <a:srgbClr val="0070C0"/>
                </a:solidFill>
              </a:rPr>
              <a:t>Suitable for </a:t>
            </a:r>
          </a:p>
          <a:p>
            <a:pPr lvl="1"/>
            <a:r>
              <a:rPr lang="en-GB" dirty="0">
                <a:solidFill>
                  <a:srgbClr val="0070C0"/>
                </a:solidFill>
              </a:rPr>
              <a:t>Discovery</a:t>
            </a:r>
          </a:p>
          <a:p>
            <a:pPr lvl="1"/>
            <a:r>
              <a:rPr lang="en-GB" dirty="0">
                <a:solidFill>
                  <a:srgbClr val="0070C0"/>
                </a:solidFill>
              </a:rPr>
              <a:t>Contextualisation (relevance, quality)</a:t>
            </a:r>
          </a:p>
          <a:p>
            <a:pPr lvl="1"/>
            <a:r>
              <a:rPr lang="en-GB" dirty="0">
                <a:solidFill>
                  <a:srgbClr val="0070C0"/>
                </a:solidFill>
              </a:rPr>
              <a:t>Action</a:t>
            </a:r>
          </a:p>
          <a:p>
            <a:r>
              <a:rPr lang="en-GB" dirty="0">
                <a:solidFill>
                  <a:srgbClr val="0070C0"/>
                </a:solidFill>
              </a:rPr>
              <a:t>Re-use for new research</a:t>
            </a:r>
          </a:p>
          <a:p>
            <a:r>
              <a:rPr lang="en-GB" dirty="0">
                <a:solidFill>
                  <a:srgbClr val="0070C0"/>
                </a:solidFill>
              </a:rPr>
              <a:t>Re-use for reproducibility</a:t>
            </a:r>
          </a:p>
          <a:p>
            <a:r>
              <a:rPr lang="en-GB" dirty="0">
                <a:solidFill>
                  <a:srgbClr val="0070C0"/>
                </a:solidFill>
              </a:rPr>
              <a:t>Formal syntax, declared semantics</a:t>
            </a:r>
          </a:p>
        </p:txBody>
      </p:sp>
      <p:grpSp>
        <p:nvGrpSpPr>
          <p:cNvPr id="11" name="Group 10"/>
          <p:cNvGrpSpPr/>
          <p:nvPr/>
        </p:nvGrpSpPr>
        <p:grpSpPr>
          <a:xfrm>
            <a:off x="911425" y="6309320"/>
            <a:ext cx="9399916" cy="369332"/>
            <a:chOff x="683568" y="6309320"/>
            <a:chExt cx="7049937" cy="369332"/>
          </a:xfrm>
        </p:grpSpPr>
        <p:sp>
          <p:nvSpPr>
            <p:cNvPr id="18" name="TextBox 17"/>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9" name="TextBox 18"/>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20"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28</a:t>
            </a:fld>
            <a:endParaRPr lang="en-GB" b="1" dirty="0">
              <a:solidFill>
                <a:schemeClr val="tx1"/>
              </a:solidFill>
            </a:endParaRPr>
          </a:p>
        </p:txBody>
      </p:sp>
    </p:spTree>
    <p:extLst>
      <p:ext uri="{BB962C8B-B14F-4D97-AF65-F5344CB8AC3E}">
        <p14:creationId xmlns:p14="http://schemas.microsoft.com/office/powerpoint/2010/main" val="100998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VRE4EIC Architectural Positioning</a:t>
            </a:r>
          </a:p>
        </p:txBody>
      </p:sp>
      <p:sp>
        <p:nvSpPr>
          <p:cNvPr id="9" name="Rectangle 8"/>
          <p:cNvSpPr/>
          <p:nvPr/>
        </p:nvSpPr>
        <p:spPr>
          <a:xfrm>
            <a:off x="609600" y="1905000"/>
            <a:ext cx="9518073" cy="7112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VRE4EIC (Virtual Research Environment)</a:t>
            </a:r>
          </a:p>
        </p:txBody>
      </p:sp>
      <p:sp>
        <p:nvSpPr>
          <p:cNvPr id="10" name="Rectangle 9"/>
          <p:cNvSpPr/>
          <p:nvPr/>
        </p:nvSpPr>
        <p:spPr>
          <a:xfrm>
            <a:off x="540327" y="2914073"/>
            <a:ext cx="11176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ELIXIR</a:t>
            </a:r>
          </a:p>
        </p:txBody>
      </p:sp>
      <p:sp>
        <p:nvSpPr>
          <p:cNvPr id="11" name="Rectangle 10"/>
          <p:cNvSpPr/>
          <p:nvPr/>
        </p:nvSpPr>
        <p:spPr>
          <a:xfrm>
            <a:off x="2673928" y="2921000"/>
            <a:ext cx="1237673" cy="152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DARIAH</a:t>
            </a:r>
          </a:p>
        </p:txBody>
      </p:sp>
      <p:sp>
        <p:nvSpPr>
          <p:cNvPr id="12" name="Rectangle 11"/>
          <p:cNvSpPr/>
          <p:nvPr/>
        </p:nvSpPr>
        <p:spPr>
          <a:xfrm>
            <a:off x="4849091" y="2964873"/>
            <a:ext cx="1117600" cy="152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EPOS</a:t>
            </a:r>
          </a:p>
        </p:txBody>
      </p:sp>
      <p:sp>
        <p:nvSpPr>
          <p:cNvPr id="13" name="Rectangle 12"/>
          <p:cNvSpPr/>
          <p:nvPr/>
        </p:nvSpPr>
        <p:spPr>
          <a:xfrm>
            <a:off x="6927272" y="2974109"/>
            <a:ext cx="1117600" cy="1524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ENVRI</a:t>
            </a:r>
          </a:p>
        </p:txBody>
      </p:sp>
      <p:sp>
        <p:nvSpPr>
          <p:cNvPr id="14" name="Rectangle 13"/>
          <p:cNvSpPr/>
          <p:nvPr/>
        </p:nvSpPr>
        <p:spPr>
          <a:xfrm>
            <a:off x="9033164" y="2978727"/>
            <a:ext cx="111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SKA</a:t>
            </a:r>
          </a:p>
        </p:txBody>
      </p:sp>
      <p:sp>
        <p:nvSpPr>
          <p:cNvPr id="15" name="Rectangle 14"/>
          <p:cNvSpPr/>
          <p:nvPr/>
        </p:nvSpPr>
        <p:spPr>
          <a:xfrm>
            <a:off x="2387600" y="5054600"/>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GEANT</a:t>
            </a:r>
          </a:p>
        </p:txBody>
      </p:sp>
      <p:sp>
        <p:nvSpPr>
          <p:cNvPr id="18" name="Rectangle 17"/>
          <p:cNvSpPr/>
          <p:nvPr/>
        </p:nvSpPr>
        <p:spPr>
          <a:xfrm>
            <a:off x="5504874" y="5054600"/>
            <a:ext cx="1200727"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a:t>
            </a:r>
          </a:p>
          <a:p>
            <a:pPr algn="ctr"/>
            <a:r>
              <a:rPr lang="en-GB" sz="2400" dirty="0"/>
              <a:t>EUDAT</a:t>
            </a:r>
          </a:p>
        </p:txBody>
      </p:sp>
      <p:sp>
        <p:nvSpPr>
          <p:cNvPr id="20" name="Rectangle 19"/>
          <p:cNvSpPr/>
          <p:nvPr/>
        </p:nvSpPr>
        <p:spPr>
          <a:xfrm>
            <a:off x="7015019" y="5054600"/>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t>
            </a:r>
          </a:p>
          <a:p>
            <a:pPr algn="ctr"/>
            <a:r>
              <a:rPr lang="en-GB" sz="2400" dirty="0"/>
              <a:t>EGI</a:t>
            </a:r>
          </a:p>
        </p:txBody>
      </p:sp>
      <p:sp>
        <p:nvSpPr>
          <p:cNvPr id="21" name="Rectangle 20"/>
          <p:cNvSpPr/>
          <p:nvPr/>
        </p:nvSpPr>
        <p:spPr>
          <a:xfrm>
            <a:off x="8617528" y="5054600"/>
            <a:ext cx="1542472"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t>
            </a:r>
          </a:p>
          <a:p>
            <a:pPr algn="ctr"/>
            <a:r>
              <a:rPr lang="en-GB" sz="2400" dirty="0"/>
              <a:t>OpenAIRE</a:t>
            </a:r>
          </a:p>
        </p:txBody>
      </p:sp>
      <p:sp>
        <p:nvSpPr>
          <p:cNvPr id="19" name="Flowchart: Magnetic Disk 18"/>
          <p:cNvSpPr/>
          <p:nvPr/>
        </p:nvSpPr>
        <p:spPr>
          <a:xfrm>
            <a:off x="10224654" y="1707035"/>
            <a:ext cx="1727200" cy="1320800"/>
          </a:xfrm>
          <a:prstGeom prst="flowChartMagneticDisk">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CERIF</a:t>
            </a:r>
          </a:p>
          <a:p>
            <a:pPr algn="ctr"/>
            <a:r>
              <a:rPr lang="en-GB" sz="2400" dirty="0" err="1"/>
              <a:t>Catalog</a:t>
            </a:r>
            <a:endParaRPr lang="en-GB" sz="2400" dirty="0"/>
          </a:p>
          <a:p>
            <a:pPr algn="ctr"/>
            <a:r>
              <a:rPr lang="en-GB" sz="2400" dirty="0"/>
              <a:t>(metadata)</a:t>
            </a:r>
          </a:p>
        </p:txBody>
      </p:sp>
      <p:sp>
        <p:nvSpPr>
          <p:cNvPr id="23" name="Rectangle 22"/>
          <p:cNvSpPr/>
          <p:nvPr/>
        </p:nvSpPr>
        <p:spPr>
          <a:xfrm>
            <a:off x="3911600" y="5047673"/>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AARC2</a:t>
            </a:r>
          </a:p>
        </p:txBody>
      </p:sp>
      <p:sp>
        <p:nvSpPr>
          <p:cNvPr id="2" name="Flowchart: Magnetic Disk 1"/>
          <p:cNvSpPr/>
          <p:nvPr/>
        </p:nvSpPr>
        <p:spPr>
          <a:xfrm>
            <a:off x="1787236" y="2911764"/>
            <a:ext cx="711200" cy="1422400"/>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1" name="Flowchart: Magnetic Disk 30"/>
          <p:cNvSpPr/>
          <p:nvPr/>
        </p:nvSpPr>
        <p:spPr>
          <a:xfrm>
            <a:off x="3990109" y="2964873"/>
            <a:ext cx="711200" cy="14224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2" name="Flowchart: Magnetic Disk 31"/>
          <p:cNvSpPr/>
          <p:nvPr/>
        </p:nvSpPr>
        <p:spPr>
          <a:xfrm>
            <a:off x="6105236" y="2974109"/>
            <a:ext cx="711200" cy="142240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3" name="Flowchart: Magnetic Disk 32"/>
          <p:cNvSpPr/>
          <p:nvPr/>
        </p:nvSpPr>
        <p:spPr>
          <a:xfrm>
            <a:off x="8206511" y="2957947"/>
            <a:ext cx="711200" cy="1422400"/>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4" name="Flowchart: Magnetic Disk 33"/>
          <p:cNvSpPr/>
          <p:nvPr/>
        </p:nvSpPr>
        <p:spPr>
          <a:xfrm>
            <a:off x="10261600" y="2978727"/>
            <a:ext cx="711200" cy="1422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 name="Arrow: Up-Down 2"/>
          <p:cNvSpPr/>
          <p:nvPr/>
        </p:nvSpPr>
        <p:spPr>
          <a:xfrm>
            <a:off x="1016000" y="2625437"/>
            <a:ext cx="203200" cy="2955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9" name="Arrow: Up-Down 28"/>
          <p:cNvSpPr/>
          <p:nvPr/>
        </p:nvSpPr>
        <p:spPr>
          <a:xfrm>
            <a:off x="3191163" y="2639291"/>
            <a:ext cx="203200" cy="2955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Arrow: Up-Down 29"/>
          <p:cNvSpPr/>
          <p:nvPr/>
        </p:nvSpPr>
        <p:spPr>
          <a:xfrm>
            <a:off x="5366325" y="2639291"/>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5" name="Arrow: Up-Down 34"/>
          <p:cNvSpPr/>
          <p:nvPr/>
        </p:nvSpPr>
        <p:spPr>
          <a:xfrm>
            <a:off x="7384472" y="2662383"/>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6" name="Arrow: Up-Down 35"/>
          <p:cNvSpPr/>
          <p:nvPr/>
        </p:nvSpPr>
        <p:spPr>
          <a:xfrm>
            <a:off x="9490364" y="2652709"/>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5" name="Straight Arrow Connector 4"/>
          <p:cNvCxnSpPr/>
          <p:nvPr/>
        </p:nvCxnSpPr>
        <p:spPr>
          <a:xfrm>
            <a:off x="711200" y="4396510"/>
            <a:ext cx="1727200" cy="6511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1200" y="4410364"/>
            <a:ext cx="3228109" cy="622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87400" y="4395855"/>
            <a:ext cx="6255325" cy="6518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48248" y="4434735"/>
            <a:ext cx="4821277" cy="598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4720" y="4427808"/>
            <a:ext cx="7812809" cy="598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11425" y="6309320"/>
            <a:ext cx="9399916" cy="369332"/>
            <a:chOff x="683568" y="6309320"/>
            <a:chExt cx="7049937" cy="369332"/>
          </a:xfrm>
        </p:grpSpPr>
        <p:sp>
          <p:nvSpPr>
            <p:cNvPr id="42" name="TextBox 4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43" name="TextBox 4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4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29</a:t>
            </a:fld>
            <a:endParaRPr lang="en-GB" b="1" dirty="0">
              <a:solidFill>
                <a:schemeClr val="tx1"/>
              </a:solidFill>
            </a:endParaRPr>
          </a:p>
        </p:txBody>
      </p:sp>
    </p:spTree>
    <p:extLst>
      <p:ext uri="{BB962C8B-B14F-4D97-AF65-F5344CB8AC3E}">
        <p14:creationId xmlns:p14="http://schemas.microsoft.com/office/powerpoint/2010/main" val="117377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The VRE4EIC Challenge</a:t>
            </a:r>
          </a:p>
        </p:txBody>
      </p:sp>
      <p:sp>
        <p:nvSpPr>
          <p:cNvPr id="9" name="Rectangle 8"/>
          <p:cNvSpPr/>
          <p:nvPr/>
        </p:nvSpPr>
        <p:spPr>
          <a:xfrm>
            <a:off x="609600" y="1905000"/>
            <a:ext cx="9518073" cy="7112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VRE4EIC (Virtual Research Environment)</a:t>
            </a:r>
          </a:p>
        </p:txBody>
      </p:sp>
      <p:sp>
        <p:nvSpPr>
          <p:cNvPr id="10" name="Rectangle 9"/>
          <p:cNvSpPr/>
          <p:nvPr/>
        </p:nvSpPr>
        <p:spPr>
          <a:xfrm>
            <a:off x="540327" y="2914073"/>
            <a:ext cx="11176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ELIXIR</a:t>
            </a:r>
          </a:p>
        </p:txBody>
      </p:sp>
      <p:sp>
        <p:nvSpPr>
          <p:cNvPr id="11" name="Rectangle 10"/>
          <p:cNvSpPr/>
          <p:nvPr/>
        </p:nvSpPr>
        <p:spPr>
          <a:xfrm>
            <a:off x="2673928" y="2921000"/>
            <a:ext cx="1237673" cy="152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DARIAH</a:t>
            </a:r>
          </a:p>
        </p:txBody>
      </p:sp>
      <p:sp>
        <p:nvSpPr>
          <p:cNvPr id="12" name="Rectangle 11"/>
          <p:cNvSpPr/>
          <p:nvPr/>
        </p:nvSpPr>
        <p:spPr>
          <a:xfrm>
            <a:off x="4849091" y="2964873"/>
            <a:ext cx="1117600" cy="152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EPOS</a:t>
            </a:r>
          </a:p>
        </p:txBody>
      </p:sp>
      <p:sp>
        <p:nvSpPr>
          <p:cNvPr id="13" name="Rectangle 12"/>
          <p:cNvSpPr/>
          <p:nvPr/>
        </p:nvSpPr>
        <p:spPr>
          <a:xfrm>
            <a:off x="6927272" y="2974109"/>
            <a:ext cx="1117600" cy="1524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ENVRI</a:t>
            </a:r>
          </a:p>
        </p:txBody>
      </p:sp>
      <p:sp>
        <p:nvSpPr>
          <p:cNvPr id="14" name="Rectangle 13"/>
          <p:cNvSpPr/>
          <p:nvPr/>
        </p:nvSpPr>
        <p:spPr>
          <a:xfrm>
            <a:off x="9033164" y="2978727"/>
            <a:ext cx="111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e-RI</a:t>
            </a:r>
          </a:p>
          <a:p>
            <a:pPr algn="ctr"/>
            <a:r>
              <a:rPr lang="en-GB" sz="2400" dirty="0"/>
              <a:t>e.g.</a:t>
            </a:r>
          </a:p>
          <a:p>
            <a:pPr algn="ctr"/>
            <a:r>
              <a:rPr lang="en-GB" sz="2400" dirty="0"/>
              <a:t>SKA</a:t>
            </a:r>
          </a:p>
        </p:txBody>
      </p:sp>
      <p:sp>
        <p:nvSpPr>
          <p:cNvPr id="15" name="Rectangle 14"/>
          <p:cNvSpPr/>
          <p:nvPr/>
        </p:nvSpPr>
        <p:spPr>
          <a:xfrm>
            <a:off x="2387600" y="5054600"/>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GEANT</a:t>
            </a:r>
          </a:p>
        </p:txBody>
      </p:sp>
      <p:sp>
        <p:nvSpPr>
          <p:cNvPr id="18" name="Rectangle 17"/>
          <p:cNvSpPr/>
          <p:nvPr/>
        </p:nvSpPr>
        <p:spPr>
          <a:xfrm>
            <a:off x="5504874" y="5054600"/>
            <a:ext cx="1200727"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a:t>
            </a:r>
          </a:p>
          <a:p>
            <a:pPr algn="ctr"/>
            <a:r>
              <a:rPr lang="en-GB" sz="2400" dirty="0"/>
              <a:t>EUDAT</a:t>
            </a:r>
          </a:p>
        </p:txBody>
      </p:sp>
      <p:sp>
        <p:nvSpPr>
          <p:cNvPr id="20" name="Rectangle 19"/>
          <p:cNvSpPr/>
          <p:nvPr/>
        </p:nvSpPr>
        <p:spPr>
          <a:xfrm>
            <a:off x="7015019" y="5054600"/>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t>
            </a:r>
          </a:p>
          <a:p>
            <a:pPr algn="ctr"/>
            <a:r>
              <a:rPr lang="en-GB" sz="2400" dirty="0"/>
              <a:t>EGI</a:t>
            </a:r>
          </a:p>
        </p:txBody>
      </p:sp>
      <p:sp>
        <p:nvSpPr>
          <p:cNvPr id="21" name="Rectangle 20"/>
          <p:cNvSpPr/>
          <p:nvPr/>
        </p:nvSpPr>
        <p:spPr>
          <a:xfrm>
            <a:off x="8617528" y="5054600"/>
            <a:ext cx="1542472"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t>
            </a:r>
          </a:p>
          <a:p>
            <a:pPr algn="ctr"/>
            <a:r>
              <a:rPr lang="en-GB" sz="2400" dirty="0"/>
              <a:t>OpenAIRE</a:t>
            </a:r>
          </a:p>
        </p:txBody>
      </p:sp>
      <p:sp>
        <p:nvSpPr>
          <p:cNvPr id="19" name="Flowchart: Magnetic Disk 18"/>
          <p:cNvSpPr/>
          <p:nvPr/>
        </p:nvSpPr>
        <p:spPr>
          <a:xfrm>
            <a:off x="10224654" y="1707035"/>
            <a:ext cx="1727200" cy="1320800"/>
          </a:xfrm>
          <a:prstGeom prst="flowChartMagneticDisk">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CERIF</a:t>
            </a:r>
          </a:p>
          <a:p>
            <a:pPr algn="ctr"/>
            <a:r>
              <a:rPr lang="en-GB" sz="2400" dirty="0" err="1"/>
              <a:t>Catalog</a:t>
            </a:r>
            <a:endParaRPr lang="en-GB" sz="2400" dirty="0"/>
          </a:p>
          <a:p>
            <a:pPr algn="ctr"/>
            <a:r>
              <a:rPr lang="en-GB" sz="2400" dirty="0"/>
              <a:t>(metadata)</a:t>
            </a:r>
          </a:p>
        </p:txBody>
      </p:sp>
      <p:sp>
        <p:nvSpPr>
          <p:cNvPr id="23" name="Rectangle 22"/>
          <p:cNvSpPr/>
          <p:nvPr/>
        </p:nvSpPr>
        <p:spPr>
          <a:xfrm>
            <a:off x="3911600" y="5047673"/>
            <a:ext cx="1320800" cy="101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e-I</a:t>
            </a:r>
          </a:p>
          <a:p>
            <a:pPr algn="ctr"/>
            <a:r>
              <a:rPr lang="en-GB" sz="2400" dirty="0"/>
              <a:t>e.g AARC2</a:t>
            </a:r>
          </a:p>
        </p:txBody>
      </p:sp>
      <p:sp>
        <p:nvSpPr>
          <p:cNvPr id="2" name="Flowchart: Magnetic Disk 1"/>
          <p:cNvSpPr/>
          <p:nvPr/>
        </p:nvSpPr>
        <p:spPr>
          <a:xfrm>
            <a:off x="1787236" y="2911764"/>
            <a:ext cx="711200" cy="1422400"/>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1" name="Flowchart: Magnetic Disk 30"/>
          <p:cNvSpPr/>
          <p:nvPr/>
        </p:nvSpPr>
        <p:spPr>
          <a:xfrm>
            <a:off x="3990109" y="2964873"/>
            <a:ext cx="711200" cy="142240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2" name="Flowchart: Magnetic Disk 31"/>
          <p:cNvSpPr/>
          <p:nvPr/>
        </p:nvSpPr>
        <p:spPr>
          <a:xfrm>
            <a:off x="6105236" y="2974109"/>
            <a:ext cx="711200" cy="1422400"/>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3" name="Flowchart: Magnetic Disk 32"/>
          <p:cNvSpPr/>
          <p:nvPr/>
        </p:nvSpPr>
        <p:spPr>
          <a:xfrm>
            <a:off x="8206511" y="2957947"/>
            <a:ext cx="711200" cy="1422400"/>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4" name="Flowchart: Magnetic Disk 33"/>
          <p:cNvSpPr/>
          <p:nvPr/>
        </p:nvSpPr>
        <p:spPr>
          <a:xfrm>
            <a:off x="10261600" y="2978727"/>
            <a:ext cx="711200" cy="1422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catalog</a:t>
            </a:r>
          </a:p>
        </p:txBody>
      </p:sp>
      <p:sp>
        <p:nvSpPr>
          <p:cNvPr id="3" name="Arrow: Up-Down 2"/>
          <p:cNvSpPr/>
          <p:nvPr/>
        </p:nvSpPr>
        <p:spPr>
          <a:xfrm>
            <a:off x="1016000" y="2625437"/>
            <a:ext cx="203200" cy="2955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9" name="Arrow: Up-Down 28"/>
          <p:cNvSpPr/>
          <p:nvPr/>
        </p:nvSpPr>
        <p:spPr>
          <a:xfrm>
            <a:off x="3191163" y="2639291"/>
            <a:ext cx="203200" cy="2955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0" name="Arrow: Up-Down 29"/>
          <p:cNvSpPr/>
          <p:nvPr/>
        </p:nvSpPr>
        <p:spPr>
          <a:xfrm>
            <a:off x="5366325" y="2639291"/>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5" name="Arrow: Up-Down 34"/>
          <p:cNvSpPr/>
          <p:nvPr/>
        </p:nvSpPr>
        <p:spPr>
          <a:xfrm>
            <a:off x="7384472" y="2662383"/>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6" name="Arrow: Up-Down 35"/>
          <p:cNvSpPr/>
          <p:nvPr/>
        </p:nvSpPr>
        <p:spPr>
          <a:xfrm>
            <a:off x="9490364" y="2652709"/>
            <a:ext cx="203200" cy="295564"/>
          </a:xfrm>
          <a:prstGeom prst="upDown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cxnSp>
        <p:nvCxnSpPr>
          <p:cNvPr id="5" name="Straight Arrow Connector 4"/>
          <p:cNvCxnSpPr/>
          <p:nvPr/>
        </p:nvCxnSpPr>
        <p:spPr>
          <a:xfrm>
            <a:off x="711200" y="4396510"/>
            <a:ext cx="1727200" cy="6511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11200" y="4410364"/>
            <a:ext cx="3228109" cy="622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87400" y="4395855"/>
            <a:ext cx="6255325" cy="6518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48248" y="4434735"/>
            <a:ext cx="4821277" cy="598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4720" y="4427808"/>
            <a:ext cx="7812809" cy="5984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11425" y="6309320"/>
            <a:ext cx="9399916" cy="369332"/>
            <a:chOff x="683568" y="6309320"/>
            <a:chExt cx="7049937" cy="369332"/>
          </a:xfrm>
        </p:grpSpPr>
        <p:sp>
          <p:nvSpPr>
            <p:cNvPr id="42" name="TextBox 4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43" name="TextBox 4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4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3</a:t>
            </a:fld>
            <a:endParaRPr lang="en-GB" b="1" dirty="0">
              <a:solidFill>
                <a:schemeClr val="tx1"/>
              </a:solidFill>
            </a:endParaRPr>
          </a:p>
        </p:txBody>
      </p:sp>
    </p:spTree>
    <p:extLst>
      <p:ext uri="{BB962C8B-B14F-4D97-AF65-F5344CB8AC3E}">
        <p14:creationId xmlns:p14="http://schemas.microsoft.com/office/powerpoint/2010/main" val="1816719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normAutofit/>
          </a:bodyPr>
          <a:lstStyle/>
          <a:p>
            <a:pPr marL="0" indent="0" algn="ctr">
              <a:buNone/>
            </a:pPr>
            <a:endParaRPr lang="en-GB" dirty="0"/>
          </a:p>
          <a:p>
            <a:pPr marL="0" indent="0" algn="ctr">
              <a:buNone/>
            </a:pPr>
            <a:r>
              <a:rPr lang="en-GB" sz="16600" dirty="0">
                <a:solidFill>
                  <a:srgbClr val="FF0000"/>
                </a:solidFill>
              </a:rPr>
              <a:t>?</a:t>
            </a:r>
          </a:p>
        </p:txBody>
      </p:sp>
      <p:grpSp>
        <p:nvGrpSpPr>
          <p:cNvPr id="8" name="Group 7"/>
          <p:cNvGrpSpPr/>
          <p:nvPr/>
        </p:nvGrpSpPr>
        <p:grpSpPr>
          <a:xfrm>
            <a:off x="911425" y="6309320"/>
            <a:ext cx="9399916" cy="369332"/>
            <a:chOff x="683568" y="6309320"/>
            <a:chExt cx="7049937" cy="369332"/>
          </a:xfrm>
        </p:grpSpPr>
        <p:sp>
          <p:nvSpPr>
            <p:cNvPr id="9" name="TextBox 8"/>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3" name="TextBox 1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4"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30</a:t>
            </a:fld>
            <a:endParaRPr lang="en-GB" b="1" dirty="0">
              <a:solidFill>
                <a:schemeClr val="tx1"/>
              </a:solidFill>
            </a:endParaRPr>
          </a:p>
        </p:txBody>
      </p:sp>
    </p:spTree>
    <p:extLst>
      <p:ext uri="{BB962C8B-B14F-4D97-AF65-F5344CB8AC3E}">
        <p14:creationId xmlns:p14="http://schemas.microsoft.com/office/powerpoint/2010/main" val="416372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GB" dirty="0"/>
              <a:t>Acknowledgment</a:t>
            </a:r>
          </a:p>
        </p:txBody>
      </p:sp>
      <p:sp>
        <p:nvSpPr>
          <p:cNvPr id="7" name="ZoneTexte 6"/>
          <p:cNvSpPr txBox="1"/>
          <p:nvPr/>
        </p:nvSpPr>
        <p:spPr>
          <a:xfrm>
            <a:off x="1052946" y="2638524"/>
            <a:ext cx="10300854" cy="1384995"/>
          </a:xfrm>
          <a:prstGeom prst="rect">
            <a:avLst/>
          </a:prstGeom>
          <a:noFill/>
        </p:spPr>
        <p:txBody>
          <a:bodyPr wrap="square" rtlCol="0">
            <a:spAutoFit/>
          </a:bodyPr>
          <a:lstStyle/>
          <a:p>
            <a:pPr algn="ctr"/>
            <a:r>
              <a:rPr lang="en-GB" sz="2800" dirty="0"/>
              <a:t>The VRE4EIC </a:t>
            </a:r>
            <a:r>
              <a:rPr lang="en-GB" sz="2800"/>
              <a:t>project has </a:t>
            </a:r>
            <a:r>
              <a:rPr lang="en-GB" sz="2800" dirty="0"/>
              <a:t>received </a:t>
            </a:r>
            <a:r>
              <a:rPr lang="en-GB" sz="2800"/>
              <a:t>funding </a:t>
            </a:r>
            <a:br>
              <a:rPr lang="en-GB" sz="2800"/>
            </a:br>
            <a:r>
              <a:rPr lang="en-GB" sz="2800"/>
              <a:t>from </a:t>
            </a:r>
            <a:r>
              <a:rPr lang="en-GB" sz="2800" dirty="0"/>
              <a:t>the European Union’s Horizon 2020 research and innovation programme under grant agreement No 676247</a:t>
            </a:r>
          </a:p>
        </p:txBody>
      </p:sp>
      <p:pic>
        <p:nvPicPr>
          <p:cNvPr id="9" name="Image 8"/>
          <p:cNvPicPr/>
          <p:nvPr/>
        </p:nvPicPr>
        <p:blipFill>
          <a:blip r:embed="rId2">
            <a:extLst>
              <a:ext uri="{28A0092B-C50C-407E-A947-70E740481C1C}">
                <a14:useLocalDpi xmlns:a14="http://schemas.microsoft.com/office/drawing/2010/main" val="0"/>
              </a:ext>
            </a:extLst>
          </a:blip>
          <a:stretch>
            <a:fillRect/>
          </a:stretch>
        </p:blipFill>
        <p:spPr>
          <a:xfrm>
            <a:off x="4456026" y="4302205"/>
            <a:ext cx="2614930" cy="1775460"/>
          </a:xfrm>
          <a:prstGeom prst="rect">
            <a:avLst/>
          </a:prstGeom>
        </p:spPr>
      </p:pic>
      <p:grpSp>
        <p:nvGrpSpPr>
          <p:cNvPr id="10" name="Group 9"/>
          <p:cNvGrpSpPr/>
          <p:nvPr/>
        </p:nvGrpSpPr>
        <p:grpSpPr>
          <a:xfrm>
            <a:off x="911425" y="6309320"/>
            <a:ext cx="9399916" cy="369332"/>
            <a:chOff x="683568" y="6309320"/>
            <a:chExt cx="7049937" cy="369332"/>
          </a:xfrm>
        </p:grpSpPr>
        <p:sp>
          <p:nvSpPr>
            <p:cNvPr id="11" name="TextBox 10"/>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2" name="TextBox 11"/>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6" name="Slide Number Placeholder 8"/>
          <p:cNvSpPr>
            <a:spLocks noGrp="1"/>
          </p:cNvSpPr>
          <p:nvPr>
            <p:ph type="sldNum" sz="quarter" idx="4294967295"/>
          </p:nvPr>
        </p:nvSpPr>
        <p:spPr>
          <a:xfrm>
            <a:off x="10128447" y="6311425"/>
            <a:ext cx="1551231" cy="365125"/>
          </a:xfrm>
          <a:prstGeom prst="rect">
            <a:avLst/>
          </a:prstGeom>
        </p:spPr>
        <p:txBody>
          <a:bodyPr/>
          <a:lstStyle/>
          <a:p>
            <a:fld id="{26F82D4B-5829-422B-8533-7F1C348282FF}" type="slidenum">
              <a:rPr lang="en-GB" b="1" smtClean="0">
                <a:solidFill>
                  <a:schemeClr val="tx1"/>
                </a:solidFill>
              </a:rPr>
              <a:pPr/>
              <a:t>31</a:t>
            </a:fld>
            <a:endParaRPr lang="en-GB" b="1" dirty="0">
              <a:solidFill>
                <a:schemeClr val="tx1"/>
              </a:solidFill>
            </a:endParaRPr>
          </a:p>
        </p:txBody>
      </p:sp>
    </p:spTree>
    <p:extLst>
      <p:ext uri="{BB962C8B-B14F-4D97-AF65-F5344CB8AC3E}">
        <p14:creationId xmlns:p14="http://schemas.microsoft.com/office/powerpoint/2010/main" val="136597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Need for Metadata</a:t>
            </a:r>
          </a:p>
        </p:txBody>
      </p:sp>
      <p:sp>
        <p:nvSpPr>
          <p:cNvPr id="7" name="Content Placeholder 6"/>
          <p:cNvSpPr>
            <a:spLocks noGrp="1"/>
          </p:cNvSpPr>
          <p:nvPr>
            <p:ph sz="half" idx="1"/>
          </p:nvPr>
        </p:nvSpPr>
        <p:spPr>
          <a:xfrm>
            <a:off x="812800" y="1397000"/>
            <a:ext cx="5283200" cy="6034088"/>
          </a:xfrm>
        </p:spPr>
        <p:txBody>
          <a:bodyPr/>
          <a:lstStyle/>
          <a:p>
            <a:r>
              <a:rPr lang="en-GB" dirty="0"/>
              <a:t>Discovery</a:t>
            </a:r>
          </a:p>
          <a:p>
            <a:endParaRPr lang="en-GB" dirty="0"/>
          </a:p>
          <a:p>
            <a:r>
              <a:rPr lang="en-GB" dirty="0"/>
              <a:t>Contextu</a:t>
            </a:r>
          </a:p>
          <a:p>
            <a:pPr marL="0" indent="0">
              <a:buNone/>
            </a:pPr>
            <a:r>
              <a:rPr lang="en-GB" dirty="0"/>
              <a:t>-    alisation</a:t>
            </a:r>
          </a:p>
          <a:p>
            <a:endParaRPr lang="en-GB" dirty="0"/>
          </a:p>
          <a:p>
            <a:r>
              <a:rPr lang="en-GB" dirty="0"/>
              <a:t>Action</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5202" y="1871961"/>
            <a:ext cx="5818987" cy="4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1" y="1397001"/>
            <a:ext cx="2451100" cy="147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4" y="2828406"/>
            <a:ext cx="2368551" cy="1751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175" y="4572937"/>
            <a:ext cx="2359027" cy="159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911425" y="6309320"/>
            <a:ext cx="9399916" cy="369332"/>
            <a:chOff x="683568" y="6309320"/>
            <a:chExt cx="7049937" cy="369332"/>
          </a:xfrm>
        </p:grpSpPr>
        <p:sp>
          <p:nvSpPr>
            <p:cNvPr id="16" name="TextBox 15"/>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7" name="TextBox 16"/>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8" name="Slide Number Placeholder 8"/>
          <p:cNvSpPr txBox="1">
            <a:spLocks/>
          </p:cNvSpPr>
          <p:nvPr/>
        </p:nvSpPr>
        <p:spPr>
          <a:xfrm>
            <a:off x="10202588" y="6309320"/>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4</a:t>
            </a:fld>
            <a:endParaRPr lang="en-GB" b="1" dirty="0">
              <a:solidFill>
                <a:schemeClr val="tx1"/>
              </a:solidFill>
            </a:endParaRPr>
          </a:p>
        </p:txBody>
      </p:sp>
    </p:spTree>
    <p:extLst>
      <p:ext uri="{BB962C8B-B14F-4D97-AF65-F5344CB8AC3E}">
        <p14:creationId xmlns:p14="http://schemas.microsoft.com/office/powerpoint/2010/main" val="21673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 Desiderata</a:t>
            </a:r>
          </a:p>
        </p:txBody>
      </p:sp>
      <p:sp>
        <p:nvSpPr>
          <p:cNvPr id="3" name="Content Placeholder 2"/>
          <p:cNvSpPr>
            <a:spLocks noGrp="1"/>
          </p:cNvSpPr>
          <p:nvPr>
            <p:ph sz="half" idx="1"/>
          </p:nvPr>
        </p:nvSpPr>
        <p:spPr>
          <a:xfrm>
            <a:off x="508000" y="1397000"/>
            <a:ext cx="5486400" cy="6034088"/>
          </a:xfrm>
        </p:spPr>
        <p:txBody>
          <a:bodyPr/>
          <a:lstStyle/>
          <a:p>
            <a:r>
              <a:rPr lang="en-GB" dirty="0"/>
              <a:t>Formal syntax</a:t>
            </a:r>
          </a:p>
          <a:p>
            <a:pPr lvl="1"/>
            <a:r>
              <a:rPr lang="en-GB" dirty="0"/>
              <a:t>Referential integrity</a:t>
            </a:r>
          </a:p>
          <a:p>
            <a:pPr lvl="1"/>
            <a:r>
              <a:rPr lang="en-GB" dirty="0"/>
              <a:t>Functional integrity</a:t>
            </a:r>
          </a:p>
          <a:p>
            <a:r>
              <a:rPr lang="en-GB" dirty="0"/>
              <a:t>Declared semantics</a:t>
            </a:r>
          </a:p>
          <a:p>
            <a:pPr lvl="1"/>
            <a:r>
              <a:rPr lang="en-GB" dirty="0"/>
              <a:t>Ontologies</a:t>
            </a:r>
          </a:p>
          <a:p>
            <a:pPr lvl="1"/>
            <a:r>
              <a:rPr lang="en-GB" dirty="0"/>
              <a:t>multilingual</a:t>
            </a:r>
          </a:p>
        </p:txBody>
      </p:sp>
      <p:sp>
        <p:nvSpPr>
          <p:cNvPr id="4" name="Content Placeholder 3"/>
          <p:cNvSpPr>
            <a:spLocks noGrp="1"/>
          </p:cNvSpPr>
          <p:nvPr>
            <p:ph sz="half" idx="2"/>
          </p:nvPr>
        </p:nvSpPr>
        <p:spPr>
          <a:xfrm>
            <a:off x="6197600" y="1397000"/>
            <a:ext cx="5384800" cy="6034088"/>
          </a:xfrm>
        </p:spPr>
        <p:txBody>
          <a:bodyPr/>
          <a:lstStyle/>
          <a:p>
            <a:r>
              <a:rPr lang="en-GB" dirty="0"/>
              <a:t>To allow not only</a:t>
            </a:r>
          </a:p>
          <a:p>
            <a:pPr lvl="1"/>
            <a:r>
              <a:rPr lang="en-GB" dirty="0"/>
              <a:t>Discovery</a:t>
            </a:r>
          </a:p>
          <a:p>
            <a:pPr lvl="1"/>
            <a:r>
              <a:rPr lang="en-GB" dirty="0"/>
              <a:t>Contextualisation </a:t>
            </a:r>
          </a:p>
          <a:p>
            <a:pPr lvl="2"/>
            <a:r>
              <a:rPr lang="en-GB" dirty="0"/>
              <a:t>relevance </a:t>
            </a:r>
          </a:p>
          <a:p>
            <a:pPr lvl="2"/>
            <a:r>
              <a:rPr lang="en-GB" dirty="0"/>
              <a:t>quality</a:t>
            </a:r>
          </a:p>
          <a:p>
            <a:pPr lvl="1"/>
            <a:r>
              <a:rPr lang="en-GB" dirty="0"/>
              <a:t>Action </a:t>
            </a:r>
          </a:p>
          <a:p>
            <a:pPr lvl="2"/>
            <a:r>
              <a:rPr lang="en-GB" dirty="0"/>
              <a:t>Deployment</a:t>
            </a:r>
          </a:p>
          <a:p>
            <a:pPr lvl="2"/>
            <a:r>
              <a:rPr lang="en-GB" dirty="0"/>
              <a:t>Execution</a:t>
            </a:r>
          </a:p>
          <a:p>
            <a:pPr lvl="2"/>
            <a:r>
              <a:rPr lang="en-GB" dirty="0"/>
              <a:t>Interoperation</a:t>
            </a:r>
          </a:p>
          <a:p>
            <a:r>
              <a:rPr lang="en-GB" dirty="0"/>
              <a:t>by </a:t>
            </a:r>
            <a:r>
              <a:rPr lang="en-GB" dirty="0">
                <a:solidFill>
                  <a:srgbClr val="FF0000"/>
                </a:solidFill>
              </a:rPr>
              <a:t>HUMANS</a:t>
            </a:r>
            <a:r>
              <a:rPr lang="en-GB" dirty="0"/>
              <a:t> </a:t>
            </a:r>
          </a:p>
          <a:p>
            <a:r>
              <a:rPr lang="en-GB" dirty="0"/>
              <a:t>but also by </a:t>
            </a:r>
            <a:r>
              <a:rPr lang="en-GB" dirty="0">
                <a:solidFill>
                  <a:srgbClr val="0070C0"/>
                </a:solidFill>
              </a:rPr>
              <a:t>COMPUTERS</a:t>
            </a:r>
          </a:p>
        </p:txBody>
      </p:sp>
      <p:sp>
        <p:nvSpPr>
          <p:cNvPr id="5" name="Slide Number Placeholder 4"/>
          <p:cNvSpPr>
            <a:spLocks noGrp="1"/>
          </p:cNvSpPr>
          <p:nvPr>
            <p:ph type="sldNum" sz="quarter" idx="12"/>
          </p:nvPr>
        </p:nvSpPr>
        <p:spPr/>
        <p:txBody>
          <a:bodyPr/>
          <a:lstStyle/>
          <a:p>
            <a:fld id="{636E18BC-2BA3-4805-B159-D6712AA57CC3}" type="slidenum">
              <a:rPr lang="en-GB" smtClean="0"/>
              <a:t>5</a:t>
            </a:fld>
            <a:endParaRPr lang="en-GB" dirty="0"/>
          </a:p>
        </p:txBody>
      </p:sp>
      <p:grpSp>
        <p:nvGrpSpPr>
          <p:cNvPr id="11" name="Group 10"/>
          <p:cNvGrpSpPr/>
          <p:nvPr/>
        </p:nvGrpSpPr>
        <p:grpSpPr>
          <a:xfrm>
            <a:off x="911425" y="6309320"/>
            <a:ext cx="9399916" cy="369332"/>
            <a:chOff x="683568" y="6309320"/>
            <a:chExt cx="7049937" cy="369332"/>
          </a:xfrm>
        </p:grpSpPr>
        <p:sp>
          <p:nvSpPr>
            <p:cNvPr id="12" name="TextBox 11"/>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3" name="TextBox 12"/>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4"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5</a:t>
            </a:fld>
            <a:endParaRPr lang="en-GB" b="1" dirty="0">
              <a:solidFill>
                <a:schemeClr val="tx1"/>
              </a:solidFill>
            </a:endParaRPr>
          </a:p>
        </p:txBody>
      </p:sp>
    </p:spTree>
    <p:extLst>
      <p:ext uri="{BB962C8B-B14F-4D97-AF65-F5344CB8AC3E}">
        <p14:creationId xmlns:p14="http://schemas.microsoft.com/office/powerpoint/2010/main" val="71104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Metadata Desiderata: Example: Syntax</a:t>
            </a:r>
          </a:p>
        </p:txBody>
      </p:sp>
      <p:sp>
        <p:nvSpPr>
          <p:cNvPr id="6" name="Content Placeholder 5"/>
          <p:cNvSpPr>
            <a:spLocks noGrp="1"/>
          </p:cNvSpPr>
          <p:nvPr>
            <p:ph idx="1"/>
          </p:nvPr>
        </p:nvSpPr>
        <p:spPr/>
        <p:txBody>
          <a:bodyPr>
            <a:normAutofit/>
          </a:bodyPr>
          <a:lstStyle/>
          <a:p>
            <a:pPr marL="0" indent="0">
              <a:buNone/>
            </a:pPr>
            <a:r>
              <a:rPr lang="en-GB" dirty="0"/>
              <a:t>&lt;ID&gt;&lt;Title&gt;&lt;Abstract&gt;&lt;Author&gt;</a:t>
            </a:r>
          </a:p>
          <a:p>
            <a:pPr marL="685783" indent="-685783">
              <a:buAutoNum type="alphaLcParenBoth"/>
            </a:pPr>
            <a:r>
              <a:rPr lang="en-GB" dirty="0">
                <a:solidFill>
                  <a:srgbClr val="0070C0"/>
                </a:solidFill>
              </a:rPr>
              <a:t>May be &gt;1 author (referential integrity)</a:t>
            </a:r>
          </a:p>
          <a:p>
            <a:pPr marL="685783" indent="-685783">
              <a:buFont typeface="Arial" panose="020B0604020202020204" pitchFamily="34" charset="0"/>
              <a:buAutoNum type="alphaLcParenBoth"/>
            </a:pPr>
            <a:r>
              <a:rPr lang="en-GB" dirty="0">
                <a:solidFill>
                  <a:srgbClr val="0070C0"/>
                </a:solidFill>
              </a:rPr>
              <a:t>May be &gt;1 title/abstract (multilinguality) (referential integrity)</a:t>
            </a:r>
          </a:p>
          <a:p>
            <a:pPr marL="685783" indent="-685783">
              <a:buAutoNum type="alphaLcParenBoth"/>
            </a:pPr>
            <a:r>
              <a:rPr lang="en-GB" dirty="0">
                <a:solidFill>
                  <a:srgbClr val="0070C0"/>
                </a:solidFill>
              </a:rPr>
              <a:t>Author is not uniquely dependent on ID which refers to the digital object (functional integrity)</a:t>
            </a:r>
          </a:p>
          <a:p>
            <a:pPr marL="0" indent="0">
              <a:buNone/>
            </a:pPr>
            <a:r>
              <a:rPr lang="en-GB" dirty="0">
                <a:solidFill>
                  <a:srgbClr val="FF0000"/>
                </a:solidFill>
              </a:rPr>
              <a:t>This was a simple example; it can get much more complex hence need for formal syntax</a:t>
            </a:r>
          </a:p>
        </p:txBody>
      </p:sp>
      <p:sp>
        <p:nvSpPr>
          <p:cNvPr id="5" name="Slide Number Placeholder 4"/>
          <p:cNvSpPr>
            <a:spLocks noGrp="1"/>
          </p:cNvSpPr>
          <p:nvPr>
            <p:ph type="sldNum" sz="quarter" idx="12"/>
          </p:nvPr>
        </p:nvSpPr>
        <p:spPr/>
        <p:txBody>
          <a:bodyPr/>
          <a:lstStyle/>
          <a:p>
            <a:fld id="{636E18BC-2BA3-4805-B159-D6712AA57CC3}" type="slidenum">
              <a:rPr lang="en-GB" smtClean="0"/>
              <a:t>6</a:t>
            </a:fld>
            <a:endParaRPr lang="en-GB" dirty="0"/>
          </a:p>
        </p:txBody>
      </p:sp>
      <p:grpSp>
        <p:nvGrpSpPr>
          <p:cNvPr id="12" name="Group 11"/>
          <p:cNvGrpSpPr/>
          <p:nvPr/>
        </p:nvGrpSpPr>
        <p:grpSpPr>
          <a:xfrm>
            <a:off x="911425" y="6309320"/>
            <a:ext cx="9399916" cy="369332"/>
            <a:chOff x="683568" y="6309320"/>
            <a:chExt cx="7049937" cy="369332"/>
          </a:xfrm>
        </p:grpSpPr>
        <p:sp>
          <p:nvSpPr>
            <p:cNvPr id="13" name="TextBox 12"/>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4" name="TextBox 13"/>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6</a:t>
            </a:fld>
            <a:endParaRPr lang="en-GB" b="1" dirty="0">
              <a:solidFill>
                <a:schemeClr val="tx1"/>
              </a:solidFill>
            </a:endParaRPr>
          </a:p>
        </p:txBody>
      </p:sp>
    </p:spTree>
    <p:extLst>
      <p:ext uri="{BB962C8B-B14F-4D97-AF65-F5344CB8AC3E}">
        <p14:creationId xmlns:p14="http://schemas.microsoft.com/office/powerpoint/2010/main" val="230639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10" y="274639"/>
            <a:ext cx="11852189" cy="1143000"/>
          </a:xfrm>
        </p:spPr>
        <p:txBody>
          <a:bodyPr>
            <a:normAutofit/>
          </a:bodyPr>
          <a:lstStyle/>
          <a:p>
            <a:r>
              <a:rPr lang="en-GB" dirty="0"/>
              <a:t>Metadata Desiderata: Example: Semantics</a:t>
            </a:r>
          </a:p>
        </p:txBody>
      </p:sp>
      <p:sp>
        <p:nvSpPr>
          <p:cNvPr id="3" name="Content Placeholder 2"/>
          <p:cNvSpPr>
            <a:spLocks noGrp="1"/>
          </p:cNvSpPr>
          <p:nvPr>
            <p:ph idx="1"/>
          </p:nvPr>
        </p:nvSpPr>
        <p:spPr>
          <a:xfrm>
            <a:off x="481914" y="1600201"/>
            <a:ext cx="11608486" cy="4525963"/>
          </a:xfrm>
        </p:spPr>
        <p:txBody>
          <a:bodyPr>
            <a:normAutofit fontScale="62500" lnSpcReduction="20000"/>
          </a:bodyPr>
          <a:lstStyle/>
          <a:p>
            <a:pPr marL="0" indent="0">
              <a:buNone/>
            </a:pPr>
            <a:r>
              <a:rPr lang="en-GB" sz="5067" dirty="0">
                <a:solidFill>
                  <a:srgbClr val="0070C0"/>
                </a:solidFill>
              </a:rPr>
              <a:t>To obtain consistency it is essential that terms are: </a:t>
            </a:r>
          </a:p>
          <a:p>
            <a:pPr marL="0" indent="0">
              <a:buNone/>
            </a:pPr>
            <a:r>
              <a:rPr lang="en-GB" sz="5067" dirty="0">
                <a:solidFill>
                  <a:srgbClr val="0070C0"/>
                </a:solidFill>
              </a:rPr>
              <a:t>(a) restricted to an agreed list; (b) related to other terms; (c) defined.</a:t>
            </a:r>
          </a:p>
          <a:p>
            <a:pPr marL="0" indent="0">
              <a:buNone/>
            </a:pPr>
            <a:endParaRPr lang="en-GB" sz="2667" dirty="0">
              <a:solidFill>
                <a:srgbClr val="0070C0"/>
              </a:solidFill>
            </a:endParaRPr>
          </a:p>
          <a:p>
            <a:pPr marL="0" indent="0">
              <a:buNone/>
            </a:pPr>
            <a:r>
              <a:rPr lang="en-GB" sz="3467" dirty="0">
                <a:solidFill>
                  <a:srgbClr val="0070C0"/>
                </a:solidFill>
              </a:rPr>
              <a:t>Senior lecturer is an </a:t>
            </a:r>
            <a:r>
              <a:rPr lang="en-GB" sz="3467" dirty="0">
                <a:solidFill>
                  <a:srgbClr val="0070C0"/>
                </a:solidFill>
                <a:hlinkClick r:id="rId2" tooltip="Academic rank"/>
              </a:rPr>
              <a:t>academic rank</a:t>
            </a:r>
            <a:r>
              <a:rPr lang="en-GB" sz="3467" dirty="0">
                <a:solidFill>
                  <a:srgbClr val="0070C0"/>
                </a:solidFill>
              </a:rPr>
              <a:t>.</a:t>
            </a:r>
            <a:r>
              <a:rPr lang="en-GB" sz="3467" baseline="30000" dirty="0">
                <a:solidFill>
                  <a:srgbClr val="0070C0"/>
                </a:solidFill>
                <a:hlinkClick r:id="rId3"/>
              </a:rPr>
              <a:t>[1]</a:t>
            </a:r>
            <a:r>
              <a:rPr lang="en-GB" sz="3467" dirty="0">
                <a:solidFill>
                  <a:srgbClr val="0070C0"/>
                </a:solidFill>
              </a:rPr>
              <a:t> In the </a:t>
            </a:r>
            <a:r>
              <a:rPr lang="en-GB" sz="3467" dirty="0">
                <a:solidFill>
                  <a:srgbClr val="0070C0"/>
                </a:solidFill>
                <a:hlinkClick r:id="rId4" tooltip="United Kingdom"/>
              </a:rPr>
              <a:t>United Kingdom</a:t>
            </a:r>
            <a:r>
              <a:rPr lang="en-GB" sz="3467" dirty="0">
                <a:solidFill>
                  <a:srgbClr val="0070C0"/>
                </a:solidFill>
              </a:rPr>
              <a:t>, Republic of Ireland, </a:t>
            </a:r>
            <a:r>
              <a:rPr lang="en-GB" sz="3467" dirty="0">
                <a:solidFill>
                  <a:srgbClr val="0070C0"/>
                </a:solidFill>
                <a:hlinkClick r:id="rId5" tooltip="New Zealand"/>
              </a:rPr>
              <a:t>New Zealand</a:t>
            </a:r>
            <a:r>
              <a:rPr lang="en-GB" sz="3467" dirty="0">
                <a:solidFill>
                  <a:srgbClr val="0070C0"/>
                </a:solidFill>
              </a:rPr>
              <a:t>, </a:t>
            </a:r>
            <a:r>
              <a:rPr lang="en-GB" sz="3467" dirty="0">
                <a:solidFill>
                  <a:srgbClr val="0070C0"/>
                </a:solidFill>
                <a:hlinkClick r:id="rId6" tooltip="Australia"/>
              </a:rPr>
              <a:t>Australia</a:t>
            </a:r>
            <a:r>
              <a:rPr lang="en-GB" sz="3467" dirty="0">
                <a:solidFill>
                  <a:srgbClr val="0070C0"/>
                </a:solidFill>
              </a:rPr>
              <a:t>, and </a:t>
            </a:r>
            <a:r>
              <a:rPr lang="en-GB" sz="3467" dirty="0">
                <a:solidFill>
                  <a:srgbClr val="0070C0"/>
                </a:solidFill>
                <a:hlinkClick r:id="rId7" tooltip="Switzerland"/>
              </a:rPr>
              <a:t>Switzerland</a:t>
            </a:r>
            <a:r>
              <a:rPr lang="en-GB" sz="3467" dirty="0">
                <a:solidFill>
                  <a:srgbClr val="0070C0"/>
                </a:solidFill>
              </a:rPr>
              <a:t>, </a:t>
            </a:r>
            <a:r>
              <a:rPr lang="en-GB" sz="3467" dirty="0">
                <a:solidFill>
                  <a:srgbClr val="0070C0"/>
                </a:solidFill>
                <a:hlinkClick r:id="rId8" tooltip="Lecturer"/>
              </a:rPr>
              <a:t>lecturer</a:t>
            </a:r>
            <a:r>
              <a:rPr lang="en-GB" sz="3467" dirty="0">
                <a:solidFill>
                  <a:srgbClr val="0070C0"/>
                </a:solidFill>
              </a:rPr>
              <a:t> is a faculty position at a university or similar institution. The position is tenured and is roughly equivalent to an </a:t>
            </a:r>
            <a:r>
              <a:rPr lang="en-GB" sz="3467" dirty="0">
                <a:solidFill>
                  <a:srgbClr val="0070C0"/>
                </a:solidFill>
                <a:hlinkClick r:id="rId9" tooltip="Associate professor"/>
              </a:rPr>
              <a:t>associate professor</a:t>
            </a:r>
            <a:r>
              <a:rPr lang="en-GB" sz="3467" dirty="0">
                <a:solidFill>
                  <a:srgbClr val="0070C0"/>
                </a:solidFill>
              </a:rPr>
              <a:t> in the North American system. </a:t>
            </a:r>
            <a:r>
              <a:rPr lang="en-GB" sz="3467" dirty="0">
                <a:solidFill>
                  <a:srgbClr val="00B050"/>
                </a:solidFill>
              </a:rPr>
              <a:t>(Wikipedia)</a:t>
            </a:r>
          </a:p>
          <a:p>
            <a:pPr marL="0" indent="0">
              <a:buNone/>
            </a:pPr>
            <a:endParaRPr lang="en-GB" sz="3467" dirty="0"/>
          </a:p>
          <a:p>
            <a:pPr marL="0" indent="0">
              <a:buNone/>
            </a:pPr>
            <a:r>
              <a:rPr lang="en-GB" sz="2933" dirty="0"/>
              <a:t>&lt;senior lecturer (UK)&gt; </a:t>
            </a:r>
            <a:r>
              <a:rPr lang="en-GB" sz="2933" dirty="0">
                <a:solidFill>
                  <a:schemeClr val="accent4">
                    <a:lumMod val="75000"/>
                  </a:schemeClr>
                </a:solidFill>
              </a:rPr>
              <a:t>&lt;equivalence&gt;</a:t>
            </a:r>
            <a:r>
              <a:rPr lang="en-GB" sz="2933" dirty="0"/>
              <a:t> &lt;associate professor (US)&gt; </a:t>
            </a:r>
            <a:r>
              <a:rPr lang="en-GB" sz="2933" dirty="0">
                <a:solidFill>
                  <a:schemeClr val="accent4">
                    <a:lumMod val="75000"/>
                  </a:schemeClr>
                </a:solidFill>
              </a:rPr>
              <a:t>&lt;equivalence&gt; </a:t>
            </a:r>
            <a:r>
              <a:rPr lang="en-GB" sz="2933" dirty="0"/>
              <a:t>&lt;maitre des conferences (FR)&gt; ………</a:t>
            </a:r>
          </a:p>
          <a:p>
            <a:pPr marL="0" indent="0">
              <a:buNone/>
            </a:pPr>
            <a:endParaRPr lang="en-GB" sz="2667" dirty="0"/>
          </a:p>
          <a:p>
            <a:pPr marL="0" indent="0">
              <a:buNone/>
            </a:pPr>
            <a:r>
              <a:rPr lang="en-GB" sz="3867" dirty="0">
                <a:solidFill>
                  <a:srgbClr val="FF0000"/>
                </a:solidFill>
              </a:rPr>
              <a:t>Particularly important for keywords and classification codes</a:t>
            </a:r>
          </a:p>
          <a:p>
            <a:pPr marL="0" indent="0">
              <a:buNone/>
            </a:pPr>
            <a:r>
              <a:rPr lang="en-GB" sz="3867" dirty="0">
                <a:solidFill>
                  <a:srgbClr val="FF0000"/>
                </a:solidFill>
              </a:rPr>
              <a:t>e.g. Frascati </a:t>
            </a:r>
            <a:r>
              <a:rPr lang="en-GB" sz="3867" dirty="0">
                <a:solidFill>
                  <a:srgbClr val="FF0000"/>
                </a:solidFill>
                <a:sym typeface="Wingdings" panose="05000000000000000000" pitchFamily="2" charset="2"/>
              </a:rPr>
              <a:t> UDC  ………</a:t>
            </a:r>
            <a:endParaRPr lang="en-GB" sz="3867" dirty="0">
              <a:solidFill>
                <a:srgbClr val="FF0000"/>
              </a:solidFill>
            </a:endParaRPr>
          </a:p>
        </p:txBody>
      </p:sp>
      <p:grpSp>
        <p:nvGrpSpPr>
          <p:cNvPr id="10" name="Group 9"/>
          <p:cNvGrpSpPr/>
          <p:nvPr/>
        </p:nvGrpSpPr>
        <p:grpSpPr>
          <a:xfrm>
            <a:off x="911425" y="6309320"/>
            <a:ext cx="9399916" cy="369332"/>
            <a:chOff x="683568" y="6309320"/>
            <a:chExt cx="7049937" cy="369332"/>
          </a:xfrm>
        </p:grpSpPr>
        <p:sp>
          <p:nvSpPr>
            <p:cNvPr id="11" name="TextBox 10"/>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2" name="TextBox 11"/>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3"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7</a:t>
            </a:fld>
            <a:endParaRPr lang="en-GB" b="1" dirty="0">
              <a:solidFill>
                <a:schemeClr val="tx1"/>
              </a:solidFill>
            </a:endParaRPr>
          </a:p>
        </p:txBody>
      </p:sp>
    </p:spTree>
    <p:extLst>
      <p:ext uri="{BB962C8B-B14F-4D97-AF65-F5344CB8AC3E}">
        <p14:creationId xmlns:p14="http://schemas.microsoft.com/office/powerpoint/2010/main" val="95647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67521"/>
          </a:xfrm>
        </p:spPr>
        <p:txBody>
          <a:bodyPr>
            <a:normAutofit fontScale="90000"/>
          </a:bodyPr>
          <a:lstStyle/>
          <a:p>
            <a:r>
              <a:rPr lang="en-GB" dirty="0"/>
              <a:t>Metadata Standards Need to Express</a:t>
            </a:r>
            <a:br>
              <a:rPr lang="en-GB" dirty="0"/>
            </a:br>
            <a:r>
              <a:rPr lang="en-GB" dirty="0"/>
              <a:t>example citation</a:t>
            </a:r>
          </a:p>
        </p:txBody>
      </p:sp>
      <p:sp>
        <p:nvSpPr>
          <p:cNvPr id="4" name="Scroll: Vertical 3"/>
          <p:cNvSpPr/>
          <p:nvPr/>
        </p:nvSpPr>
        <p:spPr>
          <a:xfrm>
            <a:off x="1327948"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t>
            </a:r>
          </a:p>
        </p:txBody>
      </p:sp>
      <p:sp>
        <p:nvSpPr>
          <p:cNvPr id="5" name="Scroll: Vertical 4"/>
          <p:cNvSpPr/>
          <p:nvPr/>
        </p:nvSpPr>
        <p:spPr>
          <a:xfrm>
            <a:off x="9398000"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a:t>
            </a:r>
          </a:p>
        </p:txBody>
      </p:sp>
      <p:sp>
        <p:nvSpPr>
          <p:cNvPr id="6" name="Rectangle 5"/>
          <p:cNvSpPr/>
          <p:nvPr/>
        </p:nvSpPr>
        <p:spPr>
          <a:xfrm>
            <a:off x="3091269" y="1410079"/>
            <a:ext cx="6096000" cy="71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&lt;is cited by&gt;&lt;datetimestart&gt;&lt;datetimeend&gt;</a:t>
            </a:r>
          </a:p>
        </p:txBody>
      </p:sp>
      <p:grpSp>
        <p:nvGrpSpPr>
          <p:cNvPr id="12" name="Group 11"/>
          <p:cNvGrpSpPr/>
          <p:nvPr/>
        </p:nvGrpSpPr>
        <p:grpSpPr>
          <a:xfrm>
            <a:off x="911425" y="6309320"/>
            <a:ext cx="9399916" cy="369332"/>
            <a:chOff x="683568" y="6309320"/>
            <a:chExt cx="7049937" cy="369332"/>
          </a:xfrm>
        </p:grpSpPr>
        <p:sp>
          <p:nvSpPr>
            <p:cNvPr id="13" name="TextBox 12"/>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4" name="TextBox 13"/>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15"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8</a:t>
            </a:fld>
            <a:endParaRPr lang="en-GB" b="1" dirty="0">
              <a:solidFill>
                <a:schemeClr val="tx1"/>
              </a:solidFill>
            </a:endParaRPr>
          </a:p>
        </p:txBody>
      </p:sp>
    </p:spTree>
    <p:extLst>
      <p:ext uri="{BB962C8B-B14F-4D97-AF65-F5344CB8AC3E}">
        <p14:creationId xmlns:p14="http://schemas.microsoft.com/office/powerpoint/2010/main" val="341557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67521"/>
          </a:xfrm>
        </p:spPr>
        <p:txBody>
          <a:bodyPr>
            <a:normAutofit fontScale="90000"/>
          </a:bodyPr>
          <a:lstStyle/>
          <a:p>
            <a:r>
              <a:rPr lang="en-GB" dirty="0"/>
              <a:t>Metadata Standards Need to Express</a:t>
            </a:r>
            <a:br>
              <a:rPr lang="en-GB" dirty="0"/>
            </a:br>
            <a:r>
              <a:rPr lang="en-GB" dirty="0"/>
              <a:t>example citation</a:t>
            </a:r>
          </a:p>
        </p:txBody>
      </p:sp>
      <p:sp>
        <p:nvSpPr>
          <p:cNvPr id="4" name="Scroll: Vertical 3"/>
          <p:cNvSpPr/>
          <p:nvPr/>
        </p:nvSpPr>
        <p:spPr>
          <a:xfrm>
            <a:off x="1327948"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t>
            </a:r>
          </a:p>
        </p:txBody>
      </p:sp>
      <p:sp>
        <p:nvSpPr>
          <p:cNvPr id="5" name="Scroll: Vertical 4"/>
          <p:cNvSpPr/>
          <p:nvPr/>
        </p:nvSpPr>
        <p:spPr>
          <a:xfrm>
            <a:off x="9398000" y="1289107"/>
            <a:ext cx="1524000" cy="1320800"/>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a:t>
            </a:r>
          </a:p>
        </p:txBody>
      </p:sp>
      <p:sp>
        <p:nvSpPr>
          <p:cNvPr id="6" name="Rectangle 5"/>
          <p:cNvSpPr/>
          <p:nvPr/>
        </p:nvSpPr>
        <p:spPr>
          <a:xfrm>
            <a:off x="3091269" y="1410079"/>
            <a:ext cx="6096000" cy="711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&lt;is cited by&gt;&lt;datetimestart&gt;&lt;datetimeend&gt;</a:t>
            </a:r>
          </a:p>
        </p:txBody>
      </p:sp>
      <p:sp>
        <p:nvSpPr>
          <p:cNvPr id="13" name="Rectangle 12"/>
          <p:cNvSpPr/>
          <p:nvPr/>
        </p:nvSpPr>
        <p:spPr>
          <a:xfrm>
            <a:off x="3251200" y="2290767"/>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A</a:t>
            </a:r>
          </a:p>
        </p:txBody>
      </p:sp>
      <p:sp>
        <p:nvSpPr>
          <p:cNvPr id="14" name="Rectangle 13"/>
          <p:cNvSpPr/>
          <p:nvPr/>
        </p:nvSpPr>
        <p:spPr>
          <a:xfrm>
            <a:off x="6320899" y="2261725"/>
            <a:ext cx="2641600" cy="711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Person B</a:t>
            </a:r>
          </a:p>
        </p:txBody>
      </p:sp>
      <p:sp>
        <p:nvSpPr>
          <p:cNvPr id="15" name="Rectangle 14"/>
          <p:cNvSpPr/>
          <p:nvPr/>
        </p:nvSpPr>
        <p:spPr>
          <a:xfrm>
            <a:off x="496768" y="2972925"/>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sp>
        <p:nvSpPr>
          <p:cNvPr id="18" name="Rectangle 17"/>
          <p:cNvSpPr/>
          <p:nvPr/>
        </p:nvSpPr>
        <p:spPr>
          <a:xfrm>
            <a:off x="7645272" y="3001688"/>
            <a:ext cx="3860800" cy="711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t>&lt;Author 100%&gt;&lt; datetimestart&gt;&lt;datetimeend&gt;</a:t>
            </a:r>
          </a:p>
        </p:txBody>
      </p:sp>
      <p:grpSp>
        <p:nvGrpSpPr>
          <p:cNvPr id="16" name="Group 15"/>
          <p:cNvGrpSpPr/>
          <p:nvPr/>
        </p:nvGrpSpPr>
        <p:grpSpPr>
          <a:xfrm>
            <a:off x="911425" y="6309320"/>
            <a:ext cx="9399916" cy="369332"/>
            <a:chOff x="683568" y="6309320"/>
            <a:chExt cx="7049937" cy="369332"/>
          </a:xfrm>
        </p:grpSpPr>
        <p:sp>
          <p:nvSpPr>
            <p:cNvPr id="17" name="TextBox 16"/>
            <p:cNvSpPr txBox="1"/>
            <p:nvPr/>
          </p:nvSpPr>
          <p:spPr>
            <a:xfrm>
              <a:off x="683568" y="6309320"/>
              <a:ext cx="2428213" cy="369332"/>
            </a:xfrm>
            <a:prstGeom prst="rect">
              <a:avLst/>
            </a:prstGeom>
            <a:noFill/>
          </p:spPr>
          <p:txBody>
            <a:bodyPr wrap="square" rtlCol="0">
              <a:spAutoFit/>
            </a:bodyPr>
            <a:lstStyle/>
            <a:p>
              <a:r>
                <a:rPr lang="en-GB" dirty="0"/>
                <a:t>Keith G Jeffery</a:t>
              </a:r>
            </a:p>
          </p:txBody>
        </p:sp>
        <p:sp>
          <p:nvSpPr>
            <p:cNvPr id="19" name="TextBox 18"/>
            <p:cNvSpPr txBox="1"/>
            <p:nvPr/>
          </p:nvSpPr>
          <p:spPr>
            <a:xfrm>
              <a:off x="1580087" y="6309320"/>
              <a:ext cx="6153418" cy="369332"/>
            </a:xfrm>
            <a:prstGeom prst="rect">
              <a:avLst/>
            </a:prstGeom>
            <a:noFill/>
          </p:spPr>
          <p:txBody>
            <a:bodyPr wrap="square" rtlCol="0">
              <a:spAutoFit/>
            </a:bodyPr>
            <a:lstStyle/>
            <a:p>
              <a:pPr algn="ctr"/>
              <a:r>
                <a:rPr lang="en-GB" dirty="0" err="1"/>
                <a:t>SDSVoc</a:t>
              </a:r>
              <a:r>
                <a:rPr lang="en-GB" dirty="0"/>
                <a:t> Workshop Amsterdam 20161130-1201</a:t>
              </a:r>
            </a:p>
          </p:txBody>
        </p:sp>
      </p:grpSp>
      <p:sp>
        <p:nvSpPr>
          <p:cNvPr id="20" name="Slide Number Placeholder 8"/>
          <p:cNvSpPr txBox="1">
            <a:spLocks/>
          </p:cNvSpPr>
          <p:nvPr/>
        </p:nvSpPr>
        <p:spPr>
          <a:xfrm>
            <a:off x="10128447" y="6311425"/>
            <a:ext cx="1551231" cy="365125"/>
          </a:xfrm>
          <a:prstGeom prst="rect">
            <a:avLst/>
          </a:prstGeom>
        </p:spPr>
        <p:txBody>
          <a:bodyPr vert="horz" lIns="91440" tIns="45720" rIns="91440" bIns="45720" rtlCol="0" anchor="ctr"/>
          <a:lstStyle>
            <a:defPPr>
              <a:defRPr lang="fr-FR"/>
            </a:defPPr>
            <a:lvl1pPr marL="0" algn="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6F82D4B-5829-422B-8533-7F1C348282FF}" type="slidenum">
              <a:rPr lang="en-GB" b="1" smtClean="0">
                <a:solidFill>
                  <a:schemeClr val="tx1"/>
                </a:solidFill>
              </a:rPr>
              <a:pPr/>
              <a:t>9</a:t>
            </a:fld>
            <a:endParaRPr lang="en-GB" b="1" dirty="0">
              <a:solidFill>
                <a:schemeClr val="tx1"/>
              </a:solidFill>
            </a:endParaRPr>
          </a:p>
        </p:txBody>
      </p:sp>
    </p:spTree>
    <p:extLst>
      <p:ext uri="{BB962C8B-B14F-4D97-AF65-F5344CB8AC3E}">
        <p14:creationId xmlns:p14="http://schemas.microsoft.com/office/powerpoint/2010/main" val="62797623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E4EIC-P-TPL-v01" id="{7B9C1352-720B-AA46-9A0F-9E5218871F83}" vid="{D80867F6-27A9-5846-95B5-D7A02759FA5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2354</Words>
  <Application>Microsoft Office PowerPoint</Application>
  <PresentationFormat>Widescreen</PresentationFormat>
  <Paragraphs>491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Thème Office</vt:lpstr>
      <vt:lpstr>Why CERIF? </vt:lpstr>
      <vt:lpstr>A brief history of Metadata</vt:lpstr>
      <vt:lpstr>The VRE4EIC Challenge</vt:lpstr>
      <vt:lpstr>Need for Metadata</vt:lpstr>
      <vt:lpstr>Metadata Desiderata</vt:lpstr>
      <vt:lpstr>Metadata Desiderata: Example: Syntax</vt:lpstr>
      <vt:lpstr>Metadata Desiderata: Example: Semantics</vt:lpstr>
      <vt:lpstr>Metadata Standards Need to Express example citation</vt:lpstr>
      <vt:lpstr>Metadata Standards Need to Express example citation</vt:lpstr>
      <vt:lpstr>Metadata Standards Need to Express example citation</vt:lpstr>
      <vt:lpstr>Metadata Standards Need to Express example citation</vt:lpstr>
      <vt:lpstr>Metadata Standards Need to Express example citation</vt:lpstr>
      <vt:lpstr>Advantage of Formal Expression</vt:lpstr>
      <vt:lpstr>Metadata Standards: CERIF</vt:lpstr>
      <vt:lpstr>Contextual Metadata: CERIF</vt:lpstr>
      <vt:lpstr>Characteristics of CERIF 1</vt:lpstr>
      <vt:lpstr>Characteristics of CERIF 2</vt:lpstr>
      <vt:lpstr>Use of CERIF</vt:lpstr>
      <vt:lpstr>The Challenge</vt:lpstr>
      <vt:lpstr>But…</vt:lpstr>
      <vt:lpstr>The n squared problem</vt:lpstr>
      <vt:lpstr>Research Data Alliance</vt:lpstr>
      <vt:lpstr>RDA Element set</vt:lpstr>
      <vt:lpstr>RDA Element set</vt:lpstr>
      <vt:lpstr>RDA Element Set : Considerations</vt:lpstr>
      <vt:lpstr>Requirement: Researcher View</vt:lpstr>
      <vt:lpstr>Requirement: Researcher View</vt:lpstr>
      <vt:lpstr>Requirement Metadata</vt:lpstr>
      <vt:lpstr>VRE4EIC Architectural Positioning</vt:lpstr>
      <vt:lpstr>Questions</vt:lpstr>
      <vt:lpstr>Acknowledgment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Guisset</dc:creator>
  <cp:lastModifiedBy>Keith Jeffery</cp:lastModifiedBy>
  <cp:revision>34</cp:revision>
  <cp:lastPrinted>2015-11-09T08:35:24Z</cp:lastPrinted>
  <dcterms:created xsi:type="dcterms:W3CDTF">2015-11-05T14:13:13Z</dcterms:created>
  <dcterms:modified xsi:type="dcterms:W3CDTF">2016-11-28T07:48:14Z</dcterms:modified>
</cp:coreProperties>
</file>