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7"/>
  </p:notesMasterIdLst>
  <p:handoutMasterIdLst>
    <p:handoutMasterId r:id="rId18"/>
  </p:handoutMasterIdLst>
  <p:sldIdLst>
    <p:sldId id="259" r:id="rId2"/>
    <p:sldId id="291" r:id="rId3"/>
    <p:sldId id="292" r:id="rId4"/>
    <p:sldId id="301" r:id="rId5"/>
    <p:sldId id="302" r:id="rId6"/>
    <p:sldId id="303" r:id="rId7"/>
    <p:sldId id="304" r:id="rId8"/>
    <p:sldId id="305" r:id="rId9"/>
    <p:sldId id="306" r:id="rId10"/>
    <p:sldId id="307" r:id="rId11"/>
    <p:sldId id="308" r:id="rId12"/>
    <p:sldId id="310" r:id="rId13"/>
    <p:sldId id="311" r:id="rId14"/>
    <p:sldId id="312" r:id="rId15"/>
    <p:sldId id="316" r:id="rId16"/>
  </p:sldIdLst>
  <p:sldSz cx="12192000" cy="6858000"/>
  <p:notesSz cx="6858000" cy="9144000"/>
  <p:defaultText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67"/>
    <p:restoredTop sz="93246"/>
  </p:normalViewPr>
  <p:slideViewPr>
    <p:cSldViewPr snapToGrid="0" snapToObjects="1">
      <p:cViewPr>
        <p:scale>
          <a:sx n="69" d="100"/>
          <a:sy n="69" d="100"/>
        </p:scale>
        <p:origin x="696" y="2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F433D0-892E-1643-9E9E-BE60E66BEED0}" type="datetimeFigureOut">
              <a:rPr lang="fr-FR" smtClean="0"/>
              <a:t>01/10/2018</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2418CA1-95C9-094B-90C4-9CE6D44787F3}" type="slidenum">
              <a:rPr lang="fr-FR" smtClean="0"/>
              <a:t>‹#›</a:t>
            </a:fld>
            <a:endParaRPr lang="fr-FR"/>
          </a:p>
        </p:txBody>
      </p:sp>
    </p:spTree>
    <p:extLst>
      <p:ext uri="{BB962C8B-B14F-4D97-AF65-F5344CB8AC3E}">
        <p14:creationId xmlns:p14="http://schemas.microsoft.com/office/powerpoint/2010/main" val="115008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A33912-D03E-5944-A97B-5F28930395EA}" type="datetimeFigureOut">
              <a:rPr lang="en-GB" smtClean="0"/>
              <a:t>01/10/2018</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BA5338-C0B9-E645-B644-25F30EDFCA68}" type="slidenum">
              <a:rPr lang="en-GB" smtClean="0"/>
              <a:t>‹#›</a:t>
            </a:fld>
            <a:endParaRPr lang="en-GB"/>
          </a:p>
        </p:txBody>
      </p:sp>
    </p:spTree>
    <p:extLst>
      <p:ext uri="{BB962C8B-B14F-4D97-AF65-F5344CB8AC3E}">
        <p14:creationId xmlns:p14="http://schemas.microsoft.com/office/powerpoint/2010/main" val="693391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422401"/>
            <a:ext cx="9144000" cy="2387600"/>
          </a:xfrm>
        </p:spPr>
        <p:txBody>
          <a:bodyPr anchor="b"/>
          <a:lstStyle>
            <a:lvl1pPr algn="ctr">
              <a:defRPr sz="6000" b="1">
                <a:solidFill>
                  <a:srgbClr val="B00000"/>
                </a:solidFill>
              </a:defRPr>
            </a:lvl1pPr>
          </a:lstStyle>
          <a:p>
            <a:r>
              <a:rPr lang="en-GB" noProof="0" dirty="0" err="1"/>
              <a:t>Cliquez</a:t>
            </a:r>
            <a:r>
              <a:rPr lang="en-GB" noProof="0" dirty="0"/>
              <a:t> et </a:t>
            </a:r>
            <a:r>
              <a:rPr lang="en-GB" noProof="0" dirty="0" err="1"/>
              <a:t>modifiez</a:t>
            </a:r>
            <a:r>
              <a:rPr lang="en-GB" noProof="0" dirty="0"/>
              <a:t> le titre</a:t>
            </a:r>
          </a:p>
        </p:txBody>
      </p:sp>
      <p:sp>
        <p:nvSpPr>
          <p:cNvPr id="3" name="Sous-titre 2"/>
          <p:cNvSpPr>
            <a:spLocks noGrp="1"/>
          </p:cNvSpPr>
          <p:nvPr>
            <p:ph type="subTitle" idx="1"/>
          </p:nvPr>
        </p:nvSpPr>
        <p:spPr>
          <a:xfrm>
            <a:off x="1524000" y="3930650"/>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noProof="0" dirty="0" err="1"/>
              <a:t>Cliquez</a:t>
            </a:r>
            <a:r>
              <a:rPr lang="en-GB" noProof="0" dirty="0"/>
              <a:t> pour modifier le style des sous-titres du masque</a:t>
            </a:r>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2224" y="134483"/>
            <a:ext cx="1617177" cy="1581765"/>
          </a:xfrm>
          <a:prstGeom prst="rect">
            <a:avLst/>
          </a:prstGeom>
        </p:spPr>
      </p:pic>
      <p:sp>
        <p:nvSpPr>
          <p:cNvPr id="8" name="ZoneTexte 7"/>
          <p:cNvSpPr txBox="1"/>
          <p:nvPr userDrawn="1"/>
        </p:nvSpPr>
        <p:spPr>
          <a:xfrm>
            <a:off x="1681162" y="1731388"/>
            <a:ext cx="8829675" cy="584775"/>
          </a:xfrm>
          <a:prstGeom prst="rect">
            <a:avLst/>
          </a:prstGeom>
          <a:noFill/>
        </p:spPr>
        <p:txBody>
          <a:bodyPr wrap="square" rtlCol="0">
            <a:spAutoFit/>
          </a:bodyPr>
          <a:lstStyle/>
          <a:p>
            <a:pPr algn="ctr"/>
            <a:r>
              <a:rPr lang="en-GB" sz="1600" noProof="0"/>
              <a:t>A Europe-wide Interoperable Virtual Research Environment </a:t>
            </a:r>
            <a:br>
              <a:rPr lang="en-GB" sz="1600" noProof="0"/>
            </a:br>
            <a:r>
              <a:rPr lang="en-GB" sz="1600" noProof="0"/>
              <a:t>to Empower Multidisciplinary Research Communities and Accelerate Innovation and Collaboration</a:t>
            </a:r>
          </a:p>
        </p:txBody>
      </p:sp>
    </p:spTree>
    <p:extLst>
      <p:ext uri="{BB962C8B-B14F-4D97-AF65-F5344CB8AC3E}">
        <p14:creationId xmlns:p14="http://schemas.microsoft.com/office/powerpoint/2010/main" val="483417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B00000"/>
                </a:solidFill>
              </a:defRPr>
            </a:lvl1pPr>
          </a:lstStyle>
          <a:p>
            <a:r>
              <a:rPr lang="nl-BE" dirty="0"/>
              <a:t>Cliquez et modifiez le titre</a:t>
            </a:r>
            <a:endParaRPr lang="fr-FR" dirty="0"/>
          </a:p>
        </p:txBody>
      </p:sp>
      <p:sp>
        <p:nvSpPr>
          <p:cNvPr id="3" name="Espace réservé du contenu 2"/>
          <p:cNvSpPr>
            <a:spLocks noGrp="1"/>
          </p:cNvSpPr>
          <p:nvPr>
            <p:ph idx="1"/>
          </p:nvPr>
        </p:nvSpPr>
        <p:spPr/>
        <p:txBody>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en-GB" dirty="0"/>
              <a:t>Keith G Jeffery</a:t>
            </a:r>
          </a:p>
        </p:txBody>
      </p:sp>
      <p:sp>
        <p:nvSpPr>
          <p:cNvPr id="5" name="Espace réservé du pied de page 4"/>
          <p:cNvSpPr>
            <a:spLocks noGrp="1"/>
          </p:cNvSpPr>
          <p:nvPr>
            <p:ph type="ftr" sz="quarter" idx="11"/>
          </p:nvPr>
        </p:nvSpPr>
        <p:spPr/>
        <p:txBody>
          <a:bodyPr/>
          <a:lstStyle>
            <a:lvl1pPr algn="ctr">
              <a:defRPr/>
            </a:lvl1pPr>
          </a:lstStyle>
          <a:p>
            <a:r>
              <a:rPr lang="en-GB" dirty="0" err="1"/>
              <a:t>SDSVoc</a:t>
            </a:r>
            <a:r>
              <a:rPr lang="en-GB" dirty="0"/>
              <a:t> Workshop Amsterdam 20161130-1201</a:t>
            </a:r>
          </a:p>
        </p:txBody>
      </p:sp>
      <p:sp>
        <p:nvSpPr>
          <p:cNvPr id="6" name="Espace réservé du numéro de diapositive 5"/>
          <p:cNvSpPr>
            <a:spLocks noGrp="1"/>
          </p:cNvSpPr>
          <p:nvPr>
            <p:ph type="sldNum" sz="quarter" idx="12"/>
          </p:nvPr>
        </p:nvSpPr>
        <p:spPr/>
        <p:txBody>
          <a:bodyPr/>
          <a:lstStyle/>
          <a:p>
            <a:fld id="{EC69159E-1786-C045-BF34-3D9A3E92D711}" type="slidenum">
              <a:rPr lang="fr-FR" smtClean="0"/>
              <a:t>‹#›</a:t>
            </a:fld>
            <a:endParaRPr lang="fr-FR"/>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98562" y="365125"/>
            <a:ext cx="1355239" cy="1325563"/>
          </a:xfrm>
          <a:prstGeom prst="rect">
            <a:avLst/>
          </a:prstGeom>
        </p:spPr>
      </p:pic>
    </p:spTree>
    <p:extLst>
      <p:ext uri="{BB962C8B-B14F-4D97-AF65-F5344CB8AC3E}">
        <p14:creationId xmlns:p14="http://schemas.microsoft.com/office/powerpoint/2010/main" val="2092735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B00000"/>
                </a:solidFill>
              </a:defRPr>
            </a:lvl1pPr>
          </a:lstStyle>
          <a:p>
            <a:r>
              <a:rPr lang="en-GB" noProof="0" dirty="0" err="1"/>
              <a:t>Cliquez</a:t>
            </a:r>
            <a:r>
              <a:rPr lang="en-GB" noProof="0" dirty="0"/>
              <a:t> et </a:t>
            </a:r>
            <a:r>
              <a:rPr lang="en-GB" noProof="0" dirty="0" err="1"/>
              <a:t>modifiez</a:t>
            </a:r>
            <a:r>
              <a:rPr lang="en-GB" noProof="0" dirty="0"/>
              <a:t> le titre</a:t>
            </a:r>
          </a:p>
        </p:txBody>
      </p:sp>
      <p:sp>
        <p:nvSpPr>
          <p:cNvPr id="3" name="Espace réservé du contenu 2"/>
          <p:cNvSpPr>
            <a:spLocks noGrp="1"/>
          </p:cNvSpPr>
          <p:nvPr>
            <p:ph sz="half" idx="1"/>
          </p:nvPr>
        </p:nvSpPr>
        <p:spPr>
          <a:xfrm>
            <a:off x="838200" y="1825625"/>
            <a:ext cx="5181600" cy="4351339"/>
          </a:xfrm>
        </p:spPr>
        <p:txBody>
          <a:bodyPr/>
          <a:lstStyle/>
          <a:p>
            <a:pPr lvl="0"/>
            <a:r>
              <a:rPr lang="en-GB" noProof="0" dirty="0" err="1"/>
              <a:t>Cliquez</a:t>
            </a:r>
            <a:r>
              <a:rPr lang="en-GB" noProof="0" dirty="0"/>
              <a:t> pour modifier les styles du </a:t>
            </a:r>
            <a:r>
              <a:rPr lang="en-GB" noProof="0" dirty="0" err="1"/>
              <a:t>texte</a:t>
            </a:r>
            <a:r>
              <a:rPr lang="en-GB" noProof="0" dirty="0"/>
              <a:t> du masque</a:t>
            </a:r>
          </a:p>
          <a:p>
            <a:pPr lvl="1"/>
            <a:r>
              <a:rPr lang="en-GB" noProof="0" dirty="0" err="1"/>
              <a:t>Deuxième</a:t>
            </a:r>
            <a:r>
              <a:rPr lang="en-GB" noProof="0" dirty="0"/>
              <a:t> </a:t>
            </a:r>
            <a:r>
              <a:rPr lang="en-GB" noProof="0" dirty="0" err="1"/>
              <a:t>niveau</a:t>
            </a:r>
            <a:endParaRPr lang="en-GB" noProof="0" dirty="0"/>
          </a:p>
          <a:p>
            <a:pPr lvl="2"/>
            <a:r>
              <a:rPr lang="en-GB" noProof="0" dirty="0" err="1"/>
              <a:t>Troisième</a:t>
            </a:r>
            <a:r>
              <a:rPr lang="en-GB" noProof="0" dirty="0"/>
              <a:t> </a:t>
            </a:r>
            <a:r>
              <a:rPr lang="en-GB" noProof="0" dirty="0" err="1"/>
              <a:t>niveau</a:t>
            </a:r>
            <a:endParaRPr lang="en-GB" noProof="0" dirty="0"/>
          </a:p>
          <a:p>
            <a:pPr lvl="3"/>
            <a:r>
              <a:rPr lang="en-GB" noProof="0" dirty="0" err="1"/>
              <a:t>Quatrième</a:t>
            </a:r>
            <a:r>
              <a:rPr lang="en-GB" noProof="0" dirty="0"/>
              <a:t> </a:t>
            </a:r>
            <a:r>
              <a:rPr lang="en-GB" noProof="0" dirty="0" err="1"/>
              <a:t>niveau</a:t>
            </a:r>
            <a:endParaRPr lang="en-GB" noProof="0" dirty="0"/>
          </a:p>
          <a:p>
            <a:pPr lvl="4"/>
            <a:r>
              <a:rPr lang="en-GB" noProof="0" dirty="0" err="1"/>
              <a:t>Cinquième</a:t>
            </a:r>
            <a:r>
              <a:rPr lang="en-GB" noProof="0" dirty="0"/>
              <a:t> </a:t>
            </a:r>
            <a:r>
              <a:rPr lang="en-GB" noProof="0" dirty="0" err="1"/>
              <a:t>niveau</a:t>
            </a:r>
            <a:endParaRPr lang="en-GB" noProof="0" dirty="0"/>
          </a:p>
        </p:txBody>
      </p:sp>
      <p:sp>
        <p:nvSpPr>
          <p:cNvPr id="4" name="Espace réservé du contenu 3"/>
          <p:cNvSpPr>
            <a:spLocks noGrp="1"/>
          </p:cNvSpPr>
          <p:nvPr>
            <p:ph sz="half" idx="2"/>
          </p:nvPr>
        </p:nvSpPr>
        <p:spPr>
          <a:xfrm>
            <a:off x="6172200" y="1825625"/>
            <a:ext cx="5181600" cy="4351339"/>
          </a:xfrm>
        </p:spPr>
        <p:txBody>
          <a:bodyPr/>
          <a:lstStyle/>
          <a:p>
            <a:pPr lvl="0"/>
            <a:r>
              <a:rPr lang="en-GB" noProof="0" dirty="0" err="1"/>
              <a:t>Cliquez</a:t>
            </a:r>
            <a:r>
              <a:rPr lang="en-GB" noProof="0" dirty="0"/>
              <a:t> pour modifier les styles du </a:t>
            </a:r>
            <a:r>
              <a:rPr lang="en-GB" noProof="0" dirty="0" err="1"/>
              <a:t>texte</a:t>
            </a:r>
            <a:r>
              <a:rPr lang="en-GB" noProof="0" dirty="0"/>
              <a:t> du masque</a:t>
            </a:r>
          </a:p>
          <a:p>
            <a:pPr lvl="1"/>
            <a:r>
              <a:rPr lang="en-GB" noProof="0" dirty="0" err="1"/>
              <a:t>Deuxième</a:t>
            </a:r>
            <a:r>
              <a:rPr lang="en-GB" noProof="0" dirty="0"/>
              <a:t> </a:t>
            </a:r>
            <a:r>
              <a:rPr lang="en-GB" noProof="0" dirty="0" err="1"/>
              <a:t>niveau</a:t>
            </a:r>
            <a:endParaRPr lang="en-GB" noProof="0" dirty="0"/>
          </a:p>
          <a:p>
            <a:pPr lvl="2"/>
            <a:r>
              <a:rPr lang="en-GB" noProof="0" dirty="0" err="1"/>
              <a:t>Troisième</a:t>
            </a:r>
            <a:r>
              <a:rPr lang="en-GB" noProof="0" dirty="0"/>
              <a:t> </a:t>
            </a:r>
            <a:r>
              <a:rPr lang="en-GB" noProof="0" dirty="0" err="1"/>
              <a:t>niveau</a:t>
            </a:r>
            <a:endParaRPr lang="en-GB" noProof="0" dirty="0"/>
          </a:p>
          <a:p>
            <a:pPr lvl="3"/>
            <a:r>
              <a:rPr lang="en-GB" noProof="0" dirty="0" err="1"/>
              <a:t>Quatrième</a:t>
            </a:r>
            <a:r>
              <a:rPr lang="en-GB" noProof="0" dirty="0"/>
              <a:t> </a:t>
            </a:r>
            <a:r>
              <a:rPr lang="en-GB" noProof="0" dirty="0" err="1"/>
              <a:t>niveau</a:t>
            </a:r>
            <a:endParaRPr lang="en-GB" noProof="0" dirty="0"/>
          </a:p>
          <a:p>
            <a:pPr lvl="4"/>
            <a:r>
              <a:rPr lang="en-GB" noProof="0" dirty="0" err="1"/>
              <a:t>Cinquième</a:t>
            </a:r>
            <a:r>
              <a:rPr lang="en-GB" noProof="0" dirty="0"/>
              <a:t> </a:t>
            </a:r>
            <a:r>
              <a:rPr lang="en-GB" noProof="0" dirty="0" err="1"/>
              <a:t>niveau</a:t>
            </a:r>
            <a:endParaRPr lang="en-GB" noProof="0" dirty="0"/>
          </a:p>
        </p:txBody>
      </p:sp>
      <p:sp>
        <p:nvSpPr>
          <p:cNvPr id="5" name="Espace réservé de la date 4"/>
          <p:cNvSpPr>
            <a:spLocks noGrp="1"/>
          </p:cNvSpPr>
          <p:nvPr>
            <p:ph type="dt" sz="half" idx="10"/>
          </p:nvPr>
        </p:nvSpPr>
        <p:spPr/>
        <p:txBody>
          <a:bodyPr/>
          <a:lstStyle>
            <a:lvl1pPr>
              <a:defRPr baseline="0">
                <a:solidFill>
                  <a:schemeClr val="tx1">
                    <a:lumMod val="50000"/>
                    <a:lumOff val="50000"/>
                  </a:schemeClr>
                </a:solidFill>
                <a:latin typeface="+mj-lt"/>
              </a:defRPr>
            </a:lvl1pPr>
          </a:lstStyle>
          <a:p>
            <a:r>
              <a:rPr lang="en-GB" dirty="0"/>
              <a:t>Keith G Jeffery</a:t>
            </a:r>
          </a:p>
        </p:txBody>
      </p:sp>
      <p:sp>
        <p:nvSpPr>
          <p:cNvPr id="6" name="Espace réservé du pied de page 5"/>
          <p:cNvSpPr>
            <a:spLocks noGrp="1"/>
          </p:cNvSpPr>
          <p:nvPr>
            <p:ph type="ftr" sz="quarter" idx="11"/>
          </p:nvPr>
        </p:nvSpPr>
        <p:spPr/>
        <p:txBody>
          <a:bodyPr/>
          <a:lstStyle>
            <a:lvl1pPr algn="ctr">
              <a:defRPr/>
            </a:lvl1pPr>
          </a:lstStyle>
          <a:p>
            <a:r>
              <a:rPr lang="en-GB" dirty="0" err="1"/>
              <a:t>SDSVoc</a:t>
            </a:r>
            <a:r>
              <a:rPr lang="en-GB" dirty="0"/>
              <a:t> Workshop Amsterdam 20161130-1201</a:t>
            </a:r>
          </a:p>
        </p:txBody>
      </p:sp>
      <p:sp>
        <p:nvSpPr>
          <p:cNvPr id="7" name="Espace réservé du numéro de diapositive 6"/>
          <p:cNvSpPr>
            <a:spLocks noGrp="1"/>
          </p:cNvSpPr>
          <p:nvPr>
            <p:ph type="sldNum" sz="quarter" idx="12"/>
          </p:nvPr>
        </p:nvSpPr>
        <p:spPr/>
        <p:txBody>
          <a:bodyPr/>
          <a:lstStyle/>
          <a:p>
            <a:fld id="{EC69159E-1786-C045-BF34-3D9A3E92D711}" type="slidenum">
              <a:rPr lang="fr-FR" smtClean="0"/>
              <a:t>‹#›</a:t>
            </a:fld>
            <a:endParaRPr lang="fr-FR"/>
          </a:p>
        </p:txBody>
      </p:sp>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98562" y="365125"/>
            <a:ext cx="1355239" cy="1325563"/>
          </a:xfrm>
          <a:prstGeom prst="rect">
            <a:avLst/>
          </a:prstGeom>
        </p:spPr>
      </p:pic>
    </p:spTree>
    <p:extLst>
      <p:ext uri="{BB962C8B-B14F-4D97-AF65-F5344CB8AC3E}">
        <p14:creationId xmlns:p14="http://schemas.microsoft.com/office/powerpoint/2010/main" val="1725686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lvl1pPr>
              <a:defRPr>
                <a:solidFill>
                  <a:srgbClr val="B00000"/>
                </a:solidFill>
              </a:defRPr>
            </a:lvl1pPr>
          </a:lstStyle>
          <a:p>
            <a:r>
              <a:rPr lang="nl-BE" dirty="0"/>
              <a:t>Cliquez et modifiez le titre</a:t>
            </a:r>
            <a:endParaRPr lang="fr-FR" dirty="0"/>
          </a:p>
        </p:txBody>
      </p:sp>
      <p:sp>
        <p:nvSpPr>
          <p:cNvPr id="3" name="Espace réservé du texte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l-BE"/>
              <a:t>Cliquez pour modifier les styles du texte du masque</a:t>
            </a:r>
          </a:p>
        </p:txBody>
      </p:sp>
      <p:sp>
        <p:nvSpPr>
          <p:cNvPr id="4" name="Espace réservé du contenu 3"/>
          <p:cNvSpPr>
            <a:spLocks noGrp="1"/>
          </p:cNvSpPr>
          <p:nvPr>
            <p:ph sz="half" idx="2"/>
          </p:nvPr>
        </p:nvSpPr>
        <p:spPr>
          <a:xfrm>
            <a:off x="839789" y="2505075"/>
            <a:ext cx="5157787" cy="3684588"/>
          </a:xfrm>
        </p:spPr>
        <p:txBody>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5" name="Espace réservé du texte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l-BE"/>
              <a:t>Cliquez pour modifier les styles du texte du masque</a:t>
            </a:r>
          </a:p>
        </p:txBody>
      </p:sp>
      <p:sp>
        <p:nvSpPr>
          <p:cNvPr id="6" name="Espace réservé du contenu 5"/>
          <p:cNvSpPr>
            <a:spLocks noGrp="1"/>
          </p:cNvSpPr>
          <p:nvPr>
            <p:ph sz="quarter" idx="4"/>
          </p:nvPr>
        </p:nvSpPr>
        <p:spPr>
          <a:xfrm>
            <a:off x="6172201" y="2505075"/>
            <a:ext cx="5183188" cy="3684588"/>
          </a:xfrm>
        </p:spPr>
        <p:txBody>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7" name="Espace réservé de la date 6"/>
          <p:cNvSpPr>
            <a:spLocks noGrp="1"/>
          </p:cNvSpPr>
          <p:nvPr>
            <p:ph type="dt" sz="half" idx="10"/>
          </p:nvPr>
        </p:nvSpPr>
        <p:spPr/>
        <p:txBody>
          <a:bodyPr/>
          <a:lstStyle>
            <a:lvl1pPr>
              <a:defRPr/>
            </a:lvl1pPr>
          </a:lstStyle>
          <a:p>
            <a:r>
              <a:rPr lang="en-GB" dirty="0"/>
              <a:t>Keith G Jeffery</a:t>
            </a:r>
          </a:p>
        </p:txBody>
      </p:sp>
      <p:sp>
        <p:nvSpPr>
          <p:cNvPr id="8" name="Espace réservé du pied de page 7"/>
          <p:cNvSpPr>
            <a:spLocks noGrp="1"/>
          </p:cNvSpPr>
          <p:nvPr>
            <p:ph type="ftr" sz="quarter" idx="11"/>
          </p:nvPr>
        </p:nvSpPr>
        <p:spPr/>
        <p:txBody>
          <a:bodyPr/>
          <a:lstStyle>
            <a:lvl1pPr>
              <a:defRPr/>
            </a:lvl1pPr>
          </a:lstStyle>
          <a:p>
            <a:r>
              <a:rPr lang="en-GB" dirty="0" err="1"/>
              <a:t>SDSVoc</a:t>
            </a:r>
            <a:r>
              <a:rPr lang="en-GB" dirty="0"/>
              <a:t> Workshop Amsterdam 20161130-1201</a:t>
            </a:r>
          </a:p>
        </p:txBody>
      </p:sp>
      <p:sp>
        <p:nvSpPr>
          <p:cNvPr id="9" name="Espace réservé du numéro de diapositive 8"/>
          <p:cNvSpPr>
            <a:spLocks noGrp="1"/>
          </p:cNvSpPr>
          <p:nvPr>
            <p:ph type="sldNum" sz="quarter" idx="12"/>
          </p:nvPr>
        </p:nvSpPr>
        <p:spPr/>
        <p:txBody>
          <a:bodyPr/>
          <a:lstStyle/>
          <a:p>
            <a:fld id="{EC69159E-1786-C045-BF34-3D9A3E92D711}" type="slidenum">
              <a:rPr lang="fr-FR" smtClean="0"/>
              <a:t>‹#›</a:t>
            </a:fld>
            <a:endParaRPr lang="fr-FR"/>
          </a:p>
        </p:txBody>
      </p: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98562" y="365125"/>
            <a:ext cx="1355239" cy="1325563"/>
          </a:xfrm>
          <a:prstGeom prst="rect">
            <a:avLst/>
          </a:prstGeom>
        </p:spPr>
      </p:pic>
    </p:spTree>
    <p:extLst>
      <p:ext uri="{BB962C8B-B14F-4D97-AF65-F5344CB8AC3E}">
        <p14:creationId xmlns:p14="http://schemas.microsoft.com/office/powerpoint/2010/main" val="1843865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B00000"/>
                </a:solidFill>
              </a:defRPr>
            </a:lvl1pPr>
          </a:lstStyle>
          <a:p>
            <a:r>
              <a:rPr lang="en-GB" noProof="0" dirty="0" err="1"/>
              <a:t>Cliquez</a:t>
            </a:r>
            <a:r>
              <a:rPr lang="en-GB" noProof="0" dirty="0"/>
              <a:t> et </a:t>
            </a:r>
            <a:r>
              <a:rPr lang="en-GB" noProof="0" dirty="0" err="1"/>
              <a:t>modifiez</a:t>
            </a:r>
            <a:r>
              <a:rPr lang="en-GB" noProof="0" dirty="0"/>
              <a:t> le titre</a:t>
            </a:r>
          </a:p>
        </p:txBody>
      </p:sp>
      <p:sp>
        <p:nvSpPr>
          <p:cNvPr id="3" name="Espace réservé de la date 2"/>
          <p:cNvSpPr>
            <a:spLocks noGrp="1"/>
          </p:cNvSpPr>
          <p:nvPr>
            <p:ph type="dt" sz="half" idx="10"/>
          </p:nvPr>
        </p:nvSpPr>
        <p:spPr/>
        <p:txBody>
          <a:bodyPr/>
          <a:lstStyle>
            <a:lvl1pPr>
              <a:defRPr/>
            </a:lvl1pPr>
          </a:lstStyle>
          <a:p>
            <a:r>
              <a:rPr lang="en-GB" dirty="0"/>
              <a:t>Keith G Jeffery</a:t>
            </a:r>
          </a:p>
        </p:txBody>
      </p:sp>
      <p:sp>
        <p:nvSpPr>
          <p:cNvPr id="4" name="Espace réservé du pied de page 3"/>
          <p:cNvSpPr>
            <a:spLocks noGrp="1"/>
          </p:cNvSpPr>
          <p:nvPr>
            <p:ph type="ftr" sz="quarter" idx="11"/>
          </p:nvPr>
        </p:nvSpPr>
        <p:spPr/>
        <p:txBody>
          <a:bodyPr/>
          <a:lstStyle>
            <a:lvl1pPr>
              <a:defRPr/>
            </a:lvl1pPr>
          </a:lstStyle>
          <a:p>
            <a:r>
              <a:rPr lang="en-GB" dirty="0" err="1"/>
              <a:t>SDSVoc</a:t>
            </a:r>
            <a:r>
              <a:rPr lang="en-GB" dirty="0"/>
              <a:t> Workshop Amsterdam 20161130-1201</a:t>
            </a:r>
          </a:p>
        </p:txBody>
      </p:sp>
      <p:sp>
        <p:nvSpPr>
          <p:cNvPr id="5" name="Espace réservé du numéro de diapositive 4"/>
          <p:cNvSpPr>
            <a:spLocks noGrp="1"/>
          </p:cNvSpPr>
          <p:nvPr>
            <p:ph type="sldNum" sz="quarter" idx="12"/>
          </p:nvPr>
        </p:nvSpPr>
        <p:spPr/>
        <p:txBody>
          <a:bodyPr/>
          <a:lstStyle/>
          <a:p>
            <a:fld id="{EC69159E-1786-C045-BF34-3D9A3E92D711}" type="slidenum">
              <a:rPr lang="fr-FR" smtClean="0"/>
              <a:t>‹#›</a:t>
            </a:fld>
            <a:endParaRPr lang="fr-FR"/>
          </a:p>
        </p:txBody>
      </p:sp>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98562" y="365125"/>
            <a:ext cx="1355239" cy="1325563"/>
          </a:xfrm>
          <a:prstGeom prst="rect">
            <a:avLst/>
          </a:prstGeom>
        </p:spPr>
      </p:pic>
    </p:spTree>
    <p:extLst>
      <p:ext uri="{BB962C8B-B14F-4D97-AF65-F5344CB8AC3E}">
        <p14:creationId xmlns:p14="http://schemas.microsoft.com/office/powerpoint/2010/main" val="1655558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r>
              <a:rPr lang="en-GB" dirty="0"/>
              <a:t>Keith G Jeffery</a:t>
            </a:r>
          </a:p>
        </p:txBody>
      </p:sp>
      <p:sp>
        <p:nvSpPr>
          <p:cNvPr id="3" name="Espace réservé du pied de page 2"/>
          <p:cNvSpPr>
            <a:spLocks noGrp="1"/>
          </p:cNvSpPr>
          <p:nvPr>
            <p:ph type="ftr" sz="quarter" idx="11"/>
          </p:nvPr>
        </p:nvSpPr>
        <p:spPr/>
        <p:txBody>
          <a:bodyPr/>
          <a:lstStyle>
            <a:lvl1pPr algn="ctr">
              <a:defRPr/>
            </a:lvl1pPr>
          </a:lstStyle>
          <a:p>
            <a:r>
              <a:rPr lang="en-GB" dirty="0" err="1"/>
              <a:t>SDSVoc</a:t>
            </a:r>
            <a:r>
              <a:rPr lang="en-GB" dirty="0"/>
              <a:t> Workshop Amsterdam 20161130-1201</a:t>
            </a:r>
          </a:p>
        </p:txBody>
      </p:sp>
      <p:sp>
        <p:nvSpPr>
          <p:cNvPr id="4" name="Espace réservé du numéro de diapositive 3"/>
          <p:cNvSpPr>
            <a:spLocks noGrp="1"/>
          </p:cNvSpPr>
          <p:nvPr>
            <p:ph type="sldNum" sz="quarter" idx="12"/>
          </p:nvPr>
        </p:nvSpPr>
        <p:spPr/>
        <p:txBody>
          <a:bodyPr/>
          <a:lstStyle/>
          <a:p>
            <a:fld id="{EC69159E-1786-C045-BF34-3D9A3E92D711}" type="slidenum">
              <a:rPr lang="fr-FR" smtClean="0"/>
              <a:t>‹#›</a:t>
            </a:fld>
            <a:endParaRPr lang="fr-FR"/>
          </a:p>
        </p:txBody>
      </p:sp>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98562" y="365125"/>
            <a:ext cx="1355239" cy="1325563"/>
          </a:xfrm>
          <a:prstGeom prst="rect">
            <a:avLst/>
          </a:prstGeom>
        </p:spPr>
      </p:pic>
    </p:spTree>
    <p:extLst>
      <p:ext uri="{BB962C8B-B14F-4D97-AF65-F5344CB8AC3E}">
        <p14:creationId xmlns:p14="http://schemas.microsoft.com/office/powerpoint/2010/main" val="22616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5060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noProof="0" dirty="0" err="1"/>
              <a:t>Cliquez</a:t>
            </a:r>
            <a:r>
              <a:rPr lang="en-GB" noProof="0" dirty="0"/>
              <a:t> et </a:t>
            </a:r>
            <a:r>
              <a:rPr lang="en-GB" noProof="0" dirty="0" err="1"/>
              <a:t>modifiez</a:t>
            </a:r>
            <a:r>
              <a:rPr lang="en-GB" noProof="0" dirty="0"/>
              <a:t> le titre</a:t>
            </a:r>
          </a:p>
        </p:txBody>
      </p:sp>
      <p:sp>
        <p:nvSpPr>
          <p:cNvPr id="3" name="Espace réservé du texte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GB" noProof="0" dirty="0" err="1"/>
              <a:t>Cliquez</a:t>
            </a:r>
            <a:r>
              <a:rPr lang="en-GB" noProof="0" dirty="0"/>
              <a:t> pour modifier les styles du </a:t>
            </a:r>
            <a:r>
              <a:rPr lang="en-GB" noProof="0" dirty="0" err="1"/>
              <a:t>texte</a:t>
            </a:r>
            <a:r>
              <a:rPr lang="en-GB" noProof="0" dirty="0"/>
              <a:t> du masque</a:t>
            </a:r>
          </a:p>
          <a:p>
            <a:pPr lvl="1"/>
            <a:r>
              <a:rPr lang="en-GB" noProof="0" dirty="0" err="1"/>
              <a:t>Deuxième</a:t>
            </a:r>
            <a:r>
              <a:rPr lang="en-GB" noProof="0" dirty="0"/>
              <a:t> </a:t>
            </a:r>
            <a:r>
              <a:rPr lang="en-GB" noProof="0" dirty="0" err="1"/>
              <a:t>niveau</a:t>
            </a:r>
            <a:endParaRPr lang="en-GB" noProof="0" dirty="0"/>
          </a:p>
          <a:p>
            <a:pPr lvl="2"/>
            <a:r>
              <a:rPr lang="en-GB" noProof="0" dirty="0" err="1"/>
              <a:t>Troisième</a:t>
            </a:r>
            <a:r>
              <a:rPr lang="en-GB" noProof="0" dirty="0"/>
              <a:t> </a:t>
            </a:r>
            <a:r>
              <a:rPr lang="en-GB" noProof="0" dirty="0" err="1"/>
              <a:t>niveau</a:t>
            </a:r>
            <a:endParaRPr lang="en-GB" noProof="0" dirty="0"/>
          </a:p>
          <a:p>
            <a:pPr lvl="3"/>
            <a:r>
              <a:rPr lang="en-GB" noProof="0" dirty="0" err="1"/>
              <a:t>Quatrième</a:t>
            </a:r>
            <a:r>
              <a:rPr lang="en-GB" noProof="0" dirty="0"/>
              <a:t> </a:t>
            </a:r>
            <a:r>
              <a:rPr lang="en-GB" noProof="0" dirty="0" err="1"/>
              <a:t>niveau</a:t>
            </a:r>
            <a:endParaRPr lang="en-GB" noProof="0" dirty="0"/>
          </a:p>
          <a:p>
            <a:pPr lvl="4"/>
            <a:r>
              <a:rPr lang="en-GB" noProof="0" dirty="0" err="1"/>
              <a:t>Cinquième</a:t>
            </a:r>
            <a:r>
              <a:rPr lang="en-GB" noProof="0" dirty="0"/>
              <a:t> </a:t>
            </a:r>
            <a:r>
              <a:rPr lang="en-GB" noProof="0" dirty="0" err="1"/>
              <a:t>niveau</a:t>
            </a:r>
            <a:endParaRPr lang="en-GB" noProof="0" dirty="0"/>
          </a:p>
        </p:txBody>
      </p:sp>
      <p:sp>
        <p:nvSpPr>
          <p:cNvPr id="4" name="Espace réservé de la date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0CF8AE-BC0D-0B46-9690-86862F569CB5}" type="datetime3">
              <a:rPr lang="fr-BE" smtClean="0"/>
              <a:t>1.10.2018</a:t>
            </a:fld>
            <a:endParaRPr lang="fr-FR" dirty="0"/>
          </a:p>
        </p:txBody>
      </p:sp>
      <p:sp>
        <p:nvSpPr>
          <p:cNvPr id="5" name="Espace réservé du pied de page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VRE4EIC</a:t>
            </a:r>
            <a:endParaRPr lang="fr-FR" dirty="0"/>
          </a:p>
        </p:txBody>
      </p:sp>
      <p:sp>
        <p:nvSpPr>
          <p:cNvPr id="6" name="Espace réservé du numéro de diapositive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69159E-1786-C045-BF34-3D9A3E92D711}" type="slidenum">
              <a:rPr lang="fr-FR" smtClean="0"/>
              <a:t>‹#›</a:t>
            </a:fld>
            <a:endParaRPr lang="fr-FR"/>
          </a:p>
        </p:txBody>
      </p:sp>
      <p:sp>
        <p:nvSpPr>
          <p:cNvPr id="7" name="Rectangle 6"/>
          <p:cNvSpPr/>
          <p:nvPr userDrawn="1"/>
        </p:nvSpPr>
        <p:spPr>
          <a:xfrm>
            <a:off x="0" y="0"/>
            <a:ext cx="400050" cy="6858000"/>
          </a:xfrm>
          <a:prstGeom prst="rect">
            <a:avLst/>
          </a:prstGeom>
          <a:solidFill>
            <a:srgbClr val="B00000"/>
          </a:solidFill>
          <a:ln>
            <a:solidFill>
              <a:srgbClr val="B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529032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Lst>
  <p:hf hdr="0"/>
  <p:txStyles>
    <p:titleStyle>
      <a:lvl1pPr algn="l" defTabSz="914377" rtl="0" eaLnBrk="1" latinLnBrk="0" hangingPunct="1">
        <a:lnSpc>
          <a:spcPct val="90000"/>
        </a:lnSpc>
        <a:spcBef>
          <a:spcPct val="0"/>
        </a:spcBef>
        <a:buNone/>
        <a:defRPr sz="4400" kern="1200">
          <a:solidFill>
            <a:srgbClr val="B00000"/>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eurocris.org/"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a:t>Why CERIF?</a:t>
            </a:r>
            <a:br>
              <a:rPr lang="en-GB" dirty="0"/>
            </a:br>
            <a:endParaRPr lang="en-GB" sz="2200" dirty="0"/>
          </a:p>
        </p:txBody>
      </p:sp>
      <p:sp>
        <p:nvSpPr>
          <p:cNvPr id="3" name="Subtitle 2"/>
          <p:cNvSpPr>
            <a:spLocks noGrp="1"/>
          </p:cNvSpPr>
          <p:nvPr>
            <p:ph type="subTitle" idx="1"/>
          </p:nvPr>
        </p:nvSpPr>
        <p:spPr/>
        <p:txBody>
          <a:bodyPr/>
          <a:lstStyle/>
          <a:p>
            <a:r>
              <a:rPr lang="en-GB" dirty="0"/>
              <a:t>Keith G Jeffery Scientific Coordinator ERCIM</a:t>
            </a:r>
          </a:p>
          <a:p>
            <a:r>
              <a:rPr lang="en-GB" dirty="0"/>
              <a:t>Anne </a:t>
            </a:r>
            <a:r>
              <a:rPr lang="en-GB" dirty="0" err="1"/>
              <a:t>Assserson</a:t>
            </a:r>
            <a:r>
              <a:rPr lang="en-GB" dirty="0"/>
              <a:t> </a:t>
            </a:r>
            <a:r>
              <a:rPr lang="en-GB"/>
              <a:t>euroCRIS</a:t>
            </a:r>
            <a:endParaRPr lang="en-GB" dirty="0"/>
          </a:p>
        </p:txBody>
      </p:sp>
      <p:sp>
        <p:nvSpPr>
          <p:cNvPr id="9" name="Slide Number Placeholder 8"/>
          <p:cNvSpPr>
            <a:spLocks noGrp="1"/>
          </p:cNvSpPr>
          <p:nvPr>
            <p:ph type="sldNum" sz="quarter" idx="4294967295"/>
          </p:nvPr>
        </p:nvSpPr>
        <p:spPr>
          <a:xfrm>
            <a:off x="10128447" y="6311425"/>
            <a:ext cx="1551231" cy="365125"/>
          </a:xfrm>
          <a:prstGeom prst="rect">
            <a:avLst/>
          </a:prstGeom>
        </p:spPr>
        <p:txBody>
          <a:bodyPr/>
          <a:lstStyle/>
          <a:p>
            <a:fld id="{26F82D4B-5829-422B-8533-7F1C348282FF}" type="slidenum">
              <a:rPr lang="en-GB" b="1" smtClean="0">
                <a:solidFill>
                  <a:schemeClr val="tx1"/>
                </a:solidFill>
              </a:rPr>
              <a:pPr/>
              <a:t>1</a:t>
            </a:fld>
            <a:endParaRPr lang="en-GB" b="1" dirty="0">
              <a:solidFill>
                <a:schemeClr val="tx1"/>
              </a:solidFill>
            </a:endParaRPr>
          </a:p>
        </p:txBody>
      </p:sp>
    </p:spTree>
    <p:extLst>
      <p:ext uri="{BB962C8B-B14F-4D97-AF65-F5344CB8AC3E}">
        <p14:creationId xmlns:p14="http://schemas.microsoft.com/office/powerpoint/2010/main" val="2654475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But…</a:t>
            </a:r>
          </a:p>
        </p:txBody>
      </p:sp>
      <p:sp>
        <p:nvSpPr>
          <p:cNvPr id="3" name="Content Placeholder 2"/>
          <p:cNvSpPr>
            <a:spLocks noGrp="1"/>
          </p:cNvSpPr>
          <p:nvPr>
            <p:ph idx="1"/>
          </p:nvPr>
        </p:nvSpPr>
        <p:spPr/>
        <p:txBody>
          <a:bodyPr>
            <a:normAutofit/>
          </a:bodyPr>
          <a:lstStyle/>
          <a:p>
            <a:r>
              <a:rPr lang="en-GB" dirty="0"/>
              <a:t>Metadata standards have different:</a:t>
            </a:r>
          </a:p>
          <a:p>
            <a:pPr lvl="1"/>
            <a:r>
              <a:rPr lang="en-GB" dirty="0"/>
              <a:t>Elements 		(attribute names, types)</a:t>
            </a:r>
          </a:p>
          <a:p>
            <a:pPr lvl="1"/>
            <a:r>
              <a:rPr lang="en-GB" dirty="0"/>
              <a:t>Syntax 			(structure within and between 							elements)</a:t>
            </a:r>
          </a:p>
          <a:p>
            <a:pPr lvl="1"/>
            <a:r>
              <a:rPr lang="en-GB" dirty="0"/>
              <a:t>Semantics 		(meaning of values of elements 							or of components of elements)</a:t>
            </a:r>
          </a:p>
          <a:p>
            <a:pPr lvl="1"/>
            <a:r>
              <a:rPr lang="en-GB" dirty="0"/>
              <a:t>Language </a:t>
            </a:r>
          </a:p>
          <a:p>
            <a:pPr lvl="1"/>
            <a:r>
              <a:rPr lang="en-GB" dirty="0">
                <a:solidFill>
                  <a:srgbClr val="00B050"/>
                </a:solidFill>
              </a:rPr>
              <a:t>(I used to also say character set but Unicode has more-or-less solved this)</a:t>
            </a:r>
          </a:p>
        </p:txBody>
      </p:sp>
      <p:sp>
        <p:nvSpPr>
          <p:cNvPr id="13" name="Slide Number Placeholder 8"/>
          <p:cNvSpPr txBox="1">
            <a:spLocks/>
          </p:cNvSpPr>
          <p:nvPr/>
        </p:nvSpPr>
        <p:spPr>
          <a:xfrm>
            <a:off x="10128447" y="6311425"/>
            <a:ext cx="1551231" cy="365125"/>
          </a:xfrm>
          <a:prstGeom prst="rect">
            <a:avLst/>
          </a:prstGeom>
        </p:spPr>
        <p:txBody>
          <a:bodyPr vert="horz" lIns="91440" tIns="45720" rIns="91440" bIns="45720" rtlCol="0" anchor="ctr"/>
          <a:lstStyle>
            <a:defPPr>
              <a:defRPr lang="fr-FR"/>
            </a:defPPr>
            <a:lvl1pPr marL="0" algn="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26F82D4B-5829-422B-8533-7F1C348282FF}" type="slidenum">
              <a:rPr lang="en-GB" b="1" smtClean="0">
                <a:solidFill>
                  <a:schemeClr val="tx1"/>
                </a:solidFill>
              </a:rPr>
              <a:pPr/>
              <a:t>10</a:t>
            </a:fld>
            <a:endParaRPr lang="en-GB" b="1" dirty="0">
              <a:solidFill>
                <a:schemeClr val="tx1"/>
              </a:solidFill>
            </a:endParaRPr>
          </a:p>
        </p:txBody>
      </p:sp>
    </p:spTree>
    <p:extLst>
      <p:ext uri="{BB962C8B-B14F-4D97-AF65-F5344CB8AC3E}">
        <p14:creationId xmlns:p14="http://schemas.microsoft.com/office/powerpoint/2010/main" val="3640574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2085" y="3655435"/>
            <a:ext cx="1828800" cy="1766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a:t>The n squared problem</a:t>
            </a:r>
          </a:p>
        </p:txBody>
      </p:sp>
      <p:sp>
        <p:nvSpPr>
          <p:cNvPr id="3" name="Content Placeholder 2"/>
          <p:cNvSpPr>
            <a:spLocks noGrp="1"/>
          </p:cNvSpPr>
          <p:nvPr>
            <p:ph idx="1"/>
          </p:nvPr>
        </p:nvSpPr>
        <p:spPr>
          <a:xfrm>
            <a:off x="838200" y="1825625"/>
            <a:ext cx="9321800" cy="4351339"/>
          </a:xfrm>
        </p:spPr>
        <p:txBody>
          <a:bodyPr>
            <a:normAutofit fontScale="92500" lnSpcReduction="20000"/>
          </a:bodyPr>
          <a:lstStyle/>
          <a:p>
            <a:r>
              <a:rPr lang="en-GB" dirty="0"/>
              <a:t>If we have </a:t>
            </a:r>
            <a:r>
              <a:rPr lang="en-GB" i="1" dirty="0"/>
              <a:t>n</a:t>
            </a:r>
            <a:r>
              <a:rPr lang="en-GB" dirty="0"/>
              <a:t> metadata standards</a:t>
            </a:r>
          </a:p>
          <a:p>
            <a:r>
              <a:rPr lang="en-GB" dirty="0"/>
              <a:t>Then to interoperate we need </a:t>
            </a:r>
            <a:r>
              <a:rPr lang="en-GB" i="1" dirty="0"/>
              <a:t>n*(n-1) </a:t>
            </a:r>
            <a:r>
              <a:rPr lang="en-GB" dirty="0"/>
              <a:t>mappings/convertors (almost </a:t>
            </a:r>
            <a:r>
              <a:rPr lang="en-GB" i="1" dirty="0"/>
              <a:t>n**2</a:t>
            </a:r>
            <a:r>
              <a:rPr lang="en-GB" dirty="0"/>
              <a:t>)</a:t>
            </a:r>
          </a:p>
          <a:p>
            <a:r>
              <a:rPr lang="en-GB" dirty="0">
                <a:sym typeface="Wingdings" panose="05000000000000000000" pitchFamily="2" charset="2"/>
              </a:rPr>
              <a:t> define a superset canonical metadata standard and use that as a kind of ‘switchboard’</a:t>
            </a:r>
          </a:p>
          <a:p>
            <a:r>
              <a:rPr lang="en-GB" dirty="0">
                <a:sym typeface="Wingdings" panose="05000000000000000000" pitchFamily="2" charset="2"/>
              </a:rPr>
              <a:t>Then have </a:t>
            </a:r>
            <a:r>
              <a:rPr lang="en-GB" i="1" dirty="0">
                <a:sym typeface="Wingdings" panose="05000000000000000000" pitchFamily="2" charset="2"/>
              </a:rPr>
              <a:t>n</a:t>
            </a:r>
            <a:r>
              <a:rPr lang="en-GB" dirty="0">
                <a:sym typeface="Wingdings" panose="05000000000000000000" pitchFamily="2" charset="2"/>
              </a:rPr>
              <a:t> </a:t>
            </a:r>
            <a:r>
              <a:rPr lang="en-GB" dirty="0"/>
              <a:t>mappings/convertors (a considerable saving!)</a:t>
            </a:r>
            <a:endParaRPr lang="en-GB" dirty="0">
              <a:sym typeface="Wingdings" panose="05000000000000000000" pitchFamily="2" charset="2"/>
            </a:endParaRPr>
          </a:p>
          <a:p>
            <a:r>
              <a:rPr lang="en-GB" dirty="0">
                <a:sym typeface="Wingdings" panose="05000000000000000000" pitchFamily="2" charset="2"/>
              </a:rPr>
              <a:t> clearly this canonical metadata standard has to be </a:t>
            </a:r>
          </a:p>
          <a:p>
            <a:pPr lvl="1"/>
            <a:r>
              <a:rPr lang="en-GB" dirty="0">
                <a:sym typeface="Wingdings" panose="05000000000000000000" pitchFamily="2" charset="2"/>
              </a:rPr>
              <a:t>A superset of the elements from the </a:t>
            </a:r>
            <a:r>
              <a:rPr lang="en-GB" i="1" dirty="0">
                <a:sym typeface="Wingdings" panose="05000000000000000000" pitchFamily="2" charset="2"/>
              </a:rPr>
              <a:t>n</a:t>
            </a:r>
            <a:r>
              <a:rPr lang="en-GB" dirty="0">
                <a:sym typeface="Wingdings" panose="05000000000000000000" pitchFamily="2" charset="2"/>
              </a:rPr>
              <a:t> metadata standards to be interoperated</a:t>
            </a:r>
          </a:p>
          <a:p>
            <a:pPr lvl="1"/>
            <a:r>
              <a:rPr lang="en-GB" dirty="0">
                <a:sym typeface="Wingdings" panose="05000000000000000000" pitchFamily="2" charset="2"/>
              </a:rPr>
              <a:t>Richer in syntax and semantics than any of the </a:t>
            </a:r>
            <a:r>
              <a:rPr lang="en-GB" i="1" dirty="0">
                <a:sym typeface="Wingdings" panose="05000000000000000000" pitchFamily="2" charset="2"/>
              </a:rPr>
              <a:t>n</a:t>
            </a:r>
            <a:r>
              <a:rPr lang="en-GB" dirty="0">
                <a:sym typeface="Wingdings" panose="05000000000000000000" pitchFamily="2" charset="2"/>
              </a:rPr>
              <a:t> metadata standards to be interoperated</a:t>
            </a:r>
          </a:p>
          <a:p>
            <a:pPr lvl="1"/>
            <a:r>
              <a:rPr lang="en-GB" dirty="0">
                <a:sym typeface="Wingdings" panose="05000000000000000000" pitchFamily="2" charset="2"/>
              </a:rPr>
              <a:t>Interoperable with each of the </a:t>
            </a:r>
            <a:r>
              <a:rPr lang="en-GB" i="1" dirty="0">
                <a:sym typeface="Wingdings" panose="05000000000000000000" pitchFamily="2" charset="2"/>
              </a:rPr>
              <a:t>n</a:t>
            </a:r>
            <a:r>
              <a:rPr lang="en-GB" dirty="0">
                <a:sym typeface="Wingdings" panose="05000000000000000000" pitchFamily="2" charset="2"/>
              </a:rPr>
              <a:t> metadata standards to be interoperated</a:t>
            </a:r>
          </a:p>
          <a:p>
            <a:r>
              <a:rPr lang="en-GB" dirty="0">
                <a:sym typeface="Wingdings" panose="05000000000000000000" pitchFamily="2" charset="2"/>
              </a:rPr>
              <a:t>CERIF mappings exist DC, DCAT, eGMS, CKAN, INSPIRE…..</a:t>
            </a:r>
          </a:p>
          <a:p>
            <a:pPr lvl="1"/>
            <a:endParaRPr lang="en-GB" dirty="0"/>
          </a:p>
        </p:txBody>
      </p:sp>
      <p:pic>
        <p:nvPicPr>
          <p:cNvPr id="9220" name="Picture 4" descr="Image result for graph all nodes connected to one central no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6847" y="1861850"/>
            <a:ext cx="2032000" cy="1867009"/>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8"/>
          <p:cNvSpPr txBox="1">
            <a:spLocks/>
          </p:cNvSpPr>
          <p:nvPr/>
        </p:nvSpPr>
        <p:spPr>
          <a:xfrm>
            <a:off x="10128447" y="6311425"/>
            <a:ext cx="1551231" cy="365125"/>
          </a:xfrm>
          <a:prstGeom prst="rect">
            <a:avLst/>
          </a:prstGeom>
        </p:spPr>
        <p:txBody>
          <a:bodyPr vert="horz" lIns="91440" tIns="45720" rIns="91440" bIns="45720" rtlCol="0" anchor="ctr"/>
          <a:lstStyle>
            <a:defPPr>
              <a:defRPr lang="fr-FR"/>
            </a:defPPr>
            <a:lvl1pPr marL="0" algn="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26F82D4B-5829-422B-8533-7F1C348282FF}" type="slidenum">
              <a:rPr lang="en-GB" b="1" smtClean="0">
                <a:solidFill>
                  <a:schemeClr val="tx1"/>
                </a:solidFill>
              </a:rPr>
              <a:pPr/>
              <a:t>11</a:t>
            </a:fld>
            <a:endParaRPr lang="en-GB" b="1" dirty="0">
              <a:solidFill>
                <a:schemeClr val="tx1"/>
              </a:solidFill>
            </a:endParaRPr>
          </a:p>
        </p:txBody>
      </p:sp>
    </p:spTree>
    <p:extLst>
      <p:ext uri="{BB962C8B-B14F-4D97-AF65-F5344CB8AC3E}">
        <p14:creationId xmlns:p14="http://schemas.microsoft.com/office/powerpoint/2010/main" val="1874082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RDA Element set</a:t>
            </a:r>
          </a:p>
        </p:txBody>
      </p:sp>
      <p:sp>
        <p:nvSpPr>
          <p:cNvPr id="8" name="Content Placeholder 7"/>
          <p:cNvSpPr>
            <a:spLocks noGrp="1"/>
          </p:cNvSpPr>
          <p:nvPr>
            <p:ph sz="half" idx="2"/>
          </p:nvPr>
        </p:nvSpPr>
        <p:spPr>
          <a:xfrm>
            <a:off x="6408978" y="1418105"/>
            <a:ext cx="5386917" cy="4830763"/>
          </a:xfrm>
        </p:spPr>
        <p:txBody>
          <a:bodyPr>
            <a:normAutofit fontScale="47500" lnSpcReduction="20000"/>
          </a:bodyPr>
          <a:lstStyle/>
          <a:p>
            <a:r>
              <a:rPr lang="en-GB" dirty="0"/>
              <a:t>Unique Identifier (for later use including citation)</a:t>
            </a:r>
          </a:p>
          <a:p>
            <a:r>
              <a:rPr lang="en-GB" dirty="0"/>
              <a:t>Location (URL)</a:t>
            </a:r>
          </a:p>
          <a:p>
            <a:r>
              <a:rPr lang="en-GB" dirty="0">
                <a:solidFill>
                  <a:schemeClr val="accent1">
                    <a:lumMod val="75000"/>
                  </a:schemeClr>
                </a:solidFill>
              </a:rPr>
              <a:t>Description</a:t>
            </a:r>
          </a:p>
          <a:p>
            <a:r>
              <a:rPr lang="en-GB" dirty="0">
                <a:solidFill>
                  <a:schemeClr val="accent1">
                    <a:lumMod val="75000"/>
                  </a:schemeClr>
                </a:solidFill>
              </a:rPr>
              <a:t>Keywords (terms)</a:t>
            </a:r>
          </a:p>
          <a:p>
            <a:r>
              <a:rPr lang="en-GB" dirty="0">
                <a:solidFill>
                  <a:schemeClr val="accent1">
                    <a:lumMod val="75000"/>
                  </a:schemeClr>
                </a:solidFill>
              </a:rPr>
              <a:t>Temporal coordinates</a:t>
            </a:r>
          </a:p>
          <a:p>
            <a:r>
              <a:rPr lang="en-GB" dirty="0">
                <a:solidFill>
                  <a:schemeClr val="accent1">
                    <a:lumMod val="75000"/>
                  </a:schemeClr>
                </a:solidFill>
              </a:rPr>
              <a:t>Spatial coordinates</a:t>
            </a:r>
          </a:p>
          <a:p>
            <a:r>
              <a:rPr lang="en-GB" dirty="0">
                <a:solidFill>
                  <a:schemeClr val="accent1">
                    <a:lumMod val="75000"/>
                  </a:schemeClr>
                </a:solidFill>
              </a:rPr>
              <a:t>Originator (organisation(s) / person(s))</a:t>
            </a:r>
          </a:p>
          <a:p>
            <a:r>
              <a:rPr lang="en-GB" dirty="0">
                <a:solidFill>
                  <a:schemeClr val="accent1">
                    <a:lumMod val="75000"/>
                  </a:schemeClr>
                </a:solidFill>
              </a:rPr>
              <a:t>Project</a:t>
            </a:r>
          </a:p>
          <a:p>
            <a:r>
              <a:rPr lang="en-GB" dirty="0">
                <a:solidFill>
                  <a:schemeClr val="accent1">
                    <a:lumMod val="75000"/>
                  </a:schemeClr>
                </a:solidFill>
              </a:rPr>
              <a:t>Facility / equipment</a:t>
            </a:r>
          </a:p>
          <a:p>
            <a:r>
              <a:rPr lang="en-GB" dirty="0">
                <a:solidFill>
                  <a:schemeClr val="accent1">
                    <a:lumMod val="75000"/>
                  </a:schemeClr>
                </a:solidFill>
              </a:rPr>
              <a:t>Quality</a:t>
            </a:r>
          </a:p>
          <a:p>
            <a:r>
              <a:rPr lang="en-GB" dirty="0">
                <a:solidFill>
                  <a:schemeClr val="accent1">
                    <a:lumMod val="75000"/>
                  </a:schemeClr>
                </a:solidFill>
              </a:rPr>
              <a:t>Availability (licence, persistence)</a:t>
            </a:r>
          </a:p>
          <a:p>
            <a:r>
              <a:rPr lang="en-GB" dirty="0">
                <a:solidFill>
                  <a:schemeClr val="accent1">
                    <a:lumMod val="75000"/>
                  </a:schemeClr>
                </a:solidFill>
              </a:rPr>
              <a:t>Provenance</a:t>
            </a:r>
          </a:p>
          <a:p>
            <a:r>
              <a:rPr lang="en-GB" dirty="0">
                <a:solidFill>
                  <a:schemeClr val="accent1">
                    <a:lumMod val="75000"/>
                  </a:schemeClr>
                </a:solidFill>
              </a:rPr>
              <a:t>Citations</a:t>
            </a:r>
          </a:p>
          <a:p>
            <a:r>
              <a:rPr lang="en-GB" dirty="0">
                <a:solidFill>
                  <a:schemeClr val="accent1">
                    <a:lumMod val="75000"/>
                  </a:schemeClr>
                </a:solidFill>
              </a:rPr>
              <a:t>Related publications (white or grey)</a:t>
            </a:r>
          </a:p>
          <a:p>
            <a:r>
              <a:rPr lang="en-GB" dirty="0">
                <a:solidFill>
                  <a:schemeClr val="accent1">
                    <a:lumMod val="75000"/>
                  </a:schemeClr>
                </a:solidFill>
              </a:rPr>
              <a:t>Related software</a:t>
            </a:r>
          </a:p>
          <a:p>
            <a:r>
              <a:rPr lang="en-GB" dirty="0">
                <a:solidFill>
                  <a:schemeClr val="accent1">
                    <a:lumMod val="75000"/>
                  </a:schemeClr>
                </a:solidFill>
              </a:rPr>
              <a:t>Schema</a:t>
            </a:r>
          </a:p>
          <a:p>
            <a:r>
              <a:rPr lang="en-GB" dirty="0">
                <a:solidFill>
                  <a:schemeClr val="accent1">
                    <a:lumMod val="75000"/>
                  </a:schemeClr>
                </a:solidFill>
              </a:rPr>
              <a:t>Medium / format</a:t>
            </a:r>
          </a:p>
          <a:p>
            <a:endParaRPr lang="en-GB" dirty="0"/>
          </a:p>
        </p:txBody>
      </p:sp>
      <p:sp>
        <p:nvSpPr>
          <p:cNvPr id="10" name="Content Placeholder 9"/>
          <p:cNvSpPr>
            <a:spLocks noGrp="1"/>
          </p:cNvSpPr>
          <p:nvPr>
            <p:ph sz="quarter" idx="4"/>
          </p:nvPr>
        </p:nvSpPr>
        <p:spPr>
          <a:xfrm>
            <a:off x="630164" y="1355548"/>
            <a:ext cx="5389033" cy="4830763"/>
          </a:xfrm>
        </p:spPr>
        <p:txBody>
          <a:bodyPr>
            <a:normAutofit lnSpcReduction="10000"/>
          </a:bodyPr>
          <a:lstStyle/>
          <a:p>
            <a:r>
              <a:rPr lang="en-GB" dirty="0"/>
              <a:t>Collected use cases</a:t>
            </a:r>
          </a:p>
          <a:p>
            <a:pPr lvl="1"/>
            <a:r>
              <a:rPr lang="en-GB" dirty="0"/>
              <a:t>Across many domains</a:t>
            </a:r>
          </a:p>
          <a:p>
            <a:r>
              <a:rPr lang="en-GB" dirty="0"/>
              <a:t>Analysed for commonality</a:t>
            </a:r>
          </a:p>
          <a:p>
            <a:r>
              <a:rPr lang="en-GB" dirty="0"/>
              <a:t>Proposed element set (Jeffery &amp; Koskela)</a:t>
            </a:r>
          </a:p>
          <a:p>
            <a:r>
              <a:rPr lang="en-GB" dirty="0"/>
              <a:t>Minor changes suggested by RDA attendees</a:t>
            </a:r>
          </a:p>
          <a:p>
            <a:r>
              <a:rPr lang="en-GB" dirty="0"/>
              <a:t>Now checking applicability across domains</a:t>
            </a:r>
          </a:p>
          <a:p>
            <a:r>
              <a:rPr lang="en-GB" dirty="0">
                <a:solidFill>
                  <a:srgbClr val="00B050"/>
                </a:solidFill>
              </a:rPr>
              <a:t>Next detail the elements</a:t>
            </a:r>
          </a:p>
          <a:p>
            <a:r>
              <a:rPr lang="en-GB" dirty="0">
                <a:solidFill>
                  <a:srgbClr val="00B050"/>
                </a:solidFill>
              </a:rPr>
              <a:t>Then decide representation</a:t>
            </a:r>
          </a:p>
          <a:p>
            <a:pPr lvl="1"/>
            <a:endParaRPr lang="en-GB"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7436" y="115243"/>
            <a:ext cx="1905000" cy="1240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Slide Number Placeholder 8"/>
          <p:cNvSpPr txBox="1">
            <a:spLocks/>
          </p:cNvSpPr>
          <p:nvPr/>
        </p:nvSpPr>
        <p:spPr>
          <a:xfrm>
            <a:off x="10128447" y="6311425"/>
            <a:ext cx="1551231" cy="365125"/>
          </a:xfrm>
          <a:prstGeom prst="rect">
            <a:avLst/>
          </a:prstGeom>
        </p:spPr>
        <p:txBody>
          <a:bodyPr vert="horz" lIns="91440" tIns="45720" rIns="91440" bIns="45720" rtlCol="0" anchor="ctr"/>
          <a:lstStyle>
            <a:defPPr>
              <a:defRPr lang="fr-FR"/>
            </a:defPPr>
            <a:lvl1pPr marL="0" algn="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26F82D4B-5829-422B-8533-7F1C348282FF}" type="slidenum">
              <a:rPr lang="en-GB" b="1" smtClean="0">
                <a:solidFill>
                  <a:schemeClr val="tx1"/>
                </a:solidFill>
              </a:rPr>
              <a:pPr/>
              <a:t>12</a:t>
            </a:fld>
            <a:endParaRPr lang="en-GB" b="1" dirty="0">
              <a:solidFill>
                <a:schemeClr val="tx1"/>
              </a:solidFill>
            </a:endParaRPr>
          </a:p>
        </p:txBody>
      </p:sp>
    </p:spTree>
    <p:extLst>
      <p:ext uri="{BB962C8B-B14F-4D97-AF65-F5344CB8AC3E}">
        <p14:creationId xmlns:p14="http://schemas.microsoft.com/office/powerpoint/2010/main" val="2013938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RDA Element set</a:t>
            </a:r>
          </a:p>
        </p:txBody>
      </p:sp>
      <p:sp>
        <p:nvSpPr>
          <p:cNvPr id="8" name="Content Placeholder 7"/>
          <p:cNvSpPr>
            <a:spLocks noGrp="1"/>
          </p:cNvSpPr>
          <p:nvPr>
            <p:ph sz="half" idx="2"/>
          </p:nvPr>
        </p:nvSpPr>
        <p:spPr>
          <a:xfrm>
            <a:off x="6408978" y="1418105"/>
            <a:ext cx="5386917" cy="4830763"/>
          </a:xfrm>
        </p:spPr>
        <p:txBody>
          <a:bodyPr>
            <a:normAutofit fontScale="47500" lnSpcReduction="20000"/>
          </a:bodyPr>
          <a:lstStyle/>
          <a:p>
            <a:r>
              <a:rPr lang="en-GB" dirty="0"/>
              <a:t>Unique Identifier (for later use including citation)</a:t>
            </a:r>
          </a:p>
          <a:p>
            <a:r>
              <a:rPr lang="en-GB" dirty="0"/>
              <a:t>Location (URL)</a:t>
            </a:r>
          </a:p>
          <a:p>
            <a:r>
              <a:rPr lang="en-GB" dirty="0">
                <a:solidFill>
                  <a:schemeClr val="accent1">
                    <a:lumMod val="75000"/>
                  </a:schemeClr>
                </a:solidFill>
              </a:rPr>
              <a:t>Description</a:t>
            </a:r>
          </a:p>
          <a:p>
            <a:r>
              <a:rPr lang="en-GB" dirty="0">
                <a:solidFill>
                  <a:schemeClr val="accent1">
                    <a:lumMod val="75000"/>
                  </a:schemeClr>
                </a:solidFill>
              </a:rPr>
              <a:t>Keywords (terms)</a:t>
            </a:r>
          </a:p>
          <a:p>
            <a:r>
              <a:rPr lang="en-GB" dirty="0">
                <a:solidFill>
                  <a:schemeClr val="accent1">
                    <a:lumMod val="75000"/>
                  </a:schemeClr>
                </a:solidFill>
              </a:rPr>
              <a:t>Temporal coordinates</a:t>
            </a:r>
          </a:p>
          <a:p>
            <a:r>
              <a:rPr lang="en-GB" dirty="0">
                <a:solidFill>
                  <a:schemeClr val="accent1">
                    <a:lumMod val="75000"/>
                  </a:schemeClr>
                </a:solidFill>
              </a:rPr>
              <a:t>Spatial coordinates</a:t>
            </a:r>
          </a:p>
          <a:p>
            <a:r>
              <a:rPr lang="en-GB" dirty="0">
                <a:solidFill>
                  <a:schemeClr val="accent1">
                    <a:lumMod val="75000"/>
                  </a:schemeClr>
                </a:solidFill>
              </a:rPr>
              <a:t>Originator (organisation(s) / person(s))</a:t>
            </a:r>
          </a:p>
          <a:p>
            <a:r>
              <a:rPr lang="en-GB" dirty="0">
                <a:solidFill>
                  <a:schemeClr val="accent1">
                    <a:lumMod val="75000"/>
                  </a:schemeClr>
                </a:solidFill>
              </a:rPr>
              <a:t>Project</a:t>
            </a:r>
          </a:p>
          <a:p>
            <a:r>
              <a:rPr lang="en-GB" dirty="0">
                <a:solidFill>
                  <a:schemeClr val="accent1">
                    <a:lumMod val="75000"/>
                  </a:schemeClr>
                </a:solidFill>
              </a:rPr>
              <a:t>Facility / equipment</a:t>
            </a:r>
          </a:p>
          <a:p>
            <a:r>
              <a:rPr lang="en-GB" dirty="0">
                <a:solidFill>
                  <a:schemeClr val="accent1">
                    <a:lumMod val="75000"/>
                  </a:schemeClr>
                </a:solidFill>
              </a:rPr>
              <a:t>Quality</a:t>
            </a:r>
          </a:p>
          <a:p>
            <a:r>
              <a:rPr lang="en-GB" dirty="0">
                <a:solidFill>
                  <a:schemeClr val="accent1">
                    <a:lumMod val="75000"/>
                  </a:schemeClr>
                </a:solidFill>
              </a:rPr>
              <a:t>Availability (licence, persistence)</a:t>
            </a:r>
          </a:p>
          <a:p>
            <a:r>
              <a:rPr lang="en-GB" dirty="0">
                <a:solidFill>
                  <a:schemeClr val="accent1">
                    <a:lumMod val="75000"/>
                  </a:schemeClr>
                </a:solidFill>
              </a:rPr>
              <a:t>Provenance</a:t>
            </a:r>
          </a:p>
          <a:p>
            <a:r>
              <a:rPr lang="en-GB" dirty="0">
                <a:solidFill>
                  <a:schemeClr val="accent1">
                    <a:lumMod val="75000"/>
                  </a:schemeClr>
                </a:solidFill>
              </a:rPr>
              <a:t>Citations</a:t>
            </a:r>
          </a:p>
          <a:p>
            <a:r>
              <a:rPr lang="en-GB" dirty="0">
                <a:solidFill>
                  <a:schemeClr val="accent1">
                    <a:lumMod val="75000"/>
                  </a:schemeClr>
                </a:solidFill>
              </a:rPr>
              <a:t>Related publications (white or grey)</a:t>
            </a:r>
          </a:p>
          <a:p>
            <a:r>
              <a:rPr lang="en-GB" dirty="0">
                <a:solidFill>
                  <a:schemeClr val="accent1">
                    <a:lumMod val="75000"/>
                  </a:schemeClr>
                </a:solidFill>
              </a:rPr>
              <a:t>Related software</a:t>
            </a:r>
          </a:p>
          <a:p>
            <a:r>
              <a:rPr lang="en-GB" dirty="0">
                <a:solidFill>
                  <a:schemeClr val="accent1">
                    <a:lumMod val="75000"/>
                  </a:schemeClr>
                </a:solidFill>
              </a:rPr>
              <a:t>Schema</a:t>
            </a:r>
          </a:p>
          <a:p>
            <a:r>
              <a:rPr lang="en-GB" dirty="0">
                <a:solidFill>
                  <a:schemeClr val="accent1">
                    <a:lumMod val="75000"/>
                  </a:schemeClr>
                </a:solidFill>
              </a:rPr>
              <a:t>Medium / format</a:t>
            </a:r>
          </a:p>
          <a:p>
            <a:endParaRPr lang="en-GB"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6503" y="147574"/>
            <a:ext cx="1905000" cy="1240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sz="quarter" idx="4"/>
          </p:nvPr>
        </p:nvSpPr>
        <p:spPr/>
        <p:txBody>
          <a:bodyPr/>
          <a:lstStyle/>
          <a:p>
            <a:endParaRPr lang="en-GB" dirty="0"/>
          </a:p>
        </p:txBody>
      </p:sp>
      <p:sp>
        <p:nvSpPr>
          <p:cNvPr id="19" name="Slide Number Placeholder 8"/>
          <p:cNvSpPr txBox="1">
            <a:spLocks/>
          </p:cNvSpPr>
          <p:nvPr/>
        </p:nvSpPr>
        <p:spPr>
          <a:xfrm>
            <a:off x="10128447" y="6311425"/>
            <a:ext cx="1551231" cy="365125"/>
          </a:xfrm>
          <a:prstGeom prst="rect">
            <a:avLst/>
          </a:prstGeom>
        </p:spPr>
        <p:txBody>
          <a:bodyPr vert="horz" lIns="91440" tIns="45720" rIns="91440" bIns="45720" rtlCol="0" anchor="ctr"/>
          <a:lstStyle>
            <a:defPPr>
              <a:defRPr lang="fr-FR"/>
            </a:defPPr>
            <a:lvl1pPr marL="0" algn="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26F82D4B-5829-422B-8533-7F1C348282FF}" type="slidenum">
              <a:rPr lang="en-GB" b="1" smtClean="0">
                <a:solidFill>
                  <a:schemeClr val="tx1"/>
                </a:solidFill>
              </a:rPr>
              <a:pPr/>
              <a:t>13</a:t>
            </a:fld>
            <a:endParaRPr lang="en-GB" b="1" dirty="0">
              <a:solidFill>
                <a:schemeClr val="tx1"/>
              </a:solidFill>
            </a:endParaRPr>
          </a:p>
        </p:txBody>
      </p:sp>
      <p:sp>
        <p:nvSpPr>
          <p:cNvPr id="21" name="Content Placeholder 9"/>
          <p:cNvSpPr txBox="1">
            <a:spLocks/>
          </p:cNvSpPr>
          <p:nvPr/>
        </p:nvSpPr>
        <p:spPr>
          <a:xfrm>
            <a:off x="630164" y="1355548"/>
            <a:ext cx="5389033" cy="4830763"/>
          </a:xfrm>
          <a:prstGeom prst="rect">
            <a:avLst/>
          </a:prstGeom>
        </p:spPr>
        <p:txBody>
          <a:bodyPr vert="horz" lIns="91440" tIns="45720" rIns="91440" bIns="45720" rtlCol="0">
            <a:normAutofit lnSpcReduction="10000"/>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t>Collected use cases</a:t>
            </a:r>
          </a:p>
          <a:p>
            <a:pPr lvl="1"/>
            <a:r>
              <a:rPr lang="en-GB" dirty="0"/>
              <a:t>Across many domains</a:t>
            </a:r>
          </a:p>
          <a:p>
            <a:r>
              <a:rPr lang="en-GB" dirty="0"/>
              <a:t>Analysed for commonality</a:t>
            </a:r>
          </a:p>
          <a:p>
            <a:r>
              <a:rPr lang="en-GB" dirty="0"/>
              <a:t>Proposed element set (Jeffery &amp; Koskela)</a:t>
            </a:r>
          </a:p>
          <a:p>
            <a:r>
              <a:rPr lang="en-GB" dirty="0"/>
              <a:t>Minor changes suggested by RDA attendees</a:t>
            </a:r>
          </a:p>
          <a:p>
            <a:r>
              <a:rPr lang="en-GB" dirty="0"/>
              <a:t>Now checking applicability across domains</a:t>
            </a:r>
          </a:p>
          <a:p>
            <a:r>
              <a:rPr lang="en-GB" dirty="0">
                <a:solidFill>
                  <a:srgbClr val="00B050"/>
                </a:solidFill>
              </a:rPr>
              <a:t>Next detail the elements</a:t>
            </a:r>
          </a:p>
          <a:p>
            <a:r>
              <a:rPr lang="en-GB" dirty="0">
                <a:solidFill>
                  <a:srgbClr val="00B050"/>
                </a:solidFill>
              </a:rPr>
              <a:t>Then decide representation</a:t>
            </a:r>
          </a:p>
          <a:p>
            <a:pPr lvl="1"/>
            <a:endParaRPr lang="en-GB" dirty="0"/>
          </a:p>
        </p:txBody>
      </p:sp>
      <p:sp>
        <p:nvSpPr>
          <p:cNvPr id="3" name="Rectangle 2"/>
          <p:cNvSpPr/>
          <p:nvPr/>
        </p:nvSpPr>
        <p:spPr>
          <a:xfrm rot="20411090">
            <a:off x="157973" y="2813448"/>
            <a:ext cx="11876072" cy="1600438"/>
          </a:xfrm>
          <a:prstGeom prst="rect">
            <a:avLst/>
          </a:prstGeom>
          <a:noFill/>
        </p:spPr>
        <p:txBody>
          <a:bodyPr wrap="none" lIns="121920" tIns="60960" rIns="121920" bIns="6096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Elements are NOT simple attributes</a:t>
            </a:r>
          </a:p>
          <a:p>
            <a:pPr algn="ctr"/>
            <a:r>
              <a:rPr lang="en-US" sz="4800" b="1" spc="67"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They have syntax (structures) and semantics</a:t>
            </a:r>
          </a:p>
        </p:txBody>
      </p:sp>
    </p:spTree>
    <p:extLst>
      <p:ext uri="{BB962C8B-B14F-4D97-AF65-F5344CB8AC3E}">
        <p14:creationId xmlns:p14="http://schemas.microsoft.com/office/powerpoint/2010/main" val="3989666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t>RDA Element Set : Considerations</a:t>
            </a:r>
          </a:p>
        </p:txBody>
      </p:sp>
      <p:sp>
        <p:nvSpPr>
          <p:cNvPr id="9" name="Content Placeholder 8"/>
          <p:cNvSpPr>
            <a:spLocks noGrp="1"/>
          </p:cNvSpPr>
          <p:nvPr>
            <p:ph idx="1"/>
          </p:nvPr>
        </p:nvSpPr>
        <p:spPr/>
        <p:txBody>
          <a:bodyPr/>
          <a:lstStyle/>
          <a:p>
            <a:r>
              <a:rPr lang="en-GB" dirty="0"/>
              <a:t>The RDA element set is not unlike DDI</a:t>
            </a:r>
          </a:p>
          <a:p>
            <a:r>
              <a:rPr lang="en-GB" dirty="0"/>
              <a:t>It is much richer than DC, DCAT, CKAN, INSPIRE</a:t>
            </a:r>
          </a:p>
          <a:p>
            <a:r>
              <a:rPr lang="en-GB" dirty="0"/>
              <a:t>Its representation will be an interesting discussion</a:t>
            </a:r>
          </a:p>
          <a:p>
            <a:pPr lvl="1"/>
            <a:r>
              <a:rPr lang="en-GB" dirty="0"/>
              <a:t>Likely follow FAIR principles</a:t>
            </a:r>
          </a:p>
          <a:p>
            <a:pPr lvl="1"/>
            <a:r>
              <a:rPr lang="en-GB" dirty="0"/>
              <a:t>Formal syntax and declared semantics</a:t>
            </a:r>
          </a:p>
        </p:txBody>
      </p:sp>
      <p:sp>
        <p:nvSpPr>
          <p:cNvPr id="18" name="Slide Number Placeholder 8"/>
          <p:cNvSpPr txBox="1">
            <a:spLocks/>
          </p:cNvSpPr>
          <p:nvPr/>
        </p:nvSpPr>
        <p:spPr>
          <a:xfrm>
            <a:off x="10128447" y="6311425"/>
            <a:ext cx="1551231" cy="365125"/>
          </a:xfrm>
          <a:prstGeom prst="rect">
            <a:avLst/>
          </a:prstGeom>
        </p:spPr>
        <p:txBody>
          <a:bodyPr vert="horz" lIns="91440" tIns="45720" rIns="91440" bIns="45720" rtlCol="0" anchor="ctr"/>
          <a:lstStyle>
            <a:defPPr>
              <a:defRPr lang="fr-FR"/>
            </a:defPPr>
            <a:lvl1pPr marL="0" algn="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26F82D4B-5829-422B-8533-7F1C348282FF}" type="slidenum">
              <a:rPr lang="en-GB" b="1" smtClean="0">
                <a:solidFill>
                  <a:schemeClr val="tx1"/>
                </a:solidFill>
              </a:rPr>
              <a:pPr/>
              <a:t>14</a:t>
            </a:fld>
            <a:endParaRPr lang="en-GB" b="1" dirty="0">
              <a:solidFill>
                <a:schemeClr val="tx1"/>
              </a:solidFill>
            </a:endParaRPr>
          </a:p>
        </p:txBody>
      </p:sp>
    </p:spTree>
    <p:extLst>
      <p:ext uri="{BB962C8B-B14F-4D97-AF65-F5344CB8AC3E}">
        <p14:creationId xmlns:p14="http://schemas.microsoft.com/office/powerpoint/2010/main" val="3386419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t>Requirement Metadata</a:t>
            </a:r>
          </a:p>
        </p:txBody>
      </p:sp>
      <p:sp>
        <p:nvSpPr>
          <p:cNvPr id="9" name="Content Placeholder 8"/>
          <p:cNvSpPr>
            <a:spLocks noGrp="1"/>
          </p:cNvSpPr>
          <p:nvPr>
            <p:ph sz="half" idx="2"/>
          </p:nvPr>
        </p:nvSpPr>
        <p:spPr>
          <a:xfrm>
            <a:off x="609602" y="1295400"/>
            <a:ext cx="5386917" cy="4830763"/>
          </a:xfrm>
        </p:spPr>
        <p:txBody>
          <a:bodyPr>
            <a:normAutofit/>
          </a:bodyPr>
          <a:lstStyle/>
          <a:p>
            <a:r>
              <a:rPr lang="en-GB" dirty="0"/>
              <a:t>Metadata to describe (virtualise)</a:t>
            </a:r>
          </a:p>
          <a:p>
            <a:pPr lvl="1"/>
            <a:r>
              <a:rPr lang="en-GB" dirty="0"/>
              <a:t>Datasets</a:t>
            </a:r>
          </a:p>
          <a:p>
            <a:pPr lvl="1"/>
            <a:r>
              <a:rPr lang="en-GB" dirty="0"/>
              <a:t>Software components</a:t>
            </a:r>
          </a:p>
          <a:p>
            <a:pPr lvl="1"/>
            <a:r>
              <a:rPr lang="en-GB" dirty="0"/>
              <a:t>Publications (white and grey)</a:t>
            </a:r>
          </a:p>
          <a:p>
            <a:pPr lvl="1"/>
            <a:r>
              <a:rPr lang="en-GB" dirty="0"/>
              <a:t>Equipment/facilities</a:t>
            </a:r>
          </a:p>
          <a:p>
            <a:pPr lvl="1"/>
            <a:r>
              <a:rPr lang="en-GB" dirty="0"/>
              <a:t>Computing resources</a:t>
            </a:r>
          </a:p>
          <a:p>
            <a:pPr lvl="1"/>
            <a:r>
              <a:rPr lang="en-GB" dirty="0"/>
              <a:t>Workflows</a:t>
            </a:r>
          </a:p>
          <a:p>
            <a:pPr lvl="1"/>
            <a:r>
              <a:rPr lang="en-GB" dirty="0"/>
              <a:t>Persons</a:t>
            </a:r>
          </a:p>
          <a:p>
            <a:pPr lvl="1"/>
            <a:r>
              <a:rPr lang="en-GB" dirty="0"/>
              <a:t>Organisations</a:t>
            </a:r>
          </a:p>
          <a:p>
            <a:pPr lvl="1"/>
            <a:r>
              <a:rPr lang="en-GB" dirty="0"/>
              <a:t>etc.</a:t>
            </a:r>
          </a:p>
        </p:txBody>
      </p:sp>
      <p:sp>
        <p:nvSpPr>
          <p:cNvPr id="12" name="Content Placeholder 11"/>
          <p:cNvSpPr>
            <a:spLocks noGrp="1"/>
          </p:cNvSpPr>
          <p:nvPr>
            <p:ph sz="quarter" idx="4"/>
          </p:nvPr>
        </p:nvSpPr>
        <p:spPr>
          <a:xfrm>
            <a:off x="6193370" y="1397000"/>
            <a:ext cx="5389033" cy="4729163"/>
          </a:xfrm>
        </p:spPr>
        <p:txBody>
          <a:bodyPr>
            <a:normAutofit lnSpcReduction="10000"/>
          </a:bodyPr>
          <a:lstStyle/>
          <a:p>
            <a:r>
              <a:rPr lang="en-GB" dirty="0">
                <a:solidFill>
                  <a:srgbClr val="0070C0"/>
                </a:solidFill>
              </a:rPr>
              <a:t>FAIR principles</a:t>
            </a:r>
          </a:p>
          <a:p>
            <a:r>
              <a:rPr lang="en-GB" dirty="0">
                <a:solidFill>
                  <a:srgbClr val="0070C0"/>
                </a:solidFill>
              </a:rPr>
              <a:t>Managed rights (ideally toll-free open access and utilisation)</a:t>
            </a:r>
          </a:p>
          <a:p>
            <a:r>
              <a:rPr lang="en-GB" dirty="0">
                <a:solidFill>
                  <a:srgbClr val="0070C0"/>
                </a:solidFill>
              </a:rPr>
              <a:t>Suitable for </a:t>
            </a:r>
          </a:p>
          <a:p>
            <a:pPr lvl="1"/>
            <a:r>
              <a:rPr lang="en-GB" dirty="0">
                <a:solidFill>
                  <a:srgbClr val="0070C0"/>
                </a:solidFill>
              </a:rPr>
              <a:t>Discovery</a:t>
            </a:r>
          </a:p>
          <a:p>
            <a:pPr lvl="1"/>
            <a:r>
              <a:rPr lang="en-GB" dirty="0">
                <a:solidFill>
                  <a:srgbClr val="0070C0"/>
                </a:solidFill>
              </a:rPr>
              <a:t>Contextualisation (relevance, quality)</a:t>
            </a:r>
          </a:p>
          <a:p>
            <a:pPr lvl="1"/>
            <a:r>
              <a:rPr lang="en-GB" dirty="0">
                <a:solidFill>
                  <a:srgbClr val="0070C0"/>
                </a:solidFill>
              </a:rPr>
              <a:t>Action</a:t>
            </a:r>
          </a:p>
          <a:p>
            <a:r>
              <a:rPr lang="en-GB" dirty="0">
                <a:solidFill>
                  <a:srgbClr val="0070C0"/>
                </a:solidFill>
              </a:rPr>
              <a:t>Re-use for new research</a:t>
            </a:r>
          </a:p>
          <a:p>
            <a:r>
              <a:rPr lang="en-GB" dirty="0">
                <a:solidFill>
                  <a:srgbClr val="0070C0"/>
                </a:solidFill>
              </a:rPr>
              <a:t>Re-use for reproducibility</a:t>
            </a:r>
          </a:p>
          <a:p>
            <a:r>
              <a:rPr lang="en-GB" dirty="0">
                <a:solidFill>
                  <a:srgbClr val="0070C0"/>
                </a:solidFill>
              </a:rPr>
              <a:t>Formal syntax, declared semantics</a:t>
            </a:r>
          </a:p>
        </p:txBody>
      </p:sp>
      <p:sp>
        <p:nvSpPr>
          <p:cNvPr id="20" name="Slide Number Placeholder 8"/>
          <p:cNvSpPr txBox="1">
            <a:spLocks/>
          </p:cNvSpPr>
          <p:nvPr/>
        </p:nvSpPr>
        <p:spPr>
          <a:xfrm>
            <a:off x="10128447" y="6311425"/>
            <a:ext cx="1551231" cy="365125"/>
          </a:xfrm>
          <a:prstGeom prst="rect">
            <a:avLst/>
          </a:prstGeom>
        </p:spPr>
        <p:txBody>
          <a:bodyPr vert="horz" lIns="91440" tIns="45720" rIns="91440" bIns="45720" rtlCol="0" anchor="ctr"/>
          <a:lstStyle>
            <a:defPPr>
              <a:defRPr lang="fr-FR"/>
            </a:defPPr>
            <a:lvl1pPr marL="0" algn="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26F82D4B-5829-422B-8533-7F1C348282FF}" type="slidenum">
              <a:rPr lang="en-GB" b="1" smtClean="0">
                <a:solidFill>
                  <a:schemeClr val="tx1"/>
                </a:solidFill>
              </a:rPr>
              <a:pPr/>
              <a:t>15</a:t>
            </a:fld>
            <a:endParaRPr lang="en-GB" b="1" dirty="0">
              <a:solidFill>
                <a:schemeClr val="tx1"/>
              </a:solidFill>
            </a:endParaRPr>
          </a:p>
        </p:txBody>
      </p:sp>
    </p:spTree>
    <p:extLst>
      <p:ext uri="{BB962C8B-B14F-4D97-AF65-F5344CB8AC3E}">
        <p14:creationId xmlns:p14="http://schemas.microsoft.com/office/powerpoint/2010/main" val="1009988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Need for Metadata</a:t>
            </a:r>
          </a:p>
        </p:txBody>
      </p:sp>
      <p:sp>
        <p:nvSpPr>
          <p:cNvPr id="7" name="Content Placeholder 6"/>
          <p:cNvSpPr>
            <a:spLocks noGrp="1"/>
          </p:cNvSpPr>
          <p:nvPr>
            <p:ph sz="half" idx="1"/>
          </p:nvPr>
        </p:nvSpPr>
        <p:spPr>
          <a:xfrm>
            <a:off x="838200" y="2106127"/>
            <a:ext cx="5257800" cy="4340750"/>
          </a:xfrm>
        </p:spPr>
        <p:txBody>
          <a:bodyPr/>
          <a:lstStyle/>
          <a:p>
            <a:r>
              <a:rPr lang="en-GB" dirty="0"/>
              <a:t>Discovery</a:t>
            </a:r>
          </a:p>
          <a:p>
            <a:endParaRPr lang="en-GB" dirty="0"/>
          </a:p>
          <a:p>
            <a:r>
              <a:rPr lang="en-GB" dirty="0"/>
              <a:t>Contextualisation</a:t>
            </a:r>
          </a:p>
          <a:p>
            <a:endParaRPr lang="en-GB" dirty="0"/>
          </a:p>
          <a:p>
            <a:r>
              <a:rPr lang="en-GB" dirty="0"/>
              <a:t>Action</a:t>
            </a:r>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80251" y="1690688"/>
            <a:ext cx="6334966" cy="4756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Slide Number Placeholder 8"/>
          <p:cNvSpPr txBox="1">
            <a:spLocks/>
          </p:cNvSpPr>
          <p:nvPr/>
        </p:nvSpPr>
        <p:spPr>
          <a:xfrm>
            <a:off x="10202588" y="6309320"/>
            <a:ext cx="1551231" cy="365125"/>
          </a:xfrm>
          <a:prstGeom prst="rect">
            <a:avLst/>
          </a:prstGeom>
        </p:spPr>
        <p:txBody>
          <a:bodyPr vert="horz" lIns="91440" tIns="45720" rIns="91440" bIns="45720" rtlCol="0" anchor="ctr"/>
          <a:lstStyle>
            <a:defPPr>
              <a:defRPr lang="fr-FR"/>
            </a:defPPr>
            <a:lvl1pPr marL="0" algn="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26F82D4B-5829-422B-8533-7F1C348282FF}" type="slidenum">
              <a:rPr lang="en-GB" b="1" smtClean="0">
                <a:solidFill>
                  <a:schemeClr val="tx1"/>
                </a:solidFill>
              </a:rPr>
              <a:pPr/>
              <a:t>2</a:t>
            </a:fld>
            <a:endParaRPr lang="en-GB" b="1" dirty="0">
              <a:solidFill>
                <a:schemeClr val="tx1"/>
              </a:solidFill>
            </a:endParaRPr>
          </a:p>
        </p:txBody>
      </p:sp>
    </p:spTree>
    <p:extLst>
      <p:ext uri="{BB962C8B-B14F-4D97-AF65-F5344CB8AC3E}">
        <p14:creationId xmlns:p14="http://schemas.microsoft.com/office/powerpoint/2010/main" val="216738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Metadata Desiderata</a:t>
            </a:r>
          </a:p>
        </p:txBody>
      </p:sp>
      <p:sp>
        <p:nvSpPr>
          <p:cNvPr id="3" name="Content Placeholder 2"/>
          <p:cNvSpPr>
            <a:spLocks noGrp="1"/>
          </p:cNvSpPr>
          <p:nvPr>
            <p:ph sz="half" idx="1"/>
          </p:nvPr>
        </p:nvSpPr>
        <p:spPr>
          <a:xfrm>
            <a:off x="508000" y="1397000"/>
            <a:ext cx="5486400" cy="6034088"/>
          </a:xfrm>
        </p:spPr>
        <p:txBody>
          <a:bodyPr/>
          <a:lstStyle/>
          <a:p>
            <a:r>
              <a:rPr lang="en-GB" dirty="0"/>
              <a:t>Formal syntax</a:t>
            </a:r>
          </a:p>
          <a:p>
            <a:pPr lvl="1"/>
            <a:r>
              <a:rPr lang="en-GB" dirty="0"/>
              <a:t>Referential integrity</a:t>
            </a:r>
          </a:p>
          <a:p>
            <a:pPr lvl="1"/>
            <a:r>
              <a:rPr lang="en-GB" dirty="0"/>
              <a:t>Functional integrity</a:t>
            </a:r>
          </a:p>
          <a:p>
            <a:r>
              <a:rPr lang="en-GB" dirty="0"/>
              <a:t>Declared semantics</a:t>
            </a:r>
          </a:p>
          <a:p>
            <a:pPr lvl="1"/>
            <a:r>
              <a:rPr lang="en-GB" dirty="0"/>
              <a:t>Ontologies</a:t>
            </a:r>
          </a:p>
          <a:p>
            <a:pPr lvl="1"/>
            <a:r>
              <a:rPr lang="en-GB" dirty="0"/>
              <a:t>multilingual</a:t>
            </a:r>
          </a:p>
        </p:txBody>
      </p:sp>
      <p:sp>
        <p:nvSpPr>
          <p:cNvPr id="4" name="Content Placeholder 3"/>
          <p:cNvSpPr>
            <a:spLocks noGrp="1"/>
          </p:cNvSpPr>
          <p:nvPr>
            <p:ph sz="half" idx="2"/>
          </p:nvPr>
        </p:nvSpPr>
        <p:spPr>
          <a:xfrm>
            <a:off x="6197600" y="1397000"/>
            <a:ext cx="5384800" cy="6034088"/>
          </a:xfrm>
        </p:spPr>
        <p:txBody>
          <a:bodyPr/>
          <a:lstStyle/>
          <a:p>
            <a:r>
              <a:rPr lang="en-GB" dirty="0"/>
              <a:t>To allow not only</a:t>
            </a:r>
          </a:p>
          <a:p>
            <a:pPr lvl="1"/>
            <a:r>
              <a:rPr lang="en-GB" dirty="0"/>
              <a:t>Discovery</a:t>
            </a:r>
          </a:p>
          <a:p>
            <a:pPr lvl="1"/>
            <a:r>
              <a:rPr lang="en-GB" dirty="0"/>
              <a:t>Contextualisation </a:t>
            </a:r>
          </a:p>
          <a:p>
            <a:pPr lvl="2"/>
            <a:r>
              <a:rPr lang="en-GB" dirty="0"/>
              <a:t>relevance </a:t>
            </a:r>
          </a:p>
          <a:p>
            <a:pPr lvl="2"/>
            <a:r>
              <a:rPr lang="en-GB" dirty="0"/>
              <a:t>quality</a:t>
            </a:r>
          </a:p>
          <a:p>
            <a:pPr lvl="1"/>
            <a:r>
              <a:rPr lang="en-GB" dirty="0"/>
              <a:t>Action </a:t>
            </a:r>
          </a:p>
          <a:p>
            <a:pPr lvl="2"/>
            <a:r>
              <a:rPr lang="en-GB" dirty="0"/>
              <a:t>Deployment</a:t>
            </a:r>
          </a:p>
          <a:p>
            <a:pPr lvl="2"/>
            <a:r>
              <a:rPr lang="en-GB" dirty="0"/>
              <a:t>Execution</a:t>
            </a:r>
          </a:p>
          <a:p>
            <a:pPr lvl="2"/>
            <a:r>
              <a:rPr lang="en-GB" dirty="0"/>
              <a:t>Interoperation</a:t>
            </a:r>
          </a:p>
          <a:p>
            <a:r>
              <a:rPr lang="en-GB" dirty="0"/>
              <a:t>by </a:t>
            </a:r>
            <a:r>
              <a:rPr lang="en-GB" dirty="0">
                <a:solidFill>
                  <a:srgbClr val="FF0000"/>
                </a:solidFill>
              </a:rPr>
              <a:t>HUMANS</a:t>
            </a:r>
            <a:r>
              <a:rPr lang="en-GB" dirty="0"/>
              <a:t> </a:t>
            </a:r>
          </a:p>
          <a:p>
            <a:r>
              <a:rPr lang="en-GB" dirty="0"/>
              <a:t>but also by </a:t>
            </a:r>
            <a:r>
              <a:rPr lang="en-GB" dirty="0">
                <a:solidFill>
                  <a:srgbClr val="0070C0"/>
                </a:solidFill>
              </a:rPr>
              <a:t>COMPUTERS</a:t>
            </a:r>
          </a:p>
        </p:txBody>
      </p:sp>
      <p:sp>
        <p:nvSpPr>
          <p:cNvPr id="5" name="Slide Number Placeholder 4"/>
          <p:cNvSpPr>
            <a:spLocks noGrp="1"/>
          </p:cNvSpPr>
          <p:nvPr>
            <p:ph type="sldNum" sz="quarter" idx="12"/>
          </p:nvPr>
        </p:nvSpPr>
        <p:spPr/>
        <p:txBody>
          <a:bodyPr/>
          <a:lstStyle/>
          <a:p>
            <a:fld id="{636E18BC-2BA3-4805-B159-D6712AA57CC3}" type="slidenum">
              <a:rPr lang="en-GB" smtClean="0"/>
              <a:t>3</a:t>
            </a:fld>
            <a:endParaRPr lang="en-GB" dirty="0"/>
          </a:p>
        </p:txBody>
      </p:sp>
    </p:spTree>
    <p:extLst>
      <p:ext uri="{BB962C8B-B14F-4D97-AF65-F5344CB8AC3E}">
        <p14:creationId xmlns:p14="http://schemas.microsoft.com/office/powerpoint/2010/main" val="711047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Metadata Standards: CERIF</a:t>
            </a:r>
          </a:p>
        </p:txBody>
      </p:sp>
      <p:sp>
        <p:nvSpPr>
          <p:cNvPr id="3" name="Content Placeholder 2"/>
          <p:cNvSpPr>
            <a:spLocks noGrp="1"/>
          </p:cNvSpPr>
          <p:nvPr>
            <p:ph idx="1"/>
          </p:nvPr>
        </p:nvSpPr>
        <p:spPr>
          <a:xfrm>
            <a:off x="407772" y="1295401"/>
            <a:ext cx="9149085" cy="4830764"/>
          </a:xfrm>
        </p:spPr>
        <p:txBody>
          <a:bodyPr>
            <a:noAutofit/>
          </a:bodyPr>
          <a:lstStyle/>
          <a:p>
            <a:r>
              <a:rPr lang="en-GB" sz="2400" b="1" dirty="0"/>
              <a:t>C</a:t>
            </a:r>
            <a:r>
              <a:rPr lang="en-GB" sz="2400" dirty="0"/>
              <a:t>ommon </a:t>
            </a:r>
            <a:r>
              <a:rPr lang="en-GB" sz="2400" b="1" dirty="0"/>
              <a:t>E</a:t>
            </a:r>
            <a:r>
              <a:rPr lang="en-GB" sz="2400" dirty="0"/>
              <a:t>uropean </a:t>
            </a:r>
            <a:r>
              <a:rPr lang="en-GB" sz="2400" b="1" dirty="0"/>
              <a:t>R</a:t>
            </a:r>
            <a:r>
              <a:rPr lang="en-GB" sz="2400" dirty="0"/>
              <a:t>esearch </a:t>
            </a:r>
            <a:r>
              <a:rPr lang="en-GB" sz="2400" b="1" dirty="0"/>
              <a:t>I</a:t>
            </a:r>
            <a:r>
              <a:rPr lang="en-GB" sz="2400" dirty="0"/>
              <a:t>nformation </a:t>
            </a:r>
            <a:r>
              <a:rPr lang="en-GB" sz="2400" b="1" dirty="0"/>
              <a:t>F</a:t>
            </a:r>
            <a:r>
              <a:rPr lang="en-GB" sz="2400" dirty="0"/>
              <a:t>ormat</a:t>
            </a:r>
          </a:p>
          <a:p>
            <a:pPr lvl="1"/>
            <a:r>
              <a:rPr lang="en-GB" sz="2000" dirty="0"/>
              <a:t>Data Model for exchange and storage of information about research</a:t>
            </a:r>
          </a:p>
          <a:p>
            <a:r>
              <a:rPr lang="en-GB" sz="2400" dirty="0"/>
              <a:t>CERIF91 (1987-1990)  quite like the later Dublin Core (late 1990s)</a:t>
            </a:r>
          </a:p>
          <a:p>
            <a:pPr lvl="1"/>
            <a:r>
              <a:rPr lang="en-GB" sz="2000" dirty="0"/>
              <a:t>Tested and found to be inadequate (as predicted by Jeffery)</a:t>
            </a:r>
          </a:p>
          <a:p>
            <a:r>
              <a:rPr lang="en-GB" sz="2400" dirty="0"/>
              <a:t>CERIF2000 (1997-1999) used full E-E-R modelling (formalised by Jeffery &amp; Asserson)</a:t>
            </a:r>
          </a:p>
          <a:p>
            <a:pPr lvl="1"/>
            <a:r>
              <a:rPr lang="en-GB" sz="2000" dirty="0"/>
              <a:t>Base entities</a:t>
            </a:r>
          </a:p>
          <a:p>
            <a:pPr lvl="1"/>
            <a:r>
              <a:rPr lang="en-GB" sz="2000" dirty="0"/>
              <a:t>Linking entities with role and temporal interval (i.e. decorated FOL)</a:t>
            </a:r>
          </a:p>
          <a:p>
            <a:r>
              <a:rPr lang="en-GB" sz="2400" dirty="0"/>
              <a:t>2002 EC requested euroCRIS to maintain, develop and promote CERIF   </a:t>
            </a:r>
            <a:r>
              <a:rPr lang="en-GB" sz="2400" dirty="0">
                <a:hlinkClick r:id="rId2"/>
              </a:rPr>
              <a:t>www.eurocris.org</a:t>
            </a:r>
            <a:r>
              <a:rPr lang="en-GB" sz="2400" dirty="0"/>
              <a:t> </a:t>
            </a:r>
          </a:p>
          <a:p>
            <a:pPr lvl="1"/>
            <a:r>
              <a:rPr lang="en-GB" sz="2000" dirty="0"/>
              <a:t>Now in use in 43 countries and national standard for research information in 10</a:t>
            </a:r>
          </a:p>
          <a:p>
            <a:pPr lvl="1"/>
            <a:r>
              <a:rPr lang="en-GB" sz="2000" dirty="0"/>
              <a:t>SMEs providing CERIF systems , 2 bought up by Elsevier and Thomson-Reuters</a:t>
            </a:r>
          </a:p>
          <a:p>
            <a:endParaRPr lang="en-GB" sz="2667" dirty="0"/>
          </a:p>
        </p:txBody>
      </p:sp>
      <p:sp>
        <p:nvSpPr>
          <p:cNvPr id="16" name="Slide Number Placeholder 8"/>
          <p:cNvSpPr>
            <a:spLocks noGrp="1"/>
          </p:cNvSpPr>
          <p:nvPr>
            <p:ph type="sldNum" sz="quarter" idx="4294967295"/>
          </p:nvPr>
        </p:nvSpPr>
        <p:spPr>
          <a:xfrm>
            <a:off x="10128447" y="6311425"/>
            <a:ext cx="1551231" cy="365125"/>
          </a:xfrm>
          <a:prstGeom prst="rect">
            <a:avLst/>
          </a:prstGeom>
        </p:spPr>
        <p:txBody>
          <a:bodyPr/>
          <a:lstStyle/>
          <a:p>
            <a:fld id="{26F82D4B-5829-422B-8533-7F1C348282FF}" type="slidenum">
              <a:rPr lang="en-GB" b="1" smtClean="0">
                <a:solidFill>
                  <a:schemeClr val="tx1"/>
                </a:solidFill>
              </a:rPr>
              <a:pPr/>
              <a:t>4</a:t>
            </a:fld>
            <a:endParaRPr lang="en-GB" b="1" dirty="0">
              <a:solidFill>
                <a:schemeClr val="tx1"/>
              </a:solidFill>
            </a:endParaRPr>
          </a:p>
        </p:txBody>
      </p:sp>
      <p:pic>
        <p:nvPicPr>
          <p:cNvPr id="4" name="Picture 3"/>
          <p:cNvPicPr>
            <a:picLocks noChangeAspect="1"/>
          </p:cNvPicPr>
          <p:nvPr/>
        </p:nvPicPr>
        <p:blipFill>
          <a:blip r:embed="rId3"/>
          <a:stretch>
            <a:fillRect/>
          </a:stretch>
        </p:blipFill>
        <p:spPr>
          <a:xfrm>
            <a:off x="9556857" y="2596824"/>
            <a:ext cx="2444708" cy="1664352"/>
          </a:xfrm>
          <a:prstGeom prst="rect">
            <a:avLst/>
          </a:prstGeom>
        </p:spPr>
      </p:pic>
      <p:pic>
        <p:nvPicPr>
          <p:cNvPr id="5" name="Picture 4"/>
          <p:cNvPicPr>
            <a:picLocks noChangeAspect="1"/>
          </p:cNvPicPr>
          <p:nvPr/>
        </p:nvPicPr>
        <p:blipFill>
          <a:blip r:embed="rId4"/>
          <a:stretch>
            <a:fillRect/>
          </a:stretch>
        </p:blipFill>
        <p:spPr>
          <a:xfrm>
            <a:off x="7855832" y="315097"/>
            <a:ext cx="1642341" cy="1375591"/>
          </a:xfrm>
          <a:prstGeom prst="rect">
            <a:avLst/>
          </a:prstGeom>
        </p:spPr>
      </p:pic>
      <p:pic>
        <p:nvPicPr>
          <p:cNvPr id="17" name="Picture 16"/>
          <p:cNvPicPr>
            <a:picLocks noChangeAspect="1"/>
          </p:cNvPicPr>
          <p:nvPr/>
        </p:nvPicPr>
        <p:blipFill>
          <a:blip r:embed="rId5"/>
          <a:stretch>
            <a:fillRect/>
          </a:stretch>
        </p:blipFill>
        <p:spPr>
          <a:xfrm>
            <a:off x="9566701" y="4490888"/>
            <a:ext cx="2403600" cy="767705"/>
          </a:xfrm>
          <a:prstGeom prst="rect">
            <a:avLst/>
          </a:prstGeom>
        </p:spPr>
      </p:pic>
    </p:spTree>
    <p:extLst>
      <p:ext uri="{BB962C8B-B14F-4D97-AF65-F5344CB8AC3E}">
        <p14:creationId xmlns:p14="http://schemas.microsoft.com/office/powerpoint/2010/main" val="1461119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572" y="20805"/>
            <a:ext cx="10972800" cy="1143000"/>
          </a:xfrm>
        </p:spPr>
        <p:txBody>
          <a:bodyPr/>
          <a:lstStyle/>
          <a:p>
            <a:r>
              <a:rPr lang="en-GB" dirty="0"/>
              <a:t>Contextual Metadata: CERIF</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0800" y="1004203"/>
            <a:ext cx="9793088" cy="5368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Slide Number Placeholder 8"/>
          <p:cNvSpPr>
            <a:spLocks noGrp="1"/>
          </p:cNvSpPr>
          <p:nvPr>
            <p:ph type="sldNum" sz="quarter" idx="4294967295"/>
          </p:nvPr>
        </p:nvSpPr>
        <p:spPr>
          <a:xfrm>
            <a:off x="10128447" y="6311425"/>
            <a:ext cx="1551231" cy="365125"/>
          </a:xfrm>
          <a:prstGeom prst="rect">
            <a:avLst/>
          </a:prstGeom>
        </p:spPr>
        <p:txBody>
          <a:bodyPr/>
          <a:lstStyle/>
          <a:p>
            <a:fld id="{26F82D4B-5829-422B-8533-7F1C348282FF}" type="slidenum">
              <a:rPr lang="en-GB" b="1" smtClean="0">
                <a:solidFill>
                  <a:schemeClr val="tx1"/>
                </a:solidFill>
              </a:rPr>
              <a:pPr/>
              <a:t>5</a:t>
            </a:fld>
            <a:endParaRPr lang="en-GB" b="1" dirty="0">
              <a:solidFill>
                <a:schemeClr val="tx1"/>
              </a:solidFill>
            </a:endParaRPr>
          </a:p>
        </p:txBody>
      </p:sp>
      <p:pic>
        <p:nvPicPr>
          <p:cNvPr id="3" name="Picture 2"/>
          <p:cNvPicPr>
            <a:picLocks noChangeAspect="1"/>
          </p:cNvPicPr>
          <p:nvPr/>
        </p:nvPicPr>
        <p:blipFill>
          <a:blip r:embed="rId3"/>
          <a:stretch>
            <a:fillRect/>
          </a:stretch>
        </p:blipFill>
        <p:spPr>
          <a:xfrm>
            <a:off x="9941674" y="105450"/>
            <a:ext cx="1786283" cy="2420322"/>
          </a:xfrm>
          <a:prstGeom prst="rect">
            <a:avLst/>
          </a:prstGeom>
        </p:spPr>
      </p:pic>
    </p:spTree>
    <p:extLst>
      <p:ext uri="{BB962C8B-B14F-4D97-AF65-F5344CB8AC3E}">
        <p14:creationId xmlns:p14="http://schemas.microsoft.com/office/powerpoint/2010/main" val="3535050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Characteristics of CERIF </a:t>
            </a:r>
          </a:p>
        </p:txBody>
      </p:sp>
      <p:sp>
        <p:nvSpPr>
          <p:cNvPr id="4" name="Content Placeholder 3"/>
          <p:cNvSpPr>
            <a:spLocks noGrp="1"/>
          </p:cNvSpPr>
          <p:nvPr>
            <p:ph idx="1"/>
          </p:nvPr>
        </p:nvSpPr>
        <p:spPr>
          <a:xfrm>
            <a:off x="609600" y="1735614"/>
            <a:ext cx="10972800" cy="4538186"/>
          </a:xfrm>
        </p:spPr>
        <p:txBody>
          <a:bodyPr>
            <a:normAutofit fontScale="32500" lnSpcReduction="20000"/>
          </a:bodyPr>
          <a:lstStyle/>
          <a:p>
            <a:r>
              <a:rPr lang="en-GB" sz="6667" dirty="0"/>
              <a:t>(a) it </a:t>
            </a:r>
            <a:r>
              <a:rPr lang="en-GB" sz="6667" b="1" dirty="0"/>
              <a:t>separates clearly base entities from relationships </a:t>
            </a:r>
            <a:r>
              <a:rPr lang="en-GB" sz="6667" dirty="0"/>
              <a:t>between them and thus represents the more flexible fully-connected graph rather than a hierarchy; </a:t>
            </a:r>
          </a:p>
          <a:p>
            <a:pPr marL="0" indent="0">
              <a:buNone/>
            </a:pPr>
            <a:endParaRPr lang="en-GB" sz="6667" dirty="0"/>
          </a:p>
          <a:p>
            <a:r>
              <a:rPr lang="en-GB" sz="6667" dirty="0"/>
              <a:t>(b) it has </a:t>
            </a:r>
            <a:r>
              <a:rPr lang="en-GB" sz="6667" b="1" dirty="0"/>
              <a:t>generalised base entities with instances specialised by role </a:t>
            </a:r>
            <a:r>
              <a:rPr lang="en-GB" sz="6667" dirty="0"/>
              <a:t>(for example &lt;person&gt; rather than &lt;author&gt;), the role specialisation is in the linking entities; </a:t>
            </a:r>
          </a:p>
          <a:p>
            <a:pPr marL="0" indent="0">
              <a:buNone/>
            </a:pPr>
            <a:endParaRPr lang="en-GB" sz="6667" dirty="0"/>
          </a:p>
          <a:p>
            <a:r>
              <a:rPr lang="en-GB" sz="6667" dirty="0"/>
              <a:t>(c) it handles </a:t>
            </a:r>
            <a:r>
              <a:rPr lang="en-GB" sz="6667" b="1" dirty="0"/>
              <a:t>multilinguality by design </a:t>
            </a:r>
            <a:r>
              <a:rPr lang="en-GB" sz="6667" dirty="0"/>
              <a:t>(multiple language representations are linked with role (e.g. machine or human-translated) and temporal information (so representing versions of the translation) to the appropriate attribute treated as an entity – example &lt;title&gt; linked to &lt;publication&gt;; </a:t>
            </a:r>
          </a:p>
          <a:p>
            <a:pPr marL="0" indent="0">
              <a:buNone/>
            </a:pPr>
            <a:endParaRPr lang="en-GB" sz="6667" dirty="0"/>
          </a:p>
          <a:p>
            <a:r>
              <a:rPr lang="en-GB" sz="6667" dirty="0"/>
              <a:t>(d) </a:t>
            </a:r>
            <a:r>
              <a:rPr lang="en-GB" sz="6667" b="1" dirty="0"/>
              <a:t>temporal information is in the link entities </a:t>
            </a:r>
            <a:r>
              <a:rPr lang="en-GB" sz="6667" dirty="0"/>
              <a:t>not the base entities (example employment between two dates is in the linking relation between &lt;person&gt; and &lt;organisation&gt; and not an attribute of either of the base entities; </a:t>
            </a:r>
          </a:p>
          <a:p>
            <a:pPr marL="0" indent="0">
              <a:buNone/>
            </a:pPr>
            <a:endParaRPr lang="en-GB" dirty="0"/>
          </a:p>
        </p:txBody>
      </p:sp>
      <p:sp>
        <p:nvSpPr>
          <p:cNvPr id="14" name="Slide Number Placeholder 8"/>
          <p:cNvSpPr txBox="1">
            <a:spLocks/>
          </p:cNvSpPr>
          <p:nvPr/>
        </p:nvSpPr>
        <p:spPr>
          <a:xfrm>
            <a:off x="10128447" y="6311425"/>
            <a:ext cx="1551231" cy="365125"/>
          </a:xfrm>
          <a:prstGeom prst="rect">
            <a:avLst/>
          </a:prstGeom>
        </p:spPr>
        <p:txBody>
          <a:bodyPr vert="horz" lIns="91440" tIns="45720" rIns="91440" bIns="45720" rtlCol="0" anchor="ctr"/>
          <a:lstStyle>
            <a:defPPr>
              <a:defRPr lang="fr-FR"/>
            </a:defPPr>
            <a:lvl1pPr marL="0" algn="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26F82D4B-5829-422B-8533-7F1C348282FF}" type="slidenum">
              <a:rPr lang="en-GB" b="1" smtClean="0">
                <a:solidFill>
                  <a:schemeClr val="tx1"/>
                </a:solidFill>
              </a:rPr>
              <a:pPr/>
              <a:t>6</a:t>
            </a:fld>
            <a:endParaRPr lang="en-GB" b="1" dirty="0">
              <a:solidFill>
                <a:schemeClr val="tx1"/>
              </a:solidFill>
            </a:endParaRPr>
          </a:p>
        </p:txBody>
      </p:sp>
      <p:pic>
        <p:nvPicPr>
          <p:cNvPr id="15" name="Picture 14"/>
          <p:cNvPicPr>
            <a:picLocks noChangeAspect="1"/>
          </p:cNvPicPr>
          <p:nvPr/>
        </p:nvPicPr>
        <p:blipFill>
          <a:blip r:embed="rId2"/>
          <a:stretch>
            <a:fillRect/>
          </a:stretch>
        </p:blipFill>
        <p:spPr>
          <a:xfrm>
            <a:off x="7079081" y="511783"/>
            <a:ext cx="2408129" cy="768163"/>
          </a:xfrm>
          <a:prstGeom prst="rect">
            <a:avLst/>
          </a:prstGeom>
        </p:spPr>
      </p:pic>
    </p:spTree>
    <p:extLst>
      <p:ext uri="{BB962C8B-B14F-4D97-AF65-F5344CB8AC3E}">
        <p14:creationId xmlns:p14="http://schemas.microsoft.com/office/powerpoint/2010/main" val="2265186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Characteristics of CERIF </a:t>
            </a:r>
          </a:p>
        </p:txBody>
      </p:sp>
      <p:sp>
        <p:nvSpPr>
          <p:cNvPr id="3" name="Content Placeholder 2"/>
          <p:cNvSpPr>
            <a:spLocks noGrp="1"/>
          </p:cNvSpPr>
          <p:nvPr>
            <p:ph idx="1"/>
          </p:nvPr>
        </p:nvSpPr>
        <p:spPr>
          <a:xfrm>
            <a:off x="609600" y="1822622"/>
            <a:ext cx="10972800" cy="4451178"/>
          </a:xfrm>
        </p:spPr>
        <p:txBody>
          <a:bodyPr>
            <a:normAutofit fontScale="40000" lnSpcReduction="20000"/>
          </a:bodyPr>
          <a:lstStyle/>
          <a:p>
            <a:r>
              <a:rPr lang="en-GB" sz="5333" dirty="0"/>
              <a:t>(e) the temporal information in linking entities </a:t>
            </a:r>
            <a:r>
              <a:rPr lang="en-GB" sz="5333" b="1" dirty="0"/>
              <a:t>provides provenance and versioning </a:t>
            </a:r>
            <a:r>
              <a:rPr lang="en-GB" sz="5333" dirty="0"/>
              <a:t>recording e.g. versions of datasets and – in the associated role attribute – the method of update or change; </a:t>
            </a:r>
          </a:p>
          <a:p>
            <a:pPr marL="0" indent="0">
              <a:buNone/>
            </a:pPr>
            <a:endParaRPr lang="en-GB" sz="5333" dirty="0"/>
          </a:p>
          <a:p>
            <a:r>
              <a:rPr lang="en-GB" sz="5333" dirty="0"/>
              <a:t>(f) CERIF </a:t>
            </a:r>
            <a:r>
              <a:rPr lang="en-GB" sz="5333" b="1" dirty="0"/>
              <a:t>separates the semantics into a special ‘layer’ </a:t>
            </a:r>
            <a:r>
              <a:rPr lang="en-GB" sz="5333" dirty="0"/>
              <a:t>which is referenced from CERIF instances.  The sematic layer includes permissible values for roles in any linking entity (e.g. &lt;person&gt; &lt;author|editor|illustrator|reviewer…&gt; &lt;publication&gt;) and also permissible values for controlled values of attributes in base entities e.g. ISO country codes).  Thus semantic terms are stored once and referenced many times (preserving integrity).  The semantic layer – like the syntactic layer -  consists of base entities (e.g. the valid values for an attribute or valid roles for a linking entity) and linking entities thus allowing relationships between vocabularies and relationships between individual terms to be represented i.e. an ontology. Thus CERIF provides formal syntax and declared (multilingual) semantics.</a:t>
            </a:r>
          </a:p>
          <a:p>
            <a:pPr marL="0" indent="0">
              <a:buNone/>
            </a:pPr>
            <a:endParaRPr lang="en-GB" sz="5333" dirty="0"/>
          </a:p>
          <a:p>
            <a:r>
              <a:rPr lang="en-GB" sz="5333" dirty="0"/>
              <a:t>(g) CERIF has a </a:t>
            </a:r>
            <a:r>
              <a:rPr lang="en-GB" sz="5333" b="1" dirty="0"/>
              <a:t>formal review and update process </a:t>
            </a:r>
            <a:r>
              <a:rPr lang="en-GB" sz="5333" dirty="0"/>
              <a:t>controlled by euroCRIS and so can evolve.  However, it is designed to evolve by accretion (there is a method of adding additional entities and appropriate linking entities to existing base entities) so that the core of CERIF remains constant for interoperability among CERIF installations.</a:t>
            </a:r>
          </a:p>
          <a:p>
            <a:pPr marL="0" indent="0">
              <a:buNone/>
            </a:pPr>
            <a:endParaRPr lang="en-GB" dirty="0"/>
          </a:p>
        </p:txBody>
      </p:sp>
      <p:sp>
        <p:nvSpPr>
          <p:cNvPr id="14" name="Slide Number Placeholder 8"/>
          <p:cNvSpPr txBox="1">
            <a:spLocks/>
          </p:cNvSpPr>
          <p:nvPr/>
        </p:nvSpPr>
        <p:spPr>
          <a:xfrm>
            <a:off x="10128447" y="6311425"/>
            <a:ext cx="1551231" cy="365125"/>
          </a:xfrm>
          <a:prstGeom prst="rect">
            <a:avLst/>
          </a:prstGeom>
        </p:spPr>
        <p:txBody>
          <a:bodyPr vert="horz" lIns="91440" tIns="45720" rIns="91440" bIns="45720" rtlCol="0" anchor="ctr"/>
          <a:lstStyle>
            <a:defPPr>
              <a:defRPr lang="fr-FR"/>
            </a:defPPr>
            <a:lvl1pPr marL="0" algn="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26F82D4B-5829-422B-8533-7F1C348282FF}" type="slidenum">
              <a:rPr lang="en-GB" b="1" smtClean="0">
                <a:solidFill>
                  <a:schemeClr val="tx1"/>
                </a:solidFill>
              </a:rPr>
              <a:pPr/>
              <a:t>7</a:t>
            </a:fld>
            <a:endParaRPr lang="en-GB" b="1" dirty="0">
              <a:solidFill>
                <a:schemeClr val="tx1"/>
              </a:solidFill>
            </a:endParaRPr>
          </a:p>
        </p:txBody>
      </p:sp>
      <p:pic>
        <p:nvPicPr>
          <p:cNvPr id="15" name="Picture 14"/>
          <p:cNvPicPr>
            <a:picLocks noChangeAspect="1"/>
          </p:cNvPicPr>
          <p:nvPr/>
        </p:nvPicPr>
        <p:blipFill>
          <a:blip r:embed="rId2"/>
          <a:stretch>
            <a:fillRect/>
          </a:stretch>
        </p:blipFill>
        <p:spPr>
          <a:xfrm>
            <a:off x="7323950" y="426096"/>
            <a:ext cx="2403600" cy="767705"/>
          </a:xfrm>
          <a:prstGeom prst="rect">
            <a:avLst/>
          </a:prstGeom>
        </p:spPr>
      </p:pic>
    </p:spTree>
    <p:extLst>
      <p:ext uri="{BB962C8B-B14F-4D97-AF65-F5344CB8AC3E}">
        <p14:creationId xmlns:p14="http://schemas.microsoft.com/office/powerpoint/2010/main" val="2169932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 of CERIF</a:t>
            </a:r>
          </a:p>
        </p:txBody>
      </p:sp>
      <p:sp>
        <p:nvSpPr>
          <p:cNvPr id="4" name="Content Placeholder 3"/>
          <p:cNvSpPr>
            <a:spLocks noGrp="1"/>
          </p:cNvSpPr>
          <p:nvPr>
            <p:ph idx="1"/>
          </p:nvPr>
        </p:nvSpPr>
        <p:spPr/>
        <p:txBody>
          <a:bodyPr>
            <a:normAutofit fontScale="92500"/>
          </a:bodyPr>
          <a:lstStyle/>
          <a:p>
            <a:r>
              <a:rPr lang="en-GB" dirty="0"/>
              <a:t>Originally intended for CRIS (Current Research Information Systems)</a:t>
            </a:r>
          </a:p>
          <a:p>
            <a:pPr lvl="1"/>
            <a:r>
              <a:rPr lang="en-GB" dirty="0"/>
              <a:t>Research institutions to manage their portfolios, publish their research information (web pages), offer services, interoperate with others</a:t>
            </a:r>
          </a:p>
          <a:p>
            <a:pPr lvl="1"/>
            <a:r>
              <a:rPr lang="en-GB" dirty="0"/>
              <a:t>Research funding institutions to manage their portfolios, assess funded research</a:t>
            </a:r>
          </a:p>
          <a:p>
            <a:pPr lvl="1"/>
            <a:r>
              <a:rPr lang="en-GB" dirty="0"/>
              <a:t>Industry to discover relevant research to be used for wealth creation</a:t>
            </a:r>
          </a:p>
          <a:p>
            <a:pPr lvl="1"/>
            <a:r>
              <a:rPr lang="en-GB" dirty="0"/>
              <a:t>Government to discover relevant research to be used for policymaking</a:t>
            </a:r>
          </a:p>
          <a:p>
            <a:pPr lvl="1"/>
            <a:r>
              <a:rPr lang="en-GB" dirty="0"/>
              <a:t>Publishers to check their own catalogs, to find new potential authors, to track emerging domains</a:t>
            </a:r>
          </a:p>
          <a:p>
            <a:pPr lvl="1"/>
            <a:r>
              <a:rPr lang="en-GB" dirty="0"/>
              <a:t>Media to publish research ‘stories’</a:t>
            </a:r>
          </a:p>
          <a:p>
            <a:r>
              <a:rPr lang="en-GB" dirty="0"/>
              <a:t>Now used in large e-Research infrastructures e.g. </a:t>
            </a:r>
          </a:p>
          <a:p>
            <a:r>
              <a:rPr lang="en-GB" dirty="0"/>
              <a:t>And in leading-edge CLOUD project </a:t>
            </a:r>
            <a:r>
              <a:rPr lang="en-GB" dirty="0" err="1"/>
              <a:t>PaaSage</a:t>
            </a:r>
            <a:endParaRPr lang="en-GB"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7091" y="4622115"/>
            <a:ext cx="19685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Slide Number Placeholder 8"/>
          <p:cNvSpPr txBox="1">
            <a:spLocks/>
          </p:cNvSpPr>
          <p:nvPr/>
        </p:nvSpPr>
        <p:spPr>
          <a:xfrm>
            <a:off x="10128447" y="6311425"/>
            <a:ext cx="1551231" cy="365125"/>
          </a:xfrm>
          <a:prstGeom prst="rect">
            <a:avLst/>
          </a:prstGeom>
        </p:spPr>
        <p:txBody>
          <a:bodyPr vert="horz" lIns="91440" tIns="45720" rIns="91440" bIns="45720" rtlCol="0" anchor="ctr"/>
          <a:lstStyle>
            <a:defPPr>
              <a:defRPr lang="fr-FR"/>
            </a:defPPr>
            <a:lvl1pPr marL="0" algn="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26F82D4B-5829-422B-8533-7F1C348282FF}" type="slidenum">
              <a:rPr lang="en-GB" b="1" smtClean="0">
                <a:solidFill>
                  <a:schemeClr val="tx1"/>
                </a:solidFill>
              </a:rPr>
              <a:pPr/>
              <a:t>8</a:t>
            </a:fld>
            <a:endParaRPr lang="en-GB" b="1" dirty="0">
              <a:solidFill>
                <a:schemeClr val="tx1"/>
              </a:solidFill>
            </a:endParaRPr>
          </a:p>
        </p:txBody>
      </p:sp>
      <p:pic>
        <p:nvPicPr>
          <p:cNvPr id="16" name="Picture 15"/>
          <p:cNvPicPr>
            <a:picLocks noChangeAspect="1"/>
          </p:cNvPicPr>
          <p:nvPr/>
        </p:nvPicPr>
        <p:blipFill>
          <a:blip r:embed="rId3"/>
          <a:stretch>
            <a:fillRect/>
          </a:stretch>
        </p:blipFill>
        <p:spPr>
          <a:xfrm>
            <a:off x="6928533" y="605309"/>
            <a:ext cx="2403600" cy="767705"/>
          </a:xfrm>
          <a:prstGeom prst="rect">
            <a:avLst/>
          </a:prstGeom>
        </p:spPr>
      </p:pic>
      <p:pic>
        <p:nvPicPr>
          <p:cNvPr id="17" name="Picture 16"/>
          <p:cNvPicPr>
            <a:picLocks noChangeAspect="1"/>
          </p:cNvPicPr>
          <p:nvPr/>
        </p:nvPicPr>
        <p:blipFill>
          <a:blip r:embed="rId4"/>
          <a:stretch>
            <a:fillRect/>
          </a:stretch>
        </p:blipFill>
        <p:spPr>
          <a:xfrm>
            <a:off x="9332133" y="5460315"/>
            <a:ext cx="1886977" cy="893196"/>
          </a:xfrm>
          <a:prstGeom prst="rect">
            <a:avLst/>
          </a:prstGeom>
        </p:spPr>
      </p:pic>
      <p:pic>
        <p:nvPicPr>
          <p:cNvPr id="3" name="Picture 2"/>
          <p:cNvPicPr>
            <a:picLocks noChangeAspect="1"/>
          </p:cNvPicPr>
          <p:nvPr/>
        </p:nvPicPr>
        <p:blipFill>
          <a:blip r:embed="rId5"/>
          <a:stretch>
            <a:fillRect/>
          </a:stretch>
        </p:blipFill>
        <p:spPr>
          <a:xfrm>
            <a:off x="7259593" y="5557890"/>
            <a:ext cx="1872049" cy="795621"/>
          </a:xfrm>
          <a:prstGeom prst="rect">
            <a:avLst/>
          </a:prstGeom>
        </p:spPr>
      </p:pic>
    </p:spTree>
    <p:extLst>
      <p:ext uri="{BB962C8B-B14F-4D97-AF65-F5344CB8AC3E}">
        <p14:creationId xmlns:p14="http://schemas.microsoft.com/office/powerpoint/2010/main" val="472569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The Challenge</a:t>
            </a:r>
          </a:p>
        </p:txBody>
      </p:sp>
      <p:sp>
        <p:nvSpPr>
          <p:cNvPr id="6" name="Content Placeholder 5"/>
          <p:cNvSpPr>
            <a:spLocks noGrp="1"/>
          </p:cNvSpPr>
          <p:nvPr>
            <p:ph idx="1"/>
          </p:nvPr>
        </p:nvSpPr>
        <p:spPr>
          <a:xfrm>
            <a:off x="609600" y="1295401"/>
            <a:ext cx="10972800" cy="4978399"/>
          </a:xfrm>
        </p:spPr>
        <p:txBody>
          <a:bodyPr>
            <a:normAutofit lnSpcReduction="10000"/>
          </a:bodyPr>
          <a:lstStyle/>
          <a:p>
            <a:r>
              <a:rPr lang="en-GB" dirty="0"/>
              <a:t>Metadata Standards must be a good thing </a:t>
            </a:r>
          </a:p>
          <a:p>
            <a:pPr lvl="1"/>
            <a:r>
              <a:rPr lang="en-GB" dirty="0"/>
              <a:t>there are so many of them</a:t>
            </a:r>
          </a:p>
          <a:p>
            <a:pPr lvl="1"/>
            <a:r>
              <a:rPr lang="en-GB" dirty="0"/>
              <a:t>And commonly several dialects of each</a:t>
            </a:r>
          </a:p>
          <a:p>
            <a:r>
              <a:rPr lang="en-GB" dirty="0"/>
              <a:t>So to do research we need to interoperate to gain access to/re-use of assets described by metadata such as:</a:t>
            </a:r>
          </a:p>
          <a:p>
            <a:pPr lvl="1"/>
            <a:r>
              <a:rPr lang="en-GB" dirty="0"/>
              <a:t>Datasets</a:t>
            </a:r>
          </a:p>
          <a:p>
            <a:pPr lvl="1"/>
            <a:r>
              <a:rPr lang="en-GB" dirty="0"/>
              <a:t>Software modules</a:t>
            </a:r>
          </a:p>
          <a:p>
            <a:pPr lvl="1"/>
            <a:r>
              <a:rPr lang="en-GB" dirty="0"/>
              <a:t>Services</a:t>
            </a:r>
          </a:p>
          <a:p>
            <a:pPr lvl="1"/>
            <a:r>
              <a:rPr lang="en-GB" dirty="0"/>
              <a:t>Workflows</a:t>
            </a:r>
          </a:p>
          <a:p>
            <a:pPr lvl="1"/>
            <a:r>
              <a:rPr lang="en-GB" dirty="0"/>
              <a:t>Instruments/detectors</a:t>
            </a:r>
          </a:p>
          <a:p>
            <a:pPr lvl="1"/>
            <a:r>
              <a:rPr lang="en-GB" dirty="0"/>
              <a:t>Computing resources</a:t>
            </a:r>
          </a:p>
          <a:p>
            <a:pPr lvl="1"/>
            <a:r>
              <a:rPr lang="en-GB" dirty="0"/>
              <a:t>Persons (experts)</a:t>
            </a:r>
          </a:p>
          <a:p>
            <a:pPr lvl="1"/>
            <a:r>
              <a:rPr lang="en-GB" dirty="0"/>
              <a:t>Publications</a:t>
            </a:r>
          </a:p>
        </p:txBody>
      </p:sp>
      <p:sp>
        <p:nvSpPr>
          <p:cNvPr id="7" name="TextBox 6"/>
          <p:cNvSpPr txBox="1"/>
          <p:nvPr/>
        </p:nvSpPr>
        <p:spPr>
          <a:xfrm>
            <a:off x="6096001" y="3733800"/>
            <a:ext cx="5283200" cy="2308324"/>
          </a:xfrm>
          <a:prstGeom prst="rect">
            <a:avLst/>
          </a:prstGeom>
          <a:noFill/>
        </p:spPr>
        <p:txBody>
          <a:bodyPr wrap="square" rtlCol="0">
            <a:spAutoFit/>
          </a:bodyPr>
          <a:lstStyle/>
          <a:p>
            <a:r>
              <a:rPr lang="en-GB" sz="4800" dirty="0">
                <a:solidFill>
                  <a:srgbClr val="FF0000"/>
                </a:solidFill>
              </a:rPr>
              <a:t>So we need to interoperate across metadata standards</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6497" y="1135843"/>
            <a:ext cx="1347355" cy="1341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Slide Number Placeholder 8"/>
          <p:cNvSpPr txBox="1">
            <a:spLocks/>
          </p:cNvSpPr>
          <p:nvPr/>
        </p:nvSpPr>
        <p:spPr>
          <a:xfrm>
            <a:off x="10128447" y="6311425"/>
            <a:ext cx="1551231" cy="365125"/>
          </a:xfrm>
          <a:prstGeom prst="rect">
            <a:avLst/>
          </a:prstGeom>
        </p:spPr>
        <p:txBody>
          <a:bodyPr vert="horz" lIns="91440" tIns="45720" rIns="91440" bIns="45720" rtlCol="0" anchor="ctr"/>
          <a:lstStyle>
            <a:defPPr>
              <a:defRPr lang="fr-FR"/>
            </a:defPPr>
            <a:lvl1pPr marL="0" algn="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26F82D4B-5829-422B-8533-7F1C348282FF}" type="slidenum">
              <a:rPr lang="en-GB" b="1" smtClean="0">
                <a:solidFill>
                  <a:schemeClr val="tx1"/>
                </a:solidFill>
              </a:rPr>
              <a:pPr/>
              <a:t>9</a:t>
            </a:fld>
            <a:endParaRPr lang="en-GB" b="1" dirty="0">
              <a:solidFill>
                <a:schemeClr val="tx1"/>
              </a:solidFill>
            </a:endParaRPr>
          </a:p>
        </p:txBody>
      </p:sp>
    </p:spTree>
    <p:extLst>
      <p:ext uri="{BB962C8B-B14F-4D97-AF65-F5344CB8AC3E}">
        <p14:creationId xmlns:p14="http://schemas.microsoft.com/office/powerpoint/2010/main" val="3423921422"/>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RE4EIC-P-TPL-v01" id="{7B9C1352-720B-AA46-9A0F-9E5218871F83}" vid="{D80867F6-27A9-5846-95B5-D7A02759FA59}"/>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158</TotalTime>
  <Words>1204</Words>
  <Application>Microsoft Macintosh PowerPoint</Application>
  <PresentationFormat>Widescreen</PresentationFormat>
  <Paragraphs>189</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Wingdings</vt:lpstr>
      <vt:lpstr>Thème Office</vt:lpstr>
      <vt:lpstr>Why CERIF? </vt:lpstr>
      <vt:lpstr>Need for Metadata</vt:lpstr>
      <vt:lpstr>Metadata Desiderata</vt:lpstr>
      <vt:lpstr>Metadata Standards: CERIF</vt:lpstr>
      <vt:lpstr>Contextual Metadata: CERIF</vt:lpstr>
      <vt:lpstr>Characteristics of CERIF </vt:lpstr>
      <vt:lpstr>Characteristics of CERIF </vt:lpstr>
      <vt:lpstr>Use of CERIF</vt:lpstr>
      <vt:lpstr>The Challenge</vt:lpstr>
      <vt:lpstr>But…</vt:lpstr>
      <vt:lpstr>The n squared problem</vt:lpstr>
      <vt:lpstr>RDA Element set</vt:lpstr>
      <vt:lpstr>RDA Element set</vt:lpstr>
      <vt:lpstr>RDA Element Set : Considerations</vt:lpstr>
      <vt:lpstr>Requirement Metadata</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Pierre Guisset</dc:creator>
  <cp:lastModifiedBy>Rebecca Koskela</cp:lastModifiedBy>
  <cp:revision>39</cp:revision>
  <cp:lastPrinted>2015-11-09T08:35:24Z</cp:lastPrinted>
  <dcterms:created xsi:type="dcterms:W3CDTF">2015-11-05T14:13:13Z</dcterms:created>
  <dcterms:modified xsi:type="dcterms:W3CDTF">2018-10-01T05:55:48Z</dcterms:modified>
</cp:coreProperties>
</file>