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sldIdLst>
    <p:sldId id="258" r:id="rId2"/>
    <p:sldId id="259" r:id="rId3"/>
    <p:sldId id="261" r:id="rId4"/>
    <p:sldId id="267" r:id="rId5"/>
    <p:sldId id="272" r:id="rId6"/>
    <p:sldId id="269" r:id="rId7"/>
    <p:sldId id="277" r:id="rId8"/>
    <p:sldId id="275" r:id="rId9"/>
    <p:sldId id="274" r:id="rId10"/>
    <p:sldId id="262" r:id="rId11"/>
    <p:sldId id="281" r:id="rId12"/>
    <p:sldId id="284" r:id="rId13"/>
    <p:sldId id="280" r:id="rId14"/>
    <p:sldId id="279" r:id="rId15"/>
    <p:sldId id="278" r:id="rId16"/>
    <p:sldId id="285" r:id="rId17"/>
    <p:sldId id="290" r:id="rId18"/>
    <p:sldId id="291" r:id="rId19"/>
    <p:sldId id="283" r:id="rId20"/>
    <p:sldId id="286" r:id="rId21"/>
    <p:sldId id="287" r:id="rId22"/>
    <p:sldId id="293" r:id="rId23"/>
    <p:sldId id="288" r:id="rId24"/>
    <p:sldId id="289" r:id="rId25"/>
    <p:sldId id="294"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3478" autoAdjust="0"/>
  </p:normalViewPr>
  <p:slideViewPr>
    <p:cSldViewPr snapToGrid="0">
      <p:cViewPr varScale="1">
        <p:scale>
          <a:sx n="91" d="100"/>
          <a:sy n="91" d="100"/>
        </p:scale>
        <p:origin x="629" y="73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360F7-6838-F344-B30F-07A8C9E491E5}"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EA4BE7E7-C6AC-2344-BA9E-BEF0E48421A0}">
      <dgm:prSet phldrT="[Text]" custT="1"/>
      <dgm:spPr/>
      <dgm:t>
        <a:bodyPr/>
        <a:lstStyle/>
        <a:p>
          <a:r>
            <a:rPr lang="en-US" sz="2800" b="1" dirty="0"/>
            <a:t>DataPipeline</a:t>
          </a:r>
        </a:p>
      </dgm:t>
    </dgm:pt>
    <dgm:pt modelId="{CCB2088D-6E66-7749-AE19-4D00A0C875A7}" type="parTrans" cxnId="{207F56EC-A775-6A41-9D68-7850F5384ED7}">
      <dgm:prSet/>
      <dgm:spPr/>
      <dgm:t>
        <a:bodyPr/>
        <a:lstStyle/>
        <a:p>
          <a:endParaRPr lang="en-US" b="1"/>
        </a:p>
      </dgm:t>
    </dgm:pt>
    <dgm:pt modelId="{E6F77B87-F2F7-1844-A6C7-F19362A18BD7}" type="sibTrans" cxnId="{207F56EC-A775-6A41-9D68-7850F5384ED7}">
      <dgm:prSet/>
      <dgm:spPr/>
      <dgm:t>
        <a:bodyPr/>
        <a:lstStyle/>
        <a:p>
          <a:endParaRPr lang="en-US" b="1"/>
        </a:p>
      </dgm:t>
    </dgm:pt>
    <dgm:pt modelId="{23869AE0-622B-B049-9BF6-0D317A25E4D4}">
      <dgm:prSet phldrT="[Text]"/>
      <dgm:spPr/>
      <dgm:t>
        <a:bodyPr/>
        <a:lstStyle/>
        <a:p>
          <a:r>
            <a:rPr lang="en-US" b="1" dirty="0"/>
            <a:t>BusinessProcess</a:t>
          </a:r>
        </a:p>
      </dgm:t>
    </dgm:pt>
    <dgm:pt modelId="{61B85B1D-87B0-E341-AAB8-A997389F9F1B}" type="parTrans" cxnId="{88A98480-B0E1-3948-B907-39F544D13A4C}">
      <dgm:prSet/>
      <dgm:spPr/>
      <dgm:t>
        <a:bodyPr/>
        <a:lstStyle/>
        <a:p>
          <a:endParaRPr lang="en-US" b="1"/>
        </a:p>
      </dgm:t>
    </dgm:pt>
    <dgm:pt modelId="{17DDEB3B-0A7C-F045-B6C7-C9FBD71F225D}" type="sibTrans" cxnId="{88A98480-B0E1-3948-B907-39F544D13A4C}">
      <dgm:prSet/>
      <dgm:spPr/>
      <dgm:t>
        <a:bodyPr/>
        <a:lstStyle/>
        <a:p>
          <a:endParaRPr lang="en-US" b="1"/>
        </a:p>
      </dgm:t>
    </dgm:pt>
    <dgm:pt modelId="{DBB0BD13-8013-7F44-BC03-CB84E23A238B}">
      <dgm:prSet phldrT="[Text]"/>
      <dgm:spPr/>
      <dgm:t>
        <a:bodyPr/>
        <a:lstStyle/>
        <a:p>
          <a:r>
            <a:rPr lang="en-US" b="1" dirty="0"/>
            <a:t>BusinessProcess</a:t>
          </a:r>
        </a:p>
      </dgm:t>
    </dgm:pt>
    <dgm:pt modelId="{12F876C6-5806-5048-B82B-A69C9ECB5104}" type="parTrans" cxnId="{A7099A4A-4FDE-0D43-841F-7BA199B3F8ED}">
      <dgm:prSet/>
      <dgm:spPr/>
      <dgm:t>
        <a:bodyPr/>
        <a:lstStyle/>
        <a:p>
          <a:endParaRPr lang="en-US" b="1"/>
        </a:p>
      </dgm:t>
    </dgm:pt>
    <dgm:pt modelId="{6BE0B0C8-24C1-4247-ADE0-48B2F181ADCA}" type="sibTrans" cxnId="{A7099A4A-4FDE-0D43-841F-7BA199B3F8ED}">
      <dgm:prSet/>
      <dgm:spPr/>
      <dgm:t>
        <a:bodyPr/>
        <a:lstStyle/>
        <a:p>
          <a:endParaRPr lang="en-US" b="1"/>
        </a:p>
      </dgm:t>
    </dgm:pt>
    <dgm:pt modelId="{A5BCCF98-D7A1-0C44-93A1-7D63E2532FF7}">
      <dgm:prSet phldrT="[Text]"/>
      <dgm:spPr/>
      <dgm:t>
        <a:bodyPr/>
        <a:lstStyle/>
        <a:p>
          <a:r>
            <a:rPr lang="en-US" b="1" dirty="0"/>
            <a:t>Ad Infinitum</a:t>
          </a:r>
        </a:p>
      </dgm:t>
    </dgm:pt>
    <dgm:pt modelId="{9DE24CE9-3EB5-E44B-A180-32223D42B5FB}" type="parTrans" cxnId="{CE48535E-6555-EC43-AF57-69DFE47CEFE5}">
      <dgm:prSet/>
      <dgm:spPr/>
      <dgm:t>
        <a:bodyPr/>
        <a:lstStyle/>
        <a:p>
          <a:endParaRPr lang="en-US" b="1"/>
        </a:p>
      </dgm:t>
    </dgm:pt>
    <dgm:pt modelId="{ACBFB361-B73F-AE46-BA11-9C9694CCDEFD}" type="sibTrans" cxnId="{CE48535E-6555-EC43-AF57-69DFE47CEFE5}">
      <dgm:prSet/>
      <dgm:spPr/>
      <dgm:t>
        <a:bodyPr/>
        <a:lstStyle/>
        <a:p>
          <a:endParaRPr lang="en-US" b="1"/>
        </a:p>
      </dgm:t>
    </dgm:pt>
    <dgm:pt modelId="{5AD10B10-A143-FE41-9908-EDC654F8F60B}">
      <dgm:prSet phldrT="[Text]"/>
      <dgm:spPr/>
      <dgm:t>
        <a:bodyPr/>
        <a:lstStyle/>
        <a:p>
          <a:r>
            <a:rPr lang="en-US" b="1" dirty="0"/>
            <a:t>WorkflowStep</a:t>
          </a:r>
          <a:br>
            <a:rPr lang="en-US" b="1" dirty="0"/>
          </a:br>
          <a:r>
            <a:rPr lang="en-US" b="1" dirty="0"/>
            <a:t>Collection</a:t>
          </a:r>
        </a:p>
      </dgm:t>
    </dgm:pt>
    <dgm:pt modelId="{E4171378-8C3B-0746-A53D-CC9A71813CE1}" type="parTrans" cxnId="{A32233BF-E1D9-084E-A970-5CA9C57856B5}">
      <dgm:prSet/>
      <dgm:spPr/>
      <dgm:t>
        <a:bodyPr/>
        <a:lstStyle/>
        <a:p>
          <a:endParaRPr lang="en-US" b="1"/>
        </a:p>
      </dgm:t>
    </dgm:pt>
    <dgm:pt modelId="{0BD46C8E-EAFD-6D49-88EC-0C531AB260DB}" type="sibTrans" cxnId="{A32233BF-E1D9-084E-A970-5CA9C57856B5}">
      <dgm:prSet/>
      <dgm:spPr/>
      <dgm:t>
        <a:bodyPr/>
        <a:lstStyle/>
        <a:p>
          <a:endParaRPr lang="en-US" b="1"/>
        </a:p>
      </dgm:t>
    </dgm:pt>
    <dgm:pt modelId="{75FB061B-6FB0-0747-AEB2-673D005FC6B8}">
      <dgm:prSet phldrT="[Text]"/>
      <dgm:spPr/>
      <dgm:t>
        <a:bodyPr/>
        <a:lstStyle/>
        <a:p>
          <a:r>
            <a:rPr lang="en-US" b="1" dirty="0"/>
            <a:t>WorkflowStep</a:t>
          </a:r>
        </a:p>
      </dgm:t>
    </dgm:pt>
    <dgm:pt modelId="{C1CDAFAC-C6C9-B04A-97FD-4D4FB834AA4F}" type="parTrans" cxnId="{2052C3C8-10A6-044D-A4ED-6664DCB410CC}">
      <dgm:prSet/>
      <dgm:spPr/>
      <dgm:t>
        <a:bodyPr/>
        <a:lstStyle/>
        <a:p>
          <a:endParaRPr lang="en-US" b="1"/>
        </a:p>
      </dgm:t>
    </dgm:pt>
    <dgm:pt modelId="{A0126FEB-769A-1C4E-8C62-7B1DECB2758B}" type="sibTrans" cxnId="{2052C3C8-10A6-044D-A4ED-6664DCB410CC}">
      <dgm:prSet/>
      <dgm:spPr/>
      <dgm:t>
        <a:bodyPr/>
        <a:lstStyle/>
        <a:p>
          <a:endParaRPr lang="en-US" b="1"/>
        </a:p>
      </dgm:t>
    </dgm:pt>
    <dgm:pt modelId="{39178251-FB98-564A-BD38-91E6C9818067}">
      <dgm:prSet phldrT="[Text]"/>
      <dgm:spPr/>
      <dgm:t>
        <a:bodyPr/>
        <a:lstStyle/>
        <a:p>
          <a:r>
            <a:rPr lang="en-US" b="1" dirty="0"/>
            <a:t>WorkflowStep</a:t>
          </a:r>
          <a:br>
            <a:rPr lang="en-US" b="1" dirty="0"/>
          </a:br>
          <a:r>
            <a:rPr lang="en-US" b="1" dirty="0"/>
            <a:t>Collection</a:t>
          </a:r>
        </a:p>
      </dgm:t>
    </dgm:pt>
    <dgm:pt modelId="{15BA9E87-847C-1F49-B7D5-8903E6FA9A03}" type="parTrans" cxnId="{B4CE01B4-5F2C-0741-9E98-8446D7A21E93}">
      <dgm:prSet/>
      <dgm:spPr/>
      <dgm:t>
        <a:bodyPr/>
        <a:lstStyle/>
        <a:p>
          <a:endParaRPr lang="en-US" b="1"/>
        </a:p>
      </dgm:t>
    </dgm:pt>
    <dgm:pt modelId="{A68C1E33-06BA-BE49-AF04-CBFE73A9D013}" type="sibTrans" cxnId="{B4CE01B4-5F2C-0741-9E98-8446D7A21E93}">
      <dgm:prSet/>
      <dgm:spPr/>
      <dgm:t>
        <a:bodyPr/>
        <a:lstStyle/>
        <a:p>
          <a:endParaRPr lang="en-US" b="1"/>
        </a:p>
      </dgm:t>
    </dgm:pt>
    <dgm:pt modelId="{66C3C469-8EEF-2E4A-BB8B-5ABF917831BD}">
      <dgm:prSet phldrT="[Text]"/>
      <dgm:spPr/>
      <dgm:t>
        <a:bodyPr/>
        <a:lstStyle/>
        <a:p>
          <a:r>
            <a:rPr lang="en-US" b="1" dirty="0"/>
            <a:t>WorkflowStep</a:t>
          </a:r>
        </a:p>
      </dgm:t>
    </dgm:pt>
    <dgm:pt modelId="{247AAF1E-44F7-704C-B944-C4DB91C42C51}" type="parTrans" cxnId="{6C37341B-D209-4B48-A2C7-56B25225AB97}">
      <dgm:prSet/>
      <dgm:spPr/>
      <dgm:t>
        <a:bodyPr/>
        <a:lstStyle/>
        <a:p>
          <a:endParaRPr lang="en-US" b="1"/>
        </a:p>
      </dgm:t>
    </dgm:pt>
    <dgm:pt modelId="{488D731A-993F-D943-BDE6-CB4E43C21BED}" type="sibTrans" cxnId="{6C37341B-D209-4B48-A2C7-56B25225AB97}">
      <dgm:prSet/>
      <dgm:spPr/>
      <dgm:t>
        <a:bodyPr/>
        <a:lstStyle/>
        <a:p>
          <a:endParaRPr lang="en-US" b="1"/>
        </a:p>
      </dgm:t>
    </dgm:pt>
    <dgm:pt modelId="{A3F7E632-D0D3-C949-8475-7F57A4B14962}" type="pres">
      <dgm:prSet presAssocID="{D2D360F7-6838-F344-B30F-07A8C9E491E5}" presName="Name0" presStyleCnt="0">
        <dgm:presLayoutVars>
          <dgm:chPref val="1"/>
          <dgm:dir/>
          <dgm:animOne val="branch"/>
          <dgm:animLvl val="lvl"/>
          <dgm:resizeHandles val="exact"/>
        </dgm:presLayoutVars>
      </dgm:prSet>
      <dgm:spPr/>
      <dgm:t>
        <a:bodyPr/>
        <a:lstStyle/>
        <a:p>
          <a:endParaRPr lang="en-GB"/>
        </a:p>
      </dgm:t>
    </dgm:pt>
    <dgm:pt modelId="{1CC264A0-94FB-ED4A-A0BA-360C45E44F9C}" type="pres">
      <dgm:prSet presAssocID="{EA4BE7E7-C6AC-2344-BA9E-BEF0E48421A0}" presName="root1" presStyleCnt="0"/>
      <dgm:spPr/>
    </dgm:pt>
    <dgm:pt modelId="{E83D5485-C59A-3549-A833-A57C0A81A542}" type="pres">
      <dgm:prSet presAssocID="{EA4BE7E7-C6AC-2344-BA9E-BEF0E48421A0}" presName="LevelOneTextNode" presStyleLbl="node0" presStyleIdx="0" presStyleCnt="1" custScaleY="79552" custLinFactNeighborX="0" custLinFactNeighborY="0">
        <dgm:presLayoutVars>
          <dgm:chPref val="3"/>
        </dgm:presLayoutVars>
      </dgm:prSet>
      <dgm:spPr/>
      <dgm:t>
        <a:bodyPr/>
        <a:lstStyle/>
        <a:p>
          <a:endParaRPr lang="en-GB"/>
        </a:p>
      </dgm:t>
    </dgm:pt>
    <dgm:pt modelId="{9E3B2334-DC64-2D4B-A424-947A8EBDAC52}" type="pres">
      <dgm:prSet presAssocID="{EA4BE7E7-C6AC-2344-BA9E-BEF0E48421A0}" presName="level2hierChild" presStyleCnt="0"/>
      <dgm:spPr/>
    </dgm:pt>
    <dgm:pt modelId="{AD1C062F-A40D-6B4D-BFDF-E9333B4EC396}" type="pres">
      <dgm:prSet presAssocID="{61B85B1D-87B0-E341-AAB8-A997389F9F1B}" presName="conn2-1" presStyleLbl="parChTrans1D2" presStyleIdx="0" presStyleCnt="3"/>
      <dgm:spPr/>
      <dgm:t>
        <a:bodyPr/>
        <a:lstStyle/>
        <a:p>
          <a:endParaRPr lang="en-GB"/>
        </a:p>
      </dgm:t>
    </dgm:pt>
    <dgm:pt modelId="{DE05CE46-8518-994A-8D7C-5ACBE3121B21}" type="pres">
      <dgm:prSet presAssocID="{61B85B1D-87B0-E341-AAB8-A997389F9F1B}" presName="connTx" presStyleLbl="parChTrans1D2" presStyleIdx="0" presStyleCnt="3"/>
      <dgm:spPr/>
      <dgm:t>
        <a:bodyPr/>
        <a:lstStyle/>
        <a:p>
          <a:endParaRPr lang="en-GB"/>
        </a:p>
      </dgm:t>
    </dgm:pt>
    <dgm:pt modelId="{D662B3E0-3023-DA49-911C-AD206547DE8B}" type="pres">
      <dgm:prSet presAssocID="{23869AE0-622B-B049-9BF6-0D317A25E4D4}" presName="root2" presStyleCnt="0"/>
      <dgm:spPr/>
    </dgm:pt>
    <dgm:pt modelId="{7189D668-F6EC-1B4B-A2ED-5586FEAB6465}" type="pres">
      <dgm:prSet presAssocID="{23869AE0-622B-B049-9BF6-0D317A25E4D4}" presName="LevelTwoTextNode" presStyleLbl="node2" presStyleIdx="0" presStyleCnt="3">
        <dgm:presLayoutVars>
          <dgm:chPref val="3"/>
        </dgm:presLayoutVars>
      </dgm:prSet>
      <dgm:spPr/>
      <dgm:t>
        <a:bodyPr/>
        <a:lstStyle/>
        <a:p>
          <a:endParaRPr lang="en-GB"/>
        </a:p>
      </dgm:t>
    </dgm:pt>
    <dgm:pt modelId="{63389D6A-7E8D-9E43-8A5D-F4AF1CD4BEA0}" type="pres">
      <dgm:prSet presAssocID="{23869AE0-622B-B049-9BF6-0D317A25E4D4}" presName="level3hierChild" presStyleCnt="0"/>
      <dgm:spPr/>
    </dgm:pt>
    <dgm:pt modelId="{EB7DC201-89BB-0145-B6E8-E173DE87C5A8}" type="pres">
      <dgm:prSet presAssocID="{E4171378-8C3B-0746-A53D-CC9A71813CE1}" presName="conn2-1" presStyleLbl="parChTrans1D3" presStyleIdx="0" presStyleCnt="2"/>
      <dgm:spPr/>
      <dgm:t>
        <a:bodyPr/>
        <a:lstStyle/>
        <a:p>
          <a:endParaRPr lang="en-GB"/>
        </a:p>
      </dgm:t>
    </dgm:pt>
    <dgm:pt modelId="{A7F822E6-00D5-D94F-9C07-61F502D13029}" type="pres">
      <dgm:prSet presAssocID="{E4171378-8C3B-0746-A53D-CC9A71813CE1}" presName="connTx" presStyleLbl="parChTrans1D3" presStyleIdx="0" presStyleCnt="2"/>
      <dgm:spPr/>
      <dgm:t>
        <a:bodyPr/>
        <a:lstStyle/>
        <a:p>
          <a:endParaRPr lang="en-GB"/>
        </a:p>
      </dgm:t>
    </dgm:pt>
    <dgm:pt modelId="{279732A9-0FE2-0647-9384-432C75B3F59E}" type="pres">
      <dgm:prSet presAssocID="{5AD10B10-A143-FE41-9908-EDC654F8F60B}" presName="root2" presStyleCnt="0"/>
      <dgm:spPr/>
    </dgm:pt>
    <dgm:pt modelId="{F5572AA4-256A-9E4E-BDC0-BEC88F1C956C}" type="pres">
      <dgm:prSet presAssocID="{5AD10B10-A143-FE41-9908-EDC654F8F60B}" presName="LevelTwoTextNode" presStyleLbl="node3" presStyleIdx="0" presStyleCnt="2" custLinFactNeighborX="-1571">
        <dgm:presLayoutVars>
          <dgm:chPref val="3"/>
        </dgm:presLayoutVars>
      </dgm:prSet>
      <dgm:spPr/>
      <dgm:t>
        <a:bodyPr/>
        <a:lstStyle/>
        <a:p>
          <a:endParaRPr lang="en-GB"/>
        </a:p>
      </dgm:t>
    </dgm:pt>
    <dgm:pt modelId="{856DD8D9-B9B0-5E45-B6CE-E09CCEB03633}" type="pres">
      <dgm:prSet presAssocID="{5AD10B10-A143-FE41-9908-EDC654F8F60B}" presName="level3hierChild" presStyleCnt="0"/>
      <dgm:spPr/>
    </dgm:pt>
    <dgm:pt modelId="{FE744A76-F620-0D4C-A0F1-0888FA7AA202}" type="pres">
      <dgm:prSet presAssocID="{C1CDAFAC-C6C9-B04A-97FD-4D4FB834AA4F}" presName="conn2-1" presStyleLbl="parChTrans1D4" presStyleIdx="0" presStyleCnt="2"/>
      <dgm:spPr/>
      <dgm:t>
        <a:bodyPr/>
        <a:lstStyle/>
        <a:p>
          <a:endParaRPr lang="en-GB"/>
        </a:p>
      </dgm:t>
    </dgm:pt>
    <dgm:pt modelId="{F9BD1E87-7814-FA4F-867B-050070C6B239}" type="pres">
      <dgm:prSet presAssocID="{C1CDAFAC-C6C9-B04A-97FD-4D4FB834AA4F}" presName="connTx" presStyleLbl="parChTrans1D4" presStyleIdx="0" presStyleCnt="2"/>
      <dgm:spPr/>
      <dgm:t>
        <a:bodyPr/>
        <a:lstStyle/>
        <a:p>
          <a:endParaRPr lang="en-GB"/>
        </a:p>
      </dgm:t>
    </dgm:pt>
    <dgm:pt modelId="{4E350145-CC5D-2D4B-B9A2-FE00B2264DC2}" type="pres">
      <dgm:prSet presAssocID="{75FB061B-6FB0-0747-AEB2-673D005FC6B8}" presName="root2" presStyleCnt="0"/>
      <dgm:spPr/>
    </dgm:pt>
    <dgm:pt modelId="{1BAD7EF1-DF2B-1447-B6A9-4FDDAE063B47}" type="pres">
      <dgm:prSet presAssocID="{75FB061B-6FB0-0747-AEB2-673D005FC6B8}" presName="LevelTwoTextNode" presStyleLbl="node4" presStyleIdx="0" presStyleCnt="2">
        <dgm:presLayoutVars>
          <dgm:chPref val="3"/>
        </dgm:presLayoutVars>
      </dgm:prSet>
      <dgm:spPr/>
      <dgm:t>
        <a:bodyPr/>
        <a:lstStyle/>
        <a:p>
          <a:endParaRPr lang="en-GB"/>
        </a:p>
      </dgm:t>
    </dgm:pt>
    <dgm:pt modelId="{AEE7FAF4-F80A-6946-B93B-0366062FE80E}" type="pres">
      <dgm:prSet presAssocID="{75FB061B-6FB0-0747-AEB2-673D005FC6B8}" presName="level3hierChild" presStyleCnt="0"/>
      <dgm:spPr/>
    </dgm:pt>
    <dgm:pt modelId="{E436BDF5-DEEB-D844-9F13-7FCEF1B25569}" type="pres">
      <dgm:prSet presAssocID="{12F876C6-5806-5048-B82B-A69C9ECB5104}" presName="conn2-1" presStyleLbl="parChTrans1D2" presStyleIdx="1" presStyleCnt="3"/>
      <dgm:spPr/>
      <dgm:t>
        <a:bodyPr/>
        <a:lstStyle/>
        <a:p>
          <a:endParaRPr lang="en-GB"/>
        </a:p>
      </dgm:t>
    </dgm:pt>
    <dgm:pt modelId="{F862435B-D4BB-BC4F-B0E9-F62582032918}" type="pres">
      <dgm:prSet presAssocID="{12F876C6-5806-5048-B82B-A69C9ECB5104}" presName="connTx" presStyleLbl="parChTrans1D2" presStyleIdx="1" presStyleCnt="3"/>
      <dgm:spPr/>
      <dgm:t>
        <a:bodyPr/>
        <a:lstStyle/>
        <a:p>
          <a:endParaRPr lang="en-GB"/>
        </a:p>
      </dgm:t>
    </dgm:pt>
    <dgm:pt modelId="{85D5CF04-8F11-584A-98BA-B14FAD24640B}" type="pres">
      <dgm:prSet presAssocID="{DBB0BD13-8013-7F44-BC03-CB84E23A238B}" presName="root2" presStyleCnt="0"/>
      <dgm:spPr/>
    </dgm:pt>
    <dgm:pt modelId="{1B34BCC8-702E-3148-8746-5BCC01EF12F3}" type="pres">
      <dgm:prSet presAssocID="{DBB0BD13-8013-7F44-BC03-CB84E23A238B}" presName="LevelTwoTextNode" presStyleLbl="node2" presStyleIdx="1" presStyleCnt="3">
        <dgm:presLayoutVars>
          <dgm:chPref val="3"/>
        </dgm:presLayoutVars>
      </dgm:prSet>
      <dgm:spPr/>
      <dgm:t>
        <a:bodyPr/>
        <a:lstStyle/>
        <a:p>
          <a:endParaRPr lang="en-GB"/>
        </a:p>
      </dgm:t>
    </dgm:pt>
    <dgm:pt modelId="{3A898ED2-851D-2644-8459-EEB4295D15C8}" type="pres">
      <dgm:prSet presAssocID="{DBB0BD13-8013-7F44-BC03-CB84E23A238B}" presName="level3hierChild" presStyleCnt="0"/>
      <dgm:spPr/>
    </dgm:pt>
    <dgm:pt modelId="{0EE6874D-14EA-2D4F-BDEC-A5E42C1E7C36}" type="pres">
      <dgm:prSet presAssocID="{15BA9E87-847C-1F49-B7D5-8903E6FA9A03}" presName="conn2-1" presStyleLbl="parChTrans1D3" presStyleIdx="1" presStyleCnt="2"/>
      <dgm:spPr/>
      <dgm:t>
        <a:bodyPr/>
        <a:lstStyle/>
        <a:p>
          <a:endParaRPr lang="en-GB"/>
        </a:p>
      </dgm:t>
    </dgm:pt>
    <dgm:pt modelId="{0B7FB829-A5EA-6F4E-BFC0-49514AEB8490}" type="pres">
      <dgm:prSet presAssocID="{15BA9E87-847C-1F49-B7D5-8903E6FA9A03}" presName="connTx" presStyleLbl="parChTrans1D3" presStyleIdx="1" presStyleCnt="2"/>
      <dgm:spPr/>
      <dgm:t>
        <a:bodyPr/>
        <a:lstStyle/>
        <a:p>
          <a:endParaRPr lang="en-GB"/>
        </a:p>
      </dgm:t>
    </dgm:pt>
    <dgm:pt modelId="{015A338D-48F0-F74E-980B-F0953D7F8AB9}" type="pres">
      <dgm:prSet presAssocID="{39178251-FB98-564A-BD38-91E6C9818067}" presName="root2" presStyleCnt="0"/>
      <dgm:spPr/>
    </dgm:pt>
    <dgm:pt modelId="{8143456C-DEDB-3641-BBD4-D8AB479B2BD4}" type="pres">
      <dgm:prSet presAssocID="{39178251-FB98-564A-BD38-91E6C9818067}" presName="LevelTwoTextNode" presStyleLbl="node3" presStyleIdx="1" presStyleCnt="2">
        <dgm:presLayoutVars>
          <dgm:chPref val="3"/>
        </dgm:presLayoutVars>
      </dgm:prSet>
      <dgm:spPr/>
      <dgm:t>
        <a:bodyPr/>
        <a:lstStyle/>
        <a:p>
          <a:endParaRPr lang="en-GB"/>
        </a:p>
      </dgm:t>
    </dgm:pt>
    <dgm:pt modelId="{060E579D-09A9-224D-89BC-7028989120D9}" type="pres">
      <dgm:prSet presAssocID="{39178251-FB98-564A-BD38-91E6C9818067}" presName="level3hierChild" presStyleCnt="0"/>
      <dgm:spPr/>
    </dgm:pt>
    <dgm:pt modelId="{27E21156-E54A-134B-A353-2001AB418C58}" type="pres">
      <dgm:prSet presAssocID="{247AAF1E-44F7-704C-B944-C4DB91C42C51}" presName="conn2-1" presStyleLbl="parChTrans1D4" presStyleIdx="1" presStyleCnt="2"/>
      <dgm:spPr/>
      <dgm:t>
        <a:bodyPr/>
        <a:lstStyle/>
        <a:p>
          <a:endParaRPr lang="en-GB"/>
        </a:p>
      </dgm:t>
    </dgm:pt>
    <dgm:pt modelId="{2D50672C-AB5E-ED4B-AEEA-3040AADACEB4}" type="pres">
      <dgm:prSet presAssocID="{247AAF1E-44F7-704C-B944-C4DB91C42C51}" presName="connTx" presStyleLbl="parChTrans1D4" presStyleIdx="1" presStyleCnt="2"/>
      <dgm:spPr/>
      <dgm:t>
        <a:bodyPr/>
        <a:lstStyle/>
        <a:p>
          <a:endParaRPr lang="en-GB"/>
        </a:p>
      </dgm:t>
    </dgm:pt>
    <dgm:pt modelId="{52BFB780-ED59-2E48-B856-3FAE257BC16D}" type="pres">
      <dgm:prSet presAssocID="{66C3C469-8EEF-2E4A-BB8B-5ABF917831BD}" presName="root2" presStyleCnt="0"/>
      <dgm:spPr/>
    </dgm:pt>
    <dgm:pt modelId="{24FF3055-F4E1-044A-8B9B-354057D53159}" type="pres">
      <dgm:prSet presAssocID="{66C3C469-8EEF-2E4A-BB8B-5ABF917831BD}" presName="LevelTwoTextNode" presStyleLbl="node4" presStyleIdx="1" presStyleCnt="2">
        <dgm:presLayoutVars>
          <dgm:chPref val="3"/>
        </dgm:presLayoutVars>
      </dgm:prSet>
      <dgm:spPr/>
      <dgm:t>
        <a:bodyPr/>
        <a:lstStyle/>
        <a:p>
          <a:endParaRPr lang="en-GB"/>
        </a:p>
      </dgm:t>
    </dgm:pt>
    <dgm:pt modelId="{7B741239-07D3-CD42-90BD-AD72220C9FED}" type="pres">
      <dgm:prSet presAssocID="{66C3C469-8EEF-2E4A-BB8B-5ABF917831BD}" presName="level3hierChild" presStyleCnt="0"/>
      <dgm:spPr/>
    </dgm:pt>
    <dgm:pt modelId="{1FD3FA4D-EA7C-DE45-8EDF-772EF29BF8BA}" type="pres">
      <dgm:prSet presAssocID="{9DE24CE9-3EB5-E44B-A180-32223D42B5FB}" presName="conn2-1" presStyleLbl="parChTrans1D2" presStyleIdx="2" presStyleCnt="3"/>
      <dgm:spPr/>
      <dgm:t>
        <a:bodyPr/>
        <a:lstStyle/>
        <a:p>
          <a:endParaRPr lang="en-GB"/>
        </a:p>
      </dgm:t>
    </dgm:pt>
    <dgm:pt modelId="{5DD538C2-25CB-EB44-B955-4E7574DE5737}" type="pres">
      <dgm:prSet presAssocID="{9DE24CE9-3EB5-E44B-A180-32223D42B5FB}" presName="connTx" presStyleLbl="parChTrans1D2" presStyleIdx="2" presStyleCnt="3"/>
      <dgm:spPr/>
      <dgm:t>
        <a:bodyPr/>
        <a:lstStyle/>
        <a:p>
          <a:endParaRPr lang="en-GB"/>
        </a:p>
      </dgm:t>
    </dgm:pt>
    <dgm:pt modelId="{7DAA3A97-8F94-5C4B-B6D4-EDB626D0184F}" type="pres">
      <dgm:prSet presAssocID="{A5BCCF98-D7A1-0C44-93A1-7D63E2532FF7}" presName="root2" presStyleCnt="0"/>
      <dgm:spPr/>
    </dgm:pt>
    <dgm:pt modelId="{204CF635-FCE6-A140-AA4E-FC7861069ABE}" type="pres">
      <dgm:prSet presAssocID="{A5BCCF98-D7A1-0C44-93A1-7D63E2532FF7}" presName="LevelTwoTextNode" presStyleLbl="node2" presStyleIdx="2" presStyleCnt="3">
        <dgm:presLayoutVars>
          <dgm:chPref val="3"/>
        </dgm:presLayoutVars>
      </dgm:prSet>
      <dgm:spPr/>
      <dgm:t>
        <a:bodyPr/>
        <a:lstStyle/>
        <a:p>
          <a:endParaRPr lang="en-GB"/>
        </a:p>
      </dgm:t>
    </dgm:pt>
    <dgm:pt modelId="{7AA44FA3-6332-1540-846B-061BFFD8CC9A}" type="pres">
      <dgm:prSet presAssocID="{A5BCCF98-D7A1-0C44-93A1-7D63E2532FF7}" presName="level3hierChild" presStyleCnt="0"/>
      <dgm:spPr/>
    </dgm:pt>
  </dgm:ptLst>
  <dgm:cxnLst>
    <dgm:cxn modelId="{9A4D48D9-16B5-4F15-BE65-F9A6D4E7834C}" type="presOf" srcId="{9DE24CE9-3EB5-E44B-A180-32223D42B5FB}" destId="{1FD3FA4D-EA7C-DE45-8EDF-772EF29BF8BA}" srcOrd="0" destOrd="0" presId="urn:microsoft.com/office/officeart/2008/layout/HorizontalMultiLevelHierarchy"/>
    <dgm:cxn modelId="{072BFA11-5E15-44A7-8BB7-BFCF5396C45D}" type="presOf" srcId="{C1CDAFAC-C6C9-B04A-97FD-4D4FB834AA4F}" destId="{F9BD1E87-7814-FA4F-867B-050070C6B239}" srcOrd="1" destOrd="0" presId="urn:microsoft.com/office/officeart/2008/layout/HorizontalMultiLevelHierarchy"/>
    <dgm:cxn modelId="{88A98480-B0E1-3948-B907-39F544D13A4C}" srcId="{EA4BE7E7-C6AC-2344-BA9E-BEF0E48421A0}" destId="{23869AE0-622B-B049-9BF6-0D317A25E4D4}" srcOrd="0" destOrd="0" parTransId="{61B85B1D-87B0-E341-AAB8-A997389F9F1B}" sibTransId="{17DDEB3B-0A7C-F045-B6C7-C9FBD71F225D}"/>
    <dgm:cxn modelId="{7A947F7B-015B-4E1C-B31D-748A6DC3917B}" type="presOf" srcId="{15BA9E87-847C-1F49-B7D5-8903E6FA9A03}" destId="{0EE6874D-14EA-2D4F-BDEC-A5E42C1E7C36}" srcOrd="0" destOrd="0" presId="urn:microsoft.com/office/officeart/2008/layout/HorizontalMultiLevelHierarchy"/>
    <dgm:cxn modelId="{8A6E426C-F57F-42E2-BEE0-1BB611ADC8F7}" type="presOf" srcId="{61B85B1D-87B0-E341-AAB8-A997389F9F1B}" destId="{AD1C062F-A40D-6B4D-BFDF-E9333B4EC396}" srcOrd="0" destOrd="0" presId="urn:microsoft.com/office/officeart/2008/layout/HorizontalMultiLevelHierarchy"/>
    <dgm:cxn modelId="{CE48535E-6555-EC43-AF57-69DFE47CEFE5}" srcId="{EA4BE7E7-C6AC-2344-BA9E-BEF0E48421A0}" destId="{A5BCCF98-D7A1-0C44-93A1-7D63E2532FF7}" srcOrd="2" destOrd="0" parTransId="{9DE24CE9-3EB5-E44B-A180-32223D42B5FB}" sibTransId="{ACBFB361-B73F-AE46-BA11-9C9694CCDEFD}"/>
    <dgm:cxn modelId="{A7099A4A-4FDE-0D43-841F-7BA199B3F8ED}" srcId="{EA4BE7E7-C6AC-2344-BA9E-BEF0E48421A0}" destId="{DBB0BD13-8013-7F44-BC03-CB84E23A238B}" srcOrd="1" destOrd="0" parTransId="{12F876C6-5806-5048-B82B-A69C9ECB5104}" sibTransId="{6BE0B0C8-24C1-4247-ADE0-48B2F181ADCA}"/>
    <dgm:cxn modelId="{B4CE01B4-5F2C-0741-9E98-8446D7A21E93}" srcId="{DBB0BD13-8013-7F44-BC03-CB84E23A238B}" destId="{39178251-FB98-564A-BD38-91E6C9818067}" srcOrd="0" destOrd="0" parTransId="{15BA9E87-847C-1F49-B7D5-8903E6FA9A03}" sibTransId="{A68C1E33-06BA-BE49-AF04-CBFE73A9D013}"/>
    <dgm:cxn modelId="{D6516232-9198-4CF1-AEEF-06A8018F4060}" type="presOf" srcId="{247AAF1E-44F7-704C-B944-C4DB91C42C51}" destId="{27E21156-E54A-134B-A353-2001AB418C58}" srcOrd="0" destOrd="0" presId="urn:microsoft.com/office/officeart/2008/layout/HorizontalMultiLevelHierarchy"/>
    <dgm:cxn modelId="{A32233BF-E1D9-084E-A970-5CA9C57856B5}" srcId="{23869AE0-622B-B049-9BF6-0D317A25E4D4}" destId="{5AD10B10-A143-FE41-9908-EDC654F8F60B}" srcOrd="0" destOrd="0" parTransId="{E4171378-8C3B-0746-A53D-CC9A71813CE1}" sibTransId="{0BD46C8E-EAFD-6D49-88EC-0C531AB260DB}"/>
    <dgm:cxn modelId="{EF4EF496-7C4D-4DDE-9B4A-8DE98F175AC4}" type="presOf" srcId="{39178251-FB98-564A-BD38-91E6C9818067}" destId="{8143456C-DEDB-3641-BBD4-D8AB479B2BD4}" srcOrd="0" destOrd="0" presId="urn:microsoft.com/office/officeart/2008/layout/HorizontalMultiLevelHierarchy"/>
    <dgm:cxn modelId="{C7604FCB-4EE5-4100-B8D6-3E2939B5D059}" type="presOf" srcId="{12F876C6-5806-5048-B82B-A69C9ECB5104}" destId="{E436BDF5-DEEB-D844-9F13-7FCEF1B25569}" srcOrd="0" destOrd="0" presId="urn:microsoft.com/office/officeart/2008/layout/HorizontalMultiLevelHierarchy"/>
    <dgm:cxn modelId="{75C6F635-11FB-4B9B-A00C-CA38600CA249}" type="presOf" srcId="{75FB061B-6FB0-0747-AEB2-673D005FC6B8}" destId="{1BAD7EF1-DF2B-1447-B6A9-4FDDAE063B47}" srcOrd="0" destOrd="0" presId="urn:microsoft.com/office/officeart/2008/layout/HorizontalMultiLevelHierarchy"/>
    <dgm:cxn modelId="{2052C3C8-10A6-044D-A4ED-6664DCB410CC}" srcId="{5AD10B10-A143-FE41-9908-EDC654F8F60B}" destId="{75FB061B-6FB0-0747-AEB2-673D005FC6B8}" srcOrd="0" destOrd="0" parTransId="{C1CDAFAC-C6C9-B04A-97FD-4D4FB834AA4F}" sibTransId="{A0126FEB-769A-1C4E-8C62-7B1DECB2758B}"/>
    <dgm:cxn modelId="{C8CEF421-9055-40A1-922B-15D4919BEB55}" type="presOf" srcId="{A5BCCF98-D7A1-0C44-93A1-7D63E2532FF7}" destId="{204CF635-FCE6-A140-AA4E-FC7861069ABE}" srcOrd="0" destOrd="0" presId="urn:microsoft.com/office/officeart/2008/layout/HorizontalMultiLevelHierarchy"/>
    <dgm:cxn modelId="{EEC49D4E-EAC2-4C3C-AEE2-8803DA9D4B9B}" type="presOf" srcId="{5AD10B10-A143-FE41-9908-EDC654F8F60B}" destId="{F5572AA4-256A-9E4E-BDC0-BEC88F1C956C}" srcOrd="0" destOrd="0" presId="urn:microsoft.com/office/officeart/2008/layout/HorizontalMultiLevelHierarchy"/>
    <dgm:cxn modelId="{7C43EDCD-33AA-4F46-9DEC-004D2001818D}" type="presOf" srcId="{DBB0BD13-8013-7F44-BC03-CB84E23A238B}" destId="{1B34BCC8-702E-3148-8746-5BCC01EF12F3}" srcOrd="0" destOrd="0" presId="urn:microsoft.com/office/officeart/2008/layout/HorizontalMultiLevelHierarchy"/>
    <dgm:cxn modelId="{E447CB3D-E101-4ECB-9507-246E861D0A39}" type="presOf" srcId="{23869AE0-622B-B049-9BF6-0D317A25E4D4}" destId="{7189D668-F6EC-1B4B-A2ED-5586FEAB6465}" srcOrd="0" destOrd="0" presId="urn:microsoft.com/office/officeart/2008/layout/HorizontalMultiLevelHierarchy"/>
    <dgm:cxn modelId="{1BFB3B21-F1F7-4C7F-9950-62FBEA56055B}" type="presOf" srcId="{66C3C469-8EEF-2E4A-BB8B-5ABF917831BD}" destId="{24FF3055-F4E1-044A-8B9B-354057D53159}" srcOrd="0" destOrd="0" presId="urn:microsoft.com/office/officeart/2008/layout/HorizontalMultiLevelHierarchy"/>
    <dgm:cxn modelId="{625B2B7C-0F84-4EA4-A61A-0532539D2300}" type="presOf" srcId="{EA4BE7E7-C6AC-2344-BA9E-BEF0E48421A0}" destId="{E83D5485-C59A-3549-A833-A57C0A81A542}" srcOrd="0" destOrd="0" presId="urn:microsoft.com/office/officeart/2008/layout/HorizontalMultiLevelHierarchy"/>
    <dgm:cxn modelId="{6E8FDCA0-AE54-49D0-AEA0-296BC2F0F51A}" type="presOf" srcId="{E4171378-8C3B-0746-A53D-CC9A71813CE1}" destId="{A7F822E6-00D5-D94F-9C07-61F502D13029}" srcOrd="1" destOrd="0" presId="urn:microsoft.com/office/officeart/2008/layout/HorizontalMultiLevelHierarchy"/>
    <dgm:cxn modelId="{3ABAE105-3251-4EAC-AF44-D82207E241AF}" type="presOf" srcId="{247AAF1E-44F7-704C-B944-C4DB91C42C51}" destId="{2D50672C-AB5E-ED4B-AEEA-3040AADACEB4}" srcOrd="1" destOrd="0" presId="urn:microsoft.com/office/officeart/2008/layout/HorizontalMultiLevelHierarchy"/>
    <dgm:cxn modelId="{460C67AC-6BA3-46A1-8FA9-3F092A336227}" type="presOf" srcId="{61B85B1D-87B0-E341-AAB8-A997389F9F1B}" destId="{DE05CE46-8518-994A-8D7C-5ACBE3121B21}" srcOrd="1" destOrd="0" presId="urn:microsoft.com/office/officeart/2008/layout/HorizontalMultiLevelHierarchy"/>
    <dgm:cxn modelId="{E6F0AE85-CFCD-4EC2-8F2F-199738DC7AB7}" type="presOf" srcId="{E4171378-8C3B-0746-A53D-CC9A71813CE1}" destId="{EB7DC201-89BB-0145-B6E8-E173DE87C5A8}" srcOrd="0" destOrd="0" presId="urn:microsoft.com/office/officeart/2008/layout/HorizontalMultiLevelHierarchy"/>
    <dgm:cxn modelId="{6C37341B-D209-4B48-A2C7-56B25225AB97}" srcId="{39178251-FB98-564A-BD38-91E6C9818067}" destId="{66C3C469-8EEF-2E4A-BB8B-5ABF917831BD}" srcOrd="0" destOrd="0" parTransId="{247AAF1E-44F7-704C-B944-C4DB91C42C51}" sibTransId="{488D731A-993F-D943-BDE6-CB4E43C21BED}"/>
    <dgm:cxn modelId="{AAB44525-448F-449F-B104-E3AD240EF24A}" type="presOf" srcId="{D2D360F7-6838-F344-B30F-07A8C9E491E5}" destId="{A3F7E632-D0D3-C949-8475-7F57A4B14962}" srcOrd="0" destOrd="0" presId="urn:microsoft.com/office/officeart/2008/layout/HorizontalMultiLevelHierarchy"/>
    <dgm:cxn modelId="{4C82807B-25DF-4566-8256-E807CB706A62}" type="presOf" srcId="{12F876C6-5806-5048-B82B-A69C9ECB5104}" destId="{F862435B-D4BB-BC4F-B0E9-F62582032918}" srcOrd="1" destOrd="0" presId="urn:microsoft.com/office/officeart/2008/layout/HorizontalMultiLevelHierarchy"/>
    <dgm:cxn modelId="{207F56EC-A775-6A41-9D68-7850F5384ED7}" srcId="{D2D360F7-6838-F344-B30F-07A8C9E491E5}" destId="{EA4BE7E7-C6AC-2344-BA9E-BEF0E48421A0}" srcOrd="0" destOrd="0" parTransId="{CCB2088D-6E66-7749-AE19-4D00A0C875A7}" sibTransId="{E6F77B87-F2F7-1844-A6C7-F19362A18BD7}"/>
    <dgm:cxn modelId="{C64DB4FB-1D01-407A-9A79-8B28815507BC}" type="presOf" srcId="{C1CDAFAC-C6C9-B04A-97FD-4D4FB834AA4F}" destId="{FE744A76-F620-0D4C-A0F1-0888FA7AA202}" srcOrd="0" destOrd="0" presId="urn:microsoft.com/office/officeart/2008/layout/HorizontalMultiLevelHierarchy"/>
    <dgm:cxn modelId="{C38C1820-35E3-4637-8E27-CFD2FA408FF5}" type="presOf" srcId="{9DE24CE9-3EB5-E44B-A180-32223D42B5FB}" destId="{5DD538C2-25CB-EB44-B955-4E7574DE5737}" srcOrd="1" destOrd="0" presId="urn:microsoft.com/office/officeart/2008/layout/HorizontalMultiLevelHierarchy"/>
    <dgm:cxn modelId="{6F31BA9F-7192-4A4A-888F-EE441F06E62D}" type="presOf" srcId="{15BA9E87-847C-1F49-B7D5-8903E6FA9A03}" destId="{0B7FB829-A5EA-6F4E-BFC0-49514AEB8490}" srcOrd="1" destOrd="0" presId="urn:microsoft.com/office/officeart/2008/layout/HorizontalMultiLevelHierarchy"/>
    <dgm:cxn modelId="{63573B7A-4555-469C-AB02-A7A80046DE98}" type="presParOf" srcId="{A3F7E632-D0D3-C949-8475-7F57A4B14962}" destId="{1CC264A0-94FB-ED4A-A0BA-360C45E44F9C}" srcOrd="0" destOrd="0" presId="urn:microsoft.com/office/officeart/2008/layout/HorizontalMultiLevelHierarchy"/>
    <dgm:cxn modelId="{6763203A-7C97-4FE1-AAA2-833318FD4564}" type="presParOf" srcId="{1CC264A0-94FB-ED4A-A0BA-360C45E44F9C}" destId="{E83D5485-C59A-3549-A833-A57C0A81A542}" srcOrd="0" destOrd="0" presId="urn:microsoft.com/office/officeart/2008/layout/HorizontalMultiLevelHierarchy"/>
    <dgm:cxn modelId="{410653AD-5B3D-4676-B598-79EF51F4F12C}" type="presParOf" srcId="{1CC264A0-94FB-ED4A-A0BA-360C45E44F9C}" destId="{9E3B2334-DC64-2D4B-A424-947A8EBDAC52}" srcOrd="1" destOrd="0" presId="urn:microsoft.com/office/officeart/2008/layout/HorizontalMultiLevelHierarchy"/>
    <dgm:cxn modelId="{A6A0F864-3650-480C-B729-6EDA15B334F3}" type="presParOf" srcId="{9E3B2334-DC64-2D4B-A424-947A8EBDAC52}" destId="{AD1C062F-A40D-6B4D-BFDF-E9333B4EC396}" srcOrd="0" destOrd="0" presId="urn:microsoft.com/office/officeart/2008/layout/HorizontalMultiLevelHierarchy"/>
    <dgm:cxn modelId="{FF2821BC-918E-404C-B739-6DCCBFBF847F}" type="presParOf" srcId="{AD1C062F-A40D-6B4D-BFDF-E9333B4EC396}" destId="{DE05CE46-8518-994A-8D7C-5ACBE3121B21}" srcOrd="0" destOrd="0" presId="urn:microsoft.com/office/officeart/2008/layout/HorizontalMultiLevelHierarchy"/>
    <dgm:cxn modelId="{ADF93C6A-D299-4748-8DD7-B6979E3109E7}" type="presParOf" srcId="{9E3B2334-DC64-2D4B-A424-947A8EBDAC52}" destId="{D662B3E0-3023-DA49-911C-AD206547DE8B}" srcOrd="1" destOrd="0" presId="urn:microsoft.com/office/officeart/2008/layout/HorizontalMultiLevelHierarchy"/>
    <dgm:cxn modelId="{E6C5454B-6351-4434-95AB-93B22B6980A6}" type="presParOf" srcId="{D662B3E0-3023-DA49-911C-AD206547DE8B}" destId="{7189D668-F6EC-1B4B-A2ED-5586FEAB6465}" srcOrd="0" destOrd="0" presId="urn:microsoft.com/office/officeart/2008/layout/HorizontalMultiLevelHierarchy"/>
    <dgm:cxn modelId="{1A0D5B1B-2401-44E6-AC0D-EC82131D538D}" type="presParOf" srcId="{D662B3E0-3023-DA49-911C-AD206547DE8B}" destId="{63389D6A-7E8D-9E43-8A5D-F4AF1CD4BEA0}" srcOrd="1" destOrd="0" presId="urn:microsoft.com/office/officeart/2008/layout/HorizontalMultiLevelHierarchy"/>
    <dgm:cxn modelId="{5A2A6307-582F-461E-A12F-267B0DCE5A6C}" type="presParOf" srcId="{63389D6A-7E8D-9E43-8A5D-F4AF1CD4BEA0}" destId="{EB7DC201-89BB-0145-B6E8-E173DE87C5A8}" srcOrd="0" destOrd="0" presId="urn:microsoft.com/office/officeart/2008/layout/HorizontalMultiLevelHierarchy"/>
    <dgm:cxn modelId="{7920F40A-3115-488D-BA74-D40B9D5729B4}" type="presParOf" srcId="{EB7DC201-89BB-0145-B6E8-E173DE87C5A8}" destId="{A7F822E6-00D5-D94F-9C07-61F502D13029}" srcOrd="0" destOrd="0" presId="urn:microsoft.com/office/officeart/2008/layout/HorizontalMultiLevelHierarchy"/>
    <dgm:cxn modelId="{54E804AE-58E5-4ABA-B3A2-28B85DC40B82}" type="presParOf" srcId="{63389D6A-7E8D-9E43-8A5D-F4AF1CD4BEA0}" destId="{279732A9-0FE2-0647-9384-432C75B3F59E}" srcOrd="1" destOrd="0" presId="urn:microsoft.com/office/officeart/2008/layout/HorizontalMultiLevelHierarchy"/>
    <dgm:cxn modelId="{6C386BA3-A565-4A6F-B055-ED39A20FA9C6}" type="presParOf" srcId="{279732A9-0FE2-0647-9384-432C75B3F59E}" destId="{F5572AA4-256A-9E4E-BDC0-BEC88F1C956C}" srcOrd="0" destOrd="0" presId="urn:microsoft.com/office/officeart/2008/layout/HorizontalMultiLevelHierarchy"/>
    <dgm:cxn modelId="{59359BAB-5432-4D13-984A-7536FBA69361}" type="presParOf" srcId="{279732A9-0FE2-0647-9384-432C75B3F59E}" destId="{856DD8D9-B9B0-5E45-B6CE-E09CCEB03633}" srcOrd="1" destOrd="0" presId="urn:microsoft.com/office/officeart/2008/layout/HorizontalMultiLevelHierarchy"/>
    <dgm:cxn modelId="{98FA29A8-3B18-42B5-AD49-8343D1FAC6EB}" type="presParOf" srcId="{856DD8D9-B9B0-5E45-B6CE-E09CCEB03633}" destId="{FE744A76-F620-0D4C-A0F1-0888FA7AA202}" srcOrd="0" destOrd="0" presId="urn:microsoft.com/office/officeart/2008/layout/HorizontalMultiLevelHierarchy"/>
    <dgm:cxn modelId="{C24E9860-1662-44A4-9789-A22B0BBCDC24}" type="presParOf" srcId="{FE744A76-F620-0D4C-A0F1-0888FA7AA202}" destId="{F9BD1E87-7814-FA4F-867B-050070C6B239}" srcOrd="0" destOrd="0" presId="urn:microsoft.com/office/officeart/2008/layout/HorizontalMultiLevelHierarchy"/>
    <dgm:cxn modelId="{7E30C66C-D4DB-46F4-B246-623FA7700BED}" type="presParOf" srcId="{856DD8D9-B9B0-5E45-B6CE-E09CCEB03633}" destId="{4E350145-CC5D-2D4B-B9A2-FE00B2264DC2}" srcOrd="1" destOrd="0" presId="urn:microsoft.com/office/officeart/2008/layout/HorizontalMultiLevelHierarchy"/>
    <dgm:cxn modelId="{7575249D-274D-4104-8DE7-291323844C12}" type="presParOf" srcId="{4E350145-CC5D-2D4B-B9A2-FE00B2264DC2}" destId="{1BAD7EF1-DF2B-1447-B6A9-4FDDAE063B47}" srcOrd="0" destOrd="0" presId="urn:microsoft.com/office/officeart/2008/layout/HorizontalMultiLevelHierarchy"/>
    <dgm:cxn modelId="{85A08D96-6744-4237-8CBC-BB308B2FE2A0}" type="presParOf" srcId="{4E350145-CC5D-2D4B-B9A2-FE00B2264DC2}" destId="{AEE7FAF4-F80A-6946-B93B-0366062FE80E}" srcOrd="1" destOrd="0" presId="urn:microsoft.com/office/officeart/2008/layout/HorizontalMultiLevelHierarchy"/>
    <dgm:cxn modelId="{7BE51E63-F4E2-4B2F-A861-6EFC7B49636B}" type="presParOf" srcId="{9E3B2334-DC64-2D4B-A424-947A8EBDAC52}" destId="{E436BDF5-DEEB-D844-9F13-7FCEF1B25569}" srcOrd="2" destOrd="0" presId="urn:microsoft.com/office/officeart/2008/layout/HorizontalMultiLevelHierarchy"/>
    <dgm:cxn modelId="{F8C27059-AEF0-40AC-893F-E7B344091B1E}" type="presParOf" srcId="{E436BDF5-DEEB-D844-9F13-7FCEF1B25569}" destId="{F862435B-D4BB-BC4F-B0E9-F62582032918}" srcOrd="0" destOrd="0" presId="urn:microsoft.com/office/officeart/2008/layout/HorizontalMultiLevelHierarchy"/>
    <dgm:cxn modelId="{F09AEE4B-D79F-4AAA-9D33-A535716A9862}" type="presParOf" srcId="{9E3B2334-DC64-2D4B-A424-947A8EBDAC52}" destId="{85D5CF04-8F11-584A-98BA-B14FAD24640B}" srcOrd="3" destOrd="0" presId="urn:microsoft.com/office/officeart/2008/layout/HorizontalMultiLevelHierarchy"/>
    <dgm:cxn modelId="{E8656519-76C7-4678-A8B8-623F479DFF8B}" type="presParOf" srcId="{85D5CF04-8F11-584A-98BA-B14FAD24640B}" destId="{1B34BCC8-702E-3148-8746-5BCC01EF12F3}" srcOrd="0" destOrd="0" presId="urn:microsoft.com/office/officeart/2008/layout/HorizontalMultiLevelHierarchy"/>
    <dgm:cxn modelId="{3D5652BC-27AE-4DC5-A3BE-039C02F61006}" type="presParOf" srcId="{85D5CF04-8F11-584A-98BA-B14FAD24640B}" destId="{3A898ED2-851D-2644-8459-EEB4295D15C8}" srcOrd="1" destOrd="0" presId="urn:microsoft.com/office/officeart/2008/layout/HorizontalMultiLevelHierarchy"/>
    <dgm:cxn modelId="{FFAB1A09-3A02-4862-A102-83C397818077}" type="presParOf" srcId="{3A898ED2-851D-2644-8459-EEB4295D15C8}" destId="{0EE6874D-14EA-2D4F-BDEC-A5E42C1E7C36}" srcOrd="0" destOrd="0" presId="urn:microsoft.com/office/officeart/2008/layout/HorizontalMultiLevelHierarchy"/>
    <dgm:cxn modelId="{9F871254-6221-4907-ACCD-EBE0A53E53B2}" type="presParOf" srcId="{0EE6874D-14EA-2D4F-BDEC-A5E42C1E7C36}" destId="{0B7FB829-A5EA-6F4E-BFC0-49514AEB8490}" srcOrd="0" destOrd="0" presId="urn:microsoft.com/office/officeart/2008/layout/HorizontalMultiLevelHierarchy"/>
    <dgm:cxn modelId="{487DF3C5-AEC5-415B-BDB2-432DE1E0ED83}" type="presParOf" srcId="{3A898ED2-851D-2644-8459-EEB4295D15C8}" destId="{015A338D-48F0-F74E-980B-F0953D7F8AB9}" srcOrd="1" destOrd="0" presId="urn:microsoft.com/office/officeart/2008/layout/HorizontalMultiLevelHierarchy"/>
    <dgm:cxn modelId="{D8DD750F-397B-47A2-A063-7274758E4CA0}" type="presParOf" srcId="{015A338D-48F0-F74E-980B-F0953D7F8AB9}" destId="{8143456C-DEDB-3641-BBD4-D8AB479B2BD4}" srcOrd="0" destOrd="0" presId="urn:microsoft.com/office/officeart/2008/layout/HorizontalMultiLevelHierarchy"/>
    <dgm:cxn modelId="{086ECDB0-B0B0-419E-910B-C68EB45EAE32}" type="presParOf" srcId="{015A338D-48F0-F74E-980B-F0953D7F8AB9}" destId="{060E579D-09A9-224D-89BC-7028989120D9}" srcOrd="1" destOrd="0" presId="urn:microsoft.com/office/officeart/2008/layout/HorizontalMultiLevelHierarchy"/>
    <dgm:cxn modelId="{56B6F574-FF2B-4714-9916-9718D3F01353}" type="presParOf" srcId="{060E579D-09A9-224D-89BC-7028989120D9}" destId="{27E21156-E54A-134B-A353-2001AB418C58}" srcOrd="0" destOrd="0" presId="urn:microsoft.com/office/officeart/2008/layout/HorizontalMultiLevelHierarchy"/>
    <dgm:cxn modelId="{0B1F437B-7C12-4F17-BCD4-9D15656EA097}" type="presParOf" srcId="{27E21156-E54A-134B-A353-2001AB418C58}" destId="{2D50672C-AB5E-ED4B-AEEA-3040AADACEB4}" srcOrd="0" destOrd="0" presId="urn:microsoft.com/office/officeart/2008/layout/HorizontalMultiLevelHierarchy"/>
    <dgm:cxn modelId="{65EE1A80-8782-4A95-B289-14E1FF70D722}" type="presParOf" srcId="{060E579D-09A9-224D-89BC-7028989120D9}" destId="{52BFB780-ED59-2E48-B856-3FAE257BC16D}" srcOrd="1" destOrd="0" presId="urn:microsoft.com/office/officeart/2008/layout/HorizontalMultiLevelHierarchy"/>
    <dgm:cxn modelId="{59C215BF-97C4-409C-8A12-65F5F9B89E80}" type="presParOf" srcId="{52BFB780-ED59-2E48-B856-3FAE257BC16D}" destId="{24FF3055-F4E1-044A-8B9B-354057D53159}" srcOrd="0" destOrd="0" presId="urn:microsoft.com/office/officeart/2008/layout/HorizontalMultiLevelHierarchy"/>
    <dgm:cxn modelId="{CD10332A-2D0F-4F43-9665-4837B4D0EBD4}" type="presParOf" srcId="{52BFB780-ED59-2E48-B856-3FAE257BC16D}" destId="{7B741239-07D3-CD42-90BD-AD72220C9FED}" srcOrd="1" destOrd="0" presId="urn:microsoft.com/office/officeart/2008/layout/HorizontalMultiLevelHierarchy"/>
    <dgm:cxn modelId="{6CFD6CCA-C6FD-4465-8261-BB6C6111F8B0}" type="presParOf" srcId="{9E3B2334-DC64-2D4B-A424-947A8EBDAC52}" destId="{1FD3FA4D-EA7C-DE45-8EDF-772EF29BF8BA}" srcOrd="4" destOrd="0" presId="urn:microsoft.com/office/officeart/2008/layout/HorizontalMultiLevelHierarchy"/>
    <dgm:cxn modelId="{708657E7-DAE9-499D-9FF3-305E7EBE228B}" type="presParOf" srcId="{1FD3FA4D-EA7C-DE45-8EDF-772EF29BF8BA}" destId="{5DD538C2-25CB-EB44-B955-4E7574DE5737}" srcOrd="0" destOrd="0" presId="urn:microsoft.com/office/officeart/2008/layout/HorizontalMultiLevelHierarchy"/>
    <dgm:cxn modelId="{81A8D3E9-4F4B-444E-B974-7D7A5A35147F}" type="presParOf" srcId="{9E3B2334-DC64-2D4B-A424-947A8EBDAC52}" destId="{7DAA3A97-8F94-5C4B-B6D4-EDB626D0184F}" srcOrd="5" destOrd="0" presId="urn:microsoft.com/office/officeart/2008/layout/HorizontalMultiLevelHierarchy"/>
    <dgm:cxn modelId="{7592288B-EBFA-4AF2-99DF-322D43306903}" type="presParOf" srcId="{7DAA3A97-8F94-5C4B-B6D4-EDB626D0184F}" destId="{204CF635-FCE6-A140-AA4E-FC7861069ABE}" srcOrd="0" destOrd="0" presId="urn:microsoft.com/office/officeart/2008/layout/HorizontalMultiLevelHierarchy"/>
    <dgm:cxn modelId="{BCE6FFD0-3FFC-4085-B5E6-0F10FCCEF691}" type="presParOf" srcId="{7DAA3A97-8F94-5C4B-B6D4-EDB626D0184F}" destId="{7AA44FA3-6332-1540-846B-061BFFD8CC9A}"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3FA4D-EA7C-DE45-8EDF-772EF29BF8BA}">
      <dsp:nvSpPr>
        <dsp:cNvPr id="0" name=""/>
        <dsp:cNvSpPr/>
      </dsp:nvSpPr>
      <dsp:spPr>
        <a:xfrm>
          <a:off x="1168361" y="1463040"/>
          <a:ext cx="364706" cy="694944"/>
        </a:xfrm>
        <a:custGeom>
          <a:avLst/>
          <a:gdLst/>
          <a:ahLst/>
          <a:cxnLst/>
          <a:rect l="0" t="0" r="0" b="0"/>
          <a:pathLst>
            <a:path>
              <a:moveTo>
                <a:pt x="0" y="0"/>
              </a:moveTo>
              <a:lnTo>
                <a:pt x="182353" y="0"/>
              </a:lnTo>
              <a:lnTo>
                <a:pt x="182353" y="694944"/>
              </a:lnTo>
              <a:lnTo>
                <a:pt x="364706" y="69494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331094" y="1790891"/>
        <a:ext cx="39241" cy="39241"/>
      </dsp:txXfrm>
    </dsp:sp>
    <dsp:sp modelId="{27E21156-E54A-134B-A353-2001AB418C58}">
      <dsp:nvSpPr>
        <dsp:cNvPr id="0" name=""/>
        <dsp:cNvSpPr/>
      </dsp:nvSpPr>
      <dsp:spPr>
        <a:xfrm>
          <a:off x="5544840" y="1417320"/>
          <a:ext cx="364706" cy="91440"/>
        </a:xfrm>
        <a:custGeom>
          <a:avLst/>
          <a:gdLst/>
          <a:ahLst/>
          <a:cxnLst/>
          <a:rect l="0" t="0" r="0" b="0"/>
          <a:pathLst>
            <a:path>
              <a:moveTo>
                <a:pt x="0" y="45720"/>
              </a:moveTo>
              <a:lnTo>
                <a:pt x="36470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5718076" y="1453922"/>
        <a:ext cx="18235" cy="18235"/>
      </dsp:txXfrm>
    </dsp:sp>
    <dsp:sp modelId="{0EE6874D-14EA-2D4F-BDEC-A5E42C1E7C36}">
      <dsp:nvSpPr>
        <dsp:cNvPr id="0" name=""/>
        <dsp:cNvSpPr/>
      </dsp:nvSpPr>
      <dsp:spPr>
        <a:xfrm>
          <a:off x="3356601" y="1417320"/>
          <a:ext cx="364706" cy="91440"/>
        </a:xfrm>
        <a:custGeom>
          <a:avLst/>
          <a:gdLst/>
          <a:ahLst/>
          <a:cxnLst/>
          <a:rect l="0" t="0" r="0" b="0"/>
          <a:pathLst>
            <a:path>
              <a:moveTo>
                <a:pt x="0" y="45720"/>
              </a:moveTo>
              <a:lnTo>
                <a:pt x="364706"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529836" y="1453922"/>
        <a:ext cx="18235" cy="18235"/>
      </dsp:txXfrm>
    </dsp:sp>
    <dsp:sp modelId="{E436BDF5-DEEB-D844-9F13-7FCEF1B25569}">
      <dsp:nvSpPr>
        <dsp:cNvPr id="0" name=""/>
        <dsp:cNvSpPr/>
      </dsp:nvSpPr>
      <dsp:spPr>
        <a:xfrm>
          <a:off x="1168361" y="1417320"/>
          <a:ext cx="364706" cy="91440"/>
        </a:xfrm>
        <a:custGeom>
          <a:avLst/>
          <a:gdLst/>
          <a:ahLst/>
          <a:cxnLst/>
          <a:rect l="0" t="0" r="0" b="0"/>
          <a:pathLst>
            <a:path>
              <a:moveTo>
                <a:pt x="0" y="45720"/>
              </a:moveTo>
              <a:lnTo>
                <a:pt x="364706"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341597" y="1453922"/>
        <a:ext cx="18235" cy="18235"/>
      </dsp:txXfrm>
    </dsp:sp>
    <dsp:sp modelId="{FE744A76-F620-0D4C-A0F1-0888FA7AA202}">
      <dsp:nvSpPr>
        <dsp:cNvPr id="0" name=""/>
        <dsp:cNvSpPr/>
      </dsp:nvSpPr>
      <dsp:spPr>
        <a:xfrm>
          <a:off x="5516193" y="722376"/>
          <a:ext cx="393354" cy="91440"/>
        </a:xfrm>
        <a:custGeom>
          <a:avLst/>
          <a:gdLst/>
          <a:ahLst/>
          <a:cxnLst/>
          <a:rect l="0" t="0" r="0" b="0"/>
          <a:pathLst>
            <a:path>
              <a:moveTo>
                <a:pt x="0" y="45720"/>
              </a:moveTo>
              <a:lnTo>
                <a:pt x="39335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5703036" y="758262"/>
        <a:ext cx="19667" cy="19667"/>
      </dsp:txXfrm>
    </dsp:sp>
    <dsp:sp modelId="{EB7DC201-89BB-0145-B6E8-E173DE87C5A8}">
      <dsp:nvSpPr>
        <dsp:cNvPr id="0" name=""/>
        <dsp:cNvSpPr/>
      </dsp:nvSpPr>
      <dsp:spPr>
        <a:xfrm>
          <a:off x="3356601" y="722376"/>
          <a:ext cx="336058" cy="91440"/>
        </a:xfrm>
        <a:custGeom>
          <a:avLst/>
          <a:gdLst/>
          <a:ahLst/>
          <a:cxnLst/>
          <a:rect l="0" t="0" r="0" b="0"/>
          <a:pathLst>
            <a:path>
              <a:moveTo>
                <a:pt x="0" y="45720"/>
              </a:moveTo>
              <a:lnTo>
                <a:pt x="33605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3516229" y="759694"/>
        <a:ext cx="16802" cy="16802"/>
      </dsp:txXfrm>
    </dsp:sp>
    <dsp:sp modelId="{AD1C062F-A40D-6B4D-BFDF-E9333B4EC396}">
      <dsp:nvSpPr>
        <dsp:cNvPr id="0" name=""/>
        <dsp:cNvSpPr/>
      </dsp:nvSpPr>
      <dsp:spPr>
        <a:xfrm>
          <a:off x="1168361" y="768095"/>
          <a:ext cx="364706" cy="694944"/>
        </a:xfrm>
        <a:custGeom>
          <a:avLst/>
          <a:gdLst/>
          <a:ahLst/>
          <a:cxnLst/>
          <a:rect l="0" t="0" r="0" b="0"/>
          <a:pathLst>
            <a:path>
              <a:moveTo>
                <a:pt x="0" y="694944"/>
              </a:moveTo>
              <a:lnTo>
                <a:pt x="182353" y="694944"/>
              </a:lnTo>
              <a:lnTo>
                <a:pt x="182353" y="0"/>
              </a:lnTo>
              <a:lnTo>
                <a:pt x="36470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b="1" kern="1200"/>
        </a:p>
      </dsp:txBody>
      <dsp:txXfrm>
        <a:off x="1331094" y="1095947"/>
        <a:ext cx="39241" cy="39241"/>
      </dsp:txXfrm>
    </dsp:sp>
    <dsp:sp modelId="{E83D5485-C59A-3549-A833-A57C0A81A542}">
      <dsp:nvSpPr>
        <dsp:cNvPr id="0" name=""/>
        <dsp:cNvSpPr/>
      </dsp:nvSpPr>
      <dsp:spPr>
        <a:xfrm rot="16200000">
          <a:off x="-273493" y="1185062"/>
          <a:ext cx="2327755"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a:t>DataPipeline</a:t>
          </a:r>
        </a:p>
      </dsp:txBody>
      <dsp:txXfrm>
        <a:off x="-273493" y="1185062"/>
        <a:ext cx="2327755" cy="555955"/>
      </dsp:txXfrm>
    </dsp:sp>
    <dsp:sp modelId="{7189D668-F6EC-1B4B-A2ED-5586FEAB6465}">
      <dsp:nvSpPr>
        <dsp:cNvPr id="0" name=""/>
        <dsp:cNvSpPr/>
      </dsp:nvSpPr>
      <dsp:spPr>
        <a:xfrm>
          <a:off x="1533068" y="490118"/>
          <a:ext cx="1823533"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BusinessProcess</a:t>
          </a:r>
        </a:p>
      </dsp:txBody>
      <dsp:txXfrm>
        <a:off x="1533068" y="490118"/>
        <a:ext cx="1823533" cy="555955"/>
      </dsp:txXfrm>
    </dsp:sp>
    <dsp:sp modelId="{F5572AA4-256A-9E4E-BDC0-BEC88F1C956C}">
      <dsp:nvSpPr>
        <dsp:cNvPr id="0" name=""/>
        <dsp:cNvSpPr/>
      </dsp:nvSpPr>
      <dsp:spPr>
        <a:xfrm>
          <a:off x="3692660" y="490118"/>
          <a:ext cx="1823533"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WorkflowStep</a:t>
          </a:r>
          <a:br>
            <a:rPr lang="en-US" sz="1900" b="1" kern="1200" dirty="0"/>
          </a:br>
          <a:r>
            <a:rPr lang="en-US" sz="1900" b="1" kern="1200" dirty="0"/>
            <a:t>Collection</a:t>
          </a:r>
        </a:p>
      </dsp:txBody>
      <dsp:txXfrm>
        <a:off x="3692660" y="490118"/>
        <a:ext cx="1823533" cy="555955"/>
      </dsp:txXfrm>
    </dsp:sp>
    <dsp:sp modelId="{1BAD7EF1-DF2B-1447-B6A9-4FDDAE063B47}">
      <dsp:nvSpPr>
        <dsp:cNvPr id="0" name=""/>
        <dsp:cNvSpPr/>
      </dsp:nvSpPr>
      <dsp:spPr>
        <a:xfrm>
          <a:off x="5909547" y="490118"/>
          <a:ext cx="1823533"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WorkflowStep</a:t>
          </a:r>
        </a:p>
      </dsp:txBody>
      <dsp:txXfrm>
        <a:off x="5909547" y="490118"/>
        <a:ext cx="1823533" cy="555955"/>
      </dsp:txXfrm>
    </dsp:sp>
    <dsp:sp modelId="{1B34BCC8-702E-3148-8746-5BCC01EF12F3}">
      <dsp:nvSpPr>
        <dsp:cNvPr id="0" name=""/>
        <dsp:cNvSpPr/>
      </dsp:nvSpPr>
      <dsp:spPr>
        <a:xfrm>
          <a:off x="1533068" y="1185062"/>
          <a:ext cx="1823533"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BusinessProcess</a:t>
          </a:r>
        </a:p>
      </dsp:txBody>
      <dsp:txXfrm>
        <a:off x="1533068" y="1185062"/>
        <a:ext cx="1823533" cy="555955"/>
      </dsp:txXfrm>
    </dsp:sp>
    <dsp:sp modelId="{8143456C-DEDB-3641-BBD4-D8AB479B2BD4}">
      <dsp:nvSpPr>
        <dsp:cNvPr id="0" name=""/>
        <dsp:cNvSpPr/>
      </dsp:nvSpPr>
      <dsp:spPr>
        <a:xfrm>
          <a:off x="3721307" y="1185062"/>
          <a:ext cx="1823533"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WorkflowStep</a:t>
          </a:r>
          <a:br>
            <a:rPr lang="en-US" sz="1900" b="1" kern="1200" dirty="0"/>
          </a:br>
          <a:r>
            <a:rPr lang="en-US" sz="1900" b="1" kern="1200" dirty="0"/>
            <a:t>Collection</a:t>
          </a:r>
        </a:p>
      </dsp:txBody>
      <dsp:txXfrm>
        <a:off x="3721307" y="1185062"/>
        <a:ext cx="1823533" cy="555955"/>
      </dsp:txXfrm>
    </dsp:sp>
    <dsp:sp modelId="{24FF3055-F4E1-044A-8B9B-354057D53159}">
      <dsp:nvSpPr>
        <dsp:cNvPr id="0" name=""/>
        <dsp:cNvSpPr/>
      </dsp:nvSpPr>
      <dsp:spPr>
        <a:xfrm>
          <a:off x="5909547" y="1185062"/>
          <a:ext cx="1823533"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WorkflowStep</a:t>
          </a:r>
        </a:p>
      </dsp:txBody>
      <dsp:txXfrm>
        <a:off x="5909547" y="1185062"/>
        <a:ext cx="1823533" cy="555955"/>
      </dsp:txXfrm>
    </dsp:sp>
    <dsp:sp modelId="{204CF635-FCE6-A140-AA4E-FC7861069ABE}">
      <dsp:nvSpPr>
        <dsp:cNvPr id="0" name=""/>
        <dsp:cNvSpPr/>
      </dsp:nvSpPr>
      <dsp:spPr>
        <a:xfrm>
          <a:off x="1533068" y="1880006"/>
          <a:ext cx="1823533" cy="555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b="1" kern="1200" dirty="0"/>
            <a:t>Ad Infinitum</a:t>
          </a:r>
        </a:p>
      </dsp:txBody>
      <dsp:txXfrm>
        <a:off x="1533068" y="1880006"/>
        <a:ext cx="1823533" cy="55595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C1266-040F-4933-B5E6-1AFE84EFC6C4}" type="datetimeFigureOut">
              <a:rPr lang="en-GB" smtClean="0"/>
              <a:t>14/08/2018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1EB422-A603-4C06-985F-BB525B96640E}" type="slidenum">
              <a:rPr lang="en-GB" smtClean="0"/>
              <a:t>‹#›</a:t>
            </a:fld>
            <a:endParaRPr lang="en-GB"/>
          </a:p>
        </p:txBody>
      </p:sp>
    </p:spTree>
    <p:extLst>
      <p:ext uri="{BB962C8B-B14F-4D97-AF65-F5344CB8AC3E}">
        <p14:creationId xmlns:p14="http://schemas.microsoft.com/office/powerpoint/2010/main" val="3484791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1EB422-A603-4C06-985F-BB525B96640E}" type="slidenum">
              <a:rPr lang="en-GB" smtClean="0"/>
              <a:t>2</a:t>
            </a:fld>
            <a:endParaRPr lang="en-GB"/>
          </a:p>
        </p:txBody>
      </p:sp>
    </p:spTree>
    <p:extLst>
      <p:ext uri="{BB962C8B-B14F-4D97-AF65-F5344CB8AC3E}">
        <p14:creationId xmlns:p14="http://schemas.microsoft.com/office/powerpoint/2010/main" val="921977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1EB422-A603-4C06-985F-BB525B96640E}" type="slidenum">
              <a:rPr lang="en-GB" smtClean="0"/>
              <a:t>3</a:t>
            </a:fld>
            <a:endParaRPr lang="en-GB"/>
          </a:p>
        </p:txBody>
      </p:sp>
    </p:spTree>
    <p:extLst>
      <p:ext uri="{BB962C8B-B14F-4D97-AF65-F5344CB8AC3E}">
        <p14:creationId xmlns:p14="http://schemas.microsoft.com/office/powerpoint/2010/main" val="384929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ALPHA network is not a multi-country study – the 10 partner studies pre-date the formation</a:t>
            </a:r>
            <a:r>
              <a:rPr lang="en-GB" baseline="0" dirty="0"/>
              <a:t> of the </a:t>
            </a:r>
            <a:r>
              <a:rPr lang="en-GB" baseline="0" dirty="0" smtClean="0"/>
              <a:t>network  </a:t>
            </a:r>
            <a:r>
              <a:rPr lang="en-GB" baseline="0" dirty="0"/>
              <a:t>each had established its own research aims and field protocols before joining together to form the network.  Many of the partner studies had long-standing collaborations with </a:t>
            </a:r>
            <a:r>
              <a:rPr lang="en-GB" baseline="0" dirty="0" smtClean="0"/>
              <a:t>North </a:t>
            </a:r>
            <a:r>
              <a:rPr lang="en-GB" baseline="0" dirty="0"/>
              <a:t>American </a:t>
            </a:r>
            <a:r>
              <a:rPr lang="en-GB" baseline="0" dirty="0" smtClean="0"/>
              <a:t>and European research institutions  </a:t>
            </a:r>
            <a:r>
              <a:rPr lang="en-GB" baseline="0" dirty="0"/>
              <a:t>amongst them </a:t>
            </a:r>
            <a:r>
              <a:rPr lang="en-GB" baseline="0" dirty="0" smtClean="0"/>
              <a:t>LSHTM  </a:t>
            </a:r>
            <a:r>
              <a:rPr lang="en-GB" baseline="0" dirty="0"/>
              <a:t>which now acts as the network secretariat.</a:t>
            </a:r>
            <a:endParaRPr lang="en-GB" dirty="0"/>
          </a:p>
        </p:txBody>
      </p:sp>
      <p:sp>
        <p:nvSpPr>
          <p:cNvPr id="4" name="Slide Number Placeholder 3"/>
          <p:cNvSpPr>
            <a:spLocks noGrp="1"/>
          </p:cNvSpPr>
          <p:nvPr>
            <p:ph type="sldNum" sz="quarter" idx="10"/>
          </p:nvPr>
        </p:nvSpPr>
        <p:spPr/>
        <p:txBody>
          <a:bodyPr/>
          <a:lstStyle/>
          <a:p>
            <a:fld id="{5AB630DC-CCBD-4DFB-8CF9-693F095FA60B}" type="slidenum">
              <a:rPr lang="en-GB" smtClean="0"/>
              <a:t>4</a:t>
            </a:fld>
            <a:endParaRPr lang="en-GB"/>
          </a:p>
        </p:txBody>
      </p:sp>
    </p:spTree>
    <p:extLst>
      <p:ext uri="{BB962C8B-B14F-4D97-AF65-F5344CB8AC3E}">
        <p14:creationId xmlns:p14="http://schemas.microsoft.com/office/powerpoint/2010/main" val="335671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Very simplified overview of the processes surrounding ALPHA</a:t>
            </a:r>
            <a:r>
              <a:rPr lang="en-US" baseline="0" dirty="0" smtClean="0"/>
              <a:t> data processing and exchanges</a:t>
            </a:r>
          </a:p>
          <a:p>
            <a:r>
              <a:rPr lang="en-US" baseline="0" dirty="0" smtClean="0"/>
              <a:t>-A picture of ALPHA specification  an older version asking for episodes based spec 6.1  but okay for the purposes of this presentation</a:t>
            </a:r>
          </a:p>
          <a:p>
            <a:r>
              <a:rPr lang="en-US" baseline="0" dirty="0" smtClean="0"/>
              <a:t>This presentation focusses on activities done in the Green box. We are applying business process modelling concepts and DDI 4 DataManagementView components to processes in the green box.</a:t>
            </a:r>
            <a:endParaRPr lang="en-GB" dirty="0"/>
          </a:p>
        </p:txBody>
      </p:sp>
      <p:sp>
        <p:nvSpPr>
          <p:cNvPr id="4" name="Slide Number Placeholder 3"/>
          <p:cNvSpPr>
            <a:spLocks noGrp="1"/>
          </p:cNvSpPr>
          <p:nvPr>
            <p:ph type="sldNum" sz="quarter" idx="10"/>
          </p:nvPr>
        </p:nvSpPr>
        <p:spPr/>
        <p:txBody>
          <a:bodyPr/>
          <a:lstStyle/>
          <a:p>
            <a:fld id="{1ED76072-F838-458E-871B-009E958A3C13}" type="slidenum">
              <a:rPr lang="en-GB" smtClean="0"/>
              <a:pPr/>
              <a:t>5</a:t>
            </a:fld>
            <a:endParaRPr lang="en-GB" dirty="0"/>
          </a:p>
        </p:txBody>
      </p:sp>
    </p:spTree>
    <p:extLst>
      <p:ext uri="{BB962C8B-B14F-4D97-AF65-F5344CB8AC3E}">
        <p14:creationId xmlns:p14="http://schemas.microsoft.com/office/powerpoint/2010/main" val="94005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Traditionally  partner</a:t>
            </a:r>
            <a:r>
              <a:rPr lang="en-GB" baseline="0" dirty="0" smtClean="0"/>
              <a:t> studies data managers and researchers extracted snapshots of relevant data from their operational databases and transformed them in Stata to produce the ALPHA data</a:t>
            </a:r>
          </a:p>
          <a:p>
            <a:r>
              <a:rPr lang="en-GB" baseline="0" dirty="0" smtClean="0"/>
              <a:t>ALPHA got funding from WT to migrate the data management to Pentaho Data Integration</a:t>
            </a:r>
          </a:p>
          <a:p>
            <a:r>
              <a:rPr lang="en-GB" sz="1200" kern="1200" dirty="0" smtClean="0">
                <a:solidFill>
                  <a:schemeClr val="tx1"/>
                </a:solidFill>
                <a:effectLst/>
                <a:latin typeface="+mn-lt"/>
                <a:ea typeface="+mn-ea"/>
                <a:cs typeface="+mn-cs"/>
              </a:rPr>
              <a:t>The use of Pentaho in ALPHA is within the Centre in a Box environment (Herbst et al.  2015)  a self-contained  controlled data management and curation system. </a:t>
            </a:r>
            <a:endParaRPr lang="en-GB" dirty="0"/>
          </a:p>
        </p:txBody>
      </p:sp>
      <p:sp>
        <p:nvSpPr>
          <p:cNvPr id="4" name="Slide Number Placeholder 3"/>
          <p:cNvSpPr>
            <a:spLocks noGrp="1"/>
          </p:cNvSpPr>
          <p:nvPr>
            <p:ph type="sldNum" sz="quarter" idx="10"/>
          </p:nvPr>
        </p:nvSpPr>
        <p:spPr/>
        <p:txBody>
          <a:bodyPr/>
          <a:lstStyle/>
          <a:p>
            <a:fld id="{EC1EB422-A603-4C06-985F-BB525B96640E}" type="slidenum">
              <a:rPr lang="en-GB" smtClean="0"/>
              <a:t>6</a:t>
            </a:fld>
            <a:endParaRPr lang="en-GB"/>
          </a:p>
        </p:txBody>
      </p:sp>
    </p:spTree>
    <p:extLst>
      <p:ext uri="{BB962C8B-B14F-4D97-AF65-F5344CB8AC3E}">
        <p14:creationId xmlns:p14="http://schemas.microsoft.com/office/powerpoint/2010/main" val="4156871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Though ALPHA has made progress with the transition to PDI  the documentation resulting from the ETLs is mainly in the form of Pentaho transformations and jobs diagrams and the accompanying Pentaho-specific XML. Two limitations are identified regarding documentation of the ALPHA ETLs. There is limited contextual metadata to describe the transformations using concepts  entities and relationships within the domain of population-based  longitudinal demographic and epidemiological surveillance. Contextual metadata is important for further improving maintainability and easy of reuse of the ETL scenarios developed in Pentaho within and across sites. In addition  consumers of the outputs from ALPHA ETL in Pentaho  will need to understand Pentaho semantics and concepts to follow what would have been done during the data harmonisation process. There is need therefore to have a standardised  ETL tool agnostic documentation of the ALPHA ETL to address the two limitations.</a:t>
            </a:r>
          </a:p>
          <a:p>
            <a:r>
              <a:rPr lang="en-GB" sz="1200" b="1" kern="1200" dirty="0" smtClean="0">
                <a:solidFill>
                  <a:schemeClr val="tx1"/>
                </a:solidFill>
                <a:effectLst/>
                <a:latin typeface="+mn-lt"/>
                <a:ea typeface="+mn-ea"/>
                <a:cs typeface="+mn-cs"/>
              </a:rPr>
              <a:t>Aims </a:t>
            </a:r>
          </a:p>
          <a:p>
            <a:r>
              <a:rPr lang="en-GB" sz="1200" kern="1200" dirty="0" smtClean="0">
                <a:solidFill>
                  <a:schemeClr val="tx1"/>
                </a:solidFill>
                <a:effectLst/>
                <a:latin typeface="+mn-lt"/>
                <a:ea typeface="+mn-ea"/>
                <a:cs typeface="+mn-cs"/>
              </a:rPr>
              <a:t>The main Aim is to further improve maintainability and reuse of ALPHA ETL routines by (i) developing a demographic and epidemiological surveillance business process model for aiding designing and documentation of the ALPHA ETLs and (ii) to standardise the metadata produced during ALPHA ETL.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C1EB422-A603-4C06-985F-BB525B96640E}" type="slidenum">
              <a:rPr lang="en-GB" smtClean="0"/>
              <a:t>9</a:t>
            </a:fld>
            <a:endParaRPr lang="en-GB"/>
          </a:p>
        </p:txBody>
      </p:sp>
    </p:spTree>
    <p:extLst>
      <p:ext uri="{BB962C8B-B14F-4D97-AF65-F5344CB8AC3E}">
        <p14:creationId xmlns:p14="http://schemas.microsoft.com/office/powerpoint/2010/main" val="908647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1EB422-A603-4C06-985F-BB525B96640E}" type="slidenum">
              <a:rPr lang="en-GB" smtClean="0"/>
              <a:t>10</a:t>
            </a:fld>
            <a:endParaRPr lang="en-GB"/>
          </a:p>
        </p:txBody>
      </p:sp>
    </p:spTree>
    <p:extLst>
      <p:ext uri="{BB962C8B-B14F-4D97-AF65-F5344CB8AC3E}">
        <p14:creationId xmlns:p14="http://schemas.microsoft.com/office/powerpoint/2010/main" val="170199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Pentaho provides a graphical extract-transform-load (ETL) designer to simplify the creation of data pipelines. It has a rich library of pre-built components to access  prepare  and blend data from various sources. It has powerful orchestration capabilities to coordinate and combine transformations. It has two levels at which ETL scenarios can be implemented; these are the job and the transformation levels. The transformations represent the lower level which decomposes the transformation into a sequence of Pentaho steps. The steps are connected via connections or  again  “arcs” that Pentaho calls hops. </a:t>
            </a:r>
          </a:p>
          <a:p>
            <a:r>
              <a:rPr lang="en-GB" sz="1200" kern="1200" dirty="0" smtClean="0">
                <a:solidFill>
                  <a:schemeClr val="tx1"/>
                </a:solidFill>
                <a:effectLst/>
                <a:latin typeface="+mn-lt"/>
                <a:ea typeface="+mn-ea"/>
                <a:cs typeface="+mn-cs"/>
              </a:rPr>
              <a:t>The Job level is the higher level. It shows the sequence in which transformations are carried out. PDI generates an XML document which records details of the ETL process as it gets developed.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C1EB422-A603-4C06-985F-BB525B96640E}" type="slidenum">
              <a:rPr lang="en-GB" smtClean="0"/>
              <a:t>11</a:t>
            </a:fld>
            <a:endParaRPr lang="en-GB"/>
          </a:p>
        </p:txBody>
      </p:sp>
    </p:spTree>
    <p:extLst>
      <p:ext uri="{BB962C8B-B14F-4D97-AF65-F5344CB8AC3E}">
        <p14:creationId xmlns:p14="http://schemas.microsoft.com/office/powerpoint/2010/main" val="134513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1EB422-A603-4C06-985F-BB525B96640E}" type="slidenum">
              <a:rPr lang="en-GB" smtClean="0"/>
              <a:t>14</a:t>
            </a:fld>
            <a:endParaRPr lang="en-GB"/>
          </a:p>
        </p:txBody>
      </p:sp>
    </p:spTree>
    <p:extLst>
      <p:ext uri="{BB962C8B-B14F-4D97-AF65-F5344CB8AC3E}">
        <p14:creationId xmlns:p14="http://schemas.microsoft.com/office/powerpoint/2010/main" val="221925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2000" y="3528000"/>
            <a:ext cx="6858000" cy="1587600"/>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66857DA-0899-4B4E-90F4-44AB4ECA28BA}" type="datetime1">
              <a:rPr lang="en-GB" smtClean="0"/>
              <a:t>14/08/2018</a:t>
            </a:fld>
            <a:endParaRPr lang="en-GB"/>
          </a:p>
        </p:txBody>
      </p:sp>
      <p:sp>
        <p:nvSpPr>
          <p:cNvPr id="6" name="Slide Number Placeholder 5"/>
          <p:cNvSpPr>
            <a:spLocks noGrp="1"/>
          </p:cNvSpPr>
          <p:nvPr>
            <p:ph type="sldNum" sz="quarter" idx="12"/>
          </p:nvPr>
        </p:nvSpPr>
        <p:spPr/>
        <p:txBody>
          <a:bodyPr/>
          <a:lstStyle/>
          <a:p>
            <a:fld id="{77FEE59C-560B-4441-9A98-66D4CB955D4E}" type="slidenum">
              <a:rPr lang="en-GB" smtClean="0"/>
              <a:pPr/>
              <a:t>‹#›</a:t>
            </a:fld>
            <a:endParaRPr lang="en-GB"/>
          </a:p>
        </p:txBody>
      </p:sp>
      <p:sp>
        <p:nvSpPr>
          <p:cNvPr id="7" name="Title 1"/>
          <p:cNvSpPr>
            <a:spLocks noGrp="1"/>
          </p:cNvSpPr>
          <p:nvPr>
            <p:ph type="title" hasCustomPrompt="1"/>
          </p:nvPr>
        </p:nvSpPr>
        <p:spPr>
          <a:xfrm>
            <a:off x="342000" y="2131200"/>
            <a:ext cx="7886700" cy="1144800"/>
          </a:xfrm>
        </p:spPr>
        <p:txBody>
          <a:bodyPr/>
          <a:lstStyle/>
          <a:p>
            <a:r>
              <a:rPr lang="en-US" dirty="0" smtClean="0"/>
              <a:t>Click to add title</a:t>
            </a:r>
            <a:endParaRPr lang="en-US" dirty="0"/>
          </a:p>
        </p:txBody>
      </p:sp>
      <p:sp>
        <p:nvSpPr>
          <p:cNvPr id="8" name="TextBox 7"/>
          <p:cNvSpPr txBox="1"/>
          <p:nvPr userDrawn="1"/>
        </p:nvSpPr>
        <p:spPr>
          <a:xfrm>
            <a:off x="342000" y="5518800"/>
            <a:ext cx="5245768" cy="861774"/>
          </a:xfrm>
          <a:prstGeom prst="rect">
            <a:avLst/>
          </a:prstGeom>
          <a:noFill/>
        </p:spPr>
        <p:txBody>
          <a:bodyPr wrap="square" rtlCol="0">
            <a:spAutoFit/>
          </a:bodyPr>
          <a:lstStyle/>
          <a:p>
            <a:pPr algn="l"/>
            <a:r>
              <a:rPr lang="en-GB" sz="2000" dirty="0" smtClean="0">
                <a:solidFill>
                  <a:srgbClr val="000000"/>
                </a:solidFill>
                <a:latin typeface="Arial Black" panose="020B0A04020102020204" pitchFamily="34" charset="0"/>
                <a:cs typeface="Arial Black"/>
              </a:rPr>
              <a:t>Improving health worldwide</a:t>
            </a:r>
          </a:p>
          <a:p>
            <a:pPr algn="l"/>
            <a:endParaRPr lang="en-GB" sz="1500" dirty="0" smtClean="0">
              <a:latin typeface="Arial Black" panose="020B0A04020102020204" pitchFamily="34" charset="0"/>
            </a:endParaRPr>
          </a:p>
          <a:p>
            <a:pPr algn="l"/>
            <a:r>
              <a:rPr lang="en-GB" sz="1500" dirty="0" smtClean="0">
                <a:solidFill>
                  <a:schemeClr val="tx1"/>
                </a:solidFill>
                <a:latin typeface="Arial Black" panose="020B0A04020102020204" pitchFamily="34" charset="0"/>
              </a:rPr>
              <a:t>www.lshtm.ac.uk</a:t>
            </a:r>
          </a:p>
        </p:txBody>
      </p:sp>
      <p:sp>
        <p:nvSpPr>
          <p:cNvPr id="10" name="Footer Placeholder 4"/>
          <p:cNvSpPr>
            <a:spLocks noGrp="1"/>
          </p:cNvSpPr>
          <p:nvPr>
            <p:ph type="ftr" sz="quarter" idx="11"/>
          </p:nvPr>
        </p:nvSpPr>
        <p:spPr>
          <a:xfrm>
            <a:off x="3028950" y="6356351"/>
            <a:ext cx="3086100" cy="365125"/>
          </a:xfrm>
        </p:spPr>
        <p:txBody>
          <a:bodyPr/>
          <a:lstStyle/>
          <a:p>
            <a:endParaRPr lang="en-GB"/>
          </a:p>
        </p:txBody>
      </p:sp>
    </p:spTree>
    <p:extLst>
      <p:ext uri="{BB962C8B-B14F-4D97-AF65-F5344CB8AC3E}">
        <p14:creationId xmlns:p14="http://schemas.microsoft.com/office/powerpoint/2010/main" val="354544440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title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81A0AA-F8BC-4353-BB1C-2602A1EBD0EB}" type="datetime1">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37723108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smtClean="0"/>
              <a:t>Click to add title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D2A6C8-DF79-4169-B6FB-FDE056A96142}" type="datetime1">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3982834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AB668372-50DC-4BAC-A4F0-8BB9B796D75D}" type="datetime1">
              <a:rPr lang="en-GB" smtClean="0"/>
              <a:t>14/08/2018</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fld id="{95BBCEDA-CFDF-6541-A429-EE1F1484999C}" type="slidenum">
              <a:rPr lang="en-US" smtClean="0"/>
              <a:pPr/>
              <a:t>‹#›</a:t>
            </a:fld>
            <a:endParaRPr lang="en-US"/>
          </a:p>
        </p:txBody>
      </p:sp>
      <p:sp>
        <p:nvSpPr>
          <p:cNvPr id="7" name="Text Placeholder 11"/>
          <p:cNvSpPr>
            <a:spLocks noGrp="1"/>
          </p:cNvSpPr>
          <p:nvPr>
            <p:ph type="body" sz="quarter" idx="13" hasCustomPrompt="1"/>
          </p:nvPr>
        </p:nvSpPr>
        <p:spPr>
          <a:xfrm>
            <a:off x="304801" y="201555"/>
            <a:ext cx="5537597" cy="668337"/>
          </a:xfrm>
          <a:prstGeom prst="rect">
            <a:avLst/>
          </a:prstGeom>
        </p:spPr>
        <p:txBody>
          <a:bodyPr vert="horz"/>
          <a:lstStyle>
            <a:lvl1pPr marL="0" marR="0" indent="0" algn="l" defTabSz="342900" rtl="0" eaLnBrk="1" fontAlgn="auto" latinLnBrk="0" hangingPunct="1">
              <a:lnSpc>
                <a:spcPct val="100000"/>
              </a:lnSpc>
              <a:spcBef>
                <a:spcPct val="20000"/>
              </a:spcBef>
              <a:spcAft>
                <a:spcPts val="0"/>
              </a:spcAft>
              <a:buClrTx/>
              <a:buSzTx/>
              <a:buFont typeface="Arial"/>
              <a:buNone/>
              <a:tabLst/>
              <a:defRPr sz="2700">
                <a:ln>
                  <a:noFill/>
                </a:ln>
                <a:solidFill>
                  <a:schemeClr val="bg1"/>
                </a:solidFill>
                <a:latin typeface="Arial Black"/>
                <a:cs typeface="Arial Black"/>
              </a:defRPr>
            </a:lvl1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solidFill>
                  <a:schemeClr val="bg1"/>
                </a:solidFill>
              </a:rPr>
              <a:t>Slide title here</a:t>
            </a:r>
          </a:p>
        </p:txBody>
      </p:sp>
    </p:spTree>
    <p:extLst>
      <p:ext uri="{BB962C8B-B14F-4D97-AF65-F5344CB8AC3E}">
        <p14:creationId xmlns:p14="http://schemas.microsoft.com/office/powerpoint/2010/main" val="98779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D5D195-1BB6-489E-BE61-8E1E82D6FAF4}" type="datetime1">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13027390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000" y="1242000"/>
            <a:ext cx="7886700" cy="2852737"/>
          </a:xfrm>
        </p:spPr>
        <p:txBody>
          <a:bodyPr anchor="b">
            <a:normAutofit/>
          </a:bodyPr>
          <a:lstStyle>
            <a:lvl1pPr>
              <a:defRPr sz="4000"/>
            </a:lvl1pPr>
          </a:lstStyle>
          <a:p>
            <a:r>
              <a:rPr lang="en-US" dirty="0" smtClean="0"/>
              <a:t>Click to add title</a:t>
            </a:r>
            <a:endParaRPr lang="en-US" dirty="0"/>
          </a:p>
        </p:txBody>
      </p:sp>
      <p:sp>
        <p:nvSpPr>
          <p:cNvPr id="3" name="Text Placeholder 2"/>
          <p:cNvSpPr>
            <a:spLocks noGrp="1"/>
          </p:cNvSpPr>
          <p:nvPr>
            <p:ph type="body" idx="1"/>
          </p:nvPr>
        </p:nvSpPr>
        <p:spPr>
          <a:xfrm>
            <a:off x="342000" y="4144280"/>
            <a:ext cx="7886700" cy="1500187"/>
          </a:xfrm>
        </p:spPr>
        <p:txBody>
          <a:bodyPr>
            <a:normAutofit/>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A0AC4-5AA6-42B6-8AEC-05F0C26560A3}" type="datetime1">
              <a:rPr lang="en-GB" smtClean="0"/>
              <a:t>14/08/2018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40650022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title</a:t>
            </a:r>
            <a:endParaRPr lang="en-US" dirty="0"/>
          </a:p>
        </p:txBody>
      </p:sp>
      <p:sp>
        <p:nvSpPr>
          <p:cNvPr id="3" name="Content Placeholder 2"/>
          <p:cNvSpPr>
            <a:spLocks noGrp="1"/>
          </p:cNvSpPr>
          <p:nvPr>
            <p:ph sz="half" idx="1"/>
          </p:nvPr>
        </p:nvSpPr>
        <p:spPr>
          <a:xfrm>
            <a:off x="342000" y="1602000"/>
            <a:ext cx="4118400" cy="388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602000"/>
            <a:ext cx="4114800" cy="388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B31766-2002-428A-AFE0-2BFD8277971C}" type="datetime1">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1542557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000" y="273600"/>
            <a:ext cx="7886700" cy="1144800"/>
          </a:xfrm>
        </p:spPr>
        <p:txBody>
          <a:bodyPr/>
          <a:lstStyle/>
          <a:p>
            <a:r>
              <a:rPr lang="en-US" dirty="0" smtClean="0"/>
              <a:t>Click to add title</a:t>
            </a:r>
            <a:endParaRPr lang="en-US" dirty="0"/>
          </a:p>
        </p:txBody>
      </p:sp>
      <p:sp>
        <p:nvSpPr>
          <p:cNvPr id="3" name="Text Placeholder 2"/>
          <p:cNvSpPr>
            <a:spLocks noGrp="1"/>
          </p:cNvSpPr>
          <p:nvPr>
            <p:ph type="body" idx="1"/>
          </p:nvPr>
        </p:nvSpPr>
        <p:spPr>
          <a:xfrm>
            <a:off x="342000" y="160200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000" y="2426400"/>
            <a:ext cx="4118400" cy="305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41600" y="160200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426400"/>
            <a:ext cx="4114800" cy="305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2BA392-0A9F-4407-A39F-43608CB96517}" type="datetime1">
              <a:rPr lang="en-GB" smtClean="0"/>
              <a:t>14/08/2018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10943677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add title</a:t>
            </a:r>
            <a:endParaRPr lang="en-US" dirty="0"/>
          </a:p>
        </p:txBody>
      </p:sp>
      <p:sp>
        <p:nvSpPr>
          <p:cNvPr id="3" name="Date Placeholder 2"/>
          <p:cNvSpPr>
            <a:spLocks noGrp="1"/>
          </p:cNvSpPr>
          <p:nvPr>
            <p:ph type="dt" sz="half" idx="10"/>
          </p:nvPr>
        </p:nvSpPr>
        <p:spPr/>
        <p:txBody>
          <a:bodyPr/>
          <a:lstStyle/>
          <a:p>
            <a:fld id="{7DE6C233-803D-4129-BC1A-5E7E85FC1F15}" type="datetime1">
              <a:rPr lang="en-GB" smtClean="0"/>
              <a:t>14/08/2018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25347364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2DD3C7-1A20-4503-9E31-03DE88887ACE}" type="datetime1">
              <a:rPr lang="en-GB" smtClean="0"/>
              <a:t>14/08/2018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46473075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000" y="273600"/>
            <a:ext cx="3060000" cy="1600200"/>
          </a:xfrm>
        </p:spPr>
        <p:txBody>
          <a:bodyPr anchor="b"/>
          <a:lstStyle>
            <a:lvl1pPr>
              <a:defRPr sz="3200"/>
            </a:lvl1pPr>
          </a:lstStyle>
          <a:p>
            <a:r>
              <a:rPr lang="en-US" dirty="0" smtClean="0"/>
              <a:t>Click to add title</a:t>
            </a:r>
            <a:endParaRPr lang="en-US" dirty="0"/>
          </a:p>
        </p:txBody>
      </p:sp>
      <p:sp>
        <p:nvSpPr>
          <p:cNvPr id="3" name="Content Placeholder 2"/>
          <p:cNvSpPr>
            <a:spLocks noGrp="1"/>
          </p:cNvSpPr>
          <p:nvPr>
            <p:ph idx="1"/>
          </p:nvPr>
        </p:nvSpPr>
        <p:spPr>
          <a:xfrm>
            <a:off x="3600000" y="987426"/>
            <a:ext cx="4629150" cy="44964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000" y="2057400"/>
            <a:ext cx="3060000" cy="342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7AF32-73B6-4166-9C9C-59992A061049}" type="datetime1">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15001920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000" y="273600"/>
            <a:ext cx="3060000" cy="1600200"/>
          </a:xfrm>
        </p:spPr>
        <p:txBody>
          <a:bodyPr anchor="b"/>
          <a:lstStyle>
            <a:lvl1pPr>
              <a:defRPr sz="3200"/>
            </a:lvl1pPr>
          </a:lstStyle>
          <a:p>
            <a:r>
              <a:rPr lang="en-US" dirty="0" smtClean="0"/>
              <a:t>Click to add title</a:t>
            </a:r>
            <a:endParaRPr lang="en-US" dirty="0"/>
          </a:p>
        </p:txBody>
      </p:sp>
      <p:sp>
        <p:nvSpPr>
          <p:cNvPr id="3" name="Picture Placeholder 2"/>
          <p:cNvSpPr>
            <a:spLocks noGrp="1" noChangeAspect="1"/>
          </p:cNvSpPr>
          <p:nvPr>
            <p:ph type="pic" idx="1"/>
          </p:nvPr>
        </p:nvSpPr>
        <p:spPr>
          <a:xfrm>
            <a:off x="3600000" y="987426"/>
            <a:ext cx="4270848" cy="44964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42000" y="2057400"/>
            <a:ext cx="3060000" cy="342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872CEF-256A-47C9-8D1F-962A7949D1A8}" type="datetime1">
              <a:rPr lang="en-GB" smtClean="0"/>
              <a:t>14/08/2018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FEE59C-560B-4441-9A98-66D4CB955D4E}" type="slidenum">
              <a:rPr lang="en-GB" smtClean="0"/>
              <a:pPr/>
              <a:t>‹#›</a:t>
            </a:fld>
            <a:endParaRPr lang="en-GB"/>
          </a:p>
        </p:txBody>
      </p:sp>
    </p:spTree>
    <p:extLst>
      <p:ext uri="{BB962C8B-B14F-4D97-AF65-F5344CB8AC3E}">
        <p14:creationId xmlns:p14="http://schemas.microsoft.com/office/powerpoint/2010/main" val="20038068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273600"/>
            <a:ext cx="7886700" cy="11448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342000" y="1602000"/>
            <a:ext cx="8344800" cy="3880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41B65-2FC8-4DE5-A1B2-5F6755F048AA}" type="datetime1">
              <a:rPr lang="en-GB" smtClean="0"/>
              <a:t>14/08/2018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EE59C-560B-4441-9A98-66D4CB955D4E}" type="slidenum">
              <a:rPr lang="en-GB" smtClean="0"/>
              <a:pPr/>
              <a:t>‹#›</a:t>
            </a:fld>
            <a:endParaRPr lang="en-GB"/>
          </a:p>
        </p:txBody>
      </p:sp>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56800" y="5518800"/>
            <a:ext cx="1768590" cy="928800"/>
          </a:xfrm>
          <a:prstGeom prst="rect">
            <a:avLst/>
          </a:prstGeom>
        </p:spPr>
      </p:pic>
      <p:sp>
        <p:nvSpPr>
          <p:cNvPr id="10" name="Rectangle 9"/>
          <p:cNvSpPr/>
          <p:nvPr/>
        </p:nvSpPr>
        <p:spPr>
          <a:xfrm>
            <a:off x="0" y="-1198800"/>
            <a:ext cx="3096000" cy="8744400"/>
          </a:xfrm>
          <a:prstGeom prst="rect">
            <a:avLst/>
          </a:prstGeom>
          <a:blipFill>
            <a:blip r:embed="rId15" cstate="print">
              <a:alphaModFix amt="14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32936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c2metadata.org/" TargetMode="External"/><Relationship Id="rId2" Type="http://schemas.openxmlformats.org/officeDocument/2006/relationships/hyperlink" Target="http://c2metadata.gitlab.io/sdtl-docs/"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42000" y="4754799"/>
            <a:ext cx="8238119" cy="408216"/>
          </a:xfrm>
        </p:spPr>
        <p:txBody>
          <a:bodyPr>
            <a:noAutofit/>
          </a:bodyPr>
          <a:lstStyle/>
          <a:p>
            <a:r>
              <a:rPr lang="en-GB" sz="1800" dirty="0">
                <a:solidFill>
                  <a:schemeClr val="bg1">
                    <a:lumMod val="65000"/>
                  </a:schemeClr>
                </a:solidFill>
              </a:rPr>
              <a:t>Chifundo </a:t>
            </a:r>
            <a:r>
              <a:rPr lang="en-GB" sz="1800" dirty="0" smtClean="0">
                <a:solidFill>
                  <a:schemeClr val="bg1">
                    <a:lumMod val="65000"/>
                  </a:schemeClr>
                </a:solidFill>
              </a:rPr>
              <a:t>Kanjala,  Jay Greenfield,  David Beckles and Basia Zaba</a:t>
            </a:r>
            <a:endParaRPr lang="en-GB" sz="1800" dirty="0">
              <a:solidFill>
                <a:schemeClr val="bg1">
                  <a:lumMod val="65000"/>
                </a:schemeClr>
              </a:solidFill>
            </a:endParaRPr>
          </a:p>
          <a:p>
            <a:endParaRPr lang="en-GB" sz="1800" dirty="0">
              <a:solidFill>
                <a:schemeClr val="bg1">
                  <a:lumMod val="65000"/>
                </a:schemeClr>
              </a:solidFill>
            </a:endParaRPr>
          </a:p>
        </p:txBody>
      </p:sp>
      <p:sp>
        <p:nvSpPr>
          <p:cNvPr id="3" name="Title 2"/>
          <p:cNvSpPr>
            <a:spLocks noGrp="1"/>
          </p:cNvSpPr>
          <p:nvPr>
            <p:ph type="title"/>
          </p:nvPr>
        </p:nvSpPr>
        <p:spPr>
          <a:xfrm>
            <a:off x="342000" y="2006924"/>
            <a:ext cx="8238119" cy="1688839"/>
          </a:xfrm>
        </p:spPr>
        <p:txBody>
          <a:bodyPr>
            <a:noAutofit/>
          </a:bodyPr>
          <a:lstStyle/>
          <a:p>
            <a:pPr algn="ctr"/>
            <a:r>
              <a:rPr lang="en-GB" sz="6000" dirty="0" smtClean="0"/>
              <a:t>ALPHA network data lineage</a:t>
            </a:r>
            <a:endParaRPr lang="en-GB" sz="6000" dirty="0"/>
          </a:p>
        </p:txBody>
      </p:sp>
      <p:sp>
        <p:nvSpPr>
          <p:cNvPr id="6" name="Subtitle 1"/>
          <p:cNvSpPr txBox="1">
            <a:spLocks/>
          </p:cNvSpPr>
          <p:nvPr/>
        </p:nvSpPr>
        <p:spPr>
          <a:xfrm>
            <a:off x="342000" y="3930294"/>
            <a:ext cx="8238119" cy="58997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800" i="1" dirty="0" smtClean="0"/>
              <a:t>Documentation of “after </a:t>
            </a:r>
            <a:r>
              <a:rPr lang="en-GB" sz="1800" i="1" dirty="0"/>
              <a:t>the fact” </a:t>
            </a:r>
            <a:r>
              <a:rPr lang="en-GB" sz="1800" i="1" dirty="0" smtClean="0"/>
              <a:t>harmonised African longitudinal community-based demographic and HIV surveillance data</a:t>
            </a:r>
            <a:endParaRPr lang="en-GB" sz="1800" i="1" dirty="0"/>
          </a:p>
        </p:txBody>
      </p:sp>
      <p:pic>
        <p:nvPicPr>
          <p:cNvPr id="4" name="Picture 3"/>
          <p:cNvPicPr>
            <a:picLocks noChangeAspect="1"/>
          </p:cNvPicPr>
          <p:nvPr/>
        </p:nvPicPr>
        <p:blipFill>
          <a:blip r:embed="rId2"/>
          <a:stretch>
            <a:fillRect/>
          </a:stretch>
        </p:blipFill>
        <p:spPr>
          <a:xfrm>
            <a:off x="5812279" y="401457"/>
            <a:ext cx="2767840" cy="1131509"/>
          </a:xfrm>
          <a:prstGeom prst="rect">
            <a:avLst/>
          </a:prstGeom>
        </p:spPr>
      </p:pic>
    </p:spTree>
    <p:extLst>
      <p:ext uri="{BB962C8B-B14F-4D97-AF65-F5344CB8AC3E}">
        <p14:creationId xmlns:p14="http://schemas.microsoft.com/office/powerpoint/2010/main" val="3722355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300" y="2831931"/>
            <a:ext cx="7886700" cy="1524000"/>
          </a:xfrm>
        </p:spPr>
        <p:txBody>
          <a:bodyPr>
            <a:noAutofit/>
          </a:bodyPr>
          <a:lstStyle/>
          <a:p>
            <a:pPr algn="ctr"/>
            <a:r>
              <a:rPr lang="en-GB" sz="3600" dirty="0">
                <a:cs typeface="Arial" panose="020B0604020202020204" pitchFamily="34" charset="0"/>
              </a:rPr>
              <a:t>Developing a business process model for ALPHA data </a:t>
            </a:r>
            <a:r>
              <a:rPr lang="en-GB" sz="3600" dirty="0" smtClean="0">
                <a:cs typeface="Arial" panose="020B0604020202020204" pitchFamily="34" charset="0"/>
              </a:rPr>
              <a:t>management</a:t>
            </a:r>
            <a:endParaRPr lang="en-GB" sz="3600" dirty="0"/>
          </a:p>
        </p:txBody>
      </p:sp>
      <p:sp>
        <p:nvSpPr>
          <p:cNvPr id="5" name="Text Placeholder 4"/>
          <p:cNvSpPr>
            <a:spLocks noGrp="1"/>
          </p:cNvSpPr>
          <p:nvPr>
            <p:ph type="body" idx="1"/>
          </p:nvPr>
        </p:nvSpPr>
        <p:spPr>
          <a:xfrm>
            <a:off x="456300" y="4425556"/>
            <a:ext cx="7886700" cy="770620"/>
          </a:xfrm>
        </p:spPr>
        <p:txBody>
          <a:bodyPr/>
          <a:lstStyle/>
          <a:p>
            <a:pPr algn="ctr"/>
            <a:r>
              <a:rPr lang="en-GB" sz="2400" i="1" dirty="0" smtClean="0">
                <a:cs typeface="Arial" panose="020B0604020202020204" pitchFamily="34" charset="0"/>
              </a:rPr>
              <a:t>African </a:t>
            </a:r>
            <a:r>
              <a:rPr lang="en-GB" sz="2400" i="1" dirty="0">
                <a:cs typeface="Arial" panose="020B0604020202020204" pitchFamily="34" charset="0"/>
              </a:rPr>
              <a:t>population-based Demographic and Epidemiological Surveillance Business Process </a:t>
            </a:r>
            <a:r>
              <a:rPr lang="en-GB" sz="2400" i="1" dirty="0" smtClean="0">
                <a:cs typeface="Arial" panose="020B0604020202020204" pitchFamily="34" charset="0"/>
              </a:rPr>
              <a:t>Model (ADESBPM)</a:t>
            </a:r>
            <a:endParaRPr lang="en-GB" i="1" dirty="0"/>
          </a:p>
        </p:txBody>
      </p:sp>
      <p:sp>
        <p:nvSpPr>
          <p:cNvPr id="2" name="Slide Number Placeholder 1"/>
          <p:cNvSpPr>
            <a:spLocks noGrp="1"/>
          </p:cNvSpPr>
          <p:nvPr>
            <p:ph type="sldNum" sz="quarter" idx="12"/>
          </p:nvPr>
        </p:nvSpPr>
        <p:spPr/>
        <p:txBody>
          <a:bodyPr/>
          <a:lstStyle/>
          <a:p>
            <a:fld id="{77FEE59C-560B-4441-9A98-66D4CB955D4E}" type="slidenum">
              <a:rPr lang="en-GB" smtClean="0"/>
              <a:pPr/>
              <a:t>10</a:t>
            </a:fld>
            <a:endParaRPr lang="en-GB"/>
          </a:p>
        </p:txBody>
      </p:sp>
      <p:pic>
        <p:nvPicPr>
          <p:cNvPr id="9" name="Picture 8"/>
          <p:cNvPicPr>
            <a:picLocks noChangeAspect="1"/>
          </p:cNvPicPr>
          <p:nvPr/>
        </p:nvPicPr>
        <p:blipFill>
          <a:blip r:embed="rId3"/>
          <a:stretch>
            <a:fillRect/>
          </a:stretch>
        </p:blipFill>
        <p:spPr>
          <a:xfrm>
            <a:off x="2541094" y="415567"/>
            <a:ext cx="3375791" cy="2346739"/>
          </a:xfrm>
          <a:prstGeom prst="rect">
            <a:avLst/>
          </a:prstGeom>
        </p:spPr>
      </p:pic>
    </p:spTree>
    <p:extLst>
      <p:ext uri="{BB962C8B-B14F-4D97-AF65-F5344CB8AC3E}">
        <p14:creationId xmlns:p14="http://schemas.microsoft.com/office/powerpoint/2010/main" val="1017673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66990" y="317336"/>
            <a:ext cx="7886700" cy="892727"/>
          </a:xfrm>
        </p:spPr>
        <p:txBody>
          <a:bodyPr>
            <a:normAutofit/>
          </a:bodyPr>
          <a:lstStyle/>
          <a:p>
            <a:r>
              <a:rPr lang="en-GB" sz="2400" dirty="0" smtClean="0"/>
              <a:t>Building ADESBPM: Pentaho data integration</a:t>
            </a:r>
            <a:endParaRPr lang="en-GB" sz="2400" dirty="0"/>
          </a:p>
        </p:txBody>
      </p:sp>
      <p:sp>
        <p:nvSpPr>
          <p:cNvPr id="6" name="Text Placeholder 5"/>
          <p:cNvSpPr>
            <a:spLocks noGrp="1"/>
          </p:cNvSpPr>
          <p:nvPr>
            <p:ph type="body" idx="1"/>
          </p:nvPr>
        </p:nvSpPr>
        <p:spPr>
          <a:xfrm>
            <a:off x="342000" y="1406649"/>
            <a:ext cx="3868340" cy="390702"/>
          </a:xfrm>
        </p:spPr>
        <p:txBody>
          <a:bodyPr>
            <a:normAutofit fontScale="92500" lnSpcReduction="10000"/>
          </a:bodyPr>
          <a:lstStyle/>
          <a:p>
            <a:r>
              <a:rPr lang="en-GB" dirty="0" smtClean="0"/>
              <a:t>Overview</a:t>
            </a:r>
            <a:endParaRPr lang="en-GB" dirty="0"/>
          </a:p>
        </p:txBody>
      </p:sp>
      <p:sp>
        <p:nvSpPr>
          <p:cNvPr id="5" name="Content Placeholder 4"/>
          <p:cNvSpPr>
            <a:spLocks noGrp="1"/>
          </p:cNvSpPr>
          <p:nvPr>
            <p:ph sz="half" idx="2"/>
          </p:nvPr>
        </p:nvSpPr>
        <p:spPr>
          <a:xfrm>
            <a:off x="342000" y="1904712"/>
            <a:ext cx="4118400" cy="4364966"/>
          </a:xfrm>
        </p:spPr>
        <p:txBody>
          <a:bodyPr/>
          <a:lstStyle/>
          <a:p>
            <a:r>
              <a:rPr lang="en-GB" dirty="0" smtClean="0"/>
              <a:t>Graphical Extract Transform and Load (ETL) designer</a:t>
            </a:r>
          </a:p>
          <a:p>
            <a:r>
              <a:rPr lang="en-GB" dirty="0" smtClean="0"/>
              <a:t>Rich library of pre-built components for data manipulations</a:t>
            </a:r>
          </a:p>
          <a:p>
            <a:r>
              <a:rPr lang="en-GB" dirty="0" smtClean="0"/>
              <a:t>Can implement ETLs at two levels (Job and Transformation)</a:t>
            </a:r>
          </a:p>
          <a:p>
            <a:r>
              <a:rPr lang="en-GB" dirty="0" smtClean="0"/>
              <a:t>Jobs are at a higher level showing sequence in which transformations are carried out</a:t>
            </a:r>
          </a:p>
        </p:txBody>
      </p:sp>
      <p:sp>
        <p:nvSpPr>
          <p:cNvPr id="7" name="Text Placeholder 6"/>
          <p:cNvSpPr>
            <a:spLocks noGrp="1"/>
          </p:cNvSpPr>
          <p:nvPr>
            <p:ph type="body" sz="quarter" idx="3"/>
          </p:nvPr>
        </p:nvSpPr>
        <p:spPr>
          <a:xfrm>
            <a:off x="4572000" y="1406649"/>
            <a:ext cx="4114800" cy="390702"/>
          </a:xfrm>
        </p:spPr>
        <p:txBody>
          <a:bodyPr>
            <a:normAutofit fontScale="92500" lnSpcReduction="10000"/>
          </a:bodyPr>
          <a:lstStyle/>
          <a:p>
            <a:r>
              <a:rPr lang="en-GB" dirty="0" smtClean="0"/>
              <a:t>Terminology</a:t>
            </a:r>
            <a:endParaRPr lang="en-GB" dirty="0"/>
          </a:p>
        </p:txBody>
      </p:sp>
      <p:sp>
        <p:nvSpPr>
          <p:cNvPr id="8" name="Content Placeholder 7"/>
          <p:cNvSpPr>
            <a:spLocks noGrp="1"/>
          </p:cNvSpPr>
          <p:nvPr>
            <p:ph sz="quarter" idx="4"/>
          </p:nvPr>
        </p:nvSpPr>
        <p:spPr>
          <a:xfrm>
            <a:off x="4572000" y="1904712"/>
            <a:ext cx="4114800" cy="4364966"/>
          </a:xfrm>
        </p:spPr>
        <p:txBody>
          <a:bodyPr/>
          <a:lstStyle/>
          <a:p>
            <a:r>
              <a:rPr lang="en-GB" dirty="0"/>
              <a:t>Transformation – a network of logical tasks called steps</a:t>
            </a:r>
          </a:p>
          <a:p>
            <a:r>
              <a:rPr lang="en-GB" dirty="0"/>
              <a:t>Step – building blocks of a transformation</a:t>
            </a:r>
          </a:p>
          <a:p>
            <a:r>
              <a:rPr lang="en-GB" dirty="0"/>
              <a:t>Hop – connections between steps allowing data to pass from one step to another</a:t>
            </a:r>
          </a:p>
          <a:p>
            <a:r>
              <a:rPr lang="en-GB" dirty="0"/>
              <a:t>Job – a workflow like model </a:t>
            </a:r>
            <a:r>
              <a:rPr lang="en-GB" dirty="0" smtClean="0"/>
              <a:t>for coordinating resources  executions and dependencies</a:t>
            </a:r>
            <a:endParaRPr lang="en-GB" dirty="0"/>
          </a:p>
          <a:p>
            <a:endParaRPr lang="en-GB" dirty="0"/>
          </a:p>
        </p:txBody>
      </p:sp>
      <p:pic>
        <p:nvPicPr>
          <p:cNvPr id="9" name="Picture 8"/>
          <p:cNvPicPr/>
          <p:nvPr/>
        </p:nvPicPr>
        <p:blipFill>
          <a:blip r:embed="rId3"/>
          <a:stretch>
            <a:fillRect/>
          </a:stretch>
        </p:blipFill>
        <p:spPr>
          <a:xfrm>
            <a:off x="174150" y="1525761"/>
            <a:ext cx="8572499" cy="3741708"/>
          </a:xfrm>
          <a:prstGeom prst="rect">
            <a:avLst/>
          </a:prstGeom>
          <a:ln>
            <a:solidFill>
              <a:sysClr val="windowText" lastClr="000000"/>
            </a:solidFill>
          </a:ln>
        </p:spPr>
      </p:pic>
      <p:pic>
        <p:nvPicPr>
          <p:cNvPr id="11" name="Picture 10"/>
          <p:cNvPicPr>
            <a:picLocks noChangeAspect="1"/>
          </p:cNvPicPr>
          <p:nvPr/>
        </p:nvPicPr>
        <p:blipFill>
          <a:blip r:embed="rId4"/>
          <a:stretch>
            <a:fillRect/>
          </a:stretch>
        </p:blipFill>
        <p:spPr>
          <a:xfrm>
            <a:off x="83587" y="1399539"/>
            <a:ext cx="8753623" cy="4856849"/>
          </a:xfrm>
          <a:prstGeom prst="rect">
            <a:avLst/>
          </a:prstGeom>
        </p:spPr>
      </p:pic>
      <p:sp>
        <p:nvSpPr>
          <p:cNvPr id="12" name="Slide Number Placeholder 11"/>
          <p:cNvSpPr>
            <a:spLocks noGrp="1"/>
          </p:cNvSpPr>
          <p:nvPr>
            <p:ph type="sldNum" sz="quarter" idx="12"/>
          </p:nvPr>
        </p:nvSpPr>
        <p:spPr/>
        <p:txBody>
          <a:bodyPr/>
          <a:lstStyle/>
          <a:p>
            <a:fld id="{77FEE59C-560B-4441-9A98-66D4CB955D4E}" type="slidenum">
              <a:rPr lang="en-GB" smtClean="0"/>
              <a:pPr/>
              <a:t>11</a:t>
            </a:fld>
            <a:endParaRPr lang="en-GB"/>
          </a:p>
        </p:txBody>
      </p:sp>
    </p:spTree>
    <p:extLst>
      <p:ext uri="{BB962C8B-B14F-4D97-AF65-F5344CB8AC3E}">
        <p14:creationId xmlns:p14="http://schemas.microsoft.com/office/powerpoint/2010/main" val="30908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2000" y="503853"/>
            <a:ext cx="8344800" cy="597306"/>
          </a:xfrm>
        </p:spPr>
        <p:txBody>
          <a:bodyPr>
            <a:noAutofit/>
          </a:bodyPr>
          <a:lstStyle/>
          <a:p>
            <a:r>
              <a:rPr lang="en-GB" sz="2800" dirty="0"/>
              <a:t>Building ADESBPM: </a:t>
            </a:r>
            <a:r>
              <a:rPr lang="en-GB" sz="2800" dirty="0" smtClean="0"/>
              <a:t>DDI 4</a:t>
            </a:r>
            <a:endParaRPr lang="en-GB" sz="2800" dirty="0"/>
          </a:p>
        </p:txBody>
      </p:sp>
      <p:sp>
        <p:nvSpPr>
          <p:cNvPr id="8" name="Content Placeholder 7"/>
          <p:cNvSpPr>
            <a:spLocks noGrp="1"/>
          </p:cNvSpPr>
          <p:nvPr>
            <p:ph idx="1"/>
          </p:nvPr>
        </p:nvSpPr>
        <p:spPr>
          <a:xfrm>
            <a:off x="342000" y="1324947"/>
            <a:ext cx="8344800" cy="4157853"/>
          </a:xfrm>
        </p:spPr>
        <p:txBody>
          <a:bodyPr>
            <a:noAutofit/>
          </a:bodyPr>
          <a:lstStyle/>
          <a:p>
            <a:r>
              <a:rPr lang="en-US" sz="2400" dirty="0"/>
              <a:t>DDI 4 is built on </a:t>
            </a:r>
            <a:r>
              <a:rPr lang="en-US" sz="2400" dirty="0" smtClean="0"/>
              <a:t>earlier versions of DDI, the Generic </a:t>
            </a:r>
            <a:r>
              <a:rPr lang="en-US" sz="2400" dirty="0"/>
              <a:t>Statistical Business Process Model (GSBPM) and the Generic Statistical Information Model (GSIM</a:t>
            </a:r>
            <a:r>
              <a:rPr lang="en-US" sz="2400" dirty="0" smtClean="0"/>
              <a:t>)</a:t>
            </a:r>
          </a:p>
          <a:p>
            <a:pPr>
              <a:spcBef>
                <a:spcPts val="800"/>
              </a:spcBef>
            </a:pPr>
            <a:r>
              <a:rPr lang="en-US" sz="2400" dirty="0" smtClean="0"/>
              <a:t>DDI 4 prototype comes </a:t>
            </a:r>
            <a:r>
              <a:rPr lang="en-US" sz="2400" dirty="0"/>
              <a:t>in several </a:t>
            </a:r>
            <a:r>
              <a:rPr lang="en-US" sz="2400" b="1" i="1" dirty="0"/>
              <a:t>use </a:t>
            </a:r>
            <a:r>
              <a:rPr lang="en-US" sz="2400" b="1" i="1" dirty="0" smtClean="0"/>
              <a:t>cases</a:t>
            </a:r>
          </a:p>
          <a:p>
            <a:pPr>
              <a:spcBef>
                <a:spcPts val="800"/>
              </a:spcBef>
            </a:pPr>
            <a:r>
              <a:rPr lang="en-US" sz="2400" dirty="0" smtClean="0"/>
              <a:t>Use </a:t>
            </a:r>
            <a:r>
              <a:rPr lang="en-US" sz="2400" dirty="0"/>
              <a:t>cases stand on their own and are called </a:t>
            </a:r>
            <a:r>
              <a:rPr lang="en-US" sz="2400" b="1" i="1" dirty="0"/>
              <a:t>views </a:t>
            </a:r>
            <a:r>
              <a:rPr lang="en-US" sz="2400" dirty="0"/>
              <a:t>in DDI 4</a:t>
            </a:r>
          </a:p>
          <a:p>
            <a:r>
              <a:rPr lang="en-US" sz="2400" dirty="0" smtClean="0"/>
              <a:t>The relevant view for ALPHA ETL is the DataManagementView</a:t>
            </a:r>
          </a:p>
          <a:p>
            <a:r>
              <a:rPr lang="en-GB" sz="2400" dirty="0">
                <a:solidFill>
                  <a:schemeClr val="dk1"/>
                </a:solidFill>
              </a:rPr>
              <a:t>The DataManagementView aims to account for the ingestion and production of new data types (registry data, health data, big data, spell data, event data, etc.) and both legacy and new data management services that give shape to these data types in the course of the data lifecycle…</a:t>
            </a:r>
            <a:endParaRPr lang="en-GB" sz="2400" dirty="0"/>
          </a:p>
          <a:p>
            <a:endParaRPr lang="en-US" sz="2400" dirty="0" smtClean="0"/>
          </a:p>
          <a:p>
            <a:endParaRPr lang="en-US" sz="2400" dirty="0"/>
          </a:p>
          <a:p>
            <a:endParaRPr lang="en-GB" sz="2400" dirty="0"/>
          </a:p>
        </p:txBody>
      </p:sp>
      <p:sp>
        <p:nvSpPr>
          <p:cNvPr id="2" name="Slide Number Placeholder 1"/>
          <p:cNvSpPr>
            <a:spLocks noGrp="1"/>
          </p:cNvSpPr>
          <p:nvPr>
            <p:ph type="sldNum" sz="quarter" idx="12"/>
          </p:nvPr>
        </p:nvSpPr>
        <p:spPr/>
        <p:txBody>
          <a:bodyPr/>
          <a:lstStyle/>
          <a:p>
            <a:fld id="{77FEE59C-560B-4441-9A98-66D4CB955D4E}" type="slidenum">
              <a:rPr lang="en-GB" smtClean="0"/>
              <a:pPr/>
              <a:t>12</a:t>
            </a:fld>
            <a:endParaRPr lang="en-GB"/>
          </a:p>
        </p:txBody>
      </p:sp>
    </p:spTree>
    <p:extLst>
      <p:ext uri="{BB962C8B-B14F-4D97-AF65-F5344CB8AC3E}">
        <p14:creationId xmlns:p14="http://schemas.microsoft.com/office/powerpoint/2010/main" val="21725911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5252" y="392472"/>
            <a:ext cx="8513844" cy="695664"/>
          </a:xfrm>
        </p:spPr>
        <p:txBody>
          <a:bodyPr>
            <a:normAutofit/>
          </a:bodyPr>
          <a:lstStyle/>
          <a:p>
            <a:r>
              <a:rPr lang="en-GB" sz="2400" dirty="0" smtClean="0"/>
              <a:t>Building ADESBPM: DDI 4 DataManagementView</a:t>
            </a:r>
            <a:endParaRPr lang="en-GB" sz="2400" dirty="0"/>
          </a:p>
        </p:txBody>
      </p:sp>
      <p:sp>
        <p:nvSpPr>
          <p:cNvPr id="5" name="Content Placeholder 4"/>
          <p:cNvSpPr>
            <a:spLocks noGrp="1"/>
          </p:cNvSpPr>
          <p:nvPr>
            <p:ph idx="1"/>
          </p:nvPr>
        </p:nvSpPr>
        <p:spPr>
          <a:xfrm>
            <a:off x="339774" y="1088136"/>
            <a:ext cx="8344800" cy="2651760"/>
          </a:xfrm>
        </p:spPr>
        <p:txBody>
          <a:bodyPr>
            <a:normAutofit fontScale="92500" lnSpcReduction="10000"/>
          </a:bodyPr>
          <a:lstStyle/>
          <a:p>
            <a:r>
              <a:rPr lang="en-GB" sz="2400" dirty="0" smtClean="0"/>
              <a:t>At one level DataManagementView has a DataPipeline which comprises a set of business processes traversing a business process model</a:t>
            </a:r>
          </a:p>
          <a:p>
            <a:r>
              <a:rPr lang="en-GB" sz="2400" dirty="0" smtClean="0"/>
              <a:t>Each business step in the pipeline decomposes into a collection of WorkflowStep in DDI 4. Thus, a BusinessProcess is a collection of WorkflowSteps. </a:t>
            </a:r>
          </a:p>
          <a:p>
            <a:r>
              <a:rPr lang="en-GB" sz="2400" dirty="0" smtClean="0"/>
              <a:t>BusinessProcesses and WorkflowStep map to GLBPM steps and sub-steps respectively</a:t>
            </a:r>
          </a:p>
        </p:txBody>
      </p:sp>
      <p:graphicFrame>
        <p:nvGraphicFramePr>
          <p:cNvPr id="6" name="Content Placeholder 8">
            <a:extLst>
              <a:ext uri="{FF2B5EF4-FFF2-40B4-BE49-F238E27FC236}">
                <a16:creationId xmlns:a16="http://schemas.microsoft.com/office/drawing/2014/main" xmlns="" id="{92E8A09C-657E-A347-879C-BFBF4915A807}"/>
              </a:ext>
            </a:extLst>
          </p:cNvPr>
          <p:cNvGraphicFramePr>
            <a:graphicFrameLocks/>
          </p:cNvGraphicFramePr>
          <p:nvPr>
            <p:extLst>
              <p:ext uri="{D42A27DB-BD31-4B8C-83A1-F6EECF244321}">
                <p14:modId xmlns:p14="http://schemas.microsoft.com/office/powerpoint/2010/main" val="1037491511"/>
              </p:ext>
            </p:extLst>
          </p:nvPr>
        </p:nvGraphicFramePr>
        <p:xfrm>
          <a:off x="255252" y="3593054"/>
          <a:ext cx="8345487" cy="292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7FEE59C-560B-4441-9A98-66D4CB955D4E}" type="slidenum">
              <a:rPr lang="en-GB" smtClean="0"/>
              <a:pPr/>
              <a:t>13</a:t>
            </a:fld>
            <a:endParaRPr lang="en-GB"/>
          </a:p>
        </p:txBody>
      </p:sp>
    </p:spTree>
    <p:extLst>
      <p:ext uri="{BB962C8B-B14F-4D97-AF65-F5344CB8AC3E}">
        <p14:creationId xmlns:p14="http://schemas.microsoft.com/office/powerpoint/2010/main" val="416579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294298935"/>
              </p:ext>
            </p:extLst>
          </p:nvPr>
        </p:nvGraphicFramePr>
        <p:xfrm>
          <a:off x="798991" y="1484795"/>
          <a:ext cx="7417972" cy="4793806"/>
        </p:xfrm>
        <a:graphic>
          <a:graphicData uri="http://schemas.openxmlformats.org/drawingml/2006/table">
            <a:tbl>
              <a:tblPr firstRow="1" firstCol="1" bandRow="1">
                <a:tableStyleId>{9D7B26C5-4107-4FEC-AEDC-1716B250A1EF}</a:tableStyleId>
              </a:tblPr>
              <a:tblGrid>
                <a:gridCol w="3190638"/>
                <a:gridCol w="4227334"/>
              </a:tblGrid>
              <a:tr h="277849">
                <a:tc>
                  <a:txBody>
                    <a:bodyPr/>
                    <a:lstStyle/>
                    <a:p>
                      <a:pPr algn="ctr">
                        <a:lnSpc>
                          <a:spcPct val="107000"/>
                        </a:lnSpc>
                        <a:spcAft>
                          <a:spcPts val="0"/>
                        </a:spcAft>
                      </a:pPr>
                      <a:r>
                        <a:rPr lang="en-US" sz="2400" dirty="0">
                          <a:effectLst/>
                        </a:rPr>
                        <a:t>ETL Information Model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R w="12700" cap="flat" cmpd="sng" algn="ctr">
                      <a:solidFill>
                        <a:schemeClr val="tx1"/>
                      </a:solidFill>
                      <a:prstDash val="solid"/>
                      <a:round/>
                      <a:headEnd type="none" w="med" len="med"/>
                      <a:tailEnd type="none" w="med" len="med"/>
                    </a:lnR>
                  </a:tcPr>
                </a:tc>
                <a:tc>
                  <a:txBody>
                    <a:bodyPr/>
                    <a:lstStyle/>
                    <a:p>
                      <a:pPr algn="ctr">
                        <a:lnSpc>
                          <a:spcPct val="107000"/>
                        </a:lnSpc>
                        <a:spcAft>
                          <a:spcPts val="0"/>
                        </a:spcAft>
                      </a:pPr>
                      <a:r>
                        <a:rPr lang="en-US" sz="2400" dirty="0">
                          <a:effectLst/>
                        </a:rPr>
                        <a:t>DDI4 Information Model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tcPr>
                </a:tc>
              </a:tr>
              <a:tr h="3310819">
                <a:tc>
                  <a:txBody>
                    <a:bodyPr/>
                    <a:lstStyle/>
                    <a:p>
                      <a:pPr marL="342900" lvl="0" indent="-342900" algn="just">
                        <a:lnSpc>
                          <a:spcPct val="107000"/>
                        </a:lnSpc>
                        <a:spcAft>
                          <a:spcPts val="0"/>
                        </a:spcAft>
                        <a:buFont typeface="Symbol" panose="05050102010706020507" pitchFamily="18" charset="2"/>
                        <a:buChar char=""/>
                      </a:pPr>
                      <a:r>
                        <a:rPr lang="en-US" sz="1800" dirty="0">
                          <a:effectLst/>
                        </a:rPr>
                        <a:t>Upper model</a:t>
                      </a:r>
                      <a:endParaRPr lang="en-GB" sz="2400" dirty="0">
                        <a:effectLst/>
                      </a:endParaRPr>
                    </a:p>
                    <a:p>
                      <a:pPr marL="742950" lvl="1" indent="-285750" algn="just">
                        <a:lnSpc>
                          <a:spcPct val="107000"/>
                        </a:lnSpc>
                        <a:spcAft>
                          <a:spcPts val="0"/>
                        </a:spcAft>
                        <a:buFont typeface="Courier New" panose="02070309020205020404" pitchFamily="49" charset="0"/>
                        <a:buChar char="o"/>
                      </a:pPr>
                      <a:r>
                        <a:rPr lang="en-US" sz="1800" dirty="0">
                          <a:effectLst/>
                        </a:rPr>
                        <a:t>Job</a:t>
                      </a:r>
                      <a:endParaRPr lang="en-GB" sz="2400" dirty="0">
                        <a:effectLst/>
                      </a:endParaRPr>
                    </a:p>
                    <a:p>
                      <a:pPr marL="1143000" lvl="2" indent="-228600" algn="just">
                        <a:lnSpc>
                          <a:spcPct val="107000"/>
                        </a:lnSpc>
                        <a:spcAft>
                          <a:spcPts val="0"/>
                        </a:spcAft>
                        <a:buFont typeface="Wingdings" panose="05000000000000000000" pitchFamily="2" charset="2"/>
                        <a:buChar char=""/>
                      </a:pPr>
                      <a:r>
                        <a:rPr lang="en-US" sz="1800" dirty="0">
                          <a:effectLst/>
                        </a:rPr>
                        <a:t>Hops</a:t>
                      </a:r>
                      <a:endParaRPr lang="en-GB" sz="2400" dirty="0">
                        <a:effectLst/>
                      </a:endParaRPr>
                    </a:p>
                    <a:p>
                      <a:pPr marL="1143000" lvl="2" indent="-228600" algn="just">
                        <a:lnSpc>
                          <a:spcPct val="107000"/>
                        </a:lnSpc>
                        <a:spcAft>
                          <a:spcPts val="0"/>
                        </a:spcAft>
                        <a:buFont typeface="Wingdings" panose="05000000000000000000" pitchFamily="2" charset="2"/>
                        <a:buChar char=""/>
                      </a:pPr>
                      <a:r>
                        <a:rPr lang="en-US" sz="1800" dirty="0">
                          <a:effectLst/>
                        </a:rPr>
                        <a:t>Transformation</a:t>
                      </a:r>
                      <a:endParaRPr lang="en-GB" sz="2400" dirty="0">
                        <a:effectLst/>
                      </a:endParaRPr>
                    </a:p>
                    <a:p>
                      <a:pPr marL="342900" lvl="0" indent="-342900" algn="just">
                        <a:lnSpc>
                          <a:spcPct val="107000"/>
                        </a:lnSpc>
                        <a:spcAft>
                          <a:spcPts val="0"/>
                        </a:spcAft>
                        <a:buFont typeface="Symbol" panose="05050102010706020507" pitchFamily="18" charset="2"/>
                        <a:buChar char=""/>
                      </a:pPr>
                      <a:r>
                        <a:rPr lang="en-US" sz="1800" dirty="0">
                          <a:effectLst/>
                        </a:rPr>
                        <a:t>Lower model</a:t>
                      </a:r>
                      <a:endParaRPr lang="en-GB" sz="2400" dirty="0">
                        <a:effectLst/>
                      </a:endParaRPr>
                    </a:p>
                    <a:p>
                      <a:pPr marL="742950" lvl="1" indent="-285750" algn="just">
                        <a:lnSpc>
                          <a:spcPct val="107000"/>
                        </a:lnSpc>
                        <a:spcAft>
                          <a:spcPts val="0"/>
                        </a:spcAft>
                        <a:buFont typeface="Courier New" panose="02070309020205020404" pitchFamily="49" charset="0"/>
                        <a:buChar char="o"/>
                      </a:pPr>
                      <a:r>
                        <a:rPr lang="en-US" sz="1800" dirty="0">
                          <a:effectLst/>
                        </a:rPr>
                        <a:t>Transformation</a:t>
                      </a:r>
                      <a:endParaRPr lang="en-GB" sz="2400" dirty="0">
                        <a:effectLst/>
                      </a:endParaRPr>
                    </a:p>
                    <a:p>
                      <a:pPr marL="742950" lvl="1" indent="-285750" algn="just">
                        <a:lnSpc>
                          <a:spcPct val="107000"/>
                        </a:lnSpc>
                        <a:spcAft>
                          <a:spcPts val="0"/>
                        </a:spcAft>
                        <a:buFont typeface="Courier New" panose="02070309020205020404" pitchFamily="49" charset="0"/>
                        <a:buChar char="o"/>
                      </a:pPr>
                      <a:r>
                        <a:rPr lang="en-US" sz="1800" dirty="0">
                          <a:effectLst/>
                        </a:rPr>
                        <a:t>Hops</a:t>
                      </a:r>
                      <a:endParaRPr lang="en-GB" sz="2400" dirty="0">
                        <a:effectLst/>
                      </a:endParaRPr>
                    </a:p>
                    <a:p>
                      <a:pPr marL="1143000" lvl="2" indent="-228600" algn="just">
                        <a:lnSpc>
                          <a:spcPct val="107000"/>
                        </a:lnSpc>
                        <a:spcAft>
                          <a:spcPts val="0"/>
                        </a:spcAft>
                        <a:buFont typeface="Wingdings" panose="05000000000000000000" pitchFamily="2" charset="2"/>
                        <a:buChar char=""/>
                      </a:pPr>
                      <a:r>
                        <a:rPr lang="en-US" sz="1800" dirty="0">
                          <a:effectLst/>
                        </a:rPr>
                        <a:t>Steps</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Input</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Output</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Transform</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Joins</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Flow</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Scripting</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More…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42900" lvl="0" indent="-342900" algn="just">
                        <a:lnSpc>
                          <a:spcPct val="107000"/>
                        </a:lnSpc>
                        <a:spcAft>
                          <a:spcPts val="0"/>
                        </a:spcAft>
                        <a:buFont typeface="Symbol" panose="05050102010706020507" pitchFamily="18" charset="2"/>
                        <a:buChar char=""/>
                      </a:pPr>
                      <a:r>
                        <a:rPr lang="en-US" sz="1800" dirty="0">
                          <a:effectLst/>
                        </a:rPr>
                        <a:t>Upper Model</a:t>
                      </a:r>
                      <a:endParaRPr lang="en-GB" sz="2400" dirty="0">
                        <a:effectLst/>
                      </a:endParaRPr>
                    </a:p>
                    <a:p>
                      <a:pPr marL="742950" lvl="1" indent="-285750" algn="just">
                        <a:lnSpc>
                          <a:spcPct val="107000"/>
                        </a:lnSpc>
                        <a:spcAft>
                          <a:spcPts val="0"/>
                        </a:spcAft>
                        <a:buFont typeface="Courier New" panose="02070309020205020404" pitchFamily="49" charset="0"/>
                        <a:buChar char="o"/>
                      </a:pPr>
                      <a:r>
                        <a:rPr lang="en-US" sz="1800" dirty="0">
                          <a:effectLst/>
                        </a:rPr>
                        <a:t>DataPipeline</a:t>
                      </a:r>
                      <a:endParaRPr lang="en-GB" sz="2400" dirty="0">
                        <a:effectLst/>
                      </a:endParaRPr>
                    </a:p>
                    <a:p>
                      <a:pPr marL="1143000" lvl="2" indent="-228600" algn="just">
                        <a:lnSpc>
                          <a:spcPct val="107000"/>
                        </a:lnSpc>
                        <a:spcAft>
                          <a:spcPts val="0"/>
                        </a:spcAft>
                        <a:buFont typeface="Wingdings" panose="05000000000000000000" pitchFamily="2" charset="2"/>
                        <a:buChar char=""/>
                      </a:pPr>
                      <a:r>
                        <a:rPr lang="en-US" sz="1800" dirty="0">
                          <a:effectLst/>
                        </a:rPr>
                        <a:t>List</a:t>
                      </a:r>
                      <a:endParaRPr lang="en-GB" sz="2400" dirty="0">
                        <a:effectLst/>
                      </a:endParaRPr>
                    </a:p>
                    <a:p>
                      <a:pPr marL="1143000" lvl="2" indent="-228600" algn="just">
                        <a:lnSpc>
                          <a:spcPct val="107000"/>
                        </a:lnSpc>
                        <a:spcAft>
                          <a:spcPts val="0"/>
                        </a:spcAft>
                        <a:buFont typeface="Wingdings" panose="05000000000000000000" pitchFamily="2" charset="2"/>
                        <a:buChar char=""/>
                      </a:pPr>
                      <a:r>
                        <a:rPr lang="en-US" sz="1800" dirty="0">
                          <a:effectLst/>
                        </a:rPr>
                        <a:t>BusinessProcesses</a:t>
                      </a:r>
                      <a:endParaRPr lang="en-GB" sz="2400" dirty="0">
                        <a:effectLst/>
                      </a:endParaRPr>
                    </a:p>
                    <a:p>
                      <a:pPr marL="342900" lvl="0" indent="-342900" algn="just">
                        <a:lnSpc>
                          <a:spcPct val="107000"/>
                        </a:lnSpc>
                        <a:spcAft>
                          <a:spcPts val="0"/>
                        </a:spcAft>
                        <a:buFont typeface="Symbol" panose="05050102010706020507" pitchFamily="18" charset="2"/>
                        <a:buChar char=""/>
                      </a:pPr>
                      <a:r>
                        <a:rPr lang="en-US" sz="1800" dirty="0">
                          <a:effectLst/>
                        </a:rPr>
                        <a:t>Lower Model</a:t>
                      </a:r>
                      <a:endParaRPr lang="en-GB" sz="2400" dirty="0">
                        <a:effectLst/>
                      </a:endParaRPr>
                    </a:p>
                    <a:p>
                      <a:pPr marL="742950" lvl="1" indent="-285750" algn="just">
                        <a:lnSpc>
                          <a:spcPct val="107000"/>
                        </a:lnSpc>
                        <a:spcAft>
                          <a:spcPts val="0"/>
                        </a:spcAft>
                        <a:buFont typeface="Courier New" panose="02070309020205020404" pitchFamily="49" charset="0"/>
                        <a:buChar char="o"/>
                      </a:pPr>
                      <a:r>
                        <a:rPr lang="en-US" sz="1800" dirty="0">
                          <a:effectLst/>
                        </a:rPr>
                        <a:t>BusinessProcess</a:t>
                      </a:r>
                      <a:endParaRPr lang="en-GB" sz="2400" dirty="0">
                        <a:effectLst/>
                      </a:endParaRPr>
                    </a:p>
                    <a:p>
                      <a:pPr marL="1143000" lvl="2" indent="-228600" algn="just">
                        <a:lnSpc>
                          <a:spcPct val="107000"/>
                        </a:lnSpc>
                        <a:spcAft>
                          <a:spcPts val="0"/>
                        </a:spcAft>
                        <a:buFont typeface="Wingdings" panose="05000000000000000000" pitchFamily="2" charset="2"/>
                        <a:buChar char=""/>
                      </a:pPr>
                      <a:r>
                        <a:rPr lang="en-US" sz="1800" dirty="0">
                          <a:effectLst/>
                        </a:rPr>
                        <a:t>WorkflowStepSequence</a:t>
                      </a:r>
                      <a:endParaRPr lang="en-GB" sz="2400" dirty="0">
                        <a:effectLst/>
                      </a:endParaRPr>
                    </a:p>
                    <a:p>
                      <a:pPr marL="1143000" lvl="2" indent="-228600" algn="just">
                        <a:lnSpc>
                          <a:spcPct val="107000"/>
                        </a:lnSpc>
                        <a:spcAft>
                          <a:spcPts val="0"/>
                        </a:spcAft>
                        <a:buFont typeface="Wingdings" panose="05000000000000000000" pitchFamily="2" charset="2"/>
                        <a:buChar char=""/>
                      </a:pPr>
                      <a:r>
                        <a:rPr lang="en-US" sz="1800" dirty="0">
                          <a:effectLst/>
                        </a:rPr>
                        <a:t>WorkflowSteps</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MetadataDrivenAction</a:t>
                      </a:r>
                      <a:endParaRPr lang="en-GB" sz="2400" dirty="0">
                        <a:effectLst/>
                      </a:endParaRPr>
                    </a:p>
                    <a:p>
                      <a:pPr marL="1600200" lvl="3" indent="-228600" algn="just">
                        <a:lnSpc>
                          <a:spcPct val="107000"/>
                        </a:lnSpc>
                        <a:spcAft>
                          <a:spcPts val="0"/>
                        </a:spcAft>
                        <a:buFont typeface="Symbol" panose="05050102010706020507" pitchFamily="18" charset="2"/>
                        <a:buChar char=""/>
                      </a:pPr>
                      <a:r>
                        <a:rPr lang="en-US" sz="1800" dirty="0">
                          <a:effectLst/>
                        </a:rPr>
                        <a:t>ComputationAction</a:t>
                      </a:r>
                      <a:endParaRPr lang="en-GB" sz="2400" dirty="0">
                        <a:effectLst/>
                      </a:endParaRPr>
                    </a:p>
                    <a:p>
                      <a:pPr algn="just">
                        <a:lnSpc>
                          <a:spcPct val="107000"/>
                        </a:lnSpc>
                        <a:spcAft>
                          <a:spcPts val="0"/>
                        </a:spcAft>
                      </a:pPr>
                      <a:r>
                        <a:rPr lang="en-US" sz="1800" dirty="0">
                          <a:effectLst/>
                        </a:rPr>
                        <a:t> </a:t>
                      </a:r>
                      <a:endParaRPr lang="en-GB" sz="2400" dirty="0">
                        <a:effectLst/>
                      </a:endParaRPr>
                    </a:p>
                    <a:p>
                      <a:pPr algn="just">
                        <a:lnSpc>
                          <a:spcPct val="150000"/>
                        </a:lnSpc>
                        <a:spcAft>
                          <a:spcPts val="0"/>
                        </a:spcAft>
                      </a:pPr>
                      <a:r>
                        <a:rPr lang="en-US" sz="1800" dirty="0">
                          <a:effectLs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r>
            </a:tbl>
          </a:graphicData>
        </a:graphic>
      </p:graphicFrame>
      <p:sp>
        <p:nvSpPr>
          <p:cNvPr id="7" name="Title 6"/>
          <p:cNvSpPr>
            <a:spLocks noGrp="1"/>
          </p:cNvSpPr>
          <p:nvPr>
            <p:ph type="title"/>
          </p:nvPr>
        </p:nvSpPr>
        <p:spPr>
          <a:xfrm>
            <a:off x="205274" y="351555"/>
            <a:ext cx="8938726" cy="729577"/>
          </a:xfrm>
        </p:spPr>
        <p:txBody>
          <a:bodyPr>
            <a:noAutofit/>
          </a:bodyPr>
          <a:lstStyle/>
          <a:p>
            <a:r>
              <a:rPr lang="en-GB" sz="2400" dirty="0"/>
              <a:t>Building ADESBPM: </a:t>
            </a:r>
            <a:r>
              <a:rPr lang="en-GB" sz="2400" dirty="0" smtClean="0"/>
              <a:t>PDI &amp; DDI 4 Information models</a:t>
            </a:r>
            <a:endParaRPr lang="en-GB" sz="2400" dirty="0"/>
          </a:p>
        </p:txBody>
      </p:sp>
      <p:sp>
        <p:nvSpPr>
          <p:cNvPr id="2" name="Slide Number Placeholder 1"/>
          <p:cNvSpPr>
            <a:spLocks noGrp="1"/>
          </p:cNvSpPr>
          <p:nvPr>
            <p:ph type="sldNum" sz="quarter" idx="12"/>
          </p:nvPr>
        </p:nvSpPr>
        <p:spPr/>
        <p:txBody>
          <a:bodyPr/>
          <a:lstStyle/>
          <a:p>
            <a:fld id="{77FEE59C-560B-4441-9A98-66D4CB955D4E}" type="slidenum">
              <a:rPr lang="en-GB" smtClean="0"/>
              <a:pPr/>
              <a:t>14</a:t>
            </a:fld>
            <a:endParaRPr lang="en-GB"/>
          </a:p>
        </p:txBody>
      </p:sp>
    </p:spTree>
    <p:extLst>
      <p:ext uri="{BB962C8B-B14F-4D97-AF65-F5344CB8AC3E}">
        <p14:creationId xmlns:p14="http://schemas.microsoft.com/office/powerpoint/2010/main" val="3511497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1999" y="309111"/>
            <a:ext cx="8344801" cy="702944"/>
          </a:xfrm>
        </p:spPr>
        <p:txBody>
          <a:bodyPr/>
          <a:lstStyle/>
          <a:p>
            <a:r>
              <a:rPr lang="en-GB" dirty="0" smtClean="0"/>
              <a:t>Building ADESBPM</a:t>
            </a:r>
            <a:endParaRPr lang="en-GB" dirty="0"/>
          </a:p>
        </p:txBody>
      </p:sp>
      <p:sp>
        <p:nvSpPr>
          <p:cNvPr id="5" name="Content Placeholder 4"/>
          <p:cNvSpPr>
            <a:spLocks noGrp="1"/>
          </p:cNvSpPr>
          <p:nvPr>
            <p:ph idx="1"/>
          </p:nvPr>
        </p:nvSpPr>
        <p:spPr>
          <a:xfrm>
            <a:off x="341999" y="1211580"/>
            <a:ext cx="8344800" cy="4179780"/>
          </a:xfrm>
        </p:spPr>
        <p:txBody>
          <a:bodyPr>
            <a:normAutofit fontScale="92500" lnSpcReduction="10000"/>
          </a:bodyPr>
          <a:lstStyle/>
          <a:p>
            <a:r>
              <a:rPr lang="en-GB" sz="2400" dirty="0" smtClean="0"/>
              <a:t>Use PDI ETLs to define a set of business activities required to produce ALPHA data</a:t>
            </a:r>
            <a:endParaRPr lang="en-GB" sz="2000" dirty="0" smtClean="0"/>
          </a:p>
          <a:p>
            <a:pPr lvl="1"/>
            <a:r>
              <a:rPr lang="en-GB" sz="2000" dirty="0" smtClean="0"/>
              <a:t>Map jobs to GLBPM steps</a:t>
            </a:r>
          </a:p>
          <a:p>
            <a:pPr lvl="1"/>
            <a:r>
              <a:rPr lang="en-GB" sz="2000" dirty="0" smtClean="0"/>
              <a:t>Specialise the GLBPM steps to demographic and epidemiological surveillance concepts,  entities and relationships</a:t>
            </a:r>
          </a:p>
          <a:p>
            <a:r>
              <a:rPr lang="en-GB" sz="2400" dirty="0" smtClean="0"/>
              <a:t>GLBPM steps create reusable metadata using a generalised vocabulary. </a:t>
            </a:r>
          </a:p>
          <a:p>
            <a:pPr lvl="1"/>
            <a:r>
              <a:rPr lang="en-GB" sz="2000" dirty="0" smtClean="0"/>
              <a:t>Facilitates communication with users outside ALPHA. </a:t>
            </a:r>
          </a:p>
          <a:p>
            <a:pPr lvl="1"/>
            <a:r>
              <a:rPr lang="en-GB" sz="2000" dirty="0" smtClean="0"/>
              <a:t>Intended for a wide audience  thus too broad for ALPHA</a:t>
            </a:r>
          </a:p>
          <a:p>
            <a:r>
              <a:rPr lang="en-GB" sz="2400" dirty="0" smtClean="0"/>
              <a:t> ADESBPM steps create reusable metadata using domain-specific vocabulary</a:t>
            </a:r>
            <a:endParaRPr lang="en-GB" sz="2400" dirty="0"/>
          </a:p>
          <a:p>
            <a:pPr lvl="1"/>
            <a:r>
              <a:rPr lang="en-GB" sz="2000" dirty="0" smtClean="0"/>
              <a:t>Provide a more concrete guide for ALPHA data managers and researchers during design and documentation of ALPHA ETLs</a:t>
            </a:r>
            <a:endParaRPr lang="en-GB" sz="2000" dirty="0"/>
          </a:p>
        </p:txBody>
      </p:sp>
      <p:sp>
        <p:nvSpPr>
          <p:cNvPr id="2" name="Slide Number Placeholder 1"/>
          <p:cNvSpPr>
            <a:spLocks noGrp="1"/>
          </p:cNvSpPr>
          <p:nvPr>
            <p:ph type="sldNum" sz="quarter" idx="12"/>
          </p:nvPr>
        </p:nvSpPr>
        <p:spPr/>
        <p:txBody>
          <a:bodyPr/>
          <a:lstStyle/>
          <a:p>
            <a:fld id="{77FEE59C-560B-4441-9A98-66D4CB955D4E}" type="slidenum">
              <a:rPr lang="en-GB" smtClean="0"/>
              <a:pPr/>
              <a:t>15</a:t>
            </a:fld>
            <a:endParaRPr lang="en-GB"/>
          </a:p>
        </p:txBody>
      </p:sp>
    </p:spTree>
    <p:extLst>
      <p:ext uri="{BB962C8B-B14F-4D97-AF65-F5344CB8AC3E}">
        <p14:creationId xmlns:p14="http://schemas.microsoft.com/office/powerpoint/2010/main" val="1112147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620" y="2453951"/>
            <a:ext cx="7886700" cy="1071619"/>
          </a:xfrm>
        </p:spPr>
        <p:txBody>
          <a:bodyPr/>
          <a:lstStyle/>
          <a:p>
            <a:pPr algn="ctr"/>
            <a:r>
              <a:rPr lang="en-GB" dirty="0" smtClean="0"/>
              <a:t>Going the last mile…</a:t>
            </a:r>
            <a:endParaRPr lang="en-GB" dirty="0"/>
          </a:p>
        </p:txBody>
      </p:sp>
      <p:sp>
        <p:nvSpPr>
          <p:cNvPr id="6" name="Text Placeholder 5"/>
          <p:cNvSpPr>
            <a:spLocks noGrp="1"/>
          </p:cNvSpPr>
          <p:nvPr>
            <p:ph type="body" idx="1"/>
          </p:nvPr>
        </p:nvSpPr>
        <p:spPr>
          <a:xfrm>
            <a:off x="369992" y="3696411"/>
            <a:ext cx="7886700" cy="1500187"/>
          </a:xfrm>
        </p:spPr>
        <p:txBody>
          <a:bodyPr/>
          <a:lstStyle/>
          <a:p>
            <a:pPr algn="ctr"/>
            <a:r>
              <a:rPr lang="en-GB" sz="2400" i="1" dirty="0">
                <a:latin typeface="Arial" panose="020B0604020202020204" pitchFamily="34" charset="0"/>
                <a:cs typeface="Arial" panose="020B0604020202020204" pitchFamily="34" charset="0"/>
              </a:rPr>
              <a:t>Mapping Pentaho transformations to Structured Data Transform Language (SDTL)</a:t>
            </a:r>
            <a:endParaRPr lang="en-GB" i="1" dirty="0"/>
          </a:p>
        </p:txBody>
      </p:sp>
      <p:sp>
        <p:nvSpPr>
          <p:cNvPr id="4" name="Slide Number Placeholder 3"/>
          <p:cNvSpPr>
            <a:spLocks noGrp="1"/>
          </p:cNvSpPr>
          <p:nvPr>
            <p:ph type="sldNum" sz="quarter" idx="12"/>
          </p:nvPr>
        </p:nvSpPr>
        <p:spPr/>
        <p:txBody>
          <a:bodyPr/>
          <a:lstStyle/>
          <a:p>
            <a:fld id="{77FEE59C-560B-4441-9A98-66D4CB955D4E}" type="slidenum">
              <a:rPr lang="en-GB" smtClean="0"/>
              <a:pPr/>
              <a:t>16</a:t>
            </a:fld>
            <a:endParaRPr lang="en-GB"/>
          </a:p>
        </p:txBody>
      </p:sp>
      <p:pic>
        <p:nvPicPr>
          <p:cNvPr id="7" name="Picture 6"/>
          <p:cNvPicPr>
            <a:picLocks noChangeAspect="1"/>
          </p:cNvPicPr>
          <p:nvPr/>
        </p:nvPicPr>
        <p:blipFill>
          <a:blip r:embed="rId2"/>
          <a:stretch>
            <a:fillRect/>
          </a:stretch>
        </p:blipFill>
        <p:spPr>
          <a:xfrm>
            <a:off x="2067344" y="391886"/>
            <a:ext cx="4367449" cy="2453951"/>
          </a:xfrm>
          <a:prstGeom prst="rect">
            <a:avLst/>
          </a:prstGeom>
        </p:spPr>
      </p:pic>
    </p:spTree>
    <p:extLst>
      <p:ext uri="{BB962C8B-B14F-4D97-AF65-F5344CB8AC3E}">
        <p14:creationId xmlns:p14="http://schemas.microsoft.com/office/powerpoint/2010/main" val="2283093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t>Going the last </a:t>
            </a:r>
            <a:r>
              <a:rPr lang="en-GB" sz="2800" dirty="0" smtClean="0"/>
              <a:t>mile: Structured Data Transform Language (SDTL)</a:t>
            </a:r>
            <a:endParaRPr lang="en-GB" sz="2800" dirty="0"/>
          </a:p>
        </p:txBody>
      </p:sp>
      <p:sp>
        <p:nvSpPr>
          <p:cNvPr id="7" name="Content Placeholder 6"/>
          <p:cNvSpPr>
            <a:spLocks noGrp="1"/>
          </p:cNvSpPr>
          <p:nvPr>
            <p:ph sz="half" idx="1"/>
          </p:nvPr>
        </p:nvSpPr>
        <p:spPr>
          <a:xfrm>
            <a:off x="342000" y="1602000"/>
            <a:ext cx="4118400" cy="4581086"/>
          </a:xfrm>
        </p:spPr>
        <p:txBody>
          <a:bodyPr>
            <a:normAutofit fontScale="92500" lnSpcReduction="10000"/>
          </a:bodyPr>
          <a:lstStyle/>
          <a:p>
            <a:r>
              <a:rPr lang="en-US" sz="2800" dirty="0" smtClean="0"/>
              <a:t>There </a:t>
            </a:r>
            <a:r>
              <a:rPr lang="en-US" sz="2800" dirty="0"/>
              <a:t>is a specificity gap between GLBPM (and ADESBPM) and the ALPHA data production systems</a:t>
            </a:r>
          </a:p>
          <a:p>
            <a:pPr lvl="1"/>
            <a:r>
              <a:rPr lang="en-US" sz="2400" dirty="0"/>
              <a:t>We are using </a:t>
            </a:r>
            <a:r>
              <a:rPr lang="en-US" sz="2400" dirty="0" smtClean="0"/>
              <a:t>DDI </a:t>
            </a:r>
            <a:r>
              <a:rPr lang="en-US" sz="2400" dirty="0"/>
              <a:t>4 to bridge that gap</a:t>
            </a:r>
          </a:p>
          <a:p>
            <a:r>
              <a:rPr lang="en-US" sz="2800" dirty="0"/>
              <a:t>PDI transformation steps details provide DDI 4 WorkflowStep descriptions</a:t>
            </a:r>
            <a:r>
              <a:rPr lang="en-US" sz="2800" dirty="0" smtClean="0"/>
              <a:t>.</a:t>
            </a:r>
          </a:p>
          <a:p>
            <a:r>
              <a:rPr lang="en-US" sz="2800" dirty="0" smtClean="0"/>
              <a:t>Map PDI transformation steps to SDTL </a:t>
            </a:r>
          </a:p>
          <a:p>
            <a:r>
              <a:rPr lang="en-US" sz="2800" dirty="0" smtClean="0"/>
              <a:t>SDTL maps to DDI 3/4 </a:t>
            </a:r>
          </a:p>
          <a:p>
            <a:endParaRPr lang="en-US" sz="2800" dirty="0"/>
          </a:p>
          <a:p>
            <a:pPr marL="0" indent="0">
              <a:buNone/>
            </a:pPr>
            <a:endParaRPr lang="en-GB" sz="2000" dirty="0"/>
          </a:p>
        </p:txBody>
      </p:sp>
      <p:sp>
        <p:nvSpPr>
          <p:cNvPr id="9" name="Content Placeholder 8"/>
          <p:cNvSpPr>
            <a:spLocks noGrp="1"/>
          </p:cNvSpPr>
          <p:nvPr>
            <p:ph sz="half" idx="2"/>
          </p:nvPr>
        </p:nvSpPr>
        <p:spPr/>
        <p:txBody>
          <a:bodyPr>
            <a:normAutofit fontScale="92500" lnSpcReduction="10000"/>
          </a:bodyPr>
          <a:lstStyle/>
          <a:p>
            <a:r>
              <a:rPr lang="en-GB" sz="2400" dirty="0"/>
              <a:t>SDTL – a model for describing data transformations</a:t>
            </a:r>
          </a:p>
          <a:p>
            <a:r>
              <a:rPr lang="en-GB" sz="2400" dirty="0"/>
              <a:t>Developed in the C</a:t>
            </a:r>
            <a:r>
              <a:rPr lang="en-GB" sz="2400" baseline="30000" dirty="0"/>
              <a:t>2</a:t>
            </a:r>
            <a:r>
              <a:rPr lang="en-GB" sz="2400" dirty="0"/>
              <a:t>metadata project</a:t>
            </a:r>
          </a:p>
          <a:p>
            <a:r>
              <a:rPr lang="en-GB" sz="2400" dirty="0">
                <a:hlinkClick r:id="rId2"/>
              </a:rPr>
              <a:t>http://c2metadata.gitlab.io/sdtl-docs/</a:t>
            </a:r>
            <a:r>
              <a:rPr lang="en-GB" sz="2400" dirty="0"/>
              <a:t> &amp; </a:t>
            </a:r>
            <a:r>
              <a:rPr lang="en-GB" sz="2400" dirty="0">
                <a:hlinkClick r:id="rId3"/>
              </a:rPr>
              <a:t>http://c2metadata.org/</a:t>
            </a:r>
            <a:endParaRPr lang="en-GB" sz="2400" dirty="0"/>
          </a:p>
          <a:p>
            <a:r>
              <a:rPr lang="en-GB" sz="2400" dirty="0"/>
              <a:t>The language aims to document data transformations carried out in common statistical packages (SPSS, Stata, R, SAS etc)</a:t>
            </a:r>
          </a:p>
          <a:p>
            <a:endParaRPr lang="en-GB" dirty="0"/>
          </a:p>
        </p:txBody>
      </p:sp>
      <p:sp>
        <p:nvSpPr>
          <p:cNvPr id="4" name="Slide Number Placeholder 3"/>
          <p:cNvSpPr>
            <a:spLocks noGrp="1"/>
          </p:cNvSpPr>
          <p:nvPr>
            <p:ph type="sldNum" sz="quarter" idx="12"/>
          </p:nvPr>
        </p:nvSpPr>
        <p:spPr/>
        <p:txBody>
          <a:bodyPr/>
          <a:lstStyle/>
          <a:p>
            <a:fld id="{77FEE59C-560B-4441-9A98-66D4CB955D4E}" type="slidenum">
              <a:rPr lang="en-GB" smtClean="0"/>
              <a:pPr/>
              <a:t>17</a:t>
            </a:fld>
            <a:endParaRPr lang="en-GB"/>
          </a:p>
        </p:txBody>
      </p:sp>
    </p:spTree>
    <p:extLst>
      <p:ext uri="{BB962C8B-B14F-4D97-AF65-F5344CB8AC3E}">
        <p14:creationId xmlns:p14="http://schemas.microsoft.com/office/powerpoint/2010/main" val="597717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7FEE59C-560B-4441-9A98-66D4CB955D4E}" type="slidenum">
              <a:rPr lang="en-GB" smtClean="0"/>
              <a:pPr/>
              <a:t>18</a:t>
            </a:fld>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1139591376"/>
              </p:ext>
            </p:extLst>
          </p:nvPr>
        </p:nvGraphicFramePr>
        <p:xfrm>
          <a:off x="1307918" y="273247"/>
          <a:ext cx="6629400" cy="6160011"/>
        </p:xfrm>
        <a:graphic>
          <a:graphicData uri="http://schemas.openxmlformats.org/drawingml/2006/table">
            <a:tbl>
              <a:tblPr firstRow="1" firstCol="1" bandRow="1">
                <a:tableStyleId>{5C22544A-7EE6-4342-B048-85BDC9FD1C3A}</a:tableStyleId>
              </a:tblPr>
              <a:tblGrid>
                <a:gridCol w="1813423"/>
                <a:gridCol w="1620189"/>
                <a:gridCol w="1858016"/>
                <a:gridCol w="1337772"/>
              </a:tblGrid>
              <a:tr h="137903">
                <a:tc>
                  <a:txBody>
                    <a:bodyPr/>
                    <a:lstStyle/>
                    <a:p>
                      <a:pPr algn="l" rtl="0" fontAlgn="ctr"/>
                      <a:r>
                        <a:rPr lang="en-GB" sz="1200" u="none" strike="noStrike" dirty="0">
                          <a:effectLst/>
                        </a:rPr>
                        <a:t>Composite type</a:t>
                      </a:r>
                      <a:endParaRPr lang="en-GB" sz="1200" b="0" i="0" u="none" strike="noStrike" dirty="0">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Properties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Type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Cardinality</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dirty="0">
                          <a:effectLst/>
                        </a:rPr>
                        <a:t>ExpressionBase</a:t>
                      </a:r>
                      <a:endParaRPr lang="en-GB" sz="1200" b="0" i="0" u="none" strike="noStrike" dirty="0">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dirty="0">
                          <a:effectLst/>
                        </a:rPr>
                        <a:t>Name</a:t>
                      </a:r>
                      <a:endParaRPr lang="en-GB" sz="1200" b="0" i="0" u="none" strike="noStrike" dirty="0">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TypeName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1..1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TransformBase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Command</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dirty="0">
                          <a:effectLst/>
                        </a:rPr>
                        <a:t> </a:t>
                      </a:r>
                      <a:endParaRPr lang="en-GB" sz="1200" b="0" i="0" u="none" strike="noStrike" dirty="0">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SourceInformation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SourceInformation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Comment</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CommentText</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Compute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Variable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VariableRange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VariableRangeExpression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Expression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ExpressionBase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Condition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ExpressionBase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Delete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Variables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VariableRange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VariableRangeExpression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dirty="0">
                          <a:effectLst/>
                        </a:rPr>
                        <a:t>FunctionCallExpression</a:t>
                      </a:r>
                      <a:endParaRPr lang="en-GB" sz="1200" b="0" i="0" u="none" strike="noStrike" dirty="0">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Function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1..1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ProprietaryOperator</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IsProprietary</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Boolean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Arguments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ExpressionBase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Recode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RecodedVariables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RecodeVariable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RecodedVariableRange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VariableRangeExpression</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Rules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RecodeRule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RecodeRule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FromValue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FromValueRange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ValueRange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SpecialFromValue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To</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SpecialToValue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Label</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RecodeVariable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Source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Target</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dirty="0">
                          <a:effectLst/>
                        </a:rPr>
                        <a:t>ReshapeLong</a:t>
                      </a:r>
                      <a:endParaRPr lang="en-GB" sz="1200" b="0" i="0" u="none" strike="noStrike" dirty="0">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MakeItems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IndexValues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Int</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IndexVarName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ReshapeWide</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KeepItems</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0..n</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IdVar</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0..1</a:t>
                      </a:r>
                      <a:endParaRPr lang="en-GB" sz="1200" b="0" i="0" u="none" strike="noStrike">
                        <a:solidFill>
                          <a:srgbClr val="000000"/>
                        </a:solidFill>
                        <a:effectLst/>
                        <a:latin typeface="Calibri" panose="020F0502020204030204" pitchFamily="34" charset="0"/>
                      </a:endParaRPr>
                    </a:p>
                  </a:txBody>
                  <a:tcPr marL="3787" marR="3787" marT="3787" marB="0" anchor="ctr"/>
                </a:tc>
              </a:tr>
              <a:tr h="137903">
                <a:tc>
                  <a:txBody>
                    <a:bodyPr/>
                    <a:lstStyle/>
                    <a:p>
                      <a:pPr algn="l" rtl="0" fontAlgn="ctr"/>
                      <a:r>
                        <a:rPr lang="en-GB" sz="1200" u="none" strike="noStrike">
                          <a:effectLst/>
                        </a:rPr>
                        <a:t> </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IndexVar</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a:effectLst/>
                        </a:rPr>
                        <a:t>string</a:t>
                      </a:r>
                      <a:endParaRPr lang="en-GB" sz="1200" b="0" i="0" u="none" strike="noStrike">
                        <a:solidFill>
                          <a:srgbClr val="000000"/>
                        </a:solidFill>
                        <a:effectLst/>
                        <a:latin typeface="Calibri" panose="020F0502020204030204" pitchFamily="34" charset="0"/>
                      </a:endParaRPr>
                    </a:p>
                  </a:txBody>
                  <a:tcPr marL="3787" marR="3787" marT="3787" marB="0" anchor="ctr"/>
                </a:tc>
                <a:tc>
                  <a:txBody>
                    <a:bodyPr/>
                    <a:lstStyle/>
                    <a:p>
                      <a:pPr algn="l" rtl="0" fontAlgn="ctr"/>
                      <a:r>
                        <a:rPr lang="en-GB" sz="1200" u="none" strike="noStrike" dirty="0">
                          <a:effectLst/>
                        </a:rPr>
                        <a:t>0..1</a:t>
                      </a:r>
                      <a:endParaRPr lang="en-GB" sz="1200" b="0" i="0" u="none" strike="noStrike" dirty="0">
                        <a:solidFill>
                          <a:srgbClr val="000000"/>
                        </a:solidFill>
                        <a:effectLst/>
                        <a:latin typeface="Calibri" panose="020F0502020204030204" pitchFamily="34" charset="0"/>
                      </a:endParaRPr>
                    </a:p>
                  </a:txBody>
                  <a:tcPr marL="3787" marR="3787" marT="3787" marB="0" anchor="ctr"/>
                </a:tc>
              </a:tr>
            </a:tbl>
          </a:graphicData>
        </a:graphic>
      </p:graphicFrame>
    </p:spTree>
    <p:extLst>
      <p:ext uri="{BB962C8B-B14F-4D97-AF65-F5344CB8AC3E}">
        <p14:creationId xmlns:p14="http://schemas.microsoft.com/office/powerpoint/2010/main" val="1642833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966" y="503853"/>
            <a:ext cx="8882743" cy="597306"/>
          </a:xfrm>
        </p:spPr>
        <p:txBody>
          <a:bodyPr>
            <a:noAutofit/>
          </a:bodyPr>
          <a:lstStyle/>
          <a:p>
            <a:r>
              <a:rPr lang="en-GB" sz="2700" dirty="0" smtClean="0"/>
              <a:t>The last mile: WorkflowStep decomposition</a:t>
            </a:r>
            <a:endParaRPr lang="en-GB" sz="2700" dirty="0"/>
          </a:p>
        </p:txBody>
      </p:sp>
      <p:sp>
        <p:nvSpPr>
          <p:cNvPr id="8" name="Content Placeholder 7"/>
          <p:cNvSpPr>
            <a:spLocks noGrp="1"/>
          </p:cNvSpPr>
          <p:nvPr>
            <p:ph idx="1"/>
          </p:nvPr>
        </p:nvSpPr>
        <p:spPr>
          <a:xfrm>
            <a:off x="342000" y="1324947"/>
            <a:ext cx="8344800" cy="4207635"/>
          </a:xfrm>
        </p:spPr>
        <p:txBody>
          <a:bodyPr>
            <a:noAutofit/>
          </a:bodyPr>
          <a:lstStyle/>
          <a:p>
            <a:r>
              <a:rPr lang="en-US" sz="2800" dirty="0" smtClean="0"/>
              <a:t>Identify the SDTL equivalents of the PDI steps used in ALPHA ETLs</a:t>
            </a:r>
          </a:p>
          <a:p>
            <a:r>
              <a:rPr lang="en-US" sz="2800" dirty="0" smtClean="0"/>
              <a:t>Compile a list of PDI transformation steps that are not accounted for in SDTL (vice versa is unlikely…)</a:t>
            </a:r>
          </a:p>
          <a:p>
            <a:r>
              <a:rPr lang="en-US" sz="2800" dirty="0"/>
              <a:t>S</a:t>
            </a:r>
            <a:r>
              <a:rPr lang="en-US" sz="2800" dirty="0" smtClean="0"/>
              <a:t>uggest extensions to SDTL  if needed </a:t>
            </a:r>
          </a:p>
          <a:p>
            <a:r>
              <a:rPr lang="en-US" sz="2800" dirty="0" smtClean="0"/>
              <a:t>This will provide a way to document lower levels of PDI transformations in DDI</a:t>
            </a:r>
          </a:p>
          <a:p>
            <a:endParaRPr lang="en-GB" sz="2800" dirty="0"/>
          </a:p>
        </p:txBody>
      </p:sp>
      <p:sp>
        <p:nvSpPr>
          <p:cNvPr id="9" name="Slide Number Placeholder 8"/>
          <p:cNvSpPr>
            <a:spLocks noGrp="1"/>
          </p:cNvSpPr>
          <p:nvPr>
            <p:ph type="sldNum" sz="quarter" idx="12"/>
          </p:nvPr>
        </p:nvSpPr>
        <p:spPr/>
        <p:txBody>
          <a:bodyPr/>
          <a:lstStyle/>
          <a:p>
            <a:fld id="{77FEE59C-560B-4441-9A98-66D4CB955D4E}" type="slidenum">
              <a:rPr lang="en-GB" smtClean="0"/>
              <a:pPr/>
              <a:t>19</a:t>
            </a:fld>
            <a:endParaRPr lang="en-GB"/>
          </a:p>
        </p:txBody>
      </p:sp>
    </p:spTree>
    <p:extLst>
      <p:ext uri="{BB962C8B-B14F-4D97-AF65-F5344CB8AC3E}">
        <p14:creationId xmlns:p14="http://schemas.microsoft.com/office/powerpoint/2010/main" val="818255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486363"/>
            <a:ext cx="7886700" cy="1144800"/>
          </a:xfrm>
        </p:spPr>
        <p:txBody>
          <a:bodyPr>
            <a:normAutofit/>
          </a:bodyPr>
          <a:lstStyle/>
          <a:p>
            <a:r>
              <a:rPr lang="en-GB" sz="4400" dirty="0"/>
              <a:t>Overview</a:t>
            </a:r>
          </a:p>
        </p:txBody>
      </p:sp>
      <p:sp>
        <p:nvSpPr>
          <p:cNvPr id="3" name="Content Placeholder 2"/>
          <p:cNvSpPr>
            <a:spLocks noGrp="1"/>
          </p:cNvSpPr>
          <p:nvPr>
            <p:ph idx="1"/>
          </p:nvPr>
        </p:nvSpPr>
        <p:spPr>
          <a:xfrm>
            <a:off x="342000" y="1631163"/>
            <a:ext cx="8344800" cy="3962492"/>
          </a:xfrm>
        </p:spPr>
        <p:txBody>
          <a:bodyPr>
            <a:normAutofit fontScale="92500" lnSpcReduction="10000"/>
          </a:bodyPr>
          <a:lstStyle/>
          <a:p>
            <a:r>
              <a:rPr lang="en-GB" sz="2800" dirty="0">
                <a:latin typeface="Arial" panose="020B0604020202020204" pitchFamily="34" charset="0"/>
                <a:cs typeface="Arial" panose="020B0604020202020204" pitchFamily="34" charset="0"/>
              </a:rPr>
              <a:t>ALPHA network</a:t>
            </a:r>
          </a:p>
          <a:p>
            <a:pPr lvl="1"/>
            <a:r>
              <a:rPr lang="en-GB" sz="2400" dirty="0">
                <a:latin typeface="Arial" panose="020B0604020202020204" pitchFamily="34" charset="0"/>
                <a:cs typeface="Arial" panose="020B0604020202020204" pitchFamily="34" charset="0"/>
              </a:rPr>
              <a:t>Background</a:t>
            </a:r>
          </a:p>
          <a:p>
            <a:pPr lvl="1"/>
            <a:r>
              <a:rPr lang="en-GB" sz="2400" dirty="0">
                <a:latin typeface="Arial" panose="020B0604020202020204" pitchFamily="34" charset="0"/>
                <a:cs typeface="Arial" panose="020B0604020202020204" pitchFamily="34" charset="0"/>
              </a:rPr>
              <a:t>Data </a:t>
            </a:r>
            <a:r>
              <a:rPr lang="en-GB" sz="2400" dirty="0" smtClean="0">
                <a:latin typeface="Arial" panose="020B0604020202020204" pitchFamily="34" charset="0"/>
                <a:cs typeface="Arial" panose="020B0604020202020204" pitchFamily="34" charset="0"/>
              </a:rPr>
              <a:t>management</a:t>
            </a:r>
            <a:endParaRPr lang="en-GB" sz="24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Motivation</a:t>
            </a:r>
          </a:p>
          <a:p>
            <a:r>
              <a:rPr lang="en-GB" sz="2800" dirty="0">
                <a:latin typeface="Arial" panose="020B0604020202020204" pitchFamily="34" charset="0"/>
                <a:cs typeface="Arial" panose="020B0604020202020204" pitchFamily="34" charset="0"/>
              </a:rPr>
              <a:t>Developing a business process model for ALPHA data management</a:t>
            </a:r>
          </a:p>
          <a:p>
            <a:r>
              <a:rPr lang="en-GB" sz="2800" dirty="0">
                <a:latin typeface="Arial" panose="020B0604020202020204" pitchFamily="34" charset="0"/>
                <a:cs typeface="Arial" panose="020B0604020202020204" pitchFamily="34" charset="0"/>
              </a:rPr>
              <a:t>Going the last mile: Mapping </a:t>
            </a:r>
            <a:r>
              <a:rPr lang="en-GB" sz="2800" dirty="0" smtClean="0">
                <a:latin typeface="Arial" panose="020B0604020202020204" pitchFamily="34" charset="0"/>
                <a:cs typeface="Arial" panose="020B0604020202020204" pitchFamily="34" charset="0"/>
              </a:rPr>
              <a:t>Pentaho transformations </a:t>
            </a:r>
            <a:r>
              <a:rPr lang="en-GB" sz="2800" dirty="0">
                <a:latin typeface="Arial" panose="020B0604020202020204" pitchFamily="34" charset="0"/>
                <a:cs typeface="Arial" panose="020B0604020202020204" pitchFamily="34" charset="0"/>
              </a:rPr>
              <a:t>to </a:t>
            </a:r>
            <a:r>
              <a:rPr lang="en-GB" sz="2800" dirty="0" smtClean="0">
                <a:latin typeface="Arial" panose="020B0604020202020204" pitchFamily="34" charset="0"/>
                <a:cs typeface="Arial" panose="020B0604020202020204" pitchFamily="34" charset="0"/>
              </a:rPr>
              <a:t>Structured Data Transform Language (SDTL)</a:t>
            </a:r>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Where we are we now?</a:t>
            </a:r>
          </a:p>
          <a:p>
            <a:r>
              <a:rPr lang="en-GB" sz="2800" dirty="0" smtClean="0">
                <a:latin typeface="Arial" panose="020B0604020202020204" pitchFamily="34" charset="0"/>
                <a:cs typeface="Arial" panose="020B0604020202020204" pitchFamily="34" charset="0"/>
              </a:rPr>
              <a:t>Where to next?</a:t>
            </a:r>
            <a:endParaRPr lang="en-GB"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77FEE59C-560B-4441-9A98-66D4CB955D4E}" type="slidenum">
              <a:rPr lang="en-GB" smtClean="0"/>
              <a:pPr/>
              <a:t>2</a:t>
            </a:fld>
            <a:endParaRPr lang="en-GB"/>
          </a:p>
        </p:txBody>
      </p:sp>
    </p:spTree>
    <p:extLst>
      <p:ext uri="{BB962C8B-B14F-4D97-AF65-F5344CB8AC3E}">
        <p14:creationId xmlns:p14="http://schemas.microsoft.com/office/powerpoint/2010/main" val="3689255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5975" y="3081144"/>
            <a:ext cx="7886700" cy="765110"/>
          </a:xfrm>
        </p:spPr>
        <p:txBody>
          <a:bodyPr/>
          <a:lstStyle/>
          <a:p>
            <a:pPr algn="ctr"/>
            <a:r>
              <a:rPr lang="en-GB" dirty="0" smtClean="0"/>
              <a:t>Where are we now?</a:t>
            </a:r>
            <a:endParaRPr lang="en-GB" dirty="0"/>
          </a:p>
        </p:txBody>
      </p:sp>
      <p:sp>
        <p:nvSpPr>
          <p:cNvPr id="6" name="Text Placeholder 5"/>
          <p:cNvSpPr>
            <a:spLocks noGrp="1"/>
          </p:cNvSpPr>
          <p:nvPr>
            <p:ph type="body" idx="1"/>
          </p:nvPr>
        </p:nvSpPr>
        <p:spPr>
          <a:xfrm>
            <a:off x="342000" y="4187923"/>
            <a:ext cx="7886700" cy="719980"/>
          </a:xfrm>
        </p:spPr>
        <p:txBody>
          <a:bodyPr/>
          <a:lstStyle/>
          <a:p>
            <a:pPr algn="ctr"/>
            <a:r>
              <a:rPr lang="en-GB" i="1" dirty="0" smtClean="0"/>
              <a:t>Initial results on developing ADESBPM and mapping of Pentaho transformation steps to SDTL</a:t>
            </a:r>
            <a:endParaRPr lang="en-GB" i="1" dirty="0"/>
          </a:p>
        </p:txBody>
      </p:sp>
      <p:sp>
        <p:nvSpPr>
          <p:cNvPr id="4" name="Slide Number Placeholder 3"/>
          <p:cNvSpPr>
            <a:spLocks noGrp="1"/>
          </p:cNvSpPr>
          <p:nvPr>
            <p:ph type="sldNum" sz="quarter" idx="12"/>
          </p:nvPr>
        </p:nvSpPr>
        <p:spPr/>
        <p:txBody>
          <a:bodyPr/>
          <a:lstStyle/>
          <a:p>
            <a:fld id="{77FEE59C-560B-4441-9A98-66D4CB955D4E}" type="slidenum">
              <a:rPr lang="en-GB" smtClean="0"/>
              <a:pPr/>
              <a:t>20</a:t>
            </a:fld>
            <a:endParaRPr lang="en-GB"/>
          </a:p>
        </p:txBody>
      </p:sp>
      <p:pic>
        <p:nvPicPr>
          <p:cNvPr id="10" name="Picture 9"/>
          <p:cNvPicPr>
            <a:picLocks noChangeAspect="1"/>
          </p:cNvPicPr>
          <p:nvPr/>
        </p:nvPicPr>
        <p:blipFill>
          <a:blip r:embed="rId2"/>
          <a:stretch>
            <a:fillRect/>
          </a:stretch>
        </p:blipFill>
        <p:spPr>
          <a:xfrm>
            <a:off x="2017462" y="438248"/>
            <a:ext cx="4703726" cy="2642896"/>
          </a:xfrm>
          <a:prstGeom prst="rect">
            <a:avLst/>
          </a:prstGeom>
        </p:spPr>
      </p:pic>
    </p:spTree>
    <p:extLst>
      <p:ext uri="{BB962C8B-B14F-4D97-AF65-F5344CB8AC3E}">
        <p14:creationId xmlns:p14="http://schemas.microsoft.com/office/powerpoint/2010/main" val="3888668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42000" y="273601"/>
            <a:ext cx="8344800" cy="540132"/>
          </a:xfrm>
        </p:spPr>
        <p:txBody>
          <a:bodyPr>
            <a:normAutofit fontScale="90000"/>
          </a:bodyPr>
          <a:lstStyle/>
          <a:p>
            <a:r>
              <a:rPr lang="en-GB" dirty="0"/>
              <a:t>Where are we now</a:t>
            </a:r>
            <a:r>
              <a:rPr lang="en-GB" dirty="0" smtClean="0"/>
              <a:t>? ADESBPM</a:t>
            </a:r>
            <a:endParaRPr lang="en-GB" dirty="0"/>
          </a:p>
        </p:txBody>
      </p:sp>
      <p:sp>
        <p:nvSpPr>
          <p:cNvPr id="4" name="Slide Number Placeholder 3"/>
          <p:cNvSpPr>
            <a:spLocks noGrp="1"/>
          </p:cNvSpPr>
          <p:nvPr>
            <p:ph type="sldNum" sz="quarter" idx="12"/>
          </p:nvPr>
        </p:nvSpPr>
        <p:spPr/>
        <p:txBody>
          <a:bodyPr/>
          <a:lstStyle/>
          <a:p>
            <a:fld id="{77FEE59C-560B-4441-9A98-66D4CB955D4E}" type="slidenum">
              <a:rPr lang="en-GB" smtClean="0"/>
              <a:pPr/>
              <a:t>21</a:t>
            </a:fld>
            <a:endParaRPr lang="en-GB"/>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485535" y="984455"/>
            <a:ext cx="7878814" cy="5201174"/>
          </a:xfrm>
          <a:prstGeom prst="rect">
            <a:avLst/>
          </a:prstGeom>
          <a:ln>
            <a:solidFill>
              <a:schemeClr val="accent1"/>
            </a:solidFill>
          </a:ln>
        </p:spPr>
      </p:pic>
      <p:sp>
        <p:nvSpPr>
          <p:cNvPr id="3" name="Oval 2"/>
          <p:cNvSpPr/>
          <p:nvPr/>
        </p:nvSpPr>
        <p:spPr>
          <a:xfrm>
            <a:off x="4328719" y="2072080"/>
            <a:ext cx="305425" cy="307135"/>
          </a:xfrm>
          <a:prstGeom prst="ellipse">
            <a:avLst/>
          </a:prstGeom>
          <a:no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328719" y="2668363"/>
            <a:ext cx="305425" cy="307135"/>
          </a:xfrm>
          <a:prstGeom prst="ellipse">
            <a:avLst/>
          </a:prstGeom>
          <a:no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4328719" y="3477143"/>
            <a:ext cx="305425" cy="307135"/>
          </a:xfrm>
          <a:prstGeom prst="ellipse">
            <a:avLst/>
          </a:prstGeom>
          <a:no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328719" y="4677818"/>
            <a:ext cx="305425" cy="307135"/>
          </a:xfrm>
          <a:prstGeom prst="ellipse">
            <a:avLst/>
          </a:prstGeom>
          <a:no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4345850" y="4984953"/>
            <a:ext cx="305425" cy="307135"/>
          </a:xfrm>
          <a:prstGeom prst="ellipse">
            <a:avLst/>
          </a:prstGeom>
          <a:no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urved Connector 14"/>
          <p:cNvCxnSpPr>
            <a:endCxn id="9" idx="6"/>
          </p:cNvCxnSpPr>
          <p:nvPr/>
        </p:nvCxnSpPr>
        <p:spPr>
          <a:xfrm rot="5400000">
            <a:off x="4337963" y="2502268"/>
            <a:ext cx="615845" cy="23481"/>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endCxn id="11" idx="6"/>
          </p:cNvCxnSpPr>
          <p:nvPr/>
        </p:nvCxnSpPr>
        <p:spPr>
          <a:xfrm rot="5400000">
            <a:off x="3641157" y="3814916"/>
            <a:ext cx="2009457" cy="2348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5400000" flipH="1" flipV="1">
            <a:off x="3308118" y="3777927"/>
            <a:ext cx="2009457" cy="12700"/>
          </a:xfrm>
          <a:prstGeom prst="curvedConnector3">
            <a:avLst>
              <a:gd name="adj1" fmla="val 4962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p:cNvCxnSpPr>
            <a:stCxn id="9" idx="0"/>
          </p:cNvCxnSpPr>
          <p:nvPr/>
        </p:nvCxnSpPr>
        <p:spPr>
          <a:xfrm rot="16200000" flipH="1" flipV="1">
            <a:off x="4033068" y="3063099"/>
            <a:ext cx="843101" cy="53627"/>
          </a:xfrm>
          <a:prstGeom prst="curvedConnector5">
            <a:avLst>
              <a:gd name="adj1" fmla="val -27114"/>
              <a:gd name="adj2" fmla="val -711047"/>
              <a:gd name="adj3" fmla="val 68215"/>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urved Connector 35"/>
          <p:cNvCxnSpPr>
            <a:endCxn id="13" idx="5"/>
          </p:cNvCxnSpPr>
          <p:nvPr/>
        </p:nvCxnSpPr>
        <p:spPr>
          <a:xfrm rot="16200000" flipH="1">
            <a:off x="3686351" y="4326912"/>
            <a:ext cx="1748245" cy="92147"/>
          </a:xfrm>
          <a:prstGeom prst="curvedConnector5">
            <a:avLst>
              <a:gd name="adj1" fmla="val 42502"/>
              <a:gd name="adj2" fmla="val 396622"/>
              <a:gd name="adj3" fmla="val 113076"/>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863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2000" y="273600"/>
            <a:ext cx="7886700" cy="610320"/>
          </a:xfrm>
        </p:spPr>
        <p:txBody>
          <a:bodyPr>
            <a:normAutofit fontScale="90000"/>
          </a:bodyPr>
          <a:lstStyle/>
          <a:p>
            <a:r>
              <a:rPr lang="en-GB" dirty="0"/>
              <a:t>Where are we now</a:t>
            </a:r>
            <a:r>
              <a:rPr lang="en-GB" dirty="0" smtClean="0"/>
              <a:t>? ADESBPM</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672140"/>
              </p:ext>
            </p:extLst>
          </p:nvPr>
        </p:nvGraphicFramePr>
        <p:xfrm>
          <a:off x="342000" y="967740"/>
          <a:ext cx="8254047" cy="5339397"/>
        </p:xfrm>
        <a:graphic>
          <a:graphicData uri="http://schemas.openxmlformats.org/drawingml/2006/table">
            <a:tbl>
              <a:tblPr firstRow="1" bandRow="1">
                <a:tableStyleId>{5C22544A-7EE6-4342-B048-85BDC9FD1C3A}</a:tableStyleId>
              </a:tblPr>
              <a:tblGrid>
                <a:gridCol w="1728126"/>
                <a:gridCol w="2440914"/>
                <a:gridCol w="4085007"/>
              </a:tblGrid>
              <a:tr h="385445">
                <a:tc>
                  <a:txBody>
                    <a:bodyPr/>
                    <a:lstStyle/>
                    <a:p>
                      <a:r>
                        <a:rPr lang="en-GB" dirty="0" smtClean="0"/>
                        <a:t>GLBPM</a:t>
                      </a:r>
                      <a:endParaRPr lang="en-GB" dirty="0"/>
                    </a:p>
                  </a:txBody>
                  <a:tcPr/>
                </a:tc>
                <a:tc>
                  <a:txBody>
                    <a:bodyPr/>
                    <a:lstStyle/>
                    <a:p>
                      <a:r>
                        <a:rPr lang="en-GB" dirty="0" smtClean="0"/>
                        <a:t>ADESBPM</a:t>
                      </a:r>
                      <a:endParaRPr lang="en-GB" dirty="0"/>
                    </a:p>
                  </a:txBody>
                  <a:tcPr/>
                </a:tc>
                <a:tc>
                  <a:txBody>
                    <a:bodyPr/>
                    <a:lstStyle/>
                    <a:p>
                      <a:r>
                        <a:rPr lang="en-GB" dirty="0" smtClean="0"/>
                        <a:t>AlgorithmOverview</a:t>
                      </a:r>
                      <a:endParaRPr lang="en-GB" dirty="0"/>
                    </a:p>
                  </a:txBody>
                  <a:tcPr/>
                </a:tc>
              </a:tr>
              <a:tr h="2058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5.1 Integrate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Transform operational data into relevant entities of the HDSS reference data model</a:t>
                      </a:r>
                    </a:p>
                  </a:txBody>
                  <a:tcPr/>
                </a:tc>
                <a:tc>
                  <a:txBody>
                    <a:bodyPr/>
                    <a:lstStyle/>
                    <a:p>
                      <a:pPr marL="342900" indent="-342900">
                        <a:buFont typeface="+mj-lt"/>
                        <a:buAutoNum type="arabicPeriod"/>
                      </a:pPr>
                      <a:r>
                        <a:rPr lang="en-GB" sz="1600" dirty="0" smtClean="0"/>
                        <a:t>Create individual table</a:t>
                      </a:r>
                    </a:p>
                    <a:p>
                      <a:pPr marL="342900" indent="-342900">
                        <a:buFont typeface="+mj-lt"/>
                        <a:buAutoNum type="arabicPeriod"/>
                      </a:pPr>
                      <a:r>
                        <a:rPr lang="en-GB" sz="1600" dirty="0" smtClean="0"/>
                        <a:t>Create events table</a:t>
                      </a:r>
                    </a:p>
                    <a:p>
                      <a:pPr marL="342900" indent="-342900">
                        <a:buFont typeface="+mj-lt"/>
                        <a:buAutoNum type="arabicPeriod"/>
                      </a:pPr>
                      <a:r>
                        <a:rPr lang="en-GB" sz="1600" dirty="0" smtClean="0"/>
                        <a:t>Create delivery detail table</a:t>
                      </a:r>
                    </a:p>
                    <a:p>
                      <a:pPr marL="342900" indent="-342900">
                        <a:buFont typeface="+mj-lt"/>
                        <a:buAutoNum type="arabicPeriod"/>
                      </a:pPr>
                      <a:r>
                        <a:rPr lang="en-GB" sz="1600" dirty="0" smtClean="0"/>
                        <a:t>Create delivery-mother-child link table</a:t>
                      </a:r>
                    </a:p>
                    <a:p>
                      <a:pPr marL="342900" indent="-342900">
                        <a:buFont typeface="+mj-lt"/>
                        <a:buAutoNum type="arabicPeriod"/>
                      </a:pPr>
                      <a:r>
                        <a:rPr lang="en-GB" sz="1600" dirty="0" smtClean="0"/>
                        <a:t>Create cause of death table</a:t>
                      </a:r>
                    </a:p>
                    <a:p>
                      <a:pPr marL="342900" indent="-342900">
                        <a:buFont typeface="+mj-lt"/>
                        <a:buAutoNum type="arabicPeriod"/>
                      </a:pPr>
                      <a:r>
                        <a:rPr lang="en-GB" sz="1600" dirty="0" smtClean="0"/>
                        <a:t>Populate</a:t>
                      </a:r>
                      <a:r>
                        <a:rPr lang="en-GB" sz="1600" baseline="0" dirty="0" smtClean="0"/>
                        <a:t> individual  table</a:t>
                      </a:r>
                    </a:p>
                    <a:p>
                      <a:pPr marL="342900" indent="-342900">
                        <a:buFont typeface="+mj-lt"/>
                        <a:buAutoNum type="arabicPeriod"/>
                      </a:pPr>
                      <a:r>
                        <a:rPr lang="en-GB" sz="1600" baseline="0" dirty="0" smtClean="0"/>
                        <a:t>etc</a:t>
                      </a:r>
                      <a:endParaRPr lang="en-GB" sz="1600" dirty="0" smtClean="0"/>
                    </a:p>
                  </a:txBody>
                  <a:tcPr/>
                </a:tc>
              </a:tr>
              <a:tr h="370840">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Transform HDSS reference data model entities into harmonised data</a:t>
                      </a:r>
                      <a:endParaRPr lang="en-GB" sz="1600" dirty="0"/>
                    </a:p>
                  </a:txBody>
                  <a:tcPr/>
                </a:tc>
                <a:tc>
                  <a:txBody>
                    <a:bodyPr/>
                    <a:lstStyle/>
                    <a:p>
                      <a:pPr marL="342900" indent="-342900">
                        <a:buFont typeface="+mj-lt"/>
                        <a:buAutoNum type="arabicPeriod"/>
                      </a:pPr>
                      <a:r>
                        <a:rPr lang="en-GB" sz="1600" dirty="0" smtClean="0"/>
                        <a:t>Create raw</a:t>
                      </a:r>
                      <a:r>
                        <a:rPr lang="en-GB" sz="1600" baseline="0" dirty="0" smtClean="0"/>
                        <a:t> harmonised data table</a:t>
                      </a:r>
                    </a:p>
                    <a:p>
                      <a:pPr marL="342900" indent="-342900">
                        <a:buFont typeface="+mj-lt"/>
                        <a:buAutoNum type="arabicPeriod"/>
                      </a:pPr>
                      <a:r>
                        <a:rPr lang="en-GB" sz="1600" baseline="0" dirty="0" smtClean="0"/>
                        <a:t>Merge events table to individuals table</a:t>
                      </a:r>
                    </a:p>
                    <a:p>
                      <a:pPr marL="342900" indent="-342900">
                        <a:buFont typeface="+mj-lt"/>
                        <a:buAutoNum type="arabicPeriod"/>
                      </a:pPr>
                      <a:r>
                        <a:rPr lang="en-GB" sz="1600" baseline="0" dirty="0" smtClean="0"/>
                        <a:t>Merge deliveries information to 1 and 2</a:t>
                      </a:r>
                    </a:p>
                    <a:p>
                      <a:pPr marL="342900" indent="-342900">
                        <a:buFont typeface="+mj-lt"/>
                        <a:buAutoNum type="arabicPeriod"/>
                      </a:pPr>
                      <a:r>
                        <a:rPr lang="en-GB" sz="1600" baseline="0" dirty="0" smtClean="0"/>
                        <a:t>Merge cause of death data</a:t>
                      </a:r>
                    </a:p>
                    <a:p>
                      <a:pPr marL="342900" indent="-342900">
                        <a:buFont typeface="+mj-lt"/>
                        <a:buAutoNum type="arabicPeriod"/>
                      </a:pPr>
                      <a:r>
                        <a:rPr lang="en-GB" sz="1600" baseline="0" dirty="0" smtClean="0"/>
                        <a:t>Etc</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5.3 Explore, validate and clean data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Validate sex, dob, events order and events dates</a:t>
                      </a:r>
                    </a:p>
                  </a:txBody>
                  <a:tcPr/>
                </a:tc>
                <a:tc>
                  <a:txBody>
                    <a:bodyPr/>
                    <a:lstStyle/>
                    <a:p>
                      <a:pPr marL="342900" indent="-342900">
                        <a:buFont typeface="+mj-lt"/>
                        <a:buAutoNum type="arabicPeriod"/>
                      </a:pPr>
                      <a:r>
                        <a:rPr lang="en-GB" sz="1600" dirty="0" smtClean="0"/>
                        <a:t>Create QualityMatrics table</a:t>
                      </a:r>
                    </a:p>
                    <a:p>
                      <a:pPr marL="342900" indent="-342900">
                        <a:buFont typeface="+mj-lt"/>
                        <a:buAutoNum type="arabicPeriod"/>
                      </a:pPr>
                      <a:r>
                        <a:rPr lang="en-GB" sz="1600" dirty="0" smtClean="0"/>
                        <a:t>Create events consistency matrix table</a:t>
                      </a:r>
                    </a:p>
                    <a:p>
                      <a:pPr marL="342900" indent="-342900">
                        <a:buFont typeface="+mj-lt"/>
                        <a:buAutoNum type="arabicPeriod"/>
                      </a:pPr>
                      <a:r>
                        <a:rPr lang="en-GB" sz="1600" dirty="0" smtClean="0"/>
                        <a:t>Create illegal transitions table</a:t>
                      </a:r>
                    </a:p>
                    <a:p>
                      <a:pPr marL="342900" indent="-342900">
                        <a:buFont typeface="+mj-lt"/>
                        <a:buAutoNum type="arabicPeriod"/>
                      </a:pPr>
                      <a:r>
                        <a:rPr lang="en-GB" sz="1600" dirty="0" smtClean="0"/>
                        <a:t>Create starting events table</a:t>
                      </a:r>
                    </a:p>
                    <a:p>
                      <a:pPr marL="342900" indent="-342900">
                        <a:buFont typeface="+mj-lt"/>
                        <a:buAutoNum type="arabicPeriod"/>
                      </a:pPr>
                      <a:r>
                        <a:rPr lang="en-GB" sz="1600" dirty="0" smtClean="0"/>
                        <a:t>Etc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800" kern="1200" dirty="0" smtClean="0">
                          <a:solidFill>
                            <a:schemeClr val="dk1"/>
                          </a:solidFill>
                          <a:latin typeface="+mn-lt"/>
                          <a:ea typeface="+mn-ea"/>
                          <a:cs typeface="+mn-cs"/>
                        </a:rPr>
                        <a:t>Compile illegal events ordering</a:t>
                      </a:r>
                    </a:p>
                  </a:txBody>
                  <a:tcPr/>
                </a:tc>
              </a:tr>
            </a:tbl>
          </a:graphicData>
        </a:graphic>
      </p:graphicFrame>
      <p:sp>
        <p:nvSpPr>
          <p:cNvPr id="4" name="Slide Number Placeholder 3"/>
          <p:cNvSpPr>
            <a:spLocks noGrp="1"/>
          </p:cNvSpPr>
          <p:nvPr>
            <p:ph type="sldNum" sz="quarter" idx="12"/>
          </p:nvPr>
        </p:nvSpPr>
        <p:spPr/>
        <p:txBody>
          <a:bodyPr/>
          <a:lstStyle/>
          <a:p>
            <a:fld id="{77FEE59C-560B-4441-9A98-66D4CB955D4E}" type="slidenum">
              <a:rPr lang="en-GB" smtClean="0"/>
              <a:pPr/>
              <a:t>22</a:t>
            </a:fld>
            <a:endParaRPr lang="en-GB"/>
          </a:p>
        </p:txBody>
      </p:sp>
    </p:spTree>
    <p:extLst>
      <p:ext uri="{BB962C8B-B14F-4D97-AF65-F5344CB8AC3E}">
        <p14:creationId xmlns:p14="http://schemas.microsoft.com/office/powerpoint/2010/main" val="3789512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Where are we now</a:t>
            </a:r>
            <a:r>
              <a:rPr lang="en-GB" sz="2400" dirty="0" smtClean="0"/>
              <a:t>? Pentaho to SDTL mapping</a:t>
            </a:r>
            <a:endParaRPr lang="en-GB" sz="2400" dirty="0"/>
          </a:p>
        </p:txBody>
      </p:sp>
      <p:sp>
        <p:nvSpPr>
          <p:cNvPr id="3" name="Content Placeholder 2"/>
          <p:cNvSpPr>
            <a:spLocks noGrp="1"/>
          </p:cNvSpPr>
          <p:nvPr>
            <p:ph sz="half" idx="1"/>
          </p:nvPr>
        </p:nvSpPr>
        <p:spPr>
          <a:xfrm>
            <a:off x="342000" y="1602000"/>
            <a:ext cx="3226823" cy="3880800"/>
          </a:xfrm>
        </p:spPr>
        <p:txBody>
          <a:bodyPr/>
          <a:lstStyle/>
          <a:p>
            <a:endParaRPr lang="en-GB" dirty="0" smtClean="0"/>
          </a:p>
          <a:p>
            <a:r>
              <a:rPr lang="en-GB" dirty="0" smtClean="0"/>
              <a:t>We have started identifying SDTL equivalents of some PDI steps used in ALPHA</a:t>
            </a:r>
          </a:p>
          <a:p>
            <a:r>
              <a:rPr lang="en-GB" dirty="0" smtClean="0"/>
              <a:t>Some PDI steps could not be mapped to SDTL</a:t>
            </a:r>
          </a:p>
          <a:p>
            <a:endParaRPr lang="en-GB" dirty="0"/>
          </a:p>
        </p:txBody>
      </p:sp>
      <p:sp>
        <p:nvSpPr>
          <p:cNvPr id="4" name="Slide Number Placeholder 3"/>
          <p:cNvSpPr>
            <a:spLocks noGrp="1"/>
          </p:cNvSpPr>
          <p:nvPr>
            <p:ph type="sldNum" sz="quarter" idx="12"/>
          </p:nvPr>
        </p:nvSpPr>
        <p:spPr/>
        <p:txBody>
          <a:bodyPr/>
          <a:lstStyle/>
          <a:p>
            <a:fld id="{77FEE59C-560B-4441-9A98-66D4CB955D4E}" type="slidenum">
              <a:rPr lang="en-GB" smtClean="0"/>
              <a:pPr/>
              <a:t>23</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441774768"/>
              </p:ext>
            </p:extLst>
          </p:nvPr>
        </p:nvGraphicFramePr>
        <p:xfrm>
          <a:off x="4069151" y="1709581"/>
          <a:ext cx="4604332" cy="2467300"/>
        </p:xfrm>
        <a:graphic>
          <a:graphicData uri="http://schemas.openxmlformats.org/drawingml/2006/table">
            <a:tbl>
              <a:tblPr>
                <a:tableStyleId>{5940675A-B579-460E-94D1-54222C63F5DA}</a:tableStyleId>
              </a:tblPr>
              <a:tblGrid>
                <a:gridCol w="1870010"/>
                <a:gridCol w="2734322"/>
              </a:tblGrid>
              <a:tr h="193476">
                <a:tc>
                  <a:txBody>
                    <a:bodyPr/>
                    <a:lstStyle/>
                    <a:p>
                      <a:pPr algn="l" fontAlgn="b"/>
                      <a:r>
                        <a:rPr lang="en-GB" sz="1400" b="1" u="none" strike="noStrike" dirty="0">
                          <a:effectLst/>
                        </a:rPr>
                        <a:t>SDTL Composite type</a:t>
                      </a:r>
                      <a:endParaRPr lang="en-GB"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b="1" u="none" strike="noStrike" dirty="0">
                          <a:effectLst/>
                        </a:rPr>
                        <a:t>Pentaho step</a:t>
                      </a:r>
                      <a:endParaRPr lang="en-GB" sz="1400" b="1" i="0" u="none" strike="noStrike" dirty="0">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dirty="0">
                          <a:effectLst/>
                        </a:rPr>
                        <a:t>Compute</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calculator,  formula</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a:effectLst/>
                        </a:rPr>
                        <a:t>FunctionCallExpression</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Sort,</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dirty="0">
                          <a:effectLst/>
                        </a:rPr>
                        <a:t>Load</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input</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dirty="0">
                          <a:effectLst/>
                        </a:rPr>
                        <a:t>Recode</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Value mapper</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a:effectLst/>
                        </a:rPr>
                        <a:t>ReshapeLong</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Row Normaliser</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a:effectLst/>
                        </a:rPr>
                        <a:t>ReshapeWide</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Row denormaliser</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a:effectLst/>
                        </a:rPr>
                        <a:t>Save</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output</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dirty="0">
                          <a:effectLst/>
                        </a:rPr>
                        <a:t>Select</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Select</a:t>
                      </a:r>
                      <a:endParaRPr lang="en-GB" sz="1400" b="0" i="0" u="none" strike="noStrike">
                        <a:solidFill>
                          <a:srgbClr val="000000"/>
                        </a:solidFill>
                        <a:effectLst/>
                        <a:latin typeface="Calibri" panose="020F0502020204030204" pitchFamily="34" charset="0"/>
                      </a:endParaRPr>
                    </a:p>
                  </a:txBody>
                  <a:tcPr marL="7620" marR="7620" marT="7620" marB="0" anchor="b"/>
                </a:tc>
              </a:tr>
              <a:tr h="201888">
                <a:tc>
                  <a:txBody>
                    <a:bodyPr/>
                    <a:lstStyle/>
                    <a:p>
                      <a:pPr algn="l" fontAlgn="b"/>
                      <a:r>
                        <a:rPr lang="en-GB" sz="1400" u="none" strike="noStrike">
                          <a:effectLst/>
                        </a:rPr>
                        <a:t>?</a:t>
                      </a:r>
                      <a:endParaRPr lang="en-GB"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a:effectLst/>
                        </a:rPr>
                        <a:t>String operations</a:t>
                      </a:r>
                      <a:endParaRPr lang="en-GB" sz="1400" b="0" i="0" u="none" strike="noStrike">
                        <a:solidFill>
                          <a:srgbClr val="000000"/>
                        </a:solidFill>
                        <a:effectLst/>
                        <a:latin typeface="Calibri" panose="020F0502020204030204" pitchFamily="34" charset="0"/>
                      </a:endParaRPr>
                    </a:p>
                  </a:txBody>
                  <a:tcPr marL="7620" marR="7620" marT="7620" marB="0" anchor="b"/>
                </a:tc>
              </a:tr>
              <a:tr h="257500">
                <a:tc>
                  <a:txBody>
                    <a:bodyPr/>
                    <a:lstStyle/>
                    <a:p>
                      <a:pPr algn="l" fontAlgn="b"/>
                      <a:r>
                        <a:rPr lang="en-GB" sz="1400" b="0" i="0" u="none" strike="noStrike" dirty="0" smtClean="0">
                          <a:solidFill>
                            <a:schemeClr val="tx1"/>
                          </a:solidFill>
                          <a:effectLst/>
                          <a:latin typeface="+mn-lt"/>
                        </a:rPr>
                        <a:t>?</a:t>
                      </a:r>
                      <a:endParaRPr lang="en-GB"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GB" sz="1400" u="none" strike="noStrike" dirty="0">
                          <a:effectLst/>
                        </a:rPr>
                        <a:t>Add value fields changing sequence</a:t>
                      </a:r>
                      <a:endParaRPr lang="en-GB" sz="1400" b="0" i="0" u="none" strike="noStrike" dirty="0">
                        <a:solidFill>
                          <a:srgbClr val="000000"/>
                        </a:solidFill>
                        <a:effectLst/>
                        <a:latin typeface="Calibri" panose="020F0502020204030204" pitchFamily="34" charset="0"/>
                      </a:endParaRPr>
                    </a:p>
                  </a:txBody>
                  <a:tcPr marL="7620" marR="7620" marT="7620" marB="0" anchor="b"/>
                </a:tc>
              </a:tr>
            </a:tbl>
          </a:graphicData>
        </a:graphic>
      </p:graphicFrame>
    </p:spTree>
    <p:extLst>
      <p:ext uri="{BB962C8B-B14F-4D97-AF65-F5344CB8AC3E}">
        <p14:creationId xmlns:p14="http://schemas.microsoft.com/office/powerpoint/2010/main" val="2262055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Where to next?</a:t>
            </a:r>
            <a:endParaRPr lang="en-GB" dirty="0"/>
          </a:p>
        </p:txBody>
      </p:sp>
      <p:sp>
        <p:nvSpPr>
          <p:cNvPr id="8" name="Content Placeholder 7"/>
          <p:cNvSpPr>
            <a:spLocks noGrp="1"/>
          </p:cNvSpPr>
          <p:nvPr>
            <p:ph idx="1"/>
          </p:nvPr>
        </p:nvSpPr>
        <p:spPr>
          <a:xfrm>
            <a:off x="342000" y="1350073"/>
            <a:ext cx="8344800" cy="3880800"/>
          </a:xfrm>
        </p:spPr>
        <p:txBody>
          <a:bodyPr>
            <a:normAutofit lnSpcReduction="10000"/>
          </a:bodyPr>
          <a:lstStyle/>
          <a:p>
            <a:r>
              <a:rPr lang="en-GB" dirty="0" smtClean="0"/>
              <a:t>ADESBPM: Will review ALPHA PDI ETLs and </a:t>
            </a:r>
          </a:p>
          <a:p>
            <a:pPr marL="0" indent="0">
              <a:buNone/>
            </a:pPr>
            <a:r>
              <a:rPr lang="en-GB" dirty="0"/>
              <a:t> </a:t>
            </a:r>
            <a:r>
              <a:rPr lang="en-GB" dirty="0" smtClean="0"/>
              <a:t>add detail to ADESBPM based on this review</a:t>
            </a:r>
          </a:p>
          <a:p>
            <a:r>
              <a:rPr lang="en-GB" dirty="0" smtClean="0"/>
              <a:t>Provide ADESBPM template that the ALPHA network management can use as a framework for designing and documenting ALPHA ETLs across member institutions </a:t>
            </a:r>
          </a:p>
          <a:p>
            <a:r>
              <a:rPr lang="en-GB" dirty="0" smtClean="0"/>
              <a:t>Complete Pentaho to SDTL mapping to find SDTL equivalents for all transformation steps in ALPHA PDI ETLs</a:t>
            </a:r>
          </a:p>
          <a:p>
            <a:r>
              <a:rPr lang="en-GB" dirty="0" smtClean="0"/>
              <a:t>Compile transformation steps not in SDTL to work as basis of extending SDTL on ETL platforms</a:t>
            </a:r>
          </a:p>
          <a:p>
            <a:r>
              <a:rPr lang="en-GB" dirty="0"/>
              <a:t>Develop DDI tools on top of the ADESBPM and SDTL that present the data lineage of </a:t>
            </a:r>
            <a:r>
              <a:rPr lang="en-GB" dirty="0" smtClean="0"/>
              <a:t>PDI </a:t>
            </a:r>
            <a:r>
              <a:rPr lang="en-GB" dirty="0"/>
              <a:t>data products in a graphical format</a:t>
            </a:r>
          </a:p>
          <a:p>
            <a:endParaRPr lang="en-GB" dirty="0" smtClean="0"/>
          </a:p>
        </p:txBody>
      </p:sp>
      <p:sp>
        <p:nvSpPr>
          <p:cNvPr id="4" name="Slide Number Placeholder 3"/>
          <p:cNvSpPr>
            <a:spLocks noGrp="1"/>
          </p:cNvSpPr>
          <p:nvPr>
            <p:ph type="sldNum" sz="quarter" idx="12"/>
          </p:nvPr>
        </p:nvSpPr>
        <p:spPr/>
        <p:txBody>
          <a:bodyPr/>
          <a:lstStyle/>
          <a:p>
            <a:fld id="{77FEE59C-560B-4441-9A98-66D4CB955D4E}" type="slidenum">
              <a:rPr lang="en-GB" smtClean="0"/>
              <a:pPr/>
              <a:t>24</a:t>
            </a:fld>
            <a:endParaRPr lang="en-GB"/>
          </a:p>
        </p:txBody>
      </p:sp>
      <p:pic>
        <p:nvPicPr>
          <p:cNvPr id="9" name="Picture 8"/>
          <p:cNvPicPr>
            <a:picLocks noChangeAspect="1"/>
          </p:cNvPicPr>
          <p:nvPr/>
        </p:nvPicPr>
        <p:blipFill>
          <a:blip r:embed="rId2"/>
          <a:stretch>
            <a:fillRect/>
          </a:stretch>
        </p:blipFill>
        <p:spPr>
          <a:xfrm>
            <a:off x="6057900" y="224595"/>
            <a:ext cx="2628900" cy="1733550"/>
          </a:xfrm>
          <a:prstGeom prst="rect">
            <a:avLst/>
          </a:prstGeom>
        </p:spPr>
      </p:pic>
    </p:spTree>
    <p:extLst>
      <p:ext uri="{BB962C8B-B14F-4D97-AF65-F5344CB8AC3E}">
        <p14:creationId xmlns:p14="http://schemas.microsoft.com/office/powerpoint/2010/main" val="1244489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3" name="Content Placeholder 2"/>
          <p:cNvSpPr>
            <a:spLocks noGrp="1"/>
          </p:cNvSpPr>
          <p:nvPr>
            <p:ph idx="1"/>
          </p:nvPr>
        </p:nvSpPr>
        <p:spPr/>
        <p:txBody>
          <a:bodyPr/>
          <a:lstStyle/>
          <a:p>
            <a:r>
              <a:rPr lang="en-GB" dirty="0" smtClean="0"/>
              <a:t>ALPHA network</a:t>
            </a:r>
          </a:p>
          <a:p>
            <a:r>
              <a:rPr lang="en-GB" dirty="0" smtClean="0"/>
              <a:t>Data Documentation Initiative Alliance </a:t>
            </a:r>
          </a:p>
          <a:p>
            <a:r>
              <a:rPr lang="en-GB" dirty="0" smtClean="0"/>
              <a:t>Research participants </a:t>
            </a:r>
          </a:p>
          <a:p>
            <a:endParaRPr lang="en-GB" dirty="0"/>
          </a:p>
        </p:txBody>
      </p:sp>
      <p:sp>
        <p:nvSpPr>
          <p:cNvPr id="4" name="Slide Number Placeholder 3"/>
          <p:cNvSpPr>
            <a:spLocks noGrp="1"/>
          </p:cNvSpPr>
          <p:nvPr>
            <p:ph type="sldNum" sz="quarter" idx="12"/>
          </p:nvPr>
        </p:nvSpPr>
        <p:spPr/>
        <p:txBody>
          <a:bodyPr/>
          <a:lstStyle/>
          <a:p>
            <a:fld id="{77FEE59C-560B-4441-9A98-66D4CB955D4E}" type="slidenum">
              <a:rPr lang="en-GB" smtClean="0"/>
              <a:pPr/>
              <a:t>25</a:t>
            </a:fld>
            <a:endParaRPr lang="en-GB"/>
          </a:p>
        </p:txBody>
      </p:sp>
    </p:spTree>
    <p:extLst>
      <p:ext uri="{BB962C8B-B14F-4D97-AF65-F5344CB8AC3E}">
        <p14:creationId xmlns:p14="http://schemas.microsoft.com/office/powerpoint/2010/main" val="1898967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8653" y="550506"/>
            <a:ext cx="7886700" cy="4749281"/>
          </a:xfrm>
        </p:spPr>
        <p:txBody>
          <a:bodyPr>
            <a:normAutofit fontScale="90000"/>
          </a:bodyPr>
          <a:lstStyle/>
          <a:p>
            <a:pPr>
              <a:lnSpc>
                <a:spcPct val="100000"/>
              </a:lnSpc>
            </a:pPr>
            <a:r>
              <a:rPr lang="en-GB" sz="3600" dirty="0" smtClean="0"/>
              <a:t>Thankyou  Merci  Dankie  Zikomo  Ahsante  Tatenda  Ngiyabonga  Danke  dankje  gracias  enkosi  tawonga  wabeja </a:t>
            </a:r>
            <a:r>
              <a:rPr lang="zh-CN" altLang="en-US" sz="3600" dirty="0" smtClean="0"/>
              <a:t>谢</a:t>
            </a:r>
            <a:r>
              <a:rPr lang="zh-CN" altLang="en-US" sz="3600" dirty="0"/>
              <a:t>谢 </a:t>
            </a:r>
            <a:r>
              <a:rPr lang="en-GB" altLang="zh-CN" sz="3600" dirty="0" smtClean="0"/>
              <a:t>  </a:t>
            </a:r>
            <a:r>
              <a:rPr lang="hi-IN" altLang="en-US" sz="3600" dirty="0" smtClean="0">
                <a:latin typeface="Arial Unicode MS" panose="020B0604020202020204" pitchFamily="34" charset="-128"/>
                <a:cs typeface="Arial Unicode MS" panose="020B0604020202020204" pitchFamily="34" charset="-128"/>
              </a:rPr>
              <a:t>धन्यवाद</a:t>
            </a:r>
            <a:r>
              <a:rPr lang="en-GB" altLang="en-US" sz="3600" dirty="0" smtClean="0">
                <a:latin typeface="Arial Unicode MS" panose="020B0604020202020204" pitchFamily="34" charset="-128"/>
                <a:cs typeface="Arial Unicode MS" panose="020B0604020202020204" pitchFamily="34" charset="-128"/>
              </a:rPr>
              <a:t> </a:t>
            </a:r>
            <a:r>
              <a:rPr lang="en-GB" altLang="en-US" sz="3600" dirty="0" smtClean="0">
                <a:cs typeface="Arial Unicode MS" panose="020B0604020202020204" pitchFamily="34" charset="-128"/>
              </a:rPr>
              <a:t>tack</a:t>
            </a:r>
            <a:r>
              <a:rPr lang="en-GB" altLang="en-US" sz="3600" dirty="0" smtClean="0">
                <a:latin typeface="Arial Unicode MS" panose="020B0604020202020204" pitchFamily="34" charset="-128"/>
                <a:cs typeface="Arial Unicode MS" panose="020B0604020202020204" pitchFamily="34" charset="-128"/>
              </a:rPr>
              <a:t>  </a:t>
            </a:r>
            <a:r>
              <a:rPr lang="en-GB" altLang="en-US" sz="3600" dirty="0" smtClean="0">
                <a:cs typeface="Arial Unicode MS" panose="020B0604020202020204" pitchFamily="34" charset="-128"/>
              </a:rPr>
              <a:t>kealeboga</a:t>
            </a:r>
            <a:r>
              <a:rPr lang="en-GB" altLang="en-US" sz="3600" dirty="0" smtClean="0">
                <a:latin typeface="Arial Unicode MS" panose="020B0604020202020204" pitchFamily="34" charset="-128"/>
                <a:cs typeface="Arial Unicode MS" panose="020B0604020202020204" pitchFamily="34" charset="-128"/>
              </a:rPr>
              <a:t> </a:t>
            </a:r>
            <a:r>
              <a:rPr lang="en-GB" sz="3600" dirty="0" smtClean="0"/>
              <a:t> shukrān  Ndolivhuwa  </a:t>
            </a:r>
            <a:r>
              <a:rPr lang="en-US" altLang="en-US" sz="3600" b="1" dirty="0" smtClean="0"/>
              <a:t>Tá  Tsikomo  Maraba  Sikomo  </a:t>
            </a:r>
            <a:r>
              <a:rPr lang="en-US" altLang="en-US" sz="3600" b="1" dirty="0"/>
              <a:t>Tak  Aitäh obrigado  </a:t>
            </a:r>
            <a:r>
              <a:rPr lang="en-US" altLang="en-US" sz="3600" dirty="0" smtClean="0"/>
              <a:t> </a:t>
            </a:r>
            <a:r>
              <a:rPr lang="en-US" altLang="en-US" sz="9600" dirty="0">
                <a:latin typeface="Arial" panose="020B0604020202020204" pitchFamily="34" charset="0"/>
              </a:rPr>
              <a:t/>
            </a:r>
            <a:br>
              <a:rPr lang="en-US" altLang="en-US" sz="9600" dirty="0">
                <a:latin typeface="Arial" panose="020B0604020202020204" pitchFamily="34" charset="0"/>
              </a:rPr>
            </a:br>
            <a:r>
              <a:rPr lang="zh-CN" altLang="en-US" sz="7200" dirty="0">
                <a:latin typeface="Arial" panose="020B0604020202020204" pitchFamily="34" charset="0"/>
              </a:rPr>
              <a:t/>
            </a:r>
            <a:br>
              <a:rPr lang="zh-CN" altLang="en-US" sz="7200" dirty="0">
                <a:latin typeface="Arial" panose="020B0604020202020204" pitchFamily="34" charset="0"/>
              </a:rPr>
            </a:br>
            <a:r>
              <a:rPr lang="en-GB" dirty="0" smtClean="0"/>
              <a:t>    </a:t>
            </a:r>
            <a:endParaRPr lang="en-GB" dirty="0"/>
          </a:p>
        </p:txBody>
      </p:sp>
      <p:sp>
        <p:nvSpPr>
          <p:cNvPr id="11" name="Rectangle 8"/>
          <p:cNvSpPr>
            <a:spLocks noChangeArrowheads="1"/>
          </p:cNvSpPr>
          <p:nvPr/>
        </p:nvSpPr>
        <p:spPr bwMode="auto">
          <a:xfrm>
            <a:off x="0" y="182433"/>
            <a:ext cx="2022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chemeClr val="tx1"/>
                </a:solidFill>
                <a:effectLst/>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13"/>
          <p:cNvPicPr>
            <a:picLocks noChangeAspect="1"/>
          </p:cNvPicPr>
          <p:nvPr/>
        </p:nvPicPr>
        <p:blipFill>
          <a:blip r:embed="rId2"/>
          <a:stretch>
            <a:fillRect/>
          </a:stretch>
        </p:blipFill>
        <p:spPr>
          <a:xfrm>
            <a:off x="202299" y="531845"/>
            <a:ext cx="8395295" cy="5316743"/>
          </a:xfrm>
          <a:prstGeom prst="rect">
            <a:avLst/>
          </a:prstGeom>
        </p:spPr>
      </p:pic>
      <p:sp>
        <p:nvSpPr>
          <p:cNvPr id="15" name="Slide Number Placeholder 14"/>
          <p:cNvSpPr>
            <a:spLocks noGrp="1"/>
          </p:cNvSpPr>
          <p:nvPr>
            <p:ph type="sldNum" sz="quarter" idx="12"/>
          </p:nvPr>
        </p:nvSpPr>
        <p:spPr/>
        <p:txBody>
          <a:bodyPr/>
          <a:lstStyle/>
          <a:p>
            <a:fld id="{77FEE59C-560B-4441-9A98-66D4CB955D4E}" type="slidenum">
              <a:rPr lang="en-GB" smtClean="0"/>
              <a:pPr/>
              <a:t>26</a:t>
            </a:fld>
            <a:endParaRPr lang="en-GB"/>
          </a:p>
        </p:txBody>
      </p:sp>
    </p:spTree>
    <p:extLst>
      <p:ext uri="{BB962C8B-B14F-4D97-AF65-F5344CB8AC3E}">
        <p14:creationId xmlns:p14="http://schemas.microsoft.com/office/powerpoint/2010/main" val="1079932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FEE59C-560B-4441-9A98-66D4CB955D4E}" type="slidenum">
              <a:rPr lang="en-GB" smtClean="0"/>
              <a:pPr/>
              <a:t>3</a:t>
            </a:fld>
            <a:endParaRPr lang="en-GB"/>
          </a:p>
        </p:txBody>
      </p:sp>
      <p:pic>
        <p:nvPicPr>
          <p:cNvPr id="7" name="Picture 6"/>
          <p:cNvPicPr>
            <a:picLocks noChangeAspect="1"/>
          </p:cNvPicPr>
          <p:nvPr/>
        </p:nvPicPr>
        <p:blipFill>
          <a:blip r:embed="rId3"/>
          <a:stretch>
            <a:fillRect/>
          </a:stretch>
        </p:blipFill>
        <p:spPr>
          <a:xfrm>
            <a:off x="1452991" y="1836581"/>
            <a:ext cx="5772388" cy="235218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2059" y="5736056"/>
            <a:ext cx="2914252" cy="73404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14" y="5356095"/>
            <a:ext cx="831217" cy="111400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8667" y="4337404"/>
            <a:ext cx="1631343" cy="893461"/>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906" y="4584790"/>
            <a:ext cx="2713516" cy="646075"/>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9855" y="4198909"/>
            <a:ext cx="1026133" cy="1026133"/>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50664" y="321501"/>
            <a:ext cx="2196082" cy="5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473" t="1947" r="17092" b="41593"/>
          <a:stretch/>
        </p:blipFill>
        <p:spPr>
          <a:xfrm>
            <a:off x="6679805" y="356936"/>
            <a:ext cx="2023549" cy="673341"/>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314" y="280825"/>
            <a:ext cx="1533453" cy="608621"/>
          </a:xfrm>
          <a:prstGeom prst="rect">
            <a:avLst/>
          </a:prstGeom>
        </p:spPr>
      </p:pic>
      <p:pic>
        <p:nvPicPr>
          <p:cNvPr id="18" name="Picture 17"/>
          <p:cNvPicPr>
            <a:picLocks noChangeAspect="1"/>
          </p:cNvPicPr>
          <p:nvPr/>
        </p:nvPicPr>
        <p:blipFill>
          <a:blip r:embed="rId12"/>
          <a:stretch>
            <a:fillRect/>
          </a:stretch>
        </p:blipFill>
        <p:spPr>
          <a:xfrm>
            <a:off x="2167642" y="316834"/>
            <a:ext cx="2005782" cy="564805"/>
          </a:xfrm>
          <a:prstGeom prst="rect">
            <a:avLst/>
          </a:prstGeom>
        </p:spPr>
      </p:pic>
      <p:pic>
        <p:nvPicPr>
          <p:cNvPr id="2" name="Picture 1"/>
          <p:cNvPicPr>
            <a:picLocks noChangeAspect="1"/>
          </p:cNvPicPr>
          <p:nvPr/>
        </p:nvPicPr>
        <p:blipFill>
          <a:blip r:embed="rId13"/>
          <a:stretch>
            <a:fillRect/>
          </a:stretch>
        </p:blipFill>
        <p:spPr>
          <a:xfrm>
            <a:off x="6831577" y="5631385"/>
            <a:ext cx="1846187" cy="621429"/>
          </a:xfrm>
          <a:prstGeom prst="rect">
            <a:avLst/>
          </a:prstGeom>
        </p:spPr>
      </p:pic>
    </p:spTree>
    <p:extLst>
      <p:ext uri="{BB962C8B-B14F-4D97-AF65-F5344CB8AC3E}">
        <p14:creationId xmlns:p14="http://schemas.microsoft.com/office/powerpoint/2010/main" val="4127475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376059" y="985691"/>
            <a:ext cx="4320072" cy="4519370"/>
          </a:xfrm>
        </p:spPr>
        <p:txBody>
          <a:bodyPr>
            <a:normAutofit fontScale="92500" lnSpcReduction="10000"/>
          </a:bodyPr>
          <a:lstStyle/>
          <a:p>
            <a:pPr marL="0" indent="0">
              <a:spcBef>
                <a:spcPts val="900"/>
              </a:spcBef>
              <a:buNone/>
            </a:pPr>
            <a:r>
              <a:rPr lang="en-GB" sz="1700" b="1" dirty="0">
                <a:solidFill>
                  <a:srgbClr val="FF0000"/>
                </a:solidFill>
              </a:rPr>
              <a:t>Independent institutions</a:t>
            </a:r>
          </a:p>
          <a:p>
            <a:pPr marL="128588" indent="-128588">
              <a:spcBef>
                <a:spcPts val="900"/>
              </a:spcBef>
            </a:pPr>
            <a:r>
              <a:rPr lang="en-GB" sz="1500" dirty="0"/>
              <a:t>Located in six high prevalence countries of Eastern and Southern Africa</a:t>
            </a:r>
          </a:p>
          <a:p>
            <a:pPr marL="128588" indent="-128588">
              <a:spcBef>
                <a:spcPts val="900"/>
              </a:spcBef>
            </a:pPr>
            <a:r>
              <a:rPr lang="en-GB" sz="1500" dirty="0"/>
              <a:t>Managed by ten independent African research institutions </a:t>
            </a:r>
          </a:p>
          <a:p>
            <a:pPr marL="128588" indent="-128588">
              <a:spcBef>
                <a:spcPts val="900"/>
              </a:spcBef>
            </a:pPr>
            <a:r>
              <a:rPr lang="en-GB" sz="1500" dirty="0"/>
              <a:t>Surveillance studies pre-date the network formation</a:t>
            </a:r>
          </a:p>
          <a:p>
            <a:pPr marL="128588" indent="-128588">
              <a:spcBef>
                <a:spcPts val="900"/>
              </a:spcBef>
            </a:pPr>
            <a:r>
              <a:rPr lang="en-GB" sz="1500" dirty="0"/>
              <a:t>Facilitated by LSHTM </a:t>
            </a:r>
            <a:r>
              <a:rPr lang="en-GB" sz="1500" dirty="0" smtClean="0"/>
              <a:t>secretariat</a:t>
            </a:r>
          </a:p>
          <a:p>
            <a:pPr marL="0" indent="0">
              <a:spcBef>
                <a:spcPts val="900"/>
              </a:spcBef>
              <a:buNone/>
            </a:pPr>
            <a:endParaRPr lang="en-GB" sz="1500" dirty="0"/>
          </a:p>
          <a:p>
            <a:pPr marL="0" indent="0">
              <a:spcBef>
                <a:spcPts val="900"/>
              </a:spcBef>
              <a:buNone/>
            </a:pPr>
            <a:r>
              <a:rPr lang="en-GB" sz="1700" b="1" dirty="0">
                <a:solidFill>
                  <a:srgbClr val="FF0000"/>
                </a:solidFill>
              </a:rPr>
              <a:t>ALPHA network aims</a:t>
            </a:r>
            <a:endParaRPr lang="en-GB" sz="1700" b="1" dirty="0" smtClean="0">
              <a:solidFill>
                <a:srgbClr val="FF0000"/>
              </a:solidFill>
            </a:endParaRPr>
          </a:p>
          <a:p>
            <a:r>
              <a:rPr lang="en-GB" sz="1600" b="1" dirty="0"/>
              <a:t>Analyse community-based HIV surveillance </a:t>
            </a:r>
            <a:r>
              <a:rPr lang="en-GB" sz="1600" b="1" dirty="0" smtClean="0"/>
              <a:t>data</a:t>
            </a:r>
            <a:endParaRPr lang="en-GB" sz="1600" b="1" dirty="0"/>
          </a:p>
          <a:p>
            <a:r>
              <a:rPr lang="en-GB" sz="1600" b="1" dirty="0"/>
              <a:t>Pool data to strengthen analytical </a:t>
            </a:r>
            <a:r>
              <a:rPr lang="en-GB" sz="1600" b="1" dirty="0" smtClean="0"/>
              <a:t>conclusions</a:t>
            </a:r>
            <a:endParaRPr lang="en-GB" sz="1600" b="1" dirty="0"/>
          </a:p>
          <a:p>
            <a:r>
              <a:rPr lang="en-GB" sz="1600" b="1" dirty="0"/>
              <a:t>Present analyses to health policy </a:t>
            </a:r>
            <a:r>
              <a:rPr lang="en-GB" sz="1600" b="1" dirty="0" smtClean="0"/>
              <a:t>makers</a:t>
            </a:r>
            <a:endParaRPr lang="en-GB" sz="1600" b="1" dirty="0"/>
          </a:p>
          <a:p>
            <a:r>
              <a:rPr lang="en-GB" sz="1600" b="1" dirty="0"/>
              <a:t>Build data analysis and data management capability of partner institutions</a:t>
            </a:r>
            <a:endParaRPr lang="en-US" sz="1600" b="1" dirty="0"/>
          </a:p>
          <a:p>
            <a:pPr marL="128588" indent="-128588">
              <a:spcBef>
                <a:spcPts val="900"/>
              </a:spcBef>
            </a:pPr>
            <a:endParaRPr lang="en-GB" sz="1500" dirty="0"/>
          </a:p>
        </p:txBody>
      </p:sp>
      <p:sp>
        <p:nvSpPr>
          <p:cNvPr id="2" name="Text Placeholder 1"/>
          <p:cNvSpPr>
            <a:spLocks noGrp="1"/>
          </p:cNvSpPr>
          <p:nvPr>
            <p:ph type="body" sz="quarter" idx="13"/>
          </p:nvPr>
        </p:nvSpPr>
        <p:spPr>
          <a:xfrm>
            <a:off x="1323407" y="196652"/>
            <a:ext cx="6962177" cy="501253"/>
          </a:xfrm>
        </p:spPr>
        <p:txBody>
          <a:bodyPr/>
          <a:lstStyle/>
          <a:p>
            <a:r>
              <a:rPr lang="en-GB" sz="2400" dirty="0">
                <a:solidFill>
                  <a:schemeClr val="tx1"/>
                </a:solidFill>
              </a:rPr>
              <a:t>ALPHA partner </a:t>
            </a:r>
            <a:r>
              <a:rPr lang="en-GB" sz="2400" dirty="0" smtClean="0">
                <a:solidFill>
                  <a:schemeClr val="tx1"/>
                </a:solidFill>
              </a:rPr>
              <a:t>studies and aims</a:t>
            </a:r>
            <a:endParaRPr lang="en-GB" sz="2400" dirty="0">
              <a:solidFill>
                <a:schemeClr val="tx1"/>
              </a:solidFill>
            </a:endParaRPr>
          </a:p>
        </p:txBody>
      </p:sp>
      <p:pic>
        <p:nvPicPr>
          <p:cNvPr id="3" name="Picture 2"/>
          <p:cNvPicPr>
            <a:picLocks noChangeAspect="1"/>
          </p:cNvPicPr>
          <p:nvPr/>
        </p:nvPicPr>
        <p:blipFill>
          <a:blip r:embed="rId3"/>
          <a:stretch>
            <a:fillRect/>
          </a:stretch>
        </p:blipFill>
        <p:spPr>
          <a:xfrm>
            <a:off x="231726" y="1237982"/>
            <a:ext cx="3886095" cy="4014788"/>
          </a:xfrm>
          <a:prstGeom prst="rect">
            <a:avLst/>
          </a:prstGeom>
          <a:ln w="38100">
            <a:solidFill>
              <a:schemeClr val="tx1"/>
            </a:solidFill>
          </a:ln>
        </p:spPr>
      </p:pic>
      <p:sp>
        <p:nvSpPr>
          <p:cNvPr id="4" name="Slide Number Placeholder 3"/>
          <p:cNvSpPr>
            <a:spLocks noGrp="1"/>
          </p:cNvSpPr>
          <p:nvPr>
            <p:ph type="sldNum" sz="quarter" idx="12"/>
          </p:nvPr>
        </p:nvSpPr>
        <p:spPr/>
        <p:txBody>
          <a:bodyPr/>
          <a:lstStyle/>
          <a:p>
            <a:fld id="{95BBCEDA-CFDF-6541-A429-EE1F1484999C}" type="slidenum">
              <a:rPr lang="en-US" smtClean="0"/>
              <a:pPr/>
              <a:t>4</a:t>
            </a:fld>
            <a:endParaRPr lang="en-US"/>
          </a:p>
        </p:txBody>
      </p:sp>
    </p:spTree>
    <p:extLst>
      <p:ext uri="{BB962C8B-B14F-4D97-AF65-F5344CB8AC3E}">
        <p14:creationId xmlns:p14="http://schemas.microsoft.com/office/powerpoint/2010/main" val="2907607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6"/>
          <p:cNvSpPr/>
          <p:nvPr/>
        </p:nvSpPr>
        <p:spPr>
          <a:xfrm>
            <a:off x="398515" y="485421"/>
            <a:ext cx="8141321" cy="523220"/>
          </a:xfrm>
          <a:prstGeom prst="rect">
            <a:avLst/>
          </a:prstGeom>
        </p:spPr>
        <p:txBody>
          <a:bodyPr wrap="square">
            <a:spAutoFit/>
          </a:bodyPr>
          <a:lstStyle/>
          <a:p>
            <a:r>
              <a:rPr lang="en-GB" sz="2800" dirty="0" smtClean="0">
                <a:latin typeface="Arial Black" panose="020B0A04020102020204" pitchFamily="34" charset="0"/>
                <a:cs typeface="Arial" pitchFamily="34" charset="0"/>
              </a:rPr>
              <a:t>How are ALPHA datasets prepared?</a:t>
            </a:r>
            <a:endParaRPr lang="en-GB" sz="2800" dirty="0">
              <a:latin typeface="Arial Black" panose="020B0A04020102020204" pitchFamily="34" charset="0"/>
              <a:cs typeface="Arial" pitchFamily="34" charset="0"/>
            </a:endParaRPr>
          </a:p>
        </p:txBody>
      </p:sp>
      <p:sp>
        <p:nvSpPr>
          <p:cNvPr id="8" name="Rectangle 7"/>
          <p:cNvSpPr/>
          <p:nvPr/>
        </p:nvSpPr>
        <p:spPr>
          <a:xfrm>
            <a:off x="3065008" y="4832887"/>
            <a:ext cx="1084082" cy="904973"/>
          </a:xfrm>
          <a:prstGeom prst="rect">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1027" name="Object 3"/>
          <p:cNvGraphicFramePr>
            <a:graphicFrameLocks noChangeAspect="1"/>
          </p:cNvGraphicFramePr>
          <p:nvPr/>
        </p:nvGraphicFramePr>
        <p:xfrm>
          <a:off x="398515" y="1494061"/>
          <a:ext cx="8307688" cy="4536864"/>
        </p:xfrm>
        <a:graphic>
          <a:graphicData uri="http://schemas.openxmlformats.org/presentationml/2006/ole">
            <mc:AlternateContent xmlns:mc="http://schemas.openxmlformats.org/markup-compatibility/2006">
              <mc:Choice xmlns:v="urn:schemas-microsoft-com:vml" Requires="v">
                <p:oleObj spid="_x0000_s1107" name="Visio" r:id="rId4" imgW="6665410" imgH="3641254" progId="Visio.Drawing.11">
                  <p:embed/>
                </p:oleObj>
              </mc:Choice>
              <mc:Fallback>
                <p:oleObj name="Visio" r:id="rId4" imgW="6665410" imgH="364125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15" y="1494061"/>
                        <a:ext cx="8307688" cy="453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a:xfrm>
            <a:off x="3065008" y="4832887"/>
            <a:ext cx="1084082" cy="904973"/>
          </a:xfrm>
          <a:prstGeom prst="rect">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8" name="Picture 4" descr="C:\WorkPhD\PhD\conferences papers call for papers\eddi2014\ALPHASpecSnip.PNG"/>
          <p:cNvPicPr>
            <a:picLocks noChangeAspect="1" noChangeArrowheads="1"/>
          </p:cNvPicPr>
          <p:nvPr/>
        </p:nvPicPr>
        <p:blipFill>
          <a:blip r:embed="rId6"/>
          <a:srcRect/>
          <a:stretch>
            <a:fillRect/>
          </a:stretch>
        </p:blipFill>
        <p:spPr bwMode="auto">
          <a:xfrm>
            <a:off x="114880" y="1560736"/>
            <a:ext cx="8914240" cy="4243799"/>
          </a:xfrm>
          <a:prstGeom prst="rect">
            <a:avLst/>
          </a:prstGeom>
          <a:noFill/>
        </p:spPr>
      </p:pic>
      <p:sp>
        <p:nvSpPr>
          <p:cNvPr id="2" name="Slide Number Placeholder 1"/>
          <p:cNvSpPr>
            <a:spLocks noGrp="1"/>
          </p:cNvSpPr>
          <p:nvPr>
            <p:ph type="sldNum" sz="quarter" idx="12"/>
          </p:nvPr>
        </p:nvSpPr>
        <p:spPr/>
        <p:txBody>
          <a:bodyPr/>
          <a:lstStyle/>
          <a:p>
            <a:fld id="{77FEE59C-560B-4441-9A98-66D4CB955D4E}" type="slidenum">
              <a:rPr lang="en-GB" smtClean="0"/>
              <a:pPr/>
              <a:t>5</a:t>
            </a:fld>
            <a:endParaRPr lang="en-GB"/>
          </a:p>
        </p:txBody>
      </p:sp>
    </p:spTree>
    <p:extLst>
      <p:ext uri="{BB962C8B-B14F-4D97-AF65-F5344CB8AC3E}">
        <p14:creationId xmlns:p14="http://schemas.microsoft.com/office/powerpoint/2010/main" val="21049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17080"/>
            <a:ext cx="7886700" cy="732410"/>
          </a:xfrm>
        </p:spPr>
        <p:txBody>
          <a:bodyPr>
            <a:normAutofit fontScale="90000"/>
          </a:bodyPr>
          <a:lstStyle/>
          <a:p>
            <a:r>
              <a:rPr lang="en-GB" sz="3000" b="1" dirty="0" smtClean="0"/>
              <a:t>ALPHA </a:t>
            </a:r>
            <a:r>
              <a:rPr lang="en-GB" sz="3000" b="1" dirty="0"/>
              <a:t>data </a:t>
            </a:r>
            <a:r>
              <a:rPr lang="en-GB" sz="3000" b="1" dirty="0" smtClean="0"/>
              <a:t>management over </a:t>
            </a:r>
            <a:r>
              <a:rPr lang="en-GB" sz="3000" b="1" dirty="0"/>
              <a:t>the years…</a:t>
            </a:r>
          </a:p>
        </p:txBody>
      </p:sp>
      <p:sp>
        <p:nvSpPr>
          <p:cNvPr id="3" name="Content Placeholder 2"/>
          <p:cNvSpPr>
            <a:spLocks noGrp="1"/>
          </p:cNvSpPr>
          <p:nvPr>
            <p:ph idx="1"/>
          </p:nvPr>
        </p:nvSpPr>
        <p:spPr>
          <a:xfrm>
            <a:off x="478632" y="1353313"/>
            <a:ext cx="8036719" cy="4907528"/>
          </a:xfrm>
        </p:spPr>
        <p:txBody>
          <a:bodyPr>
            <a:normAutofit/>
          </a:bodyPr>
          <a:lstStyle/>
          <a:p>
            <a:r>
              <a:rPr lang="en-GB" sz="2400" dirty="0" smtClean="0">
                <a:latin typeface="Arial" panose="020B0604020202020204" pitchFamily="34" charset="0"/>
                <a:cs typeface="Arial" panose="020B0604020202020204" pitchFamily="34" charset="0"/>
              </a:rPr>
              <a:t>Traditionally done in Stata</a:t>
            </a:r>
          </a:p>
          <a:p>
            <a:pPr lvl="1"/>
            <a:r>
              <a:rPr lang="en-GB" dirty="0" smtClean="0">
                <a:latin typeface="Arial" panose="020B0604020202020204" pitchFamily="34" charset="0"/>
                <a:cs typeface="Arial" panose="020B0604020202020204" pitchFamily="34" charset="0"/>
              </a:rPr>
              <a:t>Complex transformations of longitudinal </a:t>
            </a:r>
            <a:r>
              <a:rPr lang="en-GB" dirty="0">
                <a:latin typeface="Arial" panose="020B0604020202020204" pitchFamily="34" charset="0"/>
                <a:cs typeface="Arial" panose="020B0604020202020204" pitchFamily="34" charset="0"/>
              </a:rPr>
              <a:t>population </a:t>
            </a:r>
            <a:r>
              <a:rPr lang="en-GB" dirty="0" smtClean="0">
                <a:latin typeface="Arial" panose="020B0604020202020204" pitchFamily="34" charset="0"/>
                <a:cs typeface="Arial" panose="020B0604020202020204" pitchFamily="34" charset="0"/>
              </a:rPr>
              <a:t>data,  </a:t>
            </a:r>
            <a:r>
              <a:rPr lang="en-GB" dirty="0">
                <a:latin typeface="Arial" panose="020B0604020202020204" pitchFamily="34" charset="0"/>
                <a:cs typeface="Arial" panose="020B0604020202020204" pitchFamily="34" charset="0"/>
              </a:rPr>
              <a:t>repeated cross sectional surveys and health records</a:t>
            </a:r>
          </a:p>
          <a:p>
            <a:pPr lvl="1"/>
            <a:r>
              <a:rPr lang="en-GB" dirty="0">
                <a:latin typeface="Arial" panose="020B0604020202020204" pitchFamily="34" charset="0"/>
                <a:cs typeface="Arial" panose="020B0604020202020204" pitchFamily="34" charset="0"/>
              </a:rPr>
              <a:t>Different data managers/ researchers producing the ALPHA data</a:t>
            </a:r>
          </a:p>
          <a:p>
            <a:pPr lvl="1"/>
            <a:r>
              <a:rPr lang="en-GB" dirty="0">
                <a:latin typeface="Arial" panose="020B0604020202020204" pitchFamily="34" charset="0"/>
                <a:cs typeface="Arial" panose="020B0604020202020204" pitchFamily="34" charset="0"/>
              </a:rPr>
              <a:t>Source data for different sites are organised differently </a:t>
            </a:r>
          </a:p>
          <a:p>
            <a:pPr lvl="1"/>
            <a:r>
              <a:rPr lang="en-GB" dirty="0">
                <a:latin typeface="Arial" panose="020B0604020202020204" pitchFamily="34" charset="0"/>
                <a:cs typeface="Arial" panose="020B0604020202020204" pitchFamily="34" charset="0"/>
              </a:rPr>
              <a:t>Do-files show how something was done NOT why</a:t>
            </a:r>
          </a:p>
          <a:p>
            <a:pPr lvl="1"/>
            <a:r>
              <a:rPr lang="en-GB" dirty="0">
                <a:latin typeface="Arial" panose="020B0604020202020204" pitchFamily="34" charset="0"/>
                <a:cs typeface="Arial" panose="020B0604020202020204" pitchFamily="34" charset="0"/>
              </a:rPr>
              <a:t>New staff often start from scratch as they do not understand previously done </a:t>
            </a:r>
            <a:r>
              <a:rPr lang="en-GB" dirty="0" smtClean="0">
                <a:latin typeface="Arial" panose="020B0604020202020204" pitchFamily="34" charset="0"/>
                <a:cs typeface="Arial" panose="020B0604020202020204" pitchFamily="34" charset="0"/>
              </a:rPr>
              <a:t>work</a:t>
            </a:r>
          </a:p>
          <a:p>
            <a:r>
              <a:rPr lang="en-GB" sz="2400" dirty="0">
                <a:latin typeface="Arial" panose="020B0604020202020204" pitchFamily="34" charset="0"/>
                <a:cs typeface="Arial" panose="020B0604020202020204" pitchFamily="34" charset="0"/>
              </a:rPr>
              <a:t>Now Migrating to Pentaho Data </a:t>
            </a:r>
            <a:r>
              <a:rPr lang="en-GB" sz="2400" dirty="0" smtClean="0">
                <a:latin typeface="Arial" panose="020B0604020202020204" pitchFamily="34" charset="0"/>
                <a:cs typeface="Arial" panose="020B0604020202020204" pitchFamily="34" charset="0"/>
              </a:rPr>
              <a:t>Integration (PDI) </a:t>
            </a:r>
            <a:r>
              <a:rPr lang="en-GB" sz="2400" dirty="0">
                <a:latin typeface="Arial" panose="020B0604020202020204" pitchFamily="34" charset="0"/>
                <a:cs typeface="Arial" panose="020B0604020202020204" pitchFamily="34" charset="0"/>
              </a:rPr>
              <a:t>funded by </a:t>
            </a:r>
            <a:r>
              <a:rPr lang="en-GB" sz="2400" dirty="0" smtClean="0">
                <a:latin typeface="Arial" panose="020B0604020202020204" pitchFamily="34" charset="0"/>
                <a:cs typeface="Arial" panose="020B0604020202020204" pitchFamily="34" charset="0"/>
              </a:rPr>
              <a:t>Wellcome </a:t>
            </a:r>
            <a:r>
              <a:rPr lang="en-GB" sz="2400" dirty="0">
                <a:latin typeface="Arial" panose="020B0604020202020204" pitchFamily="34" charset="0"/>
                <a:cs typeface="Arial" panose="020B0604020202020204" pitchFamily="34" charset="0"/>
              </a:rPr>
              <a:t>Trust</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5D63512A-4C2D-4773-84CB-C59DB265F825}" type="slidenum">
              <a:rPr lang="en-GB" smtClean="0"/>
              <a:t>6</a:t>
            </a:fld>
            <a:endParaRPr lang="en-GB"/>
          </a:p>
        </p:txBody>
      </p:sp>
      <p:pic>
        <p:nvPicPr>
          <p:cNvPr id="5" name="Picture 4"/>
          <p:cNvPicPr>
            <a:picLocks noChangeAspect="1"/>
          </p:cNvPicPr>
          <p:nvPr/>
        </p:nvPicPr>
        <p:blipFill>
          <a:blip r:embed="rId3"/>
          <a:stretch>
            <a:fillRect/>
          </a:stretch>
        </p:blipFill>
        <p:spPr>
          <a:xfrm>
            <a:off x="4884916" y="4629489"/>
            <a:ext cx="2995224" cy="1592902"/>
          </a:xfrm>
          <a:prstGeom prst="rect">
            <a:avLst/>
          </a:prstGeom>
        </p:spPr>
      </p:pic>
      <p:pic>
        <p:nvPicPr>
          <p:cNvPr id="9" name="Picture 8"/>
          <p:cNvPicPr>
            <a:picLocks noChangeAspect="1"/>
          </p:cNvPicPr>
          <p:nvPr/>
        </p:nvPicPr>
        <p:blipFill>
          <a:blip r:embed="rId4"/>
          <a:stretch>
            <a:fillRect/>
          </a:stretch>
        </p:blipFill>
        <p:spPr>
          <a:xfrm>
            <a:off x="628650" y="4677894"/>
            <a:ext cx="2782062" cy="1496093"/>
          </a:xfrm>
          <a:prstGeom prst="rect">
            <a:avLst/>
          </a:prstGeom>
          <a:ln w="92075">
            <a:solidFill>
              <a:schemeClr val="tx1"/>
            </a:solidFill>
          </a:ln>
        </p:spPr>
      </p:pic>
      <p:sp>
        <p:nvSpPr>
          <p:cNvPr id="12" name="Right Arrow 11"/>
          <p:cNvSpPr/>
          <p:nvPr/>
        </p:nvSpPr>
        <p:spPr>
          <a:xfrm>
            <a:off x="3765623" y="5318783"/>
            <a:ext cx="764381" cy="21431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Content Placeholder 2"/>
          <p:cNvSpPr txBox="1">
            <a:spLocks/>
          </p:cNvSpPr>
          <p:nvPr/>
        </p:nvSpPr>
        <p:spPr>
          <a:xfrm>
            <a:off x="628650" y="3888595"/>
            <a:ext cx="7961709" cy="152232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388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000" y="2400300"/>
            <a:ext cx="7886700" cy="1141987"/>
          </a:xfrm>
        </p:spPr>
        <p:txBody>
          <a:bodyPr/>
          <a:lstStyle/>
          <a:p>
            <a:pPr algn="ctr"/>
            <a:r>
              <a:rPr lang="en-GB" dirty="0" smtClean="0"/>
              <a:t>Motivation</a:t>
            </a:r>
            <a:endParaRPr lang="en-GB" dirty="0"/>
          </a:p>
        </p:txBody>
      </p:sp>
      <p:sp>
        <p:nvSpPr>
          <p:cNvPr id="5" name="Text Placeholder 4"/>
          <p:cNvSpPr>
            <a:spLocks noGrp="1"/>
          </p:cNvSpPr>
          <p:nvPr>
            <p:ph type="body" idx="1"/>
          </p:nvPr>
        </p:nvSpPr>
        <p:spPr>
          <a:xfrm>
            <a:off x="342000" y="3980995"/>
            <a:ext cx="7886700" cy="884920"/>
          </a:xfrm>
        </p:spPr>
        <p:txBody>
          <a:bodyPr/>
          <a:lstStyle/>
          <a:p>
            <a:pPr algn="ctr"/>
            <a:r>
              <a:rPr lang="en-GB" i="1" dirty="0" smtClean="0"/>
              <a:t>Why is ALPHA considering structured documentation of its data management processes?</a:t>
            </a:r>
            <a:endParaRPr lang="en-GB" i="1" dirty="0"/>
          </a:p>
        </p:txBody>
      </p:sp>
      <p:sp>
        <p:nvSpPr>
          <p:cNvPr id="2" name="Slide Number Placeholder 1"/>
          <p:cNvSpPr>
            <a:spLocks noGrp="1"/>
          </p:cNvSpPr>
          <p:nvPr>
            <p:ph type="sldNum" sz="quarter" idx="12"/>
          </p:nvPr>
        </p:nvSpPr>
        <p:spPr/>
        <p:txBody>
          <a:bodyPr/>
          <a:lstStyle/>
          <a:p>
            <a:fld id="{77FEE59C-560B-4441-9A98-66D4CB955D4E}" type="slidenum">
              <a:rPr lang="en-GB" smtClean="0"/>
              <a:pPr/>
              <a:t>7</a:t>
            </a:fld>
            <a:endParaRPr lang="en-GB"/>
          </a:p>
        </p:txBody>
      </p:sp>
      <p:pic>
        <p:nvPicPr>
          <p:cNvPr id="6" name="Picture 5"/>
          <p:cNvPicPr>
            <a:picLocks noChangeAspect="1"/>
          </p:cNvPicPr>
          <p:nvPr/>
        </p:nvPicPr>
        <p:blipFill>
          <a:blip r:embed="rId2"/>
          <a:stretch>
            <a:fillRect/>
          </a:stretch>
        </p:blipFill>
        <p:spPr>
          <a:xfrm>
            <a:off x="3051110" y="704491"/>
            <a:ext cx="2902987" cy="1925824"/>
          </a:xfrm>
          <a:prstGeom prst="rect">
            <a:avLst/>
          </a:prstGeom>
        </p:spPr>
      </p:pic>
    </p:spTree>
    <p:extLst>
      <p:ext uri="{BB962C8B-B14F-4D97-AF65-F5344CB8AC3E}">
        <p14:creationId xmlns:p14="http://schemas.microsoft.com/office/powerpoint/2010/main" val="1965778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txBox="1">
            <a:spLocks/>
          </p:cNvSpPr>
          <p:nvPr/>
        </p:nvSpPr>
        <p:spPr>
          <a:xfrm>
            <a:off x="485775" y="1377315"/>
            <a:ext cx="8343900" cy="39757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ZA" sz="2800" b="1" dirty="0" smtClean="0">
                <a:latin typeface="Arial" pitchFamily="34" charset="0"/>
                <a:cs typeface="Arial" pitchFamily="34" charset="0"/>
              </a:rPr>
              <a:t>Primary motivation </a:t>
            </a:r>
          </a:p>
          <a:p>
            <a:r>
              <a:rPr lang="en-ZA" sz="2400" dirty="0" smtClean="0">
                <a:latin typeface="Arial" pitchFamily="34" charset="0"/>
                <a:cs typeface="Arial" pitchFamily="34" charset="0"/>
              </a:rPr>
              <a:t>Need to share data beyond ALPHA </a:t>
            </a:r>
          </a:p>
          <a:p>
            <a:pPr>
              <a:buFont typeface="Arial" panose="020B0604020202020204" pitchFamily="34" charset="0"/>
              <a:buNone/>
            </a:pPr>
            <a:endParaRPr lang="en-ZA" sz="1400" b="1" dirty="0" smtClean="0">
              <a:latin typeface="Arial" pitchFamily="34" charset="0"/>
              <a:cs typeface="Arial" pitchFamily="34" charset="0"/>
            </a:endParaRPr>
          </a:p>
          <a:p>
            <a:pPr>
              <a:buFont typeface="Arial" panose="020B0604020202020204" pitchFamily="34" charset="0"/>
              <a:buNone/>
            </a:pPr>
            <a:r>
              <a:rPr lang="en-ZA" sz="2800" b="1" dirty="0" smtClean="0">
                <a:latin typeface="Arial" pitchFamily="34" charset="0"/>
                <a:cs typeface="Arial" pitchFamily="34" charset="0"/>
              </a:rPr>
              <a:t>Other drivers</a:t>
            </a:r>
          </a:p>
          <a:p>
            <a:r>
              <a:rPr lang="en-US" sz="2400" dirty="0" smtClean="0">
                <a:latin typeface="Arial" pitchFamily="34" charset="0"/>
                <a:cs typeface="Arial" pitchFamily="34" charset="0"/>
              </a:rPr>
              <a:t>Efficient multi-site data management and exchange among ALPHA members</a:t>
            </a:r>
          </a:p>
          <a:p>
            <a:r>
              <a:rPr lang="en-US" sz="2400" dirty="0" smtClean="0">
                <a:latin typeface="Arial" pitchFamily="34" charset="0"/>
                <a:cs typeface="Arial" pitchFamily="34" charset="0"/>
              </a:rPr>
              <a:t>Standardisation will improve the use of existing data</a:t>
            </a:r>
          </a:p>
          <a:p>
            <a:r>
              <a:rPr lang="en-US" sz="2400" dirty="0" smtClean="0">
                <a:latin typeface="Arial" pitchFamily="34" charset="0"/>
                <a:cs typeface="Arial" pitchFamily="34" charset="0"/>
              </a:rPr>
              <a:t>Funders’ policies requiring data sharing</a:t>
            </a:r>
          </a:p>
          <a:p>
            <a:r>
              <a:rPr lang="en-GB" sz="2400" dirty="0" smtClean="0">
                <a:latin typeface="Arial" pitchFamily="34" charset="0"/>
                <a:cs typeface="Arial" pitchFamily="34" charset="0"/>
              </a:rPr>
              <a:t>Pooling and sharing data brings credit through data citation</a:t>
            </a:r>
            <a:r>
              <a:rPr lang="en-US" sz="2400" dirty="0" smtClean="0">
                <a:latin typeface="Arial" pitchFamily="34" charset="0"/>
                <a:cs typeface="Arial" pitchFamily="34" charset="0"/>
              </a:rPr>
              <a:t>.</a:t>
            </a:r>
          </a:p>
          <a:p>
            <a:pPr lvl="1">
              <a:buFont typeface="Arial" panose="020B0604020202020204" pitchFamily="34" charset="0"/>
              <a:buNone/>
            </a:pPr>
            <a:endParaRPr lang="en-ZA" sz="2000" dirty="0" smtClean="0">
              <a:latin typeface="Arial" pitchFamily="34" charset="0"/>
              <a:cs typeface="Arial" pitchFamily="34" charset="0"/>
            </a:endParaRPr>
          </a:p>
          <a:p>
            <a:pPr lvl="1">
              <a:buFont typeface="Arial" panose="020B0604020202020204" pitchFamily="34" charset="0"/>
              <a:buNone/>
            </a:pPr>
            <a:endParaRPr lang="en-ZA" sz="2000" dirty="0" smtClean="0">
              <a:latin typeface="Arial" pitchFamily="34" charset="0"/>
              <a:cs typeface="Arial" pitchFamily="34" charset="0"/>
            </a:endParaRPr>
          </a:p>
          <a:p>
            <a:pPr lvl="1">
              <a:buFont typeface="Arial" panose="020B0604020202020204" pitchFamily="34" charset="0"/>
              <a:buNone/>
            </a:pPr>
            <a:endParaRPr lang="en-ZA" sz="2000" dirty="0" smtClean="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77FEE59C-560B-4441-9A98-66D4CB955D4E}" type="slidenum">
              <a:rPr lang="en-GB" smtClean="0"/>
              <a:pPr/>
              <a:t>8</a:t>
            </a:fld>
            <a:endParaRPr lang="en-GB"/>
          </a:p>
        </p:txBody>
      </p:sp>
    </p:spTree>
    <p:extLst>
      <p:ext uri="{BB962C8B-B14F-4D97-AF65-F5344CB8AC3E}">
        <p14:creationId xmlns:p14="http://schemas.microsoft.com/office/powerpoint/2010/main" val="1239536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0229" y="870857"/>
            <a:ext cx="4118400" cy="5485494"/>
          </a:xfrm>
        </p:spPr>
        <p:txBody>
          <a:bodyPr>
            <a:normAutofit fontScale="92500" lnSpcReduction="20000"/>
          </a:bodyPr>
          <a:lstStyle/>
          <a:p>
            <a:pPr marL="0" indent="0">
              <a:buNone/>
            </a:pPr>
            <a:r>
              <a:rPr lang="en-GB" sz="4000" dirty="0" smtClean="0">
                <a:latin typeface="Arial Black" panose="020B0A04020102020204" pitchFamily="34" charset="0"/>
              </a:rPr>
              <a:t>Issues…</a:t>
            </a:r>
          </a:p>
          <a:p>
            <a:r>
              <a:rPr lang="en-GB" sz="2600" dirty="0" smtClean="0"/>
              <a:t>There is limited domain-specific metadata in Pentaho Data Integration (PDI)</a:t>
            </a:r>
          </a:p>
          <a:p>
            <a:endParaRPr lang="en-GB" sz="2600" dirty="0" smtClean="0"/>
          </a:p>
          <a:p>
            <a:r>
              <a:rPr lang="en-GB" sz="2600" dirty="0" smtClean="0"/>
              <a:t>Need for domain specific framework to guide ALPHA data producers to design and document ETL processes</a:t>
            </a:r>
          </a:p>
          <a:p>
            <a:endParaRPr lang="en-GB" sz="2600" dirty="0" smtClean="0"/>
          </a:p>
          <a:p>
            <a:r>
              <a:rPr lang="en-GB" sz="2600" dirty="0" smtClean="0"/>
              <a:t>There is a metadata specificity gap between business process models and ALPHA ETL implementations.</a:t>
            </a:r>
          </a:p>
          <a:p>
            <a:pPr marL="0" indent="0">
              <a:buNone/>
            </a:pPr>
            <a:endParaRPr lang="en-GB" sz="1500" dirty="0" smtClean="0"/>
          </a:p>
          <a:p>
            <a:pPr lvl="1"/>
            <a:r>
              <a:rPr lang="en-GB" sz="2200" dirty="0" smtClean="0"/>
              <a:t> Need for a more concrete documentation of lower level data transformation details</a:t>
            </a:r>
            <a:endParaRPr lang="en-GB" sz="2200" dirty="0"/>
          </a:p>
        </p:txBody>
      </p:sp>
      <p:sp>
        <p:nvSpPr>
          <p:cNvPr id="4" name="Content Placeholder 3"/>
          <p:cNvSpPr>
            <a:spLocks noGrp="1"/>
          </p:cNvSpPr>
          <p:nvPr>
            <p:ph sz="half" idx="2"/>
          </p:nvPr>
        </p:nvSpPr>
        <p:spPr>
          <a:xfrm>
            <a:off x="4517571" y="870857"/>
            <a:ext cx="4114800" cy="4840543"/>
          </a:xfrm>
        </p:spPr>
        <p:txBody>
          <a:bodyPr>
            <a:normAutofit fontScale="92500" lnSpcReduction="20000"/>
          </a:bodyPr>
          <a:lstStyle/>
          <a:p>
            <a:pPr marL="0" indent="0">
              <a:buNone/>
            </a:pPr>
            <a:r>
              <a:rPr lang="en-GB" sz="4000" dirty="0" smtClean="0">
                <a:latin typeface="Arial Black" panose="020B0A04020102020204" pitchFamily="34" charset="0"/>
              </a:rPr>
              <a:t>Aims…</a:t>
            </a:r>
          </a:p>
          <a:p>
            <a:r>
              <a:rPr lang="en-GB" sz="3000" dirty="0" smtClean="0"/>
              <a:t>Enhance transparency  maintainability and reuse of ALPHA ETL routines by:</a:t>
            </a:r>
          </a:p>
          <a:p>
            <a:pPr lvl="1"/>
            <a:r>
              <a:rPr lang="en-GB" sz="2600" dirty="0" smtClean="0"/>
              <a:t>Developing </a:t>
            </a:r>
            <a:r>
              <a:rPr lang="en-GB" sz="2600" dirty="0"/>
              <a:t>a </a:t>
            </a:r>
            <a:r>
              <a:rPr lang="en-GB" sz="2600" dirty="0" smtClean="0"/>
              <a:t>domain-specific business </a:t>
            </a:r>
            <a:r>
              <a:rPr lang="en-GB" sz="2600" dirty="0"/>
              <a:t>process model </a:t>
            </a:r>
            <a:r>
              <a:rPr lang="en-GB" sz="2600" dirty="0" smtClean="0"/>
              <a:t> that specialises GLBPM</a:t>
            </a:r>
          </a:p>
          <a:p>
            <a:pPr marL="457200" lvl="1" indent="0">
              <a:buNone/>
            </a:pPr>
            <a:endParaRPr lang="en-GB" sz="2600" dirty="0" smtClean="0"/>
          </a:p>
          <a:p>
            <a:pPr lvl="1"/>
            <a:r>
              <a:rPr lang="en-GB" sz="2600" dirty="0" smtClean="0"/>
              <a:t>Expressing transformations done in PDI using generic data transformation language (SDTL). SDTL is mapped to DDI </a:t>
            </a:r>
            <a:endParaRPr lang="en-GB" sz="2600" dirty="0"/>
          </a:p>
        </p:txBody>
      </p:sp>
      <p:sp>
        <p:nvSpPr>
          <p:cNvPr id="2" name="Slide Number Placeholder 1"/>
          <p:cNvSpPr>
            <a:spLocks noGrp="1"/>
          </p:cNvSpPr>
          <p:nvPr>
            <p:ph type="sldNum" sz="quarter" idx="12"/>
          </p:nvPr>
        </p:nvSpPr>
        <p:spPr/>
        <p:txBody>
          <a:bodyPr/>
          <a:lstStyle/>
          <a:p>
            <a:fld id="{77FEE59C-560B-4441-9A98-66D4CB955D4E}" type="slidenum">
              <a:rPr lang="en-GB" smtClean="0"/>
              <a:pPr/>
              <a:t>9</a:t>
            </a:fld>
            <a:endParaRPr lang="en-GB"/>
          </a:p>
        </p:txBody>
      </p:sp>
    </p:spTree>
    <p:extLst>
      <p:ext uri="{BB962C8B-B14F-4D97-AF65-F5344CB8AC3E}">
        <p14:creationId xmlns:p14="http://schemas.microsoft.com/office/powerpoint/2010/main" val="165436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whi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improved_white-lshtmblue.potm" id="{3DE9D52D-8673-41F9-A4C9-E08BA1AA77EC}" vid="{6819DFCA-7EF8-44AD-B3C5-8EE1A680D0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ppt_white</Template>
  <TotalTime>1855</TotalTime>
  <Words>2076</Words>
  <Application>Microsoft Office PowerPoint</Application>
  <PresentationFormat>On-screen Show (4:3)</PresentationFormat>
  <Paragraphs>393</Paragraphs>
  <Slides>26</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7" baseType="lpstr">
      <vt:lpstr>Arial Unicode MS</vt:lpstr>
      <vt:lpstr>宋体</vt:lpstr>
      <vt:lpstr>Arial</vt:lpstr>
      <vt:lpstr>Arial Black</vt:lpstr>
      <vt:lpstr>Calibri</vt:lpstr>
      <vt:lpstr>Courier New</vt:lpstr>
      <vt:lpstr>Symbol</vt:lpstr>
      <vt:lpstr>Times New Roman</vt:lpstr>
      <vt:lpstr>Wingdings</vt:lpstr>
      <vt:lpstr>ppt_white</vt:lpstr>
      <vt:lpstr>Visio</vt:lpstr>
      <vt:lpstr>ALPHA network data lineage</vt:lpstr>
      <vt:lpstr>Overview</vt:lpstr>
      <vt:lpstr>PowerPoint Presentation</vt:lpstr>
      <vt:lpstr>PowerPoint Presentation</vt:lpstr>
      <vt:lpstr>PowerPoint Presentation</vt:lpstr>
      <vt:lpstr>ALPHA data management over the years…</vt:lpstr>
      <vt:lpstr>Motivation</vt:lpstr>
      <vt:lpstr>PowerPoint Presentation</vt:lpstr>
      <vt:lpstr>PowerPoint Presentation</vt:lpstr>
      <vt:lpstr>Developing a business process model for ALPHA data management</vt:lpstr>
      <vt:lpstr>Building ADESBPM: Pentaho data integration</vt:lpstr>
      <vt:lpstr>Building ADESBPM: DDI 4</vt:lpstr>
      <vt:lpstr>Building ADESBPM: DDI 4 DataManagementView</vt:lpstr>
      <vt:lpstr>Building ADESBPM: PDI &amp; DDI 4 Information models</vt:lpstr>
      <vt:lpstr>Building ADESBPM</vt:lpstr>
      <vt:lpstr>Going the last mile…</vt:lpstr>
      <vt:lpstr>Going the last mile: Structured Data Transform Language (SDTL)</vt:lpstr>
      <vt:lpstr>PowerPoint Presentation</vt:lpstr>
      <vt:lpstr>The last mile: WorkflowStep decomposition</vt:lpstr>
      <vt:lpstr>Where are we now?</vt:lpstr>
      <vt:lpstr>Where are we now? ADESBPM</vt:lpstr>
      <vt:lpstr>Where are we now? ADESBPM</vt:lpstr>
      <vt:lpstr>Where are we now? Pentaho to SDTL mapping</vt:lpstr>
      <vt:lpstr>Where to next?</vt:lpstr>
      <vt:lpstr>Acknowledgements</vt:lpstr>
      <vt:lpstr>Thankyou  Merci  Dankie  Zikomo  Ahsante  Tatenda  Ngiyabonga  Danke  dankje  gracias  enkosi  tawonga  wabeja 谢谢   धन्यवाद tack  kealeboga  shukrān  Ndolivhuwa  Tá  Tsikomo  Maraba  Sikomo  Tak  Aitäh obrigado         </vt:lpstr>
    </vt:vector>
  </TitlesOfParts>
  <Company>London School of Hygiene &amp; Tropical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Basia Zaba</dc:creator>
  <cp:lastModifiedBy>chifundo</cp:lastModifiedBy>
  <cp:revision>114</cp:revision>
  <dcterms:created xsi:type="dcterms:W3CDTF">2016-05-27T11:12:11Z</dcterms:created>
  <dcterms:modified xsi:type="dcterms:W3CDTF">2018-08-14T04:36:26Z</dcterms:modified>
</cp:coreProperties>
</file>