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0" r:id="rId2"/>
    <p:sldMasterId id="2147483660" r:id="rId3"/>
    <p:sldMasterId id="2147483689" r:id="rId4"/>
    <p:sldMasterId id="2147483691" r:id="rId5"/>
  </p:sldMasterIdLst>
  <p:notesMasterIdLst>
    <p:notesMasterId r:id="rId18"/>
  </p:notesMasterIdLst>
  <p:handoutMasterIdLst>
    <p:handoutMasterId r:id="rId19"/>
  </p:handoutMasterIdLst>
  <p:sldIdLst>
    <p:sldId id="268" r:id="rId6"/>
    <p:sldId id="468" r:id="rId7"/>
    <p:sldId id="467" r:id="rId8"/>
    <p:sldId id="456" r:id="rId9"/>
    <p:sldId id="459" r:id="rId10"/>
    <p:sldId id="460" r:id="rId11"/>
    <p:sldId id="462" r:id="rId12"/>
    <p:sldId id="466" r:id="rId13"/>
    <p:sldId id="463" r:id="rId14"/>
    <p:sldId id="469" r:id="rId15"/>
    <p:sldId id="455" r:id="rId16"/>
    <p:sldId id="470" r:id="rId1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88BDF0-E14A-8C48-9F56-2B03C218F979}">
          <p14:sldIdLst>
            <p14:sldId id="268"/>
            <p14:sldId id="468"/>
            <p14:sldId id="467"/>
            <p14:sldId id="456"/>
            <p14:sldId id="459"/>
            <p14:sldId id="460"/>
            <p14:sldId id="462"/>
            <p14:sldId id="466"/>
            <p14:sldId id="463"/>
            <p14:sldId id="469"/>
            <p14:sldId id="455"/>
            <p14:sldId id="470"/>
          </p14:sldIdLst>
        </p14:section>
        <p14:section name="Untitled Section" id="{B770F7AA-128C-494C-AB90-B074035045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4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5"/>
    <a:srgbClr val="D8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2" autoAdjust="0"/>
    <p:restoredTop sz="84884" autoAdjust="0"/>
  </p:normalViewPr>
  <p:slideViewPr>
    <p:cSldViewPr>
      <p:cViewPr varScale="1">
        <p:scale>
          <a:sx n="62" d="100"/>
          <a:sy n="62" d="100"/>
        </p:scale>
        <p:origin x="1236" y="102"/>
      </p:cViewPr>
      <p:guideLst>
        <p:guide orient="horz" pos="2160"/>
        <p:guide pos="2880"/>
        <p:guide orient="horz" pos="1934"/>
        <p:guide pos="1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3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8B909-66A7-4DEA-92C0-16C0AEA22C7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3A65F-1067-488F-9FB9-32568DDD4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1A27-5735-496C-9BF9-6A222D90AD11}" type="datetimeFigureOut">
              <a:rPr lang="en-GB" smtClean="0"/>
              <a:pPr/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2D1B3-6133-4600-A975-0B0C4A1CEA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7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D1B3-6133-4600-A975-0B0C4A1CEA1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combination of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forms of data to prevent or respond to infectious diseases outbreaks already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happens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Prevention: Cholera in Yemen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draws on a variety of local information such as: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Rainfall forecast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density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to clean water</a:t>
            </a: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seasonal temperature</a:t>
            </a:r>
          </a:p>
          <a:p>
            <a:endParaRPr lang="en-GB" dirty="0" smtClean="0"/>
          </a:p>
          <a:p>
            <a:r>
              <a:rPr lang="en-GB" dirty="0" smtClean="0"/>
              <a:t>Control: </a:t>
            </a:r>
            <a:r>
              <a:rPr lang="en-GB" dirty="0" err="1" smtClean="0"/>
              <a:t>Zika</a:t>
            </a:r>
            <a:r>
              <a:rPr lang="en-GB" dirty="0" smtClean="0"/>
              <a:t> in Brazil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D1B3-6133-4600-A975-0B0C4A1CEA1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8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aim is to build on a multidisciplinary approach to identify and characterize datasets of different domains that contain information that can be used to better prevent and control outbreaks of infectious diseases.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CA" sz="2600" dirty="0" smtClean="0"/>
              <a:t>Governed data access</a:t>
            </a:r>
          </a:p>
          <a:p>
            <a:pPr marL="800100" lvl="1" indent="-342900">
              <a:buFont typeface="Arial"/>
              <a:buChar char="•"/>
            </a:pPr>
            <a:r>
              <a:rPr lang="en-CA" dirty="0" smtClean="0"/>
              <a:t>improve accountability of data users</a:t>
            </a:r>
          </a:p>
          <a:p>
            <a:pPr marL="800100" lvl="1" indent="-342900">
              <a:buFont typeface="Arial"/>
              <a:buChar char="•"/>
            </a:pPr>
            <a:r>
              <a:rPr lang="en-CA" dirty="0" smtClean="0"/>
              <a:t>protect patients</a:t>
            </a:r>
          </a:p>
          <a:p>
            <a:pPr marL="800100" lvl="1" indent="-342900">
              <a:buFont typeface="Arial"/>
              <a:buChar char="•"/>
            </a:pPr>
            <a:r>
              <a:rPr lang="en-CA" dirty="0" smtClean="0"/>
              <a:t>ensure benefit to those who provide data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D1B3-6133-4600-A975-0B0C4A1CEA1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1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A55C0-453B-D74D-A836-834EC97D1C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87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A55C0-453B-D74D-A836-834EC97D1C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2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D1B3-6133-4600-A975-0B0C4A1CEA1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7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A55C0-453B-D74D-A836-834EC97D1C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3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2D1B3-6133-4600-A975-0B0C4A1CEA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078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IHR </a:t>
            </a:r>
            <a:r>
              <a:rPr lang="mr-IN" dirty="0" smtClean="0"/>
              <a:t>–</a:t>
            </a:r>
            <a:r>
              <a:rPr lang="en-US" dirty="0" smtClean="0"/>
              <a:t> reluctance due to travel</a:t>
            </a:r>
            <a:r>
              <a:rPr lang="en-US" baseline="0" dirty="0" smtClean="0"/>
              <a:t> &amp; trade restrictions</a:t>
            </a:r>
          </a:p>
          <a:p>
            <a:r>
              <a:rPr lang="en-US" sz="1200" dirty="0" smtClean="0"/>
              <a:t>HDX </a:t>
            </a:r>
            <a:r>
              <a:rPr lang="mr-IN" sz="1200" dirty="0" smtClean="0"/>
              <a:t>–</a:t>
            </a:r>
            <a:r>
              <a:rPr lang="en-US" sz="1200" dirty="0" smtClean="0"/>
              <a:t> waterways, roads/footpaths/transport networks, schools, health centers, population densities, census, settlements, administrative boundaries</a:t>
            </a:r>
          </a:p>
          <a:p>
            <a:r>
              <a:rPr lang="en-US" sz="1200" dirty="0" smtClean="0"/>
              <a:t>SMS messages </a:t>
            </a:r>
            <a:r>
              <a:rPr lang="mr-IN" sz="1200" dirty="0" smtClean="0"/>
              <a:t>–</a:t>
            </a:r>
            <a:r>
              <a:rPr lang="en-US" sz="1200" dirty="0" smtClean="0"/>
              <a:t> </a:t>
            </a:r>
            <a:r>
              <a:rPr lang="en-US" sz="1200" dirty="0" err="1" smtClean="0"/>
              <a:t>rumours</a:t>
            </a:r>
            <a:r>
              <a:rPr lang="en-US" sz="1200" dirty="0" smtClean="0"/>
              <a:t> Ebola</a:t>
            </a:r>
          </a:p>
          <a:p>
            <a:r>
              <a:rPr lang="en-US" sz="1200" dirty="0" smtClean="0"/>
              <a:t>Response </a:t>
            </a:r>
            <a:r>
              <a:rPr lang="mr-IN" sz="1200" dirty="0" smtClean="0"/>
              <a:t>–</a:t>
            </a:r>
            <a:r>
              <a:rPr lang="en-US" sz="1200" dirty="0" smtClean="0"/>
              <a:t> NGO, lab, </a:t>
            </a:r>
          </a:p>
          <a:p>
            <a:endParaRPr lang="en-US" baseline="0" dirty="0" smtClean="0"/>
          </a:p>
          <a:p>
            <a:r>
              <a:rPr lang="en-US" dirty="0" smtClean="0"/>
              <a:t>OWN biases and Whole new layers of challenges </a:t>
            </a:r>
            <a:r>
              <a:rPr lang="mr-IN" dirty="0" smtClean="0"/>
              <a:t>–</a:t>
            </a:r>
            <a:r>
              <a:rPr lang="en-US" dirty="0" smtClean="0"/>
              <a:t> ethics </a:t>
            </a:r>
            <a:r>
              <a:rPr lang="mr-IN" dirty="0" smtClean="0"/>
              <a:t>–</a:t>
            </a:r>
            <a:r>
              <a:rPr lang="en-US" dirty="0" smtClean="0"/>
              <a:t> privacy &amp; EQUITY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D1B3-6133-4600-A975-0B0C4A1CEA1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1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4172" y="1988840"/>
            <a:ext cx="4662324" cy="21626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3600" b="1">
                <a:solidFill>
                  <a:srgbClr val="0095C5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352528" cy="478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0095C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538844" y="616704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www.iddo.org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IDDOnews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DDO-Master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3384376" cy="1478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1331640" y="6597352"/>
            <a:ext cx="8712968" cy="0"/>
          </a:xfrm>
          <a:prstGeom prst="line">
            <a:avLst/>
          </a:prstGeom>
          <a:noFill/>
          <a:ln w="76200">
            <a:solidFill>
              <a:srgbClr val="DB001B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82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87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5392CF-46D2-4E28-AF3E-74421C6CDCD0}" type="datetimeFigureOut">
              <a:rPr lang="en-GB" smtClean="0"/>
              <a:pPr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43051-FEC3-4970-9506-13CAA1B0FD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0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7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800"/>
            </a:lvl1pPr>
            <a:lvl2pPr>
              <a:buClr>
                <a:srgbClr val="D80009"/>
              </a:buClr>
              <a:defRPr sz="2600"/>
            </a:lvl2pPr>
            <a:lvl3pPr>
              <a:buClr>
                <a:srgbClr val="D80009"/>
              </a:buClr>
              <a:defRPr sz="2200"/>
            </a:lvl3pPr>
            <a:lvl4pPr>
              <a:buClr>
                <a:srgbClr val="D80009"/>
              </a:buClr>
              <a:defRPr/>
            </a:lvl4pPr>
            <a:lvl5pPr>
              <a:buClr>
                <a:srgbClr val="D80009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2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7209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56793"/>
            <a:ext cx="4040188" cy="4569371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buNone/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 smtClean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467544" y="1556793"/>
            <a:ext cx="4040188" cy="4569371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153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1792288" y="227781"/>
            <a:ext cx="5472608" cy="4569371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buNone/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40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614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971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0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2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990600" y="1340768"/>
            <a:ext cx="8153400" cy="0"/>
          </a:xfrm>
          <a:prstGeom prst="line">
            <a:avLst/>
          </a:prstGeom>
          <a:noFill/>
          <a:ln w="57150">
            <a:solidFill>
              <a:srgbClr val="DB0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070C0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DB001B"/>
              </a:buClr>
              <a:defRPr baseline="0">
                <a:latin typeface="Calibri" pitchFamily="34" charset="0"/>
              </a:defRPr>
            </a:lvl1pPr>
            <a:lvl2pPr>
              <a:buClr>
                <a:srgbClr val="DB001B"/>
              </a:buClr>
              <a:defRPr baseline="0">
                <a:latin typeface="Calibri" pitchFamily="34" charset="0"/>
              </a:defRPr>
            </a:lvl2pPr>
            <a:lvl3pPr>
              <a:buClr>
                <a:srgbClr val="DB001B"/>
              </a:buClr>
              <a:defRPr baseline="0">
                <a:latin typeface="Calibri" pitchFamily="34" charset="0"/>
              </a:defRPr>
            </a:lvl3pPr>
            <a:lvl4pPr>
              <a:buClr>
                <a:srgbClr val="DB001B"/>
              </a:buClr>
              <a:defRPr baseline="0">
                <a:latin typeface="Calibri" pitchFamily="34" charset="0"/>
              </a:defRPr>
            </a:lvl4pPr>
            <a:lvl5pPr>
              <a:buClr>
                <a:srgbClr val="DB001B"/>
              </a:buCl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19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800"/>
            </a:lvl1pPr>
            <a:lvl2pPr>
              <a:buClr>
                <a:srgbClr val="D80009"/>
              </a:buClr>
              <a:defRPr sz="2600"/>
            </a:lvl2pPr>
            <a:lvl3pPr>
              <a:buClr>
                <a:srgbClr val="D80009"/>
              </a:buClr>
              <a:defRPr sz="2200"/>
            </a:lvl3pPr>
            <a:lvl4pPr>
              <a:buClr>
                <a:srgbClr val="D80009"/>
              </a:buClr>
              <a:defRPr/>
            </a:lvl4pPr>
            <a:lvl5pPr>
              <a:buClr>
                <a:srgbClr val="D80009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22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46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340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800"/>
            </a:lvl1pPr>
            <a:lvl2pPr>
              <a:buClr>
                <a:srgbClr val="D80009"/>
              </a:buClr>
              <a:defRPr sz="2600"/>
            </a:lvl2pPr>
            <a:lvl3pPr>
              <a:buClr>
                <a:srgbClr val="D80009"/>
              </a:buClr>
              <a:defRPr sz="2200"/>
            </a:lvl3pPr>
            <a:lvl4pPr>
              <a:buClr>
                <a:srgbClr val="D80009"/>
              </a:buClr>
              <a:defRPr/>
            </a:lvl4pPr>
            <a:lvl5pPr>
              <a:buClr>
                <a:srgbClr val="D80009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40188" cy="4569371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buNone/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 smtClean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467544" y="1556792"/>
            <a:ext cx="4040188" cy="4569371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1792288" y="227781"/>
            <a:ext cx="5472608" cy="4569371"/>
          </a:xfrm>
          <a:prstGeom prst="rect">
            <a:avLst/>
          </a:prstGeom>
        </p:spPr>
        <p:txBody>
          <a:bodyPr/>
          <a:lstStyle>
            <a:lvl1pPr>
              <a:buClr>
                <a:srgbClr val="D80009"/>
              </a:buClr>
              <a:buNone/>
              <a:defRPr sz="2400"/>
            </a:lvl1pPr>
            <a:lvl2pPr>
              <a:buClr>
                <a:srgbClr val="D80009"/>
              </a:buClr>
              <a:defRPr sz="2000"/>
            </a:lvl2pPr>
            <a:lvl3pPr>
              <a:buClr>
                <a:srgbClr val="D80009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522240" y="4293096"/>
            <a:ext cx="5874296" cy="0"/>
          </a:xfrm>
          <a:prstGeom prst="line">
            <a:avLst/>
          </a:prstGeom>
          <a:noFill/>
          <a:ln w="76200">
            <a:solidFill>
              <a:srgbClr val="DB001B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" name="Picture 1" descr="IDDO-glob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0848" y="116632"/>
            <a:ext cx="6619565" cy="6597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8" r:id="rId2"/>
    <p:sldLayoutId id="214748371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8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-36512" y="6597352"/>
            <a:ext cx="7272808" cy="0"/>
          </a:xfrm>
          <a:prstGeom prst="line">
            <a:avLst/>
          </a:prstGeom>
          <a:noFill/>
          <a:ln w="76200">
            <a:solidFill>
              <a:srgbClr val="DB001B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5" name="Picture 4" descr="IDDO-Master-Logo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49280"/>
            <a:ext cx="1656184" cy="7233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84" r:id="rId3"/>
    <p:sldLayoutId id="2147483669" r:id="rId4"/>
    <p:sldLayoutId id="2147483666" r:id="rId5"/>
    <p:sldLayoutId id="2147483661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95C5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970" y="5373216"/>
            <a:ext cx="9144000" cy="12941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5674" y="5661248"/>
            <a:ext cx="66967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info@iddo.org</a:t>
            </a:r>
            <a:r>
              <a:rPr lang="en-GB" sz="3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@</a:t>
            </a:r>
            <a:r>
              <a:rPr lang="en-GB" sz="32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IDDOnews</a:t>
            </a:r>
            <a:endParaRPr lang="en-GB" sz="3200" dirty="0" smtClean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47728" y="3979805"/>
            <a:ext cx="35326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800" b="1" dirty="0" err="1" smtClean="0">
                <a:solidFill>
                  <a:prstClr val="black"/>
                </a:solidFill>
              </a:rPr>
              <a:t>www.iddo.org</a:t>
            </a:r>
            <a:endParaRPr lang="en-GB" sz="3800" b="1" dirty="0" smtClean="0">
              <a:solidFill>
                <a:prstClr val="black"/>
              </a:solidFill>
            </a:endParaRPr>
          </a:p>
        </p:txBody>
      </p:sp>
      <p:pic>
        <p:nvPicPr>
          <p:cNvPr id="7" name="Picture 6" descr="IDDO-Master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79198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  <p:sldLayoutId id="21474837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-36512" y="6597352"/>
            <a:ext cx="7272808" cy="0"/>
          </a:xfrm>
          <a:prstGeom prst="line">
            <a:avLst/>
          </a:prstGeom>
          <a:noFill/>
          <a:ln w="76200">
            <a:solidFill>
              <a:srgbClr val="DB001B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6" name="Picture 5" descr="IDDO-Master-Logo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949280"/>
            <a:ext cx="1656184" cy="7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1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5C5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5C5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5C5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5C5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5C5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95C5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95C5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95C5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95C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wjmiu0_3bk_zgwJQI8y4Jk1601UjF3IhpqpA4dsb_Q/edit#gid=720830404" TargetMode="External"/><Relationship Id="rId2" Type="http://schemas.openxmlformats.org/officeDocument/2006/relationships/hyperlink" Target="https://docs.google.com/spreadsheets/d/1378GiYkOtk6-K0s94uN3AxWE4Tq2bDpVRgIz0x1stj8/edit#gid=0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2058417"/>
            <a:ext cx="5364088" cy="216267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Fighting Infectious </a:t>
            </a:r>
            <a:r>
              <a:rPr lang="en-GB" dirty="0" smtClean="0">
                <a:solidFill>
                  <a:schemeClr val="tx1"/>
                </a:solidFill>
              </a:rPr>
              <a:t>Diseases </a:t>
            </a:r>
            <a:r>
              <a:rPr lang="en-GB" dirty="0">
                <a:solidFill>
                  <a:schemeClr val="tx1"/>
                </a:solidFill>
              </a:rPr>
              <a:t>Outbreaks through Data Integration</a:t>
            </a:r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9748" y="5877272"/>
            <a:ext cx="3200400" cy="122413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j-lt"/>
                <a:cs typeface="Arial" panose="020B0604020202020204" pitchFamily="34" charset="0"/>
              </a:rPr>
              <a:t>Fernando Reis</a:t>
            </a:r>
          </a:p>
          <a:p>
            <a:r>
              <a:rPr lang="en-GB" dirty="0" smtClean="0">
                <a:latin typeface="+mj-lt"/>
                <a:cs typeface="Arial" panose="020B0604020202020204" pitchFamily="34" charset="0"/>
              </a:rPr>
              <a:t>1 October 2018</a:t>
            </a:r>
            <a:endParaRPr lang="en-GB" b="1" dirty="0">
              <a:effectLst/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565102"/>
            <a:ext cx="4040188" cy="63976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995120" cy="3951288"/>
          </a:xfrm>
        </p:spPr>
        <p:txBody>
          <a:bodyPr/>
          <a:lstStyle/>
          <a:p>
            <a:r>
              <a:rPr lang="en-GB" dirty="0" smtClean="0"/>
              <a:t>Different format files (</a:t>
            </a:r>
            <a:r>
              <a:rPr lang="en-GB" dirty="0" err="1" smtClean="0"/>
              <a:t>xls</a:t>
            </a:r>
            <a:r>
              <a:rPr lang="en-GB" dirty="0" smtClean="0"/>
              <a:t>., pdf., texts, </a:t>
            </a:r>
            <a:r>
              <a:rPr lang="en-GB" dirty="0" err="1" smtClean="0"/>
              <a:t>gbtablx</a:t>
            </a:r>
            <a:r>
              <a:rPr lang="en-GB" dirty="0" smtClean="0"/>
              <a:t>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Lack of standards</a:t>
            </a:r>
          </a:p>
          <a:p>
            <a:r>
              <a:rPr lang="en-GB" dirty="0" smtClean="0"/>
              <a:t>Lack of data dictionaries</a:t>
            </a:r>
          </a:p>
          <a:p>
            <a:r>
              <a:rPr lang="en-GB" dirty="0"/>
              <a:t>Where are all these datasets?</a:t>
            </a:r>
          </a:p>
          <a:p>
            <a:r>
              <a:rPr lang="en-GB" dirty="0" smtClean="0"/>
              <a:t>Restricted accessibility</a:t>
            </a:r>
          </a:p>
        </p:txBody>
      </p:sp>
    </p:spTree>
    <p:extLst>
      <p:ext uri="{BB962C8B-B14F-4D97-AF65-F5344CB8AC3E}">
        <p14:creationId xmlns:p14="http://schemas.microsoft.com/office/powerpoint/2010/main" val="42487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to integrate data to better predict and respond to emerging infections?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42" y="1590831"/>
            <a:ext cx="3867150" cy="1750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717032"/>
            <a:ext cx="6336704" cy="292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1590831"/>
            <a:ext cx="3779912" cy="21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docs.google.com/spreadsheets/d/1378GiYkOtk6-K0s94uN3AxWE4Tq2bDpVRgIz0x1stj8/edit#gid=0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docs.google.com/spreadsheets/d/1twjmiu0_3bk_zgwJQI8y4Jk1601UjF3IhpqpA4dsb_Q/edit#gid=720830404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75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Use of data for the prevention and control of infectious diseases outbreaks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46" y="1557599"/>
            <a:ext cx="5104433" cy="2591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28" y="4277333"/>
            <a:ext cx="6147268" cy="22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Background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1200" b="1" dirty="0"/>
          </a:p>
          <a:p>
            <a:pPr>
              <a:buFont typeface="Arial"/>
              <a:buChar char="•"/>
            </a:pPr>
            <a:r>
              <a:rPr lang="en-CA" sz="2600" dirty="0"/>
              <a:t>Better prevent and control outbreaks of infectious </a:t>
            </a:r>
            <a:r>
              <a:rPr lang="en-CA" sz="2600" dirty="0" smtClean="0"/>
              <a:t>diseases</a:t>
            </a:r>
          </a:p>
          <a:p>
            <a:pPr marL="0" indent="0">
              <a:buNone/>
            </a:pPr>
            <a:endParaRPr lang="en-CA" sz="2600" dirty="0"/>
          </a:p>
          <a:p>
            <a:pPr>
              <a:buFont typeface="Arial"/>
              <a:buChar char="•"/>
            </a:pPr>
            <a:r>
              <a:rPr lang="en-CA" sz="2600" dirty="0" smtClean="0"/>
              <a:t>Make </a:t>
            </a:r>
            <a:r>
              <a:rPr lang="en-CA" sz="2600" dirty="0"/>
              <a:t>data more useable &amp; findable: Pool and standardise individual patient-level </a:t>
            </a:r>
            <a:r>
              <a:rPr lang="en-CA" sz="2600" dirty="0" smtClean="0"/>
              <a:t>data</a:t>
            </a:r>
          </a:p>
          <a:p>
            <a:pPr>
              <a:buFont typeface="Arial"/>
              <a:buChar char="•"/>
            </a:pPr>
            <a:endParaRPr lang="en-CA" sz="2600" dirty="0"/>
          </a:p>
          <a:p>
            <a:pPr>
              <a:buFont typeface="Arial"/>
              <a:buChar char="•"/>
            </a:pPr>
            <a:r>
              <a:rPr lang="en-CA" sz="2600" dirty="0"/>
              <a:t>Make data available to the health, scientific &amp; humanitarian </a:t>
            </a:r>
            <a:r>
              <a:rPr lang="en-CA" sz="2600" dirty="0" smtClean="0"/>
              <a:t>communities</a:t>
            </a:r>
          </a:p>
          <a:p>
            <a:pPr marL="457200" lvl="1" indent="0">
              <a:buNone/>
            </a:pPr>
            <a:endParaRPr lang="en-CA" dirty="0"/>
          </a:p>
          <a:p>
            <a:endParaRPr lang="en-CA" sz="1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841" y="2885270"/>
            <a:ext cx="2659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licensed vaccine or treatment for Ebola as of yet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9660" y="4221088"/>
            <a:ext cx="195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than 11,000 deaths recorded as of 27 March 2016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8617" y="2791798"/>
            <a:ext cx="215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than 28,000 confirmed cases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7137" y="1908663"/>
            <a:ext cx="167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Largest Ebola outbreak in West Africa in 2014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34657" y="3264979"/>
            <a:ext cx="10476" cy="62302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24128" y="2791798"/>
            <a:ext cx="953209" cy="78650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80111" y="5517232"/>
            <a:ext cx="1097226" cy="67768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0945" y="5340660"/>
            <a:ext cx="983704" cy="57261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15377" y="3578305"/>
            <a:ext cx="720080" cy="36004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0" y="131547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5C5"/>
                </a:solidFill>
                <a:effectLst/>
                <a:uLnTx/>
                <a:uFillTx/>
                <a:latin typeface="Arial" charset="0"/>
                <a:ea typeface="+mj-ea"/>
                <a:cs typeface="IPAMincho" charset="0"/>
              </a:rPr>
              <a:t>Viral hemorrhagic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95C5"/>
                </a:solidFill>
                <a:effectLst/>
                <a:uLnTx/>
                <a:uFillTx/>
                <a:latin typeface="Arial" charset="0"/>
                <a:ea typeface="+mj-ea"/>
                <a:cs typeface="IPAMincho" charset="0"/>
              </a:rPr>
              <a:t> fevers - Ebola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5C5"/>
              </a:solidFill>
              <a:effectLst/>
              <a:uLnTx/>
              <a:uFillTx/>
              <a:latin typeface="Arial" charset="0"/>
              <a:ea typeface="+mj-ea"/>
              <a:cs typeface="IPAMincho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570" y="3952167"/>
            <a:ext cx="2262541" cy="14463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60" y="5373948"/>
            <a:ext cx="1805569" cy="1197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664" y="873989"/>
            <a:ext cx="2495407" cy="1480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0" y="3968701"/>
            <a:ext cx="1913982" cy="25285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80939" y="5984580"/>
            <a:ext cx="243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US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$ 7.4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billion GDP loss 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 2014 in West Africa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411" y="1204187"/>
            <a:ext cx="2716184" cy="1425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27263" r="10211" b="5767"/>
          <a:stretch/>
        </p:blipFill>
        <p:spPr>
          <a:xfrm>
            <a:off x="3317571" y="991619"/>
            <a:ext cx="1502159" cy="19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56393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Questions addressed : </a:t>
            </a:r>
            <a:r>
              <a:rPr lang="en-GB" sz="4400" dirty="0" smtClean="0"/>
              <a:t>Ebola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033"/>
            <a:ext cx="7715200" cy="5036295"/>
          </a:xfrm>
        </p:spPr>
        <p:txBody>
          <a:bodyPr/>
          <a:lstStyle/>
          <a:p>
            <a:r>
              <a:rPr lang="en-US" dirty="0"/>
              <a:t>What factors affected the spread of the 2014-2016 Ebola outbreak in West Africa? 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we build a data integration model to support prediction </a:t>
            </a:r>
            <a:r>
              <a:rPr lang="en-US" dirty="0" smtClean="0"/>
              <a:t>and/or better respond to </a:t>
            </a:r>
            <a:r>
              <a:rPr lang="en-US" dirty="0"/>
              <a:t>future outbreaks</a:t>
            </a:r>
            <a:r>
              <a:rPr lang="en-US" dirty="0" smtClean="0"/>
              <a:t>?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Datasets: Ebola </a:t>
            </a:r>
            <a:r>
              <a:rPr lang="en-GB" sz="2400" dirty="0"/>
              <a:t>patient data </a:t>
            </a:r>
            <a:r>
              <a:rPr lang="en-GB" sz="2400" dirty="0" smtClean="0"/>
              <a:t>Operational </a:t>
            </a:r>
            <a:r>
              <a:rPr lang="en-GB" sz="2400" dirty="0"/>
              <a:t>response </a:t>
            </a:r>
            <a:r>
              <a:rPr lang="en-GB" sz="2400" dirty="0" smtClean="0"/>
              <a:t>data; Census; Rumour datasets; </a:t>
            </a:r>
            <a:r>
              <a:rPr lang="en-GB" sz="2400" dirty="0"/>
              <a:t>internet coverage; </a:t>
            </a:r>
          </a:p>
        </p:txBody>
      </p:sp>
    </p:spTree>
    <p:extLst>
      <p:ext uri="{BB962C8B-B14F-4D97-AF65-F5344CB8AC3E}">
        <p14:creationId xmlns:p14="http://schemas.microsoft.com/office/powerpoint/2010/main" val="1335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841" y="2885270"/>
            <a:ext cx="265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solidFill>
                  <a:srgbClr val="7F7F7F"/>
                </a:solidFill>
              </a:rPr>
              <a:t>LMICs are the </a:t>
            </a:r>
            <a:r>
              <a:rPr lang="en-US" dirty="0">
                <a:solidFill>
                  <a:srgbClr val="7F7F7F"/>
                </a:solidFill>
              </a:rPr>
              <a:t>most susceptible </a:t>
            </a:r>
            <a:r>
              <a:rPr lang="en-US" dirty="0" smtClean="0">
                <a:solidFill>
                  <a:srgbClr val="7F7F7F"/>
                </a:solidFill>
              </a:rPr>
              <a:t>market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772" y="5523490"/>
            <a:ext cx="2390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10%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substandard /falsified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medicines in LMICs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1281" y="2791798"/>
            <a:ext cx="2217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600,000 doses of substandard diphtheria, tetanus and pertussis vaccines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in China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18073" y="2649848"/>
            <a:ext cx="953209" cy="78650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32372" y="4894137"/>
            <a:ext cx="1097226" cy="67768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14009" y="4978696"/>
            <a:ext cx="983704" cy="57261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15377" y="3578305"/>
            <a:ext cx="720080" cy="36004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0" y="131547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5C5"/>
                </a:solidFill>
                <a:effectLst/>
                <a:uLnTx/>
                <a:uFillTx/>
                <a:latin typeface="Arial" charset="0"/>
                <a:ea typeface="+mj-ea"/>
                <a:cs typeface="IPAMincho" charset="0"/>
              </a:rPr>
              <a:t>Poor Quality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95C5"/>
                </a:solidFill>
                <a:effectLst/>
                <a:uLnTx/>
                <a:uFillTx/>
                <a:latin typeface="Arial" charset="0"/>
                <a:ea typeface="+mj-ea"/>
                <a:cs typeface="IPAMincho" charset="0"/>
              </a:rPr>
              <a:t> Medicine products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5C5"/>
              </a:solidFill>
              <a:effectLst/>
              <a:uLnTx/>
              <a:uFillTx/>
              <a:latin typeface="Arial" charset="0"/>
              <a:ea typeface="+mj-ea"/>
              <a:cs typeface="IPAMincho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0" y="3968701"/>
            <a:ext cx="1913982" cy="25285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03957" y="5625739"/>
            <a:ext cx="2659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US $ 30 billion economic impact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11" y="1204187"/>
            <a:ext cx="2716184" cy="1425289"/>
          </a:xfrm>
          <a:prstGeom prst="rect">
            <a:avLst/>
          </a:prstGeom>
        </p:spPr>
      </p:pic>
      <p:pic>
        <p:nvPicPr>
          <p:cNvPr id="27" name="Content Placeholder 3" descr="DRC 07_01 Packet Reduc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573" r="-20573"/>
          <a:stretch>
            <a:fillRect/>
          </a:stretch>
        </p:blipFill>
        <p:spPr bwMode="auto">
          <a:xfrm>
            <a:off x="3110800" y="1988840"/>
            <a:ext cx="2970185" cy="29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924" y="4582589"/>
            <a:ext cx="1695444" cy="1357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89" y="773320"/>
            <a:ext cx="2676113" cy="17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35416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Questions addressed : Poor Quality Medicines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320480"/>
          </a:xfrm>
        </p:spPr>
        <p:txBody>
          <a:bodyPr/>
          <a:lstStyle/>
          <a:p>
            <a:r>
              <a:rPr lang="en-US" dirty="0"/>
              <a:t>What is the global burden of poor-quality medicines?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global data be used to trace and quell the supply of falsified and substandard medicines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Datasets: USP </a:t>
            </a:r>
            <a:r>
              <a:rPr lang="en-US" dirty="0"/>
              <a:t>Medicines Quality Database, </a:t>
            </a:r>
            <a:r>
              <a:rPr lang="en-US" dirty="0" err="1"/>
              <a:t>ProMED</a:t>
            </a:r>
            <a:r>
              <a:rPr lang="en-US" dirty="0"/>
              <a:t> reports, Health Map studies, WHO Global Surveillance and Monitoring System </a:t>
            </a:r>
            <a:r>
              <a:rPr lang="en-US" dirty="0" smtClean="0"/>
              <a:t>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568" y="1052736"/>
            <a:ext cx="1512168" cy="199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5284411"/>
            <a:ext cx="1944216" cy="1456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152400" y="322575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Young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children,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regnant women, malnourished, patients with comorbidities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329" y="4002182"/>
            <a:ext cx="217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420,000 people die every year from malaria, and 80% are under 5 years old</a:t>
            </a:r>
          </a:p>
        </p:txBody>
      </p:sp>
      <p:pic>
        <p:nvPicPr>
          <p:cNvPr id="9" name="Picture 8" descr="AQ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822" y="936297"/>
            <a:ext cx="1891014" cy="1869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33470" y="2974107"/>
            <a:ext cx="1656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Poor quality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edicines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365104"/>
            <a:ext cx="172819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57760" y="5733256"/>
            <a:ext cx="325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89.6 million malaria cases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2015, and 24% of those occurred in sub-populations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 risk of receiving sub-optimal treatment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32865" y="2996952"/>
            <a:ext cx="1649684" cy="83720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53000" y="4783832"/>
            <a:ext cx="1347192" cy="7334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55776" y="4800600"/>
            <a:ext cx="983704" cy="57261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21491" y="3474115"/>
            <a:ext cx="720080" cy="36004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0" y="131547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  <a:cs typeface="ＭＳ Ｐゴシック" charset="0"/>
              </a:defRPr>
            </a:lvl5pPr>
            <a:lvl6pPr marL="457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30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45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61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3600" b="1" dirty="0">
                <a:solidFill>
                  <a:srgbClr val="0095C5"/>
                </a:solidFill>
                <a:latin typeface="Arial" charset="0"/>
                <a:cs typeface="IPAMincho" charset="0"/>
              </a:rPr>
              <a:t>Sub-optimal Malaria treatment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j-ea"/>
              <a:cs typeface="IPAMincho" charset="0"/>
            </a:endParaRP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603" y="3073119"/>
            <a:ext cx="1414016" cy="17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12968" cy="135416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Questions addressed : Sub-optimal Malaria treatment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80" y="1340768"/>
            <a:ext cx="8686800" cy="4752528"/>
          </a:xfrm>
        </p:spPr>
        <p:txBody>
          <a:bodyPr/>
          <a:lstStyle/>
          <a:p>
            <a:r>
              <a:rPr lang="en-US" sz="3200" dirty="0"/>
              <a:t>What </a:t>
            </a:r>
            <a:r>
              <a:rPr lang="en-US" sz="3200" dirty="0" smtClean="0"/>
              <a:t>is the real proportion </a:t>
            </a:r>
            <a:r>
              <a:rPr lang="en-US" sz="3200" dirty="0"/>
              <a:t>of </a:t>
            </a:r>
            <a:r>
              <a:rPr lang="en-US" sz="3200" dirty="0" smtClean="0"/>
              <a:t>the world population </a:t>
            </a:r>
            <a:r>
              <a:rPr lang="en-US" sz="3200" dirty="0"/>
              <a:t>at risk of sub-optimal malaria treatment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 How they can be targeted? (</a:t>
            </a:r>
            <a:r>
              <a:rPr lang="en-GB" dirty="0"/>
              <a:t>Who are these patients, where they are, how to get to them</a:t>
            </a:r>
            <a:r>
              <a:rPr lang="en-GB" dirty="0" smtClean="0"/>
              <a:t>.)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Datasets: </a:t>
            </a:r>
            <a:r>
              <a:rPr lang="en-GB" sz="3200" dirty="0"/>
              <a:t>Malaria patient </a:t>
            </a:r>
            <a:r>
              <a:rPr lang="en-GB" sz="3200" dirty="0" smtClean="0"/>
              <a:t>data; Demography; Population health; Prevalence </a:t>
            </a:r>
            <a:r>
              <a:rPr lang="en-GB" sz="3200" dirty="0"/>
              <a:t>of substandard and falsified </a:t>
            </a:r>
            <a:r>
              <a:rPr lang="en-GB" sz="3200" dirty="0" smtClean="0"/>
              <a:t>medicines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317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ARN Revise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WWARN Revised Template</Template>
  <TotalTime>6309</TotalTime>
  <Words>576</Words>
  <Application>Microsoft Office PowerPoint</Application>
  <PresentationFormat>On-screen Show (4:3)</PresentationFormat>
  <Paragraphs>87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Arial</vt:lpstr>
      <vt:lpstr>Calibri</vt:lpstr>
      <vt:lpstr>IPAMincho</vt:lpstr>
      <vt:lpstr>Mangal</vt:lpstr>
      <vt:lpstr>Times New Roman</vt:lpstr>
      <vt:lpstr>WWARN Revised Template</vt:lpstr>
      <vt:lpstr>Custom Design</vt:lpstr>
      <vt:lpstr>Content slides</vt:lpstr>
      <vt:lpstr>1_Closing slide</vt:lpstr>
      <vt:lpstr>1_Content slides</vt:lpstr>
      <vt:lpstr>Fighting Infectious Diseases Outbreaks through Data Integration </vt:lpstr>
      <vt:lpstr>Use of data for the prevention and control of infectious diseases outbreaks</vt:lpstr>
      <vt:lpstr>Background</vt:lpstr>
      <vt:lpstr>PowerPoint Presentation</vt:lpstr>
      <vt:lpstr>Questions addressed : Ebola</vt:lpstr>
      <vt:lpstr>PowerPoint Presentation</vt:lpstr>
      <vt:lpstr>Questions addressed : Poor Quality Medicines</vt:lpstr>
      <vt:lpstr>PowerPoint Presentation</vt:lpstr>
      <vt:lpstr>Questions addressed : Sub-optimal Malaria treatment</vt:lpstr>
      <vt:lpstr>Challenges</vt:lpstr>
      <vt:lpstr>How to integrate data to better predict and respond to emerging infections?</vt:lpstr>
      <vt:lpstr>PowerPoint Presentation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RIMU BYADYA</dc:creator>
  <cp:lastModifiedBy>TM_Guest</cp:lastModifiedBy>
  <cp:revision>340</cp:revision>
  <cp:lastPrinted>2015-04-16T16:03:25Z</cp:lastPrinted>
  <dcterms:created xsi:type="dcterms:W3CDTF">2012-09-06T11:44:33Z</dcterms:created>
  <dcterms:modified xsi:type="dcterms:W3CDTF">2018-10-01T13:40:56Z</dcterms:modified>
</cp:coreProperties>
</file>