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handoutMasterIdLst>
    <p:handoutMasterId r:id="rId49"/>
  </p:handoutMasterIdLst>
  <p:sldIdLst>
    <p:sldId id="256" r:id="rId2"/>
    <p:sldId id="259" r:id="rId3"/>
    <p:sldId id="260" r:id="rId4"/>
    <p:sldId id="261" r:id="rId5"/>
    <p:sldId id="264" r:id="rId6"/>
    <p:sldId id="262" r:id="rId7"/>
    <p:sldId id="265" r:id="rId8"/>
    <p:sldId id="266" r:id="rId9"/>
    <p:sldId id="267" r:id="rId10"/>
    <p:sldId id="268" r:id="rId11"/>
    <p:sldId id="269" r:id="rId12"/>
    <p:sldId id="270" r:id="rId13"/>
    <p:sldId id="263" r:id="rId14"/>
    <p:sldId id="295" r:id="rId15"/>
    <p:sldId id="297" r:id="rId16"/>
    <p:sldId id="296" r:id="rId17"/>
    <p:sldId id="272" r:id="rId18"/>
    <p:sldId id="271" r:id="rId19"/>
    <p:sldId id="273" r:id="rId20"/>
    <p:sldId id="274" r:id="rId21"/>
    <p:sldId id="275" r:id="rId22"/>
    <p:sldId id="282" r:id="rId23"/>
    <p:sldId id="298" r:id="rId24"/>
    <p:sldId id="303" r:id="rId25"/>
    <p:sldId id="299" r:id="rId26"/>
    <p:sldId id="276" r:id="rId27"/>
    <p:sldId id="301" r:id="rId28"/>
    <p:sldId id="302" r:id="rId29"/>
    <p:sldId id="277" r:id="rId30"/>
    <p:sldId id="304" r:id="rId31"/>
    <p:sldId id="305" r:id="rId32"/>
    <p:sldId id="278" r:id="rId33"/>
    <p:sldId id="307" r:id="rId34"/>
    <p:sldId id="279" r:id="rId35"/>
    <p:sldId id="280" r:id="rId36"/>
    <p:sldId id="281" r:id="rId37"/>
    <p:sldId id="283" r:id="rId38"/>
    <p:sldId id="284" r:id="rId39"/>
    <p:sldId id="287" r:id="rId40"/>
    <p:sldId id="288" r:id="rId41"/>
    <p:sldId id="308" r:id="rId42"/>
    <p:sldId id="290" r:id="rId43"/>
    <p:sldId id="309" r:id="rId44"/>
    <p:sldId id="291" r:id="rId45"/>
    <p:sldId id="292" r:id="rId46"/>
    <p:sldId id="293" r:id="rId47"/>
    <p:sldId id="294" r:id="rId4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ABF5543-5E8A-41BD-BBA0-8BADA4EDE3BA}">
          <p14:sldIdLst>
            <p14:sldId id="256"/>
            <p14:sldId id="259"/>
            <p14:sldId id="260"/>
            <p14:sldId id="261"/>
            <p14:sldId id="264"/>
            <p14:sldId id="262"/>
            <p14:sldId id="265"/>
            <p14:sldId id="266"/>
            <p14:sldId id="267"/>
            <p14:sldId id="268"/>
            <p14:sldId id="269"/>
            <p14:sldId id="270"/>
            <p14:sldId id="263"/>
            <p14:sldId id="295"/>
            <p14:sldId id="297"/>
            <p14:sldId id="296"/>
            <p14:sldId id="272"/>
            <p14:sldId id="271"/>
            <p14:sldId id="273"/>
            <p14:sldId id="274"/>
            <p14:sldId id="275"/>
            <p14:sldId id="282"/>
            <p14:sldId id="298"/>
            <p14:sldId id="303"/>
            <p14:sldId id="299"/>
            <p14:sldId id="276"/>
            <p14:sldId id="301"/>
            <p14:sldId id="302"/>
            <p14:sldId id="277"/>
            <p14:sldId id="304"/>
            <p14:sldId id="305"/>
            <p14:sldId id="278"/>
            <p14:sldId id="307"/>
            <p14:sldId id="279"/>
            <p14:sldId id="280"/>
            <p14:sldId id="281"/>
            <p14:sldId id="283"/>
            <p14:sldId id="284"/>
            <p14:sldId id="287"/>
            <p14:sldId id="288"/>
            <p14:sldId id="308"/>
            <p14:sldId id="290"/>
            <p14:sldId id="309"/>
            <p14:sldId id="291"/>
            <p14:sldId id="292"/>
            <p14:sldId id="293"/>
          </p14:sldIdLst>
        </p14:section>
        <p14:section name="Untitled Section" id="{8604D821-FE9E-4F2E-A664-56D402F00A22}">
          <p14:sldIdLst>
            <p14:sldId id="29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72" d="100"/>
          <a:sy n="72" d="100"/>
        </p:scale>
        <p:origin x="576" y="72"/>
      </p:cViewPr>
      <p:guideLst>
        <p:guide orient="horz" pos="2160"/>
        <p:guide pos="3840"/>
      </p:guideLst>
    </p:cSldViewPr>
  </p:slideViewPr>
  <p:notesTextViewPr>
    <p:cViewPr>
      <p:scale>
        <a:sx n="1" d="1"/>
        <a:sy n="1" d="1"/>
      </p:scale>
      <p:origin x="0" y="0"/>
    </p:cViewPr>
  </p:notesTextViewPr>
  <p:sorterViewPr>
    <p:cViewPr>
      <p:scale>
        <a:sx n="100" d="100"/>
        <a:sy n="100" d="100"/>
      </p:scale>
      <p:origin x="0" y="662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D79B158-AE1E-4957-94B5-20742DF8E2CE}" type="datetimeFigureOut">
              <a:rPr lang="en-US" smtClean="0"/>
              <a:t>2017-08-02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F859052-E902-490C-8F73-B988D898E301}" type="slidenum">
              <a:rPr lang="en-US" smtClean="0"/>
              <a:t>‹#›</a:t>
            </a:fld>
            <a:endParaRPr lang="en-US"/>
          </a:p>
        </p:txBody>
      </p:sp>
    </p:spTree>
    <p:extLst>
      <p:ext uri="{BB962C8B-B14F-4D97-AF65-F5344CB8AC3E}">
        <p14:creationId xmlns:p14="http://schemas.microsoft.com/office/powerpoint/2010/main" val="8926671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BC6D544-D159-4246-B4F5-271C79B51C0A}" type="datetimeFigureOut">
              <a:rPr lang="en-US" smtClean="0"/>
              <a:t>2017-08-02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125344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C6D544-D159-4246-B4F5-271C79B51C0A}" type="datetimeFigureOut">
              <a:rPr lang="en-US" smtClean="0"/>
              <a:t>2017-08-02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606744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C6D544-D159-4246-B4F5-271C79B51C0A}" type="datetimeFigureOut">
              <a:rPr lang="en-US" smtClean="0"/>
              <a:t>2017-08-02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2800929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C6D544-D159-4246-B4F5-271C79B51C0A}" type="datetimeFigureOut">
              <a:rPr lang="en-US" smtClean="0"/>
              <a:t>2017-08-02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1905973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C6D544-D159-4246-B4F5-271C79B51C0A}" type="datetimeFigureOut">
              <a:rPr lang="en-US" smtClean="0"/>
              <a:t>2017-08-02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350464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C6D544-D159-4246-B4F5-271C79B51C0A}" type="datetimeFigureOut">
              <a:rPr lang="en-US" smtClean="0"/>
              <a:t>2017-08-02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90912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C6D544-D159-4246-B4F5-271C79B51C0A}" type="datetimeFigureOut">
              <a:rPr lang="en-US" smtClean="0"/>
              <a:t>2017-08-02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387431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C6D544-D159-4246-B4F5-271C79B51C0A}" type="datetimeFigureOut">
              <a:rPr lang="en-US" smtClean="0"/>
              <a:t>2017-08-02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3818936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6D544-D159-4246-B4F5-271C79B51C0A}" type="datetimeFigureOut">
              <a:rPr lang="en-US" smtClean="0"/>
              <a:t>2017-08-02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4179991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C6D544-D159-4246-B4F5-271C79B51C0A}" type="datetimeFigureOut">
              <a:rPr lang="en-US" smtClean="0"/>
              <a:t>2017-08-02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180116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C6D544-D159-4246-B4F5-271C79B51C0A}" type="datetimeFigureOut">
              <a:rPr lang="en-US" smtClean="0"/>
              <a:t>2017-08-02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704F4-A56A-43AB-B45A-8A6DA875C122}" type="slidenum">
              <a:rPr lang="en-US" smtClean="0"/>
              <a:t>‹#›</a:t>
            </a:fld>
            <a:endParaRPr lang="en-US"/>
          </a:p>
        </p:txBody>
      </p:sp>
    </p:spTree>
    <p:extLst>
      <p:ext uri="{BB962C8B-B14F-4D97-AF65-F5344CB8AC3E}">
        <p14:creationId xmlns:p14="http://schemas.microsoft.com/office/powerpoint/2010/main" val="13981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6D544-D159-4246-B4F5-271C79B51C0A}" type="datetimeFigureOut">
              <a:rPr lang="en-US" smtClean="0"/>
              <a:t>2017-08-02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B704F4-A56A-43AB-B45A-8A6DA875C122}" type="slidenum">
              <a:rPr lang="en-US" smtClean="0"/>
              <a:t>‹#›</a:t>
            </a:fld>
            <a:endParaRPr lang="en-US"/>
          </a:p>
        </p:txBody>
      </p:sp>
    </p:spTree>
    <p:extLst>
      <p:ext uri="{BB962C8B-B14F-4D97-AF65-F5344CB8AC3E}">
        <p14:creationId xmlns:p14="http://schemas.microsoft.com/office/powerpoint/2010/main" val="277711961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creativecommons.org/licenses/by/4.0/" TargetMode="External"/><Relationship Id="rId4" Type="http://schemas.openxmlformats.org/officeDocument/2006/relationships/hyperlink" Target="http://www.ddialliance.org/publications/logo-marketing-material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hyperlink" Target="http://www.ddialliance.org/controlled-vocabularie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ddialliance.org/resources/tools"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ddialliance.org/training/getting-started" TargetMode="External"/><Relationship Id="rId2" Type="http://schemas.openxmlformats.org/officeDocument/2006/relationships/hyperlink" Target="ddialliance.org" TargetMode="External"/><Relationship Id="rId1" Type="http://schemas.openxmlformats.org/officeDocument/2006/relationships/slideLayout" Target="../slideLayouts/slideLayout2.xml"/><Relationship Id="rId6" Type="http://schemas.openxmlformats.org/officeDocument/2006/relationships/hyperlink" Target="iassistdata.org" TargetMode="External"/><Relationship Id="rId5" Type="http://schemas.openxmlformats.org/officeDocument/2006/relationships/hyperlink" Target="http://www.ddialliance.org/alliance/membership" TargetMode="External"/><Relationship Id="rId4" Type="http://schemas.openxmlformats.org/officeDocument/2006/relationships/hyperlink" Target="http://www.ddialliance.org/community/joi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524000" y="3602038"/>
            <a:ext cx="9144000" cy="2140402"/>
          </a:xfrm>
        </p:spPr>
        <p:txBody>
          <a:bodyPr>
            <a:normAutofit/>
          </a:bodyPr>
          <a:lstStyle/>
          <a:p>
            <a:r>
              <a:rPr lang="en-US" dirty="0"/>
              <a:t>Wendy Thomas</a:t>
            </a:r>
          </a:p>
          <a:p>
            <a:r>
              <a:rPr lang="en-US" dirty="0"/>
              <a:t>IPUMS International Workshop – ISI 2017</a:t>
            </a:r>
          </a:p>
          <a:p>
            <a:r>
              <a:rPr lang="en-US" dirty="0"/>
              <a:t>16 July 2017</a:t>
            </a:r>
          </a:p>
          <a:p>
            <a:endParaRPr lang="en-US" dirty="0"/>
          </a:p>
          <a:p>
            <a:r>
              <a:rPr lang="en-US" sz="1600" dirty="0"/>
              <a:t>Revision of NADDI 2017 workshop – Getting Started with DDI</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21508" y="1314515"/>
            <a:ext cx="6348984" cy="163982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0786" y="6150427"/>
            <a:ext cx="838200" cy="295275"/>
          </a:xfrm>
          <a:prstGeom prst="rect">
            <a:avLst/>
          </a:prstGeom>
        </p:spPr>
      </p:pic>
      <p:sp>
        <p:nvSpPr>
          <p:cNvPr id="7" name="TextBox 6"/>
          <p:cNvSpPr txBox="1"/>
          <p:nvPr/>
        </p:nvSpPr>
        <p:spPr>
          <a:xfrm>
            <a:off x="1845221" y="6553198"/>
            <a:ext cx="8501558" cy="276999"/>
          </a:xfrm>
          <a:prstGeom prst="rect">
            <a:avLst/>
          </a:prstGeom>
          <a:noFill/>
        </p:spPr>
        <p:txBody>
          <a:bodyPr wrap="none" rtlCol="0">
            <a:spAutoFit/>
          </a:bodyPr>
          <a:lstStyle/>
          <a:p>
            <a:r>
              <a:rPr lang="en-US" sz="1200" dirty="0"/>
              <a:t>Header graphics used throughout are provided by the DDI Alliance, </a:t>
            </a:r>
            <a:r>
              <a:rPr lang="en-US" sz="1200" dirty="0">
                <a:hlinkClick r:id="rId4"/>
              </a:rPr>
              <a:t>http://www.ddialliance.org/publications/logo-marketing-materials</a:t>
            </a:r>
            <a:endParaRPr lang="en-US" sz="1200" dirty="0"/>
          </a:p>
        </p:txBody>
      </p:sp>
      <p:sp>
        <p:nvSpPr>
          <p:cNvPr id="8" name="TextBox 7"/>
          <p:cNvSpPr txBox="1"/>
          <p:nvPr/>
        </p:nvSpPr>
        <p:spPr>
          <a:xfrm>
            <a:off x="4191000" y="6298064"/>
            <a:ext cx="5613653" cy="276999"/>
          </a:xfrm>
          <a:prstGeom prst="rect">
            <a:avLst/>
          </a:prstGeom>
          <a:noFill/>
        </p:spPr>
        <p:txBody>
          <a:bodyPr wrap="none" rtlCol="0">
            <a:spAutoFit/>
          </a:bodyPr>
          <a:lstStyle/>
          <a:p>
            <a:r>
              <a:rPr lang="en-US" sz="1200" dirty="0"/>
              <a:t>This work is licensed under </a:t>
            </a:r>
            <a:r>
              <a:rPr lang="en-US" sz="1200" dirty="0">
                <a:hlinkClick r:id="rId5"/>
              </a:rPr>
              <a:t>Creative Commons Attribution 4.0  International (CC BY 4.0) </a:t>
            </a:r>
            <a:endParaRPr lang="en-US" sz="1200" dirty="0"/>
          </a:p>
        </p:txBody>
      </p:sp>
    </p:spTree>
    <p:extLst>
      <p:ext uri="{BB962C8B-B14F-4D97-AF65-F5344CB8AC3E}">
        <p14:creationId xmlns:p14="http://schemas.microsoft.com/office/powerpoint/2010/main" val="2263914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59562" y="609599"/>
            <a:ext cx="2789383" cy="5486401"/>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 will now ask a series of questions regarding your health.</a:t>
            </a:r>
          </a:p>
          <a:p>
            <a:endParaRPr lang="en-US" dirty="0">
              <a:solidFill>
                <a:schemeClr val="tx1"/>
              </a:solidFill>
            </a:endParaRPr>
          </a:p>
          <a:p>
            <a:r>
              <a:rPr lang="en-US" dirty="0">
                <a:solidFill>
                  <a:schemeClr val="tx1"/>
                </a:solidFill>
              </a:rPr>
              <a:t>What types of exercise did you engage in during the past 7 days?</a:t>
            </a:r>
          </a:p>
          <a:p>
            <a:endParaRPr lang="en-US" dirty="0">
              <a:solidFill>
                <a:schemeClr val="tx1"/>
              </a:solidFill>
            </a:endParaRPr>
          </a:p>
          <a:p>
            <a:r>
              <a:rPr lang="en-US" dirty="0">
                <a:solidFill>
                  <a:schemeClr val="tx1"/>
                </a:solidFill>
              </a:rPr>
              <a:t>[Please check all that apply]</a:t>
            </a:r>
          </a:p>
          <a:p>
            <a:r>
              <a:rPr lang="en-US" dirty="0">
                <a:solidFill>
                  <a:schemeClr val="tx1"/>
                </a:solidFill>
              </a:rPr>
              <a:t>___Light housework</a:t>
            </a:r>
          </a:p>
          <a:p>
            <a:r>
              <a:rPr lang="en-US" dirty="0">
                <a:solidFill>
                  <a:schemeClr val="tx1"/>
                </a:solidFill>
              </a:rPr>
              <a:t>___Gardening</a:t>
            </a:r>
          </a:p>
          <a:p>
            <a:r>
              <a:rPr lang="en-US" dirty="0">
                <a:solidFill>
                  <a:schemeClr val="tx1"/>
                </a:solidFill>
              </a:rPr>
              <a:t>___ Mowing the lawn</a:t>
            </a:r>
          </a:p>
          <a:p>
            <a:r>
              <a:rPr lang="en-US" dirty="0">
                <a:solidFill>
                  <a:schemeClr val="tx1"/>
                </a:solidFill>
              </a:rPr>
              <a:t>___ Walking</a:t>
            </a:r>
          </a:p>
          <a:p>
            <a:r>
              <a:rPr lang="en-US" dirty="0">
                <a:solidFill>
                  <a:schemeClr val="tx1"/>
                </a:solidFill>
              </a:rPr>
              <a:t>___ Running</a:t>
            </a:r>
          </a:p>
          <a:p>
            <a:r>
              <a:rPr lang="en-US" dirty="0">
                <a:solidFill>
                  <a:schemeClr val="tx1"/>
                </a:solidFill>
              </a:rPr>
              <a:t>___ Swimming</a:t>
            </a:r>
          </a:p>
          <a:p>
            <a:r>
              <a:rPr lang="en-US" dirty="0">
                <a:solidFill>
                  <a:schemeClr val="tx1"/>
                </a:solidFill>
              </a:rPr>
              <a:t>___ Yoga</a:t>
            </a:r>
          </a:p>
          <a:p>
            <a:r>
              <a:rPr lang="en-US" dirty="0">
                <a:solidFill>
                  <a:schemeClr val="tx1"/>
                </a:solidFill>
              </a:rPr>
              <a:t>___ Martial Arts</a:t>
            </a:r>
          </a:p>
          <a:p>
            <a:r>
              <a:rPr lang="en-US" dirty="0">
                <a:solidFill>
                  <a:schemeClr val="tx1"/>
                </a:solidFill>
              </a:rPr>
              <a:t>___ Weight Training</a:t>
            </a:r>
          </a:p>
        </p:txBody>
      </p:sp>
      <p:sp>
        <p:nvSpPr>
          <p:cNvPr id="6" name="TextBox 5"/>
          <p:cNvSpPr txBox="1"/>
          <p:nvPr/>
        </p:nvSpPr>
        <p:spPr>
          <a:xfrm>
            <a:off x="7610764" y="1099188"/>
            <a:ext cx="1802481" cy="369332"/>
          </a:xfrm>
          <a:prstGeom prst="rect">
            <a:avLst/>
          </a:prstGeom>
          <a:noFill/>
        </p:spPr>
        <p:txBody>
          <a:bodyPr wrap="none" rtlCol="0">
            <a:spAutoFit/>
          </a:bodyPr>
          <a:lstStyle/>
          <a:p>
            <a:r>
              <a:rPr lang="en-US" dirty="0"/>
              <a:t>Pre-question text</a:t>
            </a:r>
          </a:p>
        </p:txBody>
      </p:sp>
      <p:cxnSp>
        <p:nvCxnSpPr>
          <p:cNvPr id="8" name="Straight Arrow Connector 7"/>
          <p:cNvCxnSpPr>
            <a:stCxn id="6" idx="1"/>
          </p:cNvCxnSpPr>
          <p:nvPr/>
        </p:nvCxnSpPr>
        <p:spPr>
          <a:xfrm flipH="1">
            <a:off x="7241309" y="1283854"/>
            <a:ext cx="36945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10764" y="2249115"/>
            <a:ext cx="1454437" cy="369332"/>
          </a:xfrm>
          <a:prstGeom prst="rect">
            <a:avLst/>
          </a:prstGeom>
          <a:noFill/>
        </p:spPr>
        <p:txBody>
          <a:bodyPr wrap="none" rtlCol="0">
            <a:spAutoFit/>
          </a:bodyPr>
          <a:lstStyle/>
          <a:p>
            <a:r>
              <a:rPr lang="en-US" dirty="0"/>
              <a:t>Question text</a:t>
            </a:r>
          </a:p>
        </p:txBody>
      </p:sp>
      <p:cxnSp>
        <p:nvCxnSpPr>
          <p:cNvPr id="12" name="Straight Arrow Connector 11"/>
          <p:cNvCxnSpPr>
            <a:stCxn id="11" idx="1"/>
          </p:cNvCxnSpPr>
          <p:nvPr/>
        </p:nvCxnSpPr>
        <p:spPr>
          <a:xfrm flipH="1">
            <a:off x="7241310" y="2433781"/>
            <a:ext cx="36945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230253" y="2909454"/>
            <a:ext cx="3011056" cy="627949"/>
          </a:xfrm>
          <a:prstGeom prst="ellipse">
            <a:avLst/>
          </a:prstGeom>
          <a:solidFill>
            <a:srgbClr val="006666">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endCxn id="13" idx="6"/>
          </p:cNvCxnSpPr>
          <p:nvPr/>
        </p:nvCxnSpPr>
        <p:spPr>
          <a:xfrm flipH="1">
            <a:off x="7241309" y="3223428"/>
            <a:ext cx="406399" cy="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647708" y="3038885"/>
            <a:ext cx="1291379" cy="369332"/>
          </a:xfrm>
          <a:prstGeom prst="rect">
            <a:avLst/>
          </a:prstGeom>
          <a:noFill/>
        </p:spPr>
        <p:txBody>
          <a:bodyPr wrap="none" rtlCol="0">
            <a:spAutoFit/>
          </a:bodyPr>
          <a:lstStyle/>
          <a:p>
            <a:r>
              <a:rPr lang="en-US" dirty="0"/>
              <a:t>Instructions</a:t>
            </a:r>
          </a:p>
        </p:txBody>
      </p:sp>
    </p:spTree>
    <p:extLst>
      <p:ext uri="{BB962C8B-B14F-4D97-AF65-F5344CB8AC3E}">
        <p14:creationId xmlns:p14="http://schemas.microsoft.com/office/powerpoint/2010/main" val="624835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59562" y="609599"/>
            <a:ext cx="2789383" cy="5486401"/>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 will now ask a series of questions regarding your health.</a:t>
            </a:r>
          </a:p>
          <a:p>
            <a:endParaRPr lang="en-US" dirty="0">
              <a:solidFill>
                <a:schemeClr val="tx1"/>
              </a:solidFill>
            </a:endParaRPr>
          </a:p>
          <a:p>
            <a:r>
              <a:rPr lang="en-US" dirty="0">
                <a:solidFill>
                  <a:schemeClr val="tx1"/>
                </a:solidFill>
              </a:rPr>
              <a:t>What types of exercise did you engage in during the past 7 days?</a:t>
            </a:r>
          </a:p>
          <a:p>
            <a:endParaRPr lang="en-US" dirty="0">
              <a:solidFill>
                <a:schemeClr val="tx1"/>
              </a:solidFill>
            </a:endParaRPr>
          </a:p>
          <a:p>
            <a:r>
              <a:rPr lang="en-US" dirty="0">
                <a:solidFill>
                  <a:schemeClr val="tx1"/>
                </a:solidFill>
              </a:rPr>
              <a:t>[Please check all that apply]</a:t>
            </a:r>
          </a:p>
          <a:p>
            <a:r>
              <a:rPr lang="en-US" dirty="0">
                <a:solidFill>
                  <a:schemeClr val="tx1"/>
                </a:solidFill>
              </a:rPr>
              <a:t>___Light housework</a:t>
            </a:r>
          </a:p>
          <a:p>
            <a:r>
              <a:rPr lang="en-US" dirty="0">
                <a:solidFill>
                  <a:schemeClr val="tx1"/>
                </a:solidFill>
              </a:rPr>
              <a:t>___Gardening</a:t>
            </a:r>
          </a:p>
          <a:p>
            <a:r>
              <a:rPr lang="en-US" dirty="0">
                <a:solidFill>
                  <a:schemeClr val="tx1"/>
                </a:solidFill>
              </a:rPr>
              <a:t>___ Mowing the lawn</a:t>
            </a:r>
          </a:p>
          <a:p>
            <a:r>
              <a:rPr lang="en-US" dirty="0">
                <a:solidFill>
                  <a:schemeClr val="tx1"/>
                </a:solidFill>
              </a:rPr>
              <a:t>___ Walking</a:t>
            </a:r>
          </a:p>
          <a:p>
            <a:r>
              <a:rPr lang="en-US" dirty="0">
                <a:solidFill>
                  <a:schemeClr val="tx1"/>
                </a:solidFill>
              </a:rPr>
              <a:t>___ Running</a:t>
            </a:r>
          </a:p>
          <a:p>
            <a:r>
              <a:rPr lang="en-US" dirty="0">
                <a:solidFill>
                  <a:schemeClr val="tx1"/>
                </a:solidFill>
              </a:rPr>
              <a:t>___ Swimming</a:t>
            </a:r>
          </a:p>
          <a:p>
            <a:r>
              <a:rPr lang="en-US" dirty="0">
                <a:solidFill>
                  <a:schemeClr val="tx1"/>
                </a:solidFill>
              </a:rPr>
              <a:t>___ Yoga</a:t>
            </a:r>
          </a:p>
          <a:p>
            <a:r>
              <a:rPr lang="en-US" dirty="0">
                <a:solidFill>
                  <a:schemeClr val="tx1"/>
                </a:solidFill>
              </a:rPr>
              <a:t>___ Martial Arts</a:t>
            </a:r>
          </a:p>
          <a:p>
            <a:r>
              <a:rPr lang="en-US" dirty="0">
                <a:solidFill>
                  <a:schemeClr val="tx1"/>
                </a:solidFill>
              </a:rPr>
              <a:t>___ Weight Training</a:t>
            </a:r>
          </a:p>
        </p:txBody>
      </p:sp>
      <p:sp>
        <p:nvSpPr>
          <p:cNvPr id="6" name="TextBox 5"/>
          <p:cNvSpPr txBox="1"/>
          <p:nvPr/>
        </p:nvSpPr>
        <p:spPr>
          <a:xfrm>
            <a:off x="7610764" y="1099188"/>
            <a:ext cx="1802481" cy="369332"/>
          </a:xfrm>
          <a:prstGeom prst="rect">
            <a:avLst/>
          </a:prstGeom>
          <a:noFill/>
        </p:spPr>
        <p:txBody>
          <a:bodyPr wrap="none" rtlCol="0">
            <a:spAutoFit/>
          </a:bodyPr>
          <a:lstStyle/>
          <a:p>
            <a:r>
              <a:rPr lang="en-US" dirty="0"/>
              <a:t>Pre-question text</a:t>
            </a:r>
          </a:p>
        </p:txBody>
      </p:sp>
      <p:cxnSp>
        <p:nvCxnSpPr>
          <p:cNvPr id="8" name="Straight Arrow Connector 7"/>
          <p:cNvCxnSpPr>
            <a:stCxn id="6" idx="1"/>
          </p:cNvCxnSpPr>
          <p:nvPr/>
        </p:nvCxnSpPr>
        <p:spPr>
          <a:xfrm flipH="1">
            <a:off x="7241309" y="1283854"/>
            <a:ext cx="36945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610764" y="2249115"/>
            <a:ext cx="1454437" cy="369332"/>
          </a:xfrm>
          <a:prstGeom prst="rect">
            <a:avLst/>
          </a:prstGeom>
          <a:noFill/>
        </p:spPr>
        <p:txBody>
          <a:bodyPr wrap="none" rtlCol="0">
            <a:spAutoFit/>
          </a:bodyPr>
          <a:lstStyle/>
          <a:p>
            <a:r>
              <a:rPr lang="en-US" dirty="0"/>
              <a:t>Question text</a:t>
            </a:r>
          </a:p>
        </p:txBody>
      </p:sp>
      <p:cxnSp>
        <p:nvCxnSpPr>
          <p:cNvPr id="12" name="Straight Arrow Connector 11"/>
          <p:cNvCxnSpPr>
            <a:stCxn id="11" idx="1"/>
          </p:cNvCxnSpPr>
          <p:nvPr/>
        </p:nvCxnSpPr>
        <p:spPr>
          <a:xfrm flipH="1">
            <a:off x="7241310" y="2433781"/>
            <a:ext cx="36945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7241309" y="3223428"/>
            <a:ext cx="406399" cy="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4230253" y="3202676"/>
            <a:ext cx="3048000" cy="2893323"/>
          </a:xfrm>
          <a:prstGeom prst="ellipse">
            <a:avLst/>
          </a:prstGeom>
          <a:solidFill>
            <a:srgbClr val="006666">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flipH="1">
            <a:off x="7278254" y="4643550"/>
            <a:ext cx="36945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647708" y="3038885"/>
            <a:ext cx="1291379" cy="369332"/>
          </a:xfrm>
          <a:prstGeom prst="rect">
            <a:avLst/>
          </a:prstGeom>
          <a:noFill/>
        </p:spPr>
        <p:txBody>
          <a:bodyPr wrap="none" rtlCol="0">
            <a:spAutoFit/>
          </a:bodyPr>
          <a:lstStyle/>
          <a:p>
            <a:r>
              <a:rPr lang="en-US" dirty="0"/>
              <a:t>Instructions</a:t>
            </a:r>
          </a:p>
        </p:txBody>
      </p:sp>
      <p:sp>
        <p:nvSpPr>
          <p:cNvPr id="23" name="TextBox 22"/>
          <p:cNvSpPr txBox="1"/>
          <p:nvPr/>
        </p:nvSpPr>
        <p:spPr>
          <a:xfrm>
            <a:off x="7647708" y="4475170"/>
            <a:ext cx="1171283" cy="369332"/>
          </a:xfrm>
          <a:prstGeom prst="rect">
            <a:avLst/>
          </a:prstGeom>
          <a:noFill/>
        </p:spPr>
        <p:txBody>
          <a:bodyPr wrap="none" rtlCol="0">
            <a:spAutoFit/>
          </a:bodyPr>
          <a:lstStyle/>
          <a:p>
            <a:r>
              <a:rPr lang="en-US" dirty="0"/>
              <a:t>Responses</a:t>
            </a:r>
          </a:p>
        </p:txBody>
      </p:sp>
    </p:spTree>
    <p:extLst>
      <p:ext uri="{BB962C8B-B14F-4D97-AF65-F5344CB8AC3E}">
        <p14:creationId xmlns:p14="http://schemas.microsoft.com/office/powerpoint/2010/main" val="996979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8239" y="5210784"/>
            <a:ext cx="2169268" cy="1057073"/>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File</a:t>
            </a:r>
          </a:p>
        </p:txBody>
      </p:sp>
      <p:sp>
        <p:nvSpPr>
          <p:cNvPr id="5" name="Rectangle 4"/>
          <p:cNvSpPr/>
          <p:nvPr/>
        </p:nvSpPr>
        <p:spPr>
          <a:xfrm>
            <a:off x="4464996" y="3720019"/>
            <a:ext cx="2169268" cy="1057073"/>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Record Layout</a:t>
            </a:r>
          </a:p>
        </p:txBody>
      </p:sp>
      <p:sp>
        <p:nvSpPr>
          <p:cNvPr id="7" name="Rectangle 6"/>
          <p:cNvSpPr/>
          <p:nvPr/>
        </p:nvSpPr>
        <p:spPr>
          <a:xfrm>
            <a:off x="4468239" y="2229254"/>
            <a:ext cx="2169268" cy="1057073"/>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Logical Record</a:t>
            </a:r>
          </a:p>
        </p:txBody>
      </p:sp>
      <p:sp>
        <p:nvSpPr>
          <p:cNvPr id="9" name="Rectangle 8"/>
          <p:cNvSpPr/>
          <p:nvPr/>
        </p:nvSpPr>
        <p:spPr>
          <a:xfrm>
            <a:off x="4464996" y="741730"/>
            <a:ext cx="2169268" cy="1057073"/>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Variable</a:t>
            </a:r>
          </a:p>
        </p:txBody>
      </p:sp>
      <p:cxnSp>
        <p:nvCxnSpPr>
          <p:cNvPr id="22" name="Elbow Connector 21"/>
          <p:cNvCxnSpPr>
            <a:stCxn id="2" idx="3"/>
            <a:endCxn id="5" idx="3"/>
          </p:cNvCxnSpPr>
          <p:nvPr/>
        </p:nvCxnSpPr>
        <p:spPr>
          <a:xfrm flipH="1" flipV="1">
            <a:off x="6634264" y="4248556"/>
            <a:ext cx="3243" cy="1490765"/>
          </a:xfrm>
          <a:prstGeom prst="bentConnector3">
            <a:avLst>
              <a:gd name="adj1" fmla="val -17847549"/>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p:cNvCxnSpPr/>
          <p:nvPr/>
        </p:nvCxnSpPr>
        <p:spPr>
          <a:xfrm flipV="1">
            <a:off x="4458510" y="2795079"/>
            <a:ext cx="3243" cy="1490765"/>
          </a:xfrm>
          <a:prstGeom prst="bentConnector3">
            <a:avLst>
              <a:gd name="adj1" fmla="val -17847549"/>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Elbow Connector 28"/>
          <p:cNvCxnSpPr/>
          <p:nvPr/>
        </p:nvCxnSpPr>
        <p:spPr>
          <a:xfrm flipH="1" flipV="1">
            <a:off x="6634264" y="1219603"/>
            <a:ext cx="3243" cy="1490765"/>
          </a:xfrm>
          <a:prstGeom prst="bentConnector3">
            <a:avLst>
              <a:gd name="adj1" fmla="val -17847549"/>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373567" y="4912468"/>
            <a:ext cx="3589506" cy="646331"/>
          </a:xfrm>
          <a:prstGeom prst="rect">
            <a:avLst/>
          </a:prstGeom>
          <a:noFill/>
        </p:spPr>
        <p:txBody>
          <a:bodyPr wrap="square" rtlCol="0">
            <a:spAutoFit/>
          </a:bodyPr>
          <a:lstStyle/>
          <a:p>
            <a:r>
              <a:rPr lang="en-US" dirty="0"/>
              <a:t>Points to the record layout structures found in the data file</a:t>
            </a:r>
          </a:p>
        </p:txBody>
      </p:sp>
      <p:sp>
        <p:nvSpPr>
          <p:cNvPr id="31" name="TextBox 30"/>
          <p:cNvSpPr txBox="1"/>
          <p:nvPr/>
        </p:nvSpPr>
        <p:spPr>
          <a:xfrm>
            <a:off x="476655" y="3025302"/>
            <a:ext cx="3151761" cy="923330"/>
          </a:xfrm>
          <a:prstGeom prst="rect">
            <a:avLst/>
          </a:prstGeom>
          <a:noFill/>
        </p:spPr>
        <p:txBody>
          <a:bodyPr wrap="square" rtlCol="0">
            <a:spAutoFit/>
          </a:bodyPr>
          <a:lstStyle/>
          <a:p>
            <a:r>
              <a:rPr lang="en-US" dirty="0"/>
              <a:t>Points to the logical data record (the set of variables in the record)</a:t>
            </a:r>
          </a:p>
        </p:txBody>
      </p:sp>
      <p:sp>
        <p:nvSpPr>
          <p:cNvPr id="32" name="TextBox 31"/>
          <p:cNvSpPr txBox="1"/>
          <p:nvPr/>
        </p:nvSpPr>
        <p:spPr>
          <a:xfrm>
            <a:off x="7519481" y="1692613"/>
            <a:ext cx="3200400" cy="923330"/>
          </a:xfrm>
          <a:prstGeom prst="rect">
            <a:avLst/>
          </a:prstGeom>
          <a:noFill/>
        </p:spPr>
        <p:txBody>
          <a:bodyPr wrap="square" rtlCol="0">
            <a:spAutoFit/>
          </a:bodyPr>
          <a:lstStyle/>
          <a:p>
            <a:r>
              <a:rPr lang="en-US" dirty="0"/>
              <a:t>Points to the individual variables that are part of the logical record</a:t>
            </a:r>
          </a:p>
        </p:txBody>
      </p:sp>
    </p:spTree>
    <p:extLst>
      <p:ext uri="{BB962C8B-B14F-4D97-AF65-F5344CB8AC3E}">
        <p14:creationId xmlns:p14="http://schemas.microsoft.com/office/powerpoint/2010/main" val="3668999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DDI?</a:t>
            </a:r>
          </a:p>
        </p:txBody>
      </p:sp>
      <p:sp>
        <p:nvSpPr>
          <p:cNvPr id="3" name="Content Placeholder 2"/>
          <p:cNvSpPr>
            <a:spLocks noGrp="1"/>
          </p:cNvSpPr>
          <p:nvPr>
            <p:ph idx="1"/>
          </p:nvPr>
        </p:nvSpPr>
        <p:spPr/>
        <p:txBody>
          <a:bodyPr/>
          <a:lstStyle/>
          <a:p>
            <a:r>
              <a:rPr lang="en-US" dirty="0"/>
              <a:t>A structure to consistently define data and it’s related metadata for the </a:t>
            </a:r>
            <a:r>
              <a:rPr lang="en-US" b="1" i="1" dirty="0">
                <a:solidFill>
                  <a:srgbClr val="FF0000"/>
                </a:solidFill>
              </a:rPr>
              <a:t>purpose of supporting the intelligent use of the data </a:t>
            </a:r>
            <a:r>
              <a:rPr lang="en-US" dirty="0"/>
              <a:t>over time</a:t>
            </a:r>
          </a:p>
          <a:p>
            <a:pPr lvl="1"/>
            <a:r>
              <a:rPr lang="en-US" dirty="0"/>
              <a:t>Where it came from, how it was transformed, how it is stored, what it means, and purpose of the study</a:t>
            </a:r>
          </a:p>
          <a:p>
            <a:pPr lvl="1"/>
            <a:r>
              <a:rPr lang="en-US" dirty="0"/>
              <a:t>Tying it into the environment from which it came</a:t>
            </a:r>
          </a:p>
          <a:p>
            <a:pPr lvl="1"/>
            <a:r>
              <a:rPr lang="en-US" dirty="0"/>
              <a:t>Explaining why something was done</a:t>
            </a:r>
          </a:p>
          <a:p>
            <a:pPr lvl="1"/>
            <a:r>
              <a:rPr lang="en-US" dirty="0"/>
              <a:t>Providing sufficient information for the user to evaluate the quality of the data and its fitness for use</a:t>
            </a:r>
          </a:p>
        </p:txBody>
      </p:sp>
    </p:spTree>
    <p:extLst>
      <p:ext uri="{BB962C8B-B14F-4D97-AF65-F5344CB8AC3E}">
        <p14:creationId xmlns:p14="http://schemas.microsoft.com/office/powerpoint/2010/main" val="194429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Clarifying what the data are</a:t>
            </a:r>
          </a:p>
        </p:txBody>
      </p:sp>
      <p:sp>
        <p:nvSpPr>
          <p:cNvPr id="4" name="Content Placeholder 3"/>
          <p:cNvSpPr>
            <a:spLocks noGrp="1"/>
          </p:cNvSpPr>
          <p:nvPr>
            <p:ph sz="half" idx="1"/>
          </p:nvPr>
        </p:nvSpPr>
        <p:spPr>
          <a:xfrm>
            <a:off x="838200" y="1825625"/>
            <a:ext cx="3635829" cy="4351338"/>
          </a:xfrm>
        </p:spPr>
        <p:txBody>
          <a:bodyPr/>
          <a:lstStyle/>
          <a:p>
            <a:r>
              <a:rPr lang="en-US" dirty="0"/>
              <a:t>Source of data</a:t>
            </a:r>
          </a:p>
          <a:p>
            <a:r>
              <a:rPr lang="en-US" dirty="0"/>
              <a:t>Transformation</a:t>
            </a:r>
          </a:p>
          <a:p>
            <a:r>
              <a:rPr lang="en-US" dirty="0"/>
              <a:t>Storage</a:t>
            </a:r>
          </a:p>
          <a:p>
            <a:r>
              <a:rPr lang="en-US" dirty="0"/>
              <a:t>Meaning</a:t>
            </a:r>
          </a:p>
          <a:p>
            <a:r>
              <a:rPr lang="en-US" dirty="0"/>
              <a:t>Purpose</a:t>
            </a:r>
          </a:p>
        </p:txBody>
      </p:sp>
      <p:sp>
        <p:nvSpPr>
          <p:cNvPr id="6" name="Rectangle 5"/>
          <p:cNvSpPr/>
          <p:nvPr/>
        </p:nvSpPr>
        <p:spPr>
          <a:xfrm>
            <a:off x="8847233" y="3470727"/>
            <a:ext cx="1475278" cy="74022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Source</a:t>
            </a:r>
          </a:p>
        </p:txBody>
      </p:sp>
      <p:sp>
        <p:nvSpPr>
          <p:cNvPr id="7" name="Rectangle 6"/>
          <p:cNvSpPr/>
          <p:nvPr/>
        </p:nvSpPr>
        <p:spPr>
          <a:xfrm>
            <a:off x="5617029" y="2576284"/>
            <a:ext cx="1944685" cy="252911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Variable</a:t>
            </a:r>
          </a:p>
          <a:p>
            <a:pPr algn="ctr"/>
            <a:r>
              <a:rPr lang="en-US" dirty="0"/>
              <a:t>Label</a:t>
            </a:r>
          </a:p>
          <a:p>
            <a:pPr algn="ctr"/>
            <a:r>
              <a:rPr lang="en-US" dirty="0"/>
              <a:t>Description</a:t>
            </a:r>
          </a:p>
          <a:p>
            <a:pPr algn="ctr"/>
            <a:r>
              <a:rPr lang="en-US" dirty="0"/>
              <a:t>Concept</a:t>
            </a:r>
          </a:p>
          <a:p>
            <a:pPr algn="ctr"/>
            <a:r>
              <a:rPr lang="en-US" dirty="0"/>
              <a:t>Derivation</a:t>
            </a:r>
          </a:p>
          <a:p>
            <a:pPr algn="ctr"/>
            <a:r>
              <a:rPr lang="en-US" dirty="0"/>
              <a:t>Question</a:t>
            </a:r>
          </a:p>
          <a:p>
            <a:pPr algn="ctr"/>
            <a:r>
              <a:rPr lang="en-US" dirty="0"/>
              <a:t>Storage Location</a:t>
            </a:r>
          </a:p>
        </p:txBody>
      </p:sp>
      <p:sp>
        <p:nvSpPr>
          <p:cNvPr id="8" name="Rectangle 7"/>
          <p:cNvSpPr/>
          <p:nvPr/>
        </p:nvSpPr>
        <p:spPr>
          <a:xfrm>
            <a:off x="8588829" y="1317171"/>
            <a:ext cx="1992085" cy="148045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Study Description</a:t>
            </a:r>
          </a:p>
          <a:p>
            <a:pPr algn="ctr"/>
            <a:r>
              <a:rPr lang="en-US" dirty="0"/>
              <a:t>Purpose of the Study</a:t>
            </a:r>
          </a:p>
        </p:txBody>
      </p:sp>
      <p:sp>
        <p:nvSpPr>
          <p:cNvPr id="9" name="Rectangle 8"/>
          <p:cNvSpPr/>
          <p:nvPr/>
        </p:nvSpPr>
        <p:spPr>
          <a:xfrm>
            <a:off x="8847233" y="4909454"/>
            <a:ext cx="1475278" cy="74022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File Description</a:t>
            </a:r>
          </a:p>
        </p:txBody>
      </p:sp>
      <p:cxnSp>
        <p:nvCxnSpPr>
          <p:cNvPr id="11" name="Straight Arrow Connector 10"/>
          <p:cNvCxnSpPr>
            <a:endCxn id="8" idx="1"/>
          </p:cNvCxnSpPr>
          <p:nvPr/>
        </p:nvCxnSpPr>
        <p:spPr>
          <a:xfrm flipV="1">
            <a:off x="7561714" y="2057400"/>
            <a:ext cx="1027115" cy="1175657"/>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1"/>
            <a:endCxn id="7" idx="3"/>
          </p:cNvCxnSpPr>
          <p:nvPr/>
        </p:nvCxnSpPr>
        <p:spPr>
          <a:xfrm flipH="1">
            <a:off x="7561714" y="3840842"/>
            <a:ext cx="1285519"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9" idx="1"/>
          </p:cNvCxnSpPr>
          <p:nvPr/>
        </p:nvCxnSpPr>
        <p:spPr>
          <a:xfrm flipH="1" flipV="1">
            <a:off x="7561714" y="4713514"/>
            <a:ext cx="1285519" cy="56605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0"/>
            <a:endCxn id="8" idx="2"/>
          </p:cNvCxnSpPr>
          <p:nvPr/>
        </p:nvCxnSpPr>
        <p:spPr>
          <a:xfrm flipV="1">
            <a:off x="9584872" y="2797628"/>
            <a:ext cx="0" cy="673099"/>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10972799" y="2057400"/>
            <a:ext cx="1" cy="3222168"/>
          </a:xfrm>
          <a:prstGeom prst="straightConnector1">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10330041" y="5279568"/>
            <a:ext cx="642758" cy="0"/>
          </a:xfrm>
          <a:prstGeom prst="straightConnector1">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10580915" y="2057400"/>
            <a:ext cx="391885"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715000" y="5780314"/>
            <a:ext cx="1532792" cy="369332"/>
          </a:xfrm>
          <a:prstGeom prst="rect">
            <a:avLst/>
          </a:prstGeom>
          <a:noFill/>
        </p:spPr>
        <p:txBody>
          <a:bodyPr wrap="none" rtlCol="0">
            <a:spAutoFit/>
          </a:bodyPr>
          <a:lstStyle/>
          <a:p>
            <a:r>
              <a:rPr lang="en-US" dirty="0"/>
              <a:t>DDI Codebook</a:t>
            </a:r>
          </a:p>
        </p:txBody>
      </p:sp>
    </p:spTree>
    <p:extLst>
      <p:ext uri="{BB962C8B-B14F-4D97-AF65-F5344CB8AC3E}">
        <p14:creationId xmlns:p14="http://schemas.microsoft.com/office/powerpoint/2010/main" val="2122571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6838872" y="4520388"/>
            <a:ext cx="1944685" cy="152843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Variable</a:t>
            </a:r>
          </a:p>
          <a:p>
            <a:pPr algn="ctr"/>
            <a:r>
              <a:rPr lang="en-US" dirty="0"/>
              <a:t>Label</a:t>
            </a:r>
          </a:p>
          <a:p>
            <a:pPr algn="ctr"/>
            <a:r>
              <a:rPr lang="en-US" dirty="0"/>
              <a:t>Description</a:t>
            </a:r>
          </a:p>
        </p:txBody>
      </p:sp>
      <p:sp>
        <p:nvSpPr>
          <p:cNvPr id="2" name="Title 1"/>
          <p:cNvSpPr>
            <a:spLocks noGrp="1"/>
          </p:cNvSpPr>
          <p:nvPr>
            <p:ph type="title"/>
          </p:nvPr>
        </p:nvSpPr>
        <p:spPr/>
        <p:txBody>
          <a:bodyPr/>
          <a:lstStyle/>
          <a:p>
            <a:r>
              <a:rPr lang="en-US" dirty="0"/>
              <a:t>Clarifying what the data are</a:t>
            </a:r>
          </a:p>
        </p:txBody>
      </p:sp>
      <p:sp>
        <p:nvSpPr>
          <p:cNvPr id="4" name="Content Placeholder 3"/>
          <p:cNvSpPr>
            <a:spLocks noGrp="1"/>
          </p:cNvSpPr>
          <p:nvPr>
            <p:ph sz="half" idx="1"/>
          </p:nvPr>
        </p:nvSpPr>
        <p:spPr>
          <a:xfrm>
            <a:off x="838200" y="1825625"/>
            <a:ext cx="3635829" cy="4351338"/>
          </a:xfrm>
        </p:spPr>
        <p:txBody>
          <a:bodyPr/>
          <a:lstStyle/>
          <a:p>
            <a:r>
              <a:rPr lang="en-US" dirty="0"/>
              <a:t>Source of data</a:t>
            </a:r>
          </a:p>
          <a:p>
            <a:r>
              <a:rPr lang="en-US" dirty="0"/>
              <a:t>Transformation</a:t>
            </a:r>
          </a:p>
          <a:p>
            <a:r>
              <a:rPr lang="en-US" dirty="0"/>
              <a:t>Storage</a:t>
            </a:r>
          </a:p>
          <a:p>
            <a:r>
              <a:rPr lang="en-US" dirty="0"/>
              <a:t>Meaning</a:t>
            </a:r>
          </a:p>
          <a:p>
            <a:r>
              <a:rPr lang="en-US" dirty="0"/>
              <a:t>Purpose</a:t>
            </a:r>
          </a:p>
        </p:txBody>
      </p:sp>
      <p:sp>
        <p:nvSpPr>
          <p:cNvPr id="40" name="Rectangle 39"/>
          <p:cNvSpPr/>
          <p:nvPr/>
        </p:nvSpPr>
        <p:spPr>
          <a:xfrm>
            <a:off x="5852261" y="3381827"/>
            <a:ext cx="1641999" cy="74022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Source, Questionnaire</a:t>
            </a:r>
          </a:p>
        </p:txBody>
      </p:sp>
      <p:sp>
        <p:nvSpPr>
          <p:cNvPr id="42" name="Rectangle 41"/>
          <p:cNvSpPr/>
          <p:nvPr/>
        </p:nvSpPr>
        <p:spPr>
          <a:xfrm>
            <a:off x="6855148" y="1353454"/>
            <a:ext cx="1992085" cy="148045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Study Description</a:t>
            </a:r>
          </a:p>
          <a:p>
            <a:pPr algn="ctr"/>
            <a:r>
              <a:rPr lang="en-US" dirty="0"/>
              <a:t>Purpose of the Study</a:t>
            </a:r>
          </a:p>
        </p:txBody>
      </p:sp>
      <p:sp>
        <p:nvSpPr>
          <p:cNvPr id="43" name="Rectangle 42"/>
          <p:cNvSpPr/>
          <p:nvPr/>
        </p:nvSpPr>
        <p:spPr>
          <a:xfrm>
            <a:off x="9951920" y="3410171"/>
            <a:ext cx="1475278" cy="74022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File Description</a:t>
            </a:r>
          </a:p>
        </p:txBody>
      </p:sp>
      <p:cxnSp>
        <p:nvCxnSpPr>
          <p:cNvPr id="44" name="Straight Arrow Connector 43"/>
          <p:cNvCxnSpPr/>
          <p:nvPr/>
        </p:nvCxnSpPr>
        <p:spPr>
          <a:xfrm flipV="1">
            <a:off x="6673261" y="2859311"/>
            <a:ext cx="751564" cy="52251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1" idx="0"/>
          </p:cNvCxnSpPr>
          <p:nvPr/>
        </p:nvCxnSpPr>
        <p:spPr>
          <a:xfrm flipH="1" flipV="1">
            <a:off x="7811214" y="2859312"/>
            <a:ext cx="1" cy="166107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flipV="1">
            <a:off x="8822370" y="2093683"/>
            <a:ext cx="1732336" cy="128814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50" idx="0"/>
            <a:endCxn id="42" idx="1"/>
          </p:cNvCxnSpPr>
          <p:nvPr/>
        </p:nvCxnSpPr>
        <p:spPr>
          <a:xfrm flipV="1">
            <a:off x="4710504" y="2093683"/>
            <a:ext cx="2144644" cy="128814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9" idx="0"/>
          </p:cNvCxnSpPr>
          <p:nvPr/>
        </p:nvCxnSpPr>
        <p:spPr>
          <a:xfrm flipH="1" flipV="1">
            <a:off x="8311747" y="2859311"/>
            <a:ext cx="535486" cy="55086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8109594" y="3410171"/>
            <a:ext cx="1475278" cy="74022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Processing Event</a:t>
            </a:r>
          </a:p>
        </p:txBody>
      </p:sp>
      <p:sp>
        <p:nvSpPr>
          <p:cNvPr id="50" name="Rectangle 49"/>
          <p:cNvSpPr/>
          <p:nvPr/>
        </p:nvSpPr>
        <p:spPr>
          <a:xfrm>
            <a:off x="3972865" y="3381826"/>
            <a:ext cx="1475278" cy="740229"/>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Conceptual</a:t>
            </a:r>
          </a:p>
        </p:txBody>
      </p:sp>
      <p:cxnSp>
        <p:nvCxnSpPr>
          <p:cNvPr id="51" name="Straight Arrow Connector 50"/>
          <p:cNvCxnSpPr>
            <a:stCxn id="50" idx="2"/>
            <a:endCxn id="41" idx="1"/>
          </p:cNvCxnSpPr>
          <p:nvPr/>
        </p:nvCxnSpPr>
        <p:spPr>
          <a:xfrm>
            <a:off x="4710504" y="4122055"/>
            <a:ext cx="2128368" cy="116255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0" idx="2"/>
          </p:cNvCxnSpPr>
          <p:nvPr/>
        </p:nvCxnSpPr>
        <p:spPr>
          <a:xfrm>
            <a:off x="6673261" y="4122056"/>
            <a:ext cx="571686" cy="398332"/>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49" idx="2"/>
          </p:cNvCxnSpPr>
          <p:nvPr/>
        </p:nvCxnSpPr>
        <p:spPr>
          <a:xfrm flipH="1">
            <a:off x="8311748" y="4150400"/>
            <a:ext cx="535485" cy="3699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41" idx="3"/>
            <a:endCxn id="43" idx="2"/>
          </p:cNvCxnSpPr>
          <p:nvPr/>
        </p:nvCxnSpPr>
        <p:spPr>
          <a:xfrm flipV="1">
            <a:off x="8783557" y="4150400"/>
            <a:ext cx="1906002" cy="113420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4120747" y="5744027"/>
            <a:ext cx="1376595" cy="369332"/>
          </a:xfrm>
          <a:prstGeom prst="rect">
            <a:avLst/>
          </a:prstGeom>
          <a:noFill/>
        </p:spPr>
        <p:txBody>
          <a:bodyPr wrap="none" rtlCol="0">
            <a:spAutoFit/>
          </a:bodyPr>
          <a:lstStyle/>
          <a:p>
            <a:r>
              <a:rPr lang="en-US" dirty="0"/>
              <a:t>DDI Lifecycle</a:t>
            </a:r>
          </a:p>
        </p:txBody>
      </p:sp>
    </p:spTree>
    <p:extLst>
      <p:ext uri="{BB962C8B-B14F-4D97-AF65-F5344CB8AC3E}">
        <p14:creationId xmlns:p14="http://schemas.microsoft.com/office/powerpoint/2010/main" val="10091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0" grpId="0" animBg="1"/>
      <p:bldP spid="42" grpId="0" animBg="1"/>
      <p:bldP spid="43" grpId="0" animBg="1"/>
      <p:bldP spid="49" grpId="0" animBg="1"/>
      <p:bldP spid="50" grpId="0" animBg="1"/>
      <p:bldP spid="5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Issues of Quality</a:t>
            </a:r>
          </a:p>
        </p:txBody>
      </p:sp>
      <p:sp>
        <p:nvSpPr>
          <p:cNvPr id="6" name="Content Placeholder 5"/>
          <p:cNvSpPr>
            <a:spLocks noGrp="1"/>
          </p:cNvSpPr>
          <p:nvPr>
            <p:ph idx="1"/>
          </p:nvPr>
        </p:nvSpPr>
        <p:spPr>
          <a:xfrm>
            <a:off x="838201" y="1825625"/>
            <a:ext cx="4713514" cy="4351338"/>
          </a:xfrm>
        </p:spPr>
        <p:txBody>
          <a:bodyPr/>
          <a:lstStyle/>
          <a:p>
            <a:r>
              <a:rPr lang="en-US" dirty="0"/>
              <a:t>Tying data back to the environment from which it came</a:t>
            </a:r>
          </a:p>
          <a:p>
            <a:r>
              <a:rPr lang="en-US" dirty="0"/>
              <a:t>Explaining why something was done</a:t>
            </a:r>
          </a:p>
          <a:p>
            <a:r>
              <a:rPr lang="en-US" dirty="0"/>
              <a:t>Providing information for evaluation of data and determining fitness for use</a:t>
            </a:r>
          </a:p>
          <a:p>
            <a:endParaRPr lang="en-US" dirty="0"/>
          </a:p>
        </p:txBody>
      </p:sp>
      <p:sp>
        <p:nvSpPr>
          <p:cNvPr id="7" name="Rectangle 6"/>
          <p:cNvSpPr/>
          <p:nvPr/>
        </p:nvSpPr>
        <p:spPr>
          <a:xfrm>
            <a:off x="6509657" y="2079171"/>
            <a:ext cx="2100943" cy="296091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Quality Statement</a:t>
            </a:r>
          </a:p>
          <a:p>
            <a:pPr algn="ctr"/>
            <a:r>
              <a:rPr lang="en-US" dirty="0"/>
              <a:t>Standard</a:t>
            </a:r>
          </a:p>
          <a:p>
            <a:pPr algn="ctr"/>
            <a:r>
              <a:rPr lang="en-US" dirty="0"/>
              <a:t>Compliance</a:t>
            </a:r>
          </a:p>
          <a:p>
            <a:pPr algn="ctr"/>
            <a:r>
              <a:rPr lang="en-US" dirty="0"/>
              <a:t>General statement</a:t>
            </a:r>
          </a:p>
        </p:txBody>
      </p:sp>
      <p:sp>
        <p:nvSpPr>
          <p:cNvPr id="8" name="Rectangle 7"/>
          <p:cNvSpPr/>
          <p:nvPr/>
        </p:nvSpPr>
        <p:spPr>
          <a:xfrm>
            <a:off x="6751865" y="702125"/>
            <a:ext cx="1616526"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Study</a:t>
            </a:r>
          </a:p>
        </p:txBody>
      </p:sp>
      <p:cxnSp>
        <p:nvCxnSpPr>
          <p:cNvPr id="11" name="Straight Arrow Connector 10"/>
          <p:cNvCxnSpPr>
            <a:endCxn id="8" idx="2"/>
          </p:cNvCxnSpPr>
          <p:nvPr/>
        </p:nvCxnSpPr>
        <p:spPr>
          <a:xfrm flipV="1">
            <a:off x="7560128" y="1616525"/>
            <a:ext cx="0" cy="46264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9334498" y="1453242"/>
            <a:ext cx="1937656"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Methodology</a:t>
            </a:r>
          </a:p>
        </p:txBody>
      </p:sp>
      <p:cxnSp>
        <p:nvCxnSpPr>
          <p:cNvPr id="13" name="Straight Arrow Connector 12"/>
          <p:cNvCxnSpPr>
            <a:endCxn id="12" idx="1"/>
          </p:cNvCxnSpPr>
          <p:nvPr/>
        </p:nvCxnSpPr>
        <p:spPr>
          <a:xfrm flipV="1">
            <a:off x="8610600" y="1910442"/>
            <a:ext cx="723898" cy="92528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9334498" y="2579914"/>
            <a:ext cx="1937656"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Collection Event</a:t>
            </a:r>
          </a:p>
        </p:txBody>
      </p:sp>
      <p:cxnSp>
        <p:nvCxnSpPr>
          <p:cNvPr id="15" name="Straight Arrow Connector 14"/>
          <p:cNvCxnSpPr>
            <a:endCxn id="14" idx="1"/>
          </p:cNvCxnSpPr>
          <p:nvPr/>
        </p:nvCxnSpPr>
        <p:spPr>
          <a:xfrm flipV="1">
            <a:off x="8610600" y="3037114"/>
            <a:ext cx="723898" cy="16328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9334498" y="3799113"/>
            <a:ext cx="1937656"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Processing Event</a:t>
            </a:r>
          </a:p>
        </p:txBody>
      </p:sp>
      <p:cxnSp>
        <p:nvCxnSpPr>
          <p:cNvPr id="17" name="Straight Arrow Connector 16"/>
          <p:cNvCxnSpPr>
            <a:endCxn id="16" idx="1"/>
          </p:cNvCxnSpPr>
          <p:nvPr/>
        </p:nvCxnSpPr>
        <p:spPr>
          <a:xfrm>
            <a:off x="8610600" y="3907971"/>
            <a:ext cx="723898" cy="348342"/>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9361710" y="5040086"/>
            <a:ext cx="1910444"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Archive</a:t>
            </a:r>
          </a:p>
        </p:txBody>
      </p:sp>
      <p:cxnSp>
        <p:nvCxnSpPr>
          <p:cNvPr id="19" name="Straight Arrow Connector 18"/>
          <p:cNvCxnSpPr>
            <a:endCxn id="18" idx="1"/>
          </p:cNvCxnSpPr>
          <p:nvPr/>
        </p:nvCxnSpPr>
        <p:spPr>
          <a:xfrm>
            <a:off x="8610600" y="4713513"/>
            <a:ext cx="751110" cy="783773"/>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8972549" y="1251857"/>
            <a:ext cx="2675165" cy="4963886"/>
          </a:xfrm>
          <a:prstGeom prst="rect">
            <a:avLst/>
          </a:prstGeom>
          <a:noFill/>
          <a:ln w="1905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628634" y="882525"/>
            <a:ext cx="1376595" cy="369332"/>
          </a:xfrm>
          <a:prstGeom prst="rect">
            <a:avLst/>
          </a:prstGeom>
          <a:noFill/>
        </p:spPr>
        <p:txBody>
          <a:bodyPr wrap="none" rtlCol="0">
            <a:spAutoFit/>
          </a:bodyPr>
          <a:lstStyle/>
          <a:p>
            <a:r>
              <a:rPr lang="en-US" dirty="0"/>
              <a:t>DDI Lifecycle</a:t>
            </a:r>
          </a:p>
        </p:txBody>
      </p:sp>
    </p:spTree>
    <p:extLst>
      <p:ext uri="{BB962C8B-B14F-4D97-AF65-F5344CB8AC3E}">
        <p14:creationId xmlns:p14="http://schemas.microsoft.com/office/powerpoint/2010/main" val="32578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6" grpId="0" animBg="1"/>
      <p:bldP spid="18" grpId="0" animBg="1"/>
      <p:bldP spid="32" grpId="0" animBg="1"/>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DDI?</a:t>
            </a:r>
          </a:p>
        </p:txBody>
      </p:sp>
      <p:sp>
        <p:nvSpPr>
          <p:cNvPr id="3" name="Content Placeholder 2"/>
          <p:cNvSpPr>
            <a:spLocks noGrp="1"/>
          </p:cNvSpPr>
          <p:nvPr>
            <p:ph idx="1"/>
          </p:nvPr>
        </p:nvSpPr>
        <p:spPr/>
        <p:txBody>
          <a:bodyPr/>
          <a:lstStyle/>
          <a:p>
            <a:r>
              <a:rPr lang="en-US" dirty="0"/>
              <a:t>A structure to consistently define data and it’s related metadata for the purpose of supporting the intelligent </a:t>
            </a:r>
            <a:r>
              <a:rPr lang="en-US" b="1" i="1" dirty="0">
                <a:solidFill>
                  <a:srgbClr val="FF0000"/>
                </a:solidFill>
              </a:rPr>
              <a:t>use of the data over time</a:t>
            </a:r>
          </a:p>
          <a:p>
            <a:pPr lvl="1"/>
            <a:r>
              <a:rPr lang="en-US" dirty="0"/>
              <a:t>DDI supports preservation formats for both data and metadata</a:t>
            </a:r>
          </a:p>
          <a:p>
            <a:pPr lvl="1"/>
            <a:r>
              <a:rPr lang="en-US" dirty="0"/>
              <a:t>Metadata can apply to data stored in a variety of formats </a:t>
            </a:r>
          </a:p>
          <a:p>
            <a:pPr lvl="1"/>
            <a:r>
              <a:rPr lang="en-US" dirty="0"/>
              <a:t>Internal relationships of data bases can be expressed in DDI</a:t>
            </a:r>
          </a:p>
          <a:p>
            <a:pPr lvl="1"/>
            <a:r>
              <a:rPr lang="en-US" dirty="0"/>
              <a:t>Metadata can be expressed in a non-proprietary format (XML, RDF)</a:t>
            </a:r>
          </a:p>
          <a:p>
            <a:pPr lvl="2"/>
            <a:r>
              <a:rPr lang="en-US" dirty="0"/>
              <a:t>It is not required that it be managed in that format</a:t>
            </a:r>
          </a:p>
          <a:p>
            <a:pPr marL="0" indent="0">
              <a:buNone/>
            </a:pPr>
            <a:endParaRPr lang="en-US" b="1" i="1" dirty="0">
              <a:solidFill>
                <a:srgbClr val="FF0000"/>
              </a:solidFill>
            </a:endParaRPr>
          </a:p>
        </p:txBody>
      </p:sp>
    </p:spTree>
    <p:extLst>
      <p:ext uri="{BB962C8B-B14F-4D97-AF65-F5344CB8AC3E}">
        <p14:creationId xmlns:p14="http://schemas.microsoft.com/office/powerpoint/2010/main" val="434993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DDI Products – Initial XML products</a:t>
            </a:r>
          </a:p>
        </p:txBody>
      </p:sp>
      <p:sp>
        <p:nvSpPr>
          <p:cNvPr id="3" name="Content Placeholder 2"/>
          <p:cNvSpPr>
            <a:spLocks noGrp="1"/>
          </p:cNvSpPr>
          <p:nvPr>
            <p:ph idx="1"/>
          </p:nvPr>
        </p:nvSpPr>
        <p:spPr/>
        <p:txBody>
          <a:bodyPr>
            <a:normAutofit lnSpcReduction="10000"/>
          </a:bodyPr>
          <a:lstStyle/>
          <a:p>
            <a:r>
              <a:rPr lang="en-US" dirty="0"/>
              <a:t>DDI-Codebook</a:t>
            </a:r>
          </a:p>
          <a:p>
            <a:pPr lvl="1"/>
            <a:r>
              <a:rPr lang="en-US" dirty="0"/>
              <a:t>Version 1.0 published in 2000 (current version 2.5)</a:t>
            </a:r>
          </a:p>
          <a:p>
            <a:pPr lvl="1"/>
            <a:r>
              <a:rPr lang="en-US" dirty="0"/>
              <a:t>Primary purpose was documentation of the data for discovery and preservation</a:t>
            </a:r>
          </a:p>
          <a:p>
            <a:r>
              <a:rPr lang="en-US" dirty="0"/>
              <a:t>DDI-Lifecycle</a:t>
            </a:r>
          </a:p>
          <a:p>
            <a:pPr lvl="1"/>
            <a:r>
              <a:rPr lang="en-US" dirty="0"/>
              <a:t>Version 3.0 published in 2008 (current 3.2, working on 3.3)</a:t>
            </a:r>
          </a:p>
          <a:p>
            <a:pPr lvl="1"/>
            <a:r>
              <a:rPr lang="en-US" dirty="0"/>
              <a:t>Primary purpose was to ADD content to support :</a:t>
            </a:r>
          </a:p>
          <a:p>
            <a:pPr lvl="2"/>
            <a:r>
              <a:rPr lang="en-US" dirty="0"/>
              <a:t>Automation of data capture</a:t>
            </a:r>
          </a:p>
          <a:p>
            <a:pPr lvl="2"/>
            <a:r>
              <a:rPr lang="en-US" dirty="0"/>
              <a:t>Manage complex data files and storage structures</a:t>
            </a:r>
          </a:p>
          <a:p>
            <a:pPr lvl="2"/>
            <a:r>
              <a:rPr lang="en-US" dirty="0"/>
              <a:t>Reuse of metadata for quality control, comparison, and discovery</a:t>
            </a:r>
          </a:p>
          <a:p>
            <a:pPr lvl="2"/>
            <a:r>
              <a:rPr lang="en-US" dirty="0"/>
              <a:t>Capture the full lifecycle of the data and metadata from conception through processing, publication, preservation, and reuse</a:t>
            </a:r>
          </a:p>
        </p:txBody>
      </p:sp>
    </p:spTree>
    <p:extLst>
      <p:ext uri="{BB962C8B-B14F-4D97-AF65-F5344CB8AC3E}">
        <p14:creationId xmlns:p14="http://schemas.microsoft.com/office/powerpoint/2010/main" val="2245615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DDI Products – Derivative products</a:t>
            </a:r>
          </a:p>
        </p:txBody>
      </p:sp>
      <p:sp>
        <p:nvSpPr>
          <p:cNvPr id="3" name="Content Placeholder 2"/>
          <p:cNvSpPr>
            <a:spLocks noGrp="1"/>
          </p:cNvSpPr>
          <p:nvPr>
            <p:ph idx="1"/>
          </p:nvPr>
        </p:nvSpPr>
        <p:spPr/>
        <p:txBody>
          <a:bodyPr>
            <a:normAutofit lnSpcReduction="10000"/>
          </a:bodyPr>
          <a:lstStyle/>
          <a:p>
            <a:r>
              <a:rPr lang="en-US" dirty="0"/>
              <a:t>Controlled Vocabularies</a:t>
            </a:r>
          </a:p>
          <a:p>
            <a:pPr lvl="1"/>
            <a:r>
              <a:rPr lang="en-US" dirty="0"/>
              <a:t>Supporting both DDI-Codebook and DDI-Lifecycle content</a:t>
            </a:r>
          </a:p>
          <a:p>
            <a:pPr lvl="1"/>
            <a:r>
              <a:rPr lang="en-US" dirty="0"/>
              <a:t>Use of Controlled Vocabularies does not require the use of DDI</a:t>
            </a:r>
          </a:p>
          <a:p>
            <a:r>
              <a:rPr lang="en-US" dirty="0"/>
              <a:t>XKOS</a:t>
            </a:r>
          </a:p>
          <a:p>
            <a:pPr lvl="1"/>
            <a:r>
              <a:rPr lang="en-US" dirty="0"/>
              <a:t>RDF extension to the SKOS RDF vocabulary to handle the management of Statistical Classifications</a:t>
            </a:r>
          </a:p>
          <a:p>
            <a:pPr lvl="1"/>
            <a:r>
              <a:rPr lang="en-US" dirty="0"/>
              <a:t>Has just gone through public review and is being revised for publication</a:t>
            </a:r>
          </a:p>
          <a:p>
            <a:r>
              <a:rPr lang="en-US" dirty="0"/>
              <a:t>DISCO</a:t>
            </a:r>
          </a:p>
          <a:p>
            <a:pPr lvl="1"/>
            <a:r>
              <a:rPr lang="en-US" dirty="0"/>
              <a:t>RDF expression of common objects found in both DDI-Codebook and DDI-Lifecycle that support the discovery of and access to data in a web environment</a:t>
            </a:r>
          </a:p>
        </p:txBody>
      </p:sp>
    </p:spTree>
    <p:extLst>
      <p:ext uri="{BB962C8B-B14F-4D97-AF65-F5344CB8AC3E}">
        <p14:creationId xmlns:p14="http://schemas.microsoft.com/office/powerpoint/2010/main" val="16663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4244" y="525564"/>
            <a:ext cx="6763512" cy="2246376"/>
          </a:xfrm>
          <a:prstGeom prst="rect">
            <a:avLst/>
          </a:prstGeom>
        </p:spPr>
      </p:pic>
      <p:sp>
        <p:nvSpPr>
          <p:cNvPr id="5" name="Title 4"/>
          <p:cNvSpPr>
            <a:spLocks noGrp="1"/>
          </p:cNvSpPr>
          <p:nvPr>
            <p:ph type="title"/>
          </p:nvPr>
        </p:nvSpPr>
        <p:spPr>
          <a:xfrm>
            <a:off x="838200" y="365125"/>
            <a:ext cx="10515600" cy="2556100"/>
          </a:xfrm>
        </p:spPr>
        <p:txBody>
          <a:bodyPr/>
          <a:lstStyle/>
          <a:p>
            <a:endParaRPr lang="en-US" dirty="0"/>
          </a:p>
        </p:txBody>
      </p:sp>
      <p:sp>
        <p:nvSpPr>
          <p:cNvPr id="6" name="Content Placeholder 5"/>
          <p:cNvSpPr>
            <a:spLocks noGrp="1"/>
          </p:cNvSpPr>
          <p:nvPr>
            <p:ph idx="1"/>
          </p:nvPr>
        </p:nvSpPr>
        <p:spPr>
          <a:xfrm>
            <a:off x="838200" y="3081664"/>
            <a:ext cx="10515600" cy="3095299"/>
          </a:xfrm>
        </p:spPr>
        <p:txBody>
          <a:bodyPr>
            <a:normAutofit fontScale="85000" lnSpcReduction="20000"/>
          </a:bodyPr>
          <a:lstStyle/>
          <a:p>
            <a:r>
              <a:rPr lang="en-US" dirty="0"/>
              <a:t>Document: </a:t>
            </a:r>
          </a:p>
          <a:p>
            <a:pPr lvl="1"/>
            <a:r>
              <a:rPr lang="en-US" dirty="0"/>
              <a:t>Source of the data, how it was captured, what you did to it, what it means, what methodologies informed your work, who was involved, when was it done, where can I get it</a:t>
            </a:r>
          </a:p>
          <a:p>
            <a:r>
              <a:rPr lang="en-US" dirty="0"/>
              <a:t>Discover:</a:t>
            </a:r>
          </a:p>
          <a:p>
            <a:pPr lvl="1"/>
            <a:r>
              <a:rPr lang="en-US" dirty="0"/>
              <a:t>Support electronic access to terms covering the temporal, spatial, and topical coverage of the data</a:t>
            </a:r>
          </a:p>
          <a:p>
            <a:pPr lvl="1"/>
            <a:r>
              <a:rPr lang="en-US" dirty="0"/>
              <a:t>Provide detailed information on size, format, and accessibility</a:t>
            </a:r>
          </a:p>
          <a:p>
            <a:r>
              <a:rPr lang="en-US" dirty="0"/>
              <a:t>Interoperate:</a:t>
            </a:r>
          </a:p>
          <a:p>
            <a:pPr lvl="1"/>
            <a:r>
              <a:rPr lang="en-US" dirty="0"/>
              <a:t>Structured metadata used to run software</a:t>
            </a:r>
          </a:p>
          <a:p>
            <a:pPr lvl="1"/>
            <a:r>
              <a:rPr lang="en-US" dirty="0"/>
              <a:t>Controlled vocabularies and shared terminology </a:t>
            </a:r>
          </a:p>
        </p:txBody>
      </p:sp>
    </p:spTree>
    <p:extLst>
      <p:ext uri="{BB962C8B-B14F-4D97-AF65-F5344CB8AC3E}">
        <p14:creationId xmlns:p14="http://schemas.microsoft.com/office/powerpoint/2010/main" val="56324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DDI Product Development</a:t>
            </a:r>
          </a:p>
        </p:txBody>
      </p:sp>
      <p:sp>
        <p:nvSpPr>
          <p:cNvPr id="3" name="Content Placeholder 2"/>
          <p:cNvSpPr>
            <a:spLocks noGrp="1"/>
          </p:cNvSpPr>
          <p:nvPr>
            <p:ph idx="1"/>
          </p:nvPr>
        </p:nvSpPr>
        <p:spPr/>
        <p:txBody>
          <a:bodyPr>
            <a:normAutofit fontScale="85000" lnSpcReduction="20000"/>
          </a:bodyPr>
          <a:lstStyle/>
          <a:p>
            <a:r>
              <a:rPr lang="en-US" dirty="0"/>
              <a:t>Continued refinement of current DDI Products within their specified coverage </a:t>
            </a:r>
          </a:p>
          <a:p>
            <a:r>
              <a:rPr lang="en-US" dirty="0"/>
              <a:t>Moving Forward Project</a:t>
            </a:r>
          </a:p>
          <a:p>
            <a:pPr lvl="1"/>
            <a:r>
              <a:rPr lang="en-US" dirty="0"/>
              <a:t>First version will be Version 4.0</a:t>
            </a:r>
          </a:p>
          <a:p>
            <a:pPr lvl="1"/>
            <a:r>
              <a:rPr lang="en-US" dirty="0"/>
              <a:t>Referred to as DDI4 or DDI-Views</a:t>
            </a:r>
          </a:p>
          <a:p>
            <a:pPr lvl="1"/>
            <a:r>
              <a:rPr lang="en-US" dirty="0"/>
              <a:t>Designed using a basic set of UML modeling types </a:t>
            </a:r>
          </a:p>
          <a:p>
            <a:pPr lvl="2"/>
            <a:r>
              <a:rPr lang="en-US" dirty="0"/>
              <a:t>Content is expressed as XML, RDF, and eventually other formats such as JSON</a:t>
            </a:r>
          </a:p>
          <a:p>
            <a:pPr lvl="1"/>
            <a:r>
              <a:rPr lang="en-US" dirty="0"/>
              <a:t>Goals are to cover a broader range of data and data capture types: </a:t>
            </a:r>
          </a:p>
          <a:p>
            <a:pPr lvl="2"/>
            <a:r>
              <a:rPr lang="en-US" dirty="0"/>
              <a:t>Questionnaire</a:t>
            </a:r>
          </a:p>
          <a:p>
            <a:pPr lvl="2"/>
            <a:r>
              <a:rPr lang="en-US" dirty="0"/>
              <a:t>Clinical trial</a:t>
            </a:r>
          </a:p>
          <a:p>
            <a:pPr lvl="2"/>
            <a:r>
              <a:rPr lang="en-US" dirty="0"/>
              <a:t>Bio-markers</a:t>
            </a:r>
          </a:p>
          <a:p>
            <a:pPr lvl="2"/>
            <a:r>
              <a:rPr lang="en-US" dirty="0"/>
              <a:t>Environmental measures</a:t>
            </a:r>
          </a:p>
          <a:p>
            <a:pPr lvl="2"/>
            <a:r>
              <a:rPr lang="en-US" dirty="0"/>
              <a:t>Qualitative data</a:t>
            </a:r>
          </a:p>
          <a:p>
            <a:pPr lvl="2"/>
            <a:r>
              <a:rPr lang="en-US" dirty="0"/>
              <a:t>Administrative data</a:t>
            </a:r>
          </a:p>
          <a:p>
            <a:pPr lvl="1"/>
            <a:r>
              <a:rPr lang="en-US" dirty="0"/>
              <a:t>Provide Functional Views of the overall library of classes focused on common applications (Questionnaire Bank, Descriptive Metadata, GSIM, data creation systems, etc.)</a:t>
            </a:r>
          </a:p>
        </p:txBody>
      </p:sp>
    </p:spTree>
    <p:extLst>
      <p:ext uri="{BB962C8B-B14F-4D97-AF65-F5344CB8AC3E}">
        <p14:creationId xmlns:p14="http://schemas.microsoft.com/office/powerpoint/2010/main" val="3521895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DDI allow you to do with your metadata?</a:t>
            </a:r>
          </a:p>
        </p:txBody>
      </p:sp>
      <p:sp>
        <p:nvSpPr>
          <p:cNvPr id="5" name="Text Placeholder 4"/>
          <p:cNvSpPr>
            <a:spLocks noGrp="1"/>
          </p:cNvSpPr>
          <p:nvPr>
            <p:ph type="body" idx="1"/>
          </p:nvPr>
        </p:nvSpPr>
        <p:spPr/>
        <p:txBody>
          <a:bodyPr/>
          <a:lstStyle/>
          <a:p>
            <a:r>
              <a:rPr lang="en-US" dirty="0"/>
              <a:t>Support:</a:t>
            </a:r>
          </a:p>
        </p:txBody>
      </p:sp>
      <p:sp>
        <p:nvSpPr>
          <p:cNvPr id="3" name="Content Placeholder 2"/>
          <p:cNvSpPr>
            <a:spLocks noGrp="1"/>
          </p:cNvSpPr>
          <p:nvPr>
            <p:ph sz="half" idx="2"/>
          </p:nvPr>
        </p:nvSpPr>
        <p:spPr/>
        <p:txBody>
          <a:bodyPr/>
          <a:lstStyle/>
          <a:p>
            <a:r>
              <a:rPr lang="en-US" dirty="0"/>
              <a:t>Discovery</a:t>
            </a:r>
          </a:p>
          <a:p>
            <a:r>
              <a:rPr lang="en-US" dirty="0"/>
              <a:t>Preservation</a:t>
            </a:r>
          </a:p>
          <a:p>
            <a:r>
              <a:rPr lang="en-US" dirty="0"/>
              <a:t>Track provenance</a:t>
            </a:r>
          </a:p>
          <a:p>
            <a:r>
              <a:rPr lang="en-US" dirty="0"/>
              <a:t>Reuse of metadata</a:t>
            </a:r>
          </a:p>
          <a:p>
            <a:r>
              <a:rPr lang="en-US" dirty="0"/>
              <a:t>Quality control</a:t>
            </a:r>
          </a:p>
          <a:p>
            <a:r>
              <a:rPr lang="en-US" dirty="0"/>
              <a:t>Data capture</a:t>
            </a:r>
          </a:p>
          <a:p>
            <a:r>
              <a:rPr lang="en-US" dirty="0"/>
              <a:t>Data Processing</a:t>
            </a:r>
          </a:p>
        </p:txBody>
      </p:sp>
      <p:sp>
        <p:nvSpPr>
          <p:cNvPr id="6" name="Text Placeholder 5"/>
          <p:cNvSpPr>
            <a:spLocks noGrp="1"/>
          </p:cNvSpPr>
          <p:nvPr>
            <p:ph type="body" sz="quarter" idx="3"/>
          </p:nvPr>
        </p:nvSpPr>
        <p:spPr/>
        <p:txBody>
          <a:bodyPr/>
          <a:lstStyle/>
          <a:p>
            <a:r>
              <a:rPr lang="en-US" dirty="0"/>
              <a:t>Why should I want this?</a:t>
            </a:r>
          </a:p>
        </p:txBody>
      </p:sp>
      <p:sp>
        <p:nvSpPr>
          <p:cNvPr id="4" name="Content Placeholder 3"/>
          <p:cNvSpPr>
            <a:spLocks noGrp="1"/>
          </p:cNvSpPr>
          <p:nvPr>
            <p:ph sz="quarter" idx="4"/>
          </p:nvPr>
        </p:nvSpPr>
        <p:spPr/>
        <p:txBody>
          <a:bodyPr>
            <a:normAutofit lnSpcReduction="10000"/>
          </a:bodyPr>
          <a:lstStyle/>
          <a:p>
            <a:r>
              <a:rPr lang="en-US" dirty="0"/>
              <a:t>Manage and document your research process</a:t>
            </a:r>
          </a:p>
          <a:p>
            <a:r>
              <a:rPr lang="en-US" dirty="0"/>
              <a:t>Support the work of archives, libraries, and users of your data</a:t>
            </a:r>
          </a:p>
          <a:p>
            <a:r>
              <a:rPr lang="en-US" dirty="0"/>
              <a:t>Convey information</a:t>
            </a:r>
          </a:p>
          <a:p>
            <a:r>
              <a:rPr lang="en-US" dirty="0"/>
              <a:t>Drive a system</a:t>
            </a:r>
          </a:p>
          <a:p>
            <a:r>
              <a:rPr lang="en-US" dirty="0"/>
              <a:t>Reflect the quality of your work</a:t>
            </a:r>
          </a:p>
          <a:p>
            <a:r>
              <a:rPr lang="en-US" dirty="0"/>
              <a:t>Comply with funders</a:t>
            </a:r>
          </a:p>
        </p:txBody>
      </p:sp>
    </p:spTree>
    <p:extLst>
      <p:ext uri="{BB962C8B-B14F-4D97-AF65-F5344CB8AC3E}">
        <p14:creationId xmlns:p14="http://schemas.microsoft.com/office/powerpoint/2010/main" val="210038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DDI allow you to do with your metadata?</a:t>
            </a:r>
          </a:p>
        </p:txBody>
      </p:sp>
      <p:sp>
        <p:nvSpPr>
          <p:cNvPr id="5" name="Text Placeholder 4"/>
          <p:cNvSpPr>
            <a:spLocks noGrp="1"/>
          </p:cNvSpPr>
          <p:nvPr>
            <p:ph type="body" idx="1"/>
          </p:nvPr>
        </p:nvSpPr>
        <p:spPr/>
        <p:txBody>
          <a:bodyPr/>
          <a:lstStyle/>
          <a:p>
            <a:r>
              <a:rPr lang="en-US" dirty="0"/>
              <a:t>Support:</a:t>
            </a:r>
          </a:p>
        </p:txBody>
      </p:sp>
      <p:sp>
        <p:nvSpPr>
          <p:cNvPr id="3" name="Content Placeholder 2"/>
          <p:cNvSpPr>
            <a:spLocks noGrp="1"/>
          </p:cNvSpPr>
          <p:nvPr>
            <p:ph sz="half" idx="2"/>
          </p:nvPr>
        </p:nvSpPr>
        <p:spPr/>
        <p:txBody>
          <a:bodyPr>
            <a:normAutofit/>
          </a:bodyPr>
          <a:lstStyle/>
          <a:p>
            <a:r>
              <a:rPr lang="en-US" b="1" dirty="0">
                <a:solidFill>
                  <a:srgbClr val="FF0000"/>
                </a:solidFill>
              </a:rPr>
              <a:t>Discovery</a:t>
            </a:r>
          </a:p>
          <a:p>
            <a:r>
              <a:rPr lang="en-US" dirty="0"/>
              <a:t>Preservation</a:t>
            </a:r>
          </a:p>
          <a:p>
            <a:r>
              <a:rPr lang="en-US" dirty="0"/>
              <a:t>Track provenance</a:t>
            </a:r>
          </a:p>
          <a:p>
            <a:r>
              <a:rPr lang="en-US" dirty="0"/>
              <a:t>Reuse of metadata</a:t>
            </a:r>
          </a:p>
          <a:p>
            <a:r>
              <a:rPr lang="en-US" dirty="0"/>
              <a:t>Quality control</a:t>
            </a:r>
          </a:p>
          <a:p>
            <a:r>
              <a:rPr lang="en-US" dirty="0"/>
              <a:t>Data capture</a:t>
            </a:r>
          </a:p>
          <a:p>
            <a:r>
              <a:rPr lang="en-US" dirty="0"/>
              <a:t>Data Processing</a:t>
            </a:r>
          </a:p>
        </p:txBody>
      </p:sp>
      <p:sp>
        <p:nvSpPr>
          <p:cNvPr id="6" name="Text Placeholder 5"/>
          <p:cNvSpPr>
            <a:spLocks noGrp="1"/>
          </p:cNvSpPr>
          <p:nvPr>
            <p:ph type="body" sz="quarter" idx="3"/>
          </p:nvPr>
        </p:nvSpPr>
        <p:spPr/>
        <p:txBody>
          <a:bodyPr/>
          <a:lstStyle/>
          <a:p>
            <a:r>
              <a:rPr lang="en-US" dirty="0"/>
              <a:t>How does it support this?</a:t>
            </a:r>
          </a:p>
        </p:txBody>
      </p:sp>
      <p:sp>
        <p:nvSpPr>
          <p:cNvPr id="4" name="Content Placeholder 3"/>
          <p:cNvSpPr>
            <a:spLocks noGrp="1"/>
          </p:cNvSpPr>
          <p:nvPr>
            <p:ph sz="quarter" idx="4"/>
          </p:nvPr>
        </p:nvSpPr>
        <p:spPr/>
        <p:txBody>
          <a:bodyPr>
            <a:normAutofit fontScale="77500" lnSpcReduction="20000"/>
          </a:bodyPr>
          <a:lstStyle/>
          <a:p>
            <a:r>
              <a:rPr lang="en-US" dirty="0"/>
              <a:t>Citations at multiple levels (study, series, data file, related materials)</a:t>
            </a:r>
          </a:p>
          <a:p>
            <a:r>
              <a:rPr lang="en-US" dirty="0"/>
              <a:t>Maps to and/or supports native Dublin Core content</a:t>
            </a:r>
          </a:p>
          <a:p>
            <a:r>
              <a:rPr lang="en-US" dirty="0"/>
              <a:t>Can use standard controlled vocabularies (common social sciences terminology, subject headings, keywords, thesauri)</a:t>
            </a:r>
          </a:p>
          <a:p>
            <a:r>
              <a:rPr lang="en-US" dirty="0"/>
              <a:t>Consistent structure allows searching for terms down to the label of a response</a:t>
            </a:r>
          </a:p>
          <a:p>
            <a:r>
              <a:rPr lang="en-US" dirty="0"/>
              <a:t>Supports tracking between data sets through use of common metadata (organizations, individuals, geography, classification systems, etc.)</a:t>
            </a:r>
          </a:p>
        </p:txBody>
      </p:sp>
    </p:spTree>
    <p:extLst>
      <p:ext uri="{BB962C8B-B14F-4D97-AF65-F5344CB8AC3E}">
        <p14:creationId xmlns:p14="http://schemas.microsoft.com/office/powerpoint/2010/main" val="298919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Citation Structures</a:t>
            </a:r>
          </a:p>
        </p:txBody>
      </p:sp>
      <p:sp>
        <p:nvSpPr>
          <p:cNvPr id="4" name="Text Placeholder 3"/>
          <p:cNvSpPr>
            <a:spLocks noGrp="1"/>
          </p:cNvSpPr>
          <p:nvPr>
            <p:ph type="body" idx="1"/>
          </p:nvPr>
        </p:nvSpPr>
        <p:spPr/>
        <p:txBody>
          <a:bodyPr/>
          <a:lstStyle/>
          <a:p>
            <a:r>
              <a:rPr lang="en-US" dirty="0"/>
              <a:t>DDI Codebook</a:t>
            </a:r>
          </a:p>
        </p:txBody>
      </p:sp>
      <p:sp>
        <p:nvSpPr>
          <p:cNvPr id="5" name="Content Placeholder 4"/>
          <p:cNvSpPr>
            <a:spLocks noGrp="1"/>
          </p:cNvSpPr>
          <p:nvPr>
            <p:ph sz="half" idx="2"/>
          </p:nvPr>
        </p:nvSpPr>
        <p:spPr/>
        <p:txBody>
          <a:bodyPr/>
          <a:lstStyle/>
          <a:p>
            <a:r>
              <a:rPr lang="en-US" dirty="0"/>
              <a:t>Document Description</a:t>
            </a:r>
          </a:p>
          <a:p>
            <a:r>
              <a:rPr lang="en-US" dirty="0"/>
              <a:t>Study Description</a:t>
            </a:r>
          </a:p>
          <a:p>
            <a:r>
              <a:rPr lang="en-US" dirty="0"/>
              <a:t>Source </a:t>
            </a:r>
          </a:p>
          <a:p>
            <a:r>
              <a:rPr lang="en-US" dirty="0"/>
              <a:t>Data File (File Text)</a:t>
            </a:r>
          </a:p>
          <a:p>
            <a:r>
              <a:rPr lang="en-US" dirty="0"/>
              <a:t>Material Reference Type</a:t>
            </a:r>
          </a:p>
          <a:p>
            <a:r>
              <a:rPr lang="en-US" dirty="0"/>
              <a:t>Other References Type</a:t>
            </a:r>
          </a:p>
          <a:p>
            <a:endParaRPr lang="en-US" dirty="0"/>
          </a:p>
        </p:txBody>
      </p:sp>
      <p:sp>
        <p:nvSpPr>
          <p:cNvPr id="6" name="Text Placeholder 5"/>
          <p:cNvSpPr>
            <a:spLocks noGrp="1"/>
          </p:cNvSpPr>
          <p:nvPr>
            <p:ph type="body" sz="quarter" idx="3"/>
          </p:nvPr>
        </p:nvSpPr>
        <p:spPr/>
        <p:txBody>
          <a:bodyPr/>
          <a:lstStyle/>
          <a:p>
            <a:endParaRPr lang="en-US" dirty="0"/>
          </a:p>
        </p:txBody>
      </p:sp>
      <p:sp>
        <p:nvSpPr>
          <p:cNvPr id="13" name="Content Placeholder 12"/>
          <p:cNvSpPr>
            <a:spLocks noGrp="1"/>
          </p:cNvSpPr>
          <p:nvPr>
            <p:ph sz="quarter" idx="4"/>
          </p:nvPr>
        </p:nvSpPr>
        <p:spPr/>
        <p:txBody>
          <a:bodyPr/>
          <a:lstStyle/>
          <a:p>
            <a:endParaRPr lang="en-US" dirty="0"/>
          </a:p>
        </p:txBody>
      </p:sp>
      <p:sp>
        <p:nvSpPr>
          <p:cNvPr id="8" name="Rectangle 7"/>
          <p:cNvSpPr/>
          <p:nvPr/>
        </p:nvSpPr>
        <p:spPr>
          <a:xfrm>
            <a:off x="6624751" y="1027906"/>
            <a:ext cx="4278086" cy="5347607"/>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Citation</a:t>
            </a:r>
          </a:p>
          <a:p>
            <a:pPr marL="285750" indent="-285750">
              <a:buFont typeface="Arial" panose="020B0604020202020204" pitchFamily="34" charset="0"/>
              <a:buChar char="•"/>
            </a:pPr>
            <a:r>
              <a:rPr lang="en-US" sz="1600" dirty="0"/>
              <a:t>Title Statement</a:t>
            </a:r>
          </a:p>
          <a:p>
            <a:pPr marL="742950" lvl="1" indent="-285750">
              <a:buFont typeface="Arial" panose="020B0604020202020204" pitchFamily="34" charset="0"/>
              <a:buChar char="•"/>
            </a:pPr>
            <a:r>
              <a:rPr lang="en-US" sz="1400" dirty="0"/>
              <a:t>Title, Subtitle, Alternative Title, Parallel Title, ID Number</a:t>
            </a:r>
          </a:p>
          <a:p>
            <a:pPr marL="285750" indent="-285750">
              <a:buFont typeface="Arial" panose="020B0604020202020204" pitchFamily="34" charset="0"/>
              <a:buChar char="•"/>
            </a:pPr>
            <a:r>
              <a:rPr lang="en-US" sz="1600" dirty="0"/>
              <a:t>Responsibility Statement</a:t>
            </a:r>
          </a:p>
          <a:p>
            <a:pPr marL="742950" lvl="1" indent="-285750">
              <a:buFont typeface="Arial" panose="020B0604020202020204" pitchFamily="34" charset="0"/>
              <a:buChar char="•"/>
            </a:pPr>
            <a:r>
              <a:rPr lang="en-US" sz="1400" dirty="0"/>
              <a:t>Author Entry, Other Identifications</a:t>
            </a:r>
          </a:p>
          <a:p>
            <a:pPr marL="285750" indent="-285750">
              <a:buFont typeface="Arial" panose="020B0604020202020204" pitchFamily="34" charset="0"/>
              <a:buChar char="•"/>
            </a:pPr>
            <a:r>
              <a:rPr lang="en-US" sz="1600" dirty="0"/>
              <a:t>Production Statement</a:t>
            </a:r>
          </a:p>
          <a:p>
            <a:pPr marL="742950" lvl="1" indent="-285750">
              <a:buFont typeface="Arial" panose="020B0604020202020204" pitchFamily="34" charset="0"/>
              <a:buChar char="•"/>
            </a:pPr>
            <a:r>
              <a:rPr lang="en-US" sz="1400" dirty="0"/>
              <a:t>Producer, Copyright, Production Date, Production Place, Software, Funding Agency, Grant Number</a:t>
            </a:r>
          </a:p>
          <a:p>
            <a:pPr marL="285750" indent="-285750">
              <a:buFont typeface="Arial" panose="020B0604020202020204" pitchFamily="34" charset="0"/>
              <a:buChar char="•"/>
            </a:pPr>
            <a:r>
              <a:rPr lang="en-US" sz="1600" dirty="0"/>
              <a:t>Distributor Statement</a:t>
            </a:r>
          </a:p>
          <a:p>
            <a:pPr marL="742950" lvl="1" indent="-285750">
              <a:buFont typeface="Arial" panose="020B0604020202020204" pitchFamily="34" charset="0"/>
              <a:buChar char="•"/>
            </a:pPr>
            <a:r>
              <a:rPr lang="en-US" sz="1400" dirty="0"/>
              <a:t>Distributor, Contact, Depositor, Date of Deposit, Date of Distribution </a:t>
            </a:r>
          </a:p>
          <a:p>
            <a:pPr marL="285750" indent="-285750">
              <a:buFont typeface="Arial" panose="020B0604020202020204" pitchFamily="34" charset="0"/>
              <a:buChar char="•"/>
            </a:pPr>
            <a:r>
              <a:rPr lang="en-US" sz="1600" dirty="0"/>
              <a:t>Series Statement</a:t>
            </a:r>
          </a:p>
          <a:p>
            <a:pPr marL="742950" lvl="1" indent="-285750">
              <a:buFont typeface="Arial" panose="020B0604020202020204" pitchFamily="34" charset="0"/>
              <a:buChar char="•"/>
            </a:pPr>
            <a:r>
              <a:rPr lang="en-US" sz="1400" dirty="0"/>
              <a:t>Series Name, Series Information</a:t>
            </a:r>
          </a:p>
          <a:p>
            <a:pPr marL="285750" indent="-285750">
              <a:buFont typeface="Arial" panose="020B0604020202020204" pitchFamily="34" charset="0"/>
              <a:buChar char="•"/>
            </a:pPr>
            <a:r>
              <a:rPr lang="en-US" sz="1600" dirty="0"/>
              <a:t>Version Statement</a:t>
            </a:r>
          </a:p>
          <a:p>
            <a:pPr marL="742950" lvl="1" indent="-285750">
              <a:buFont typeface="Arial" panose="020B0604020202020204" pitchFamily="34" charset="0"/>
              <a:buChar char="•"/>
            </a:pPr>
            <a:r>
              <a:rPr lang="en-US" sz="1400" dirty="0"/>
              <a:t>Version, Version Responsibility, Notes</a:t>
            </a:r>
          </a:p>
          <a:p>
            <a:pPr marL="285750" indent="-285750">
              <a:buFont typeface="Arial" panose="020B0604020202020204" pitchFamily="34" charset="0"/>
              <a:buChar char="•"/>
            </a:pPr>
            <a:r>
              <a:rPr lang="en-US" sz="1600" dirty="0"/>
              <a:t>Bibliographic Citation</a:t>
            </a:r>
          </a:p>
          <a:p>
            <a:pPr marL="285750" indent="-285750">
              <a:buFont typeface="Arial" panose="020B0604020202020204" pitchFamily="34" charset="0"/>
              <a:buChar char="•"/>
            </a:pPr>
            <a:r>
              <a:rPr lang="en-US" sz="1600" dirty="0"/>
              <a:t>Holdings</a:t>
            </a:r>
          </a:p>
          <a:p>
            <a:pPr marL="742950" lvl="1" indent="-285750">
              <a:buFont typeface="Arial" panose="020B0604020202020204" pitchFamily="34" charset="0"/>
              <a:buChar char="•"/>
            </a:pPr>
            <a:r>
              <a:rPr lang="en-US" sz="1400" dirty="0"/>
              <a:t>Location, Call Number, URI, Media</a:t>
            </a:r>
          </a:p>
          <a:p>
            <a:pPr marL="285750" indent="-285750">
              <a:buFont typeface="Arial" panose="020B0604020202020204" pitchFamily="34" charset="0"/>
              <a:buChar char="•"/>
            </a:pPr>
            <a:r>
              <a:rPr lang="en-US" sz="1600" dirty="0"/>
              <a:t>Notes</a:t>
            </a:r>
          </a:p>
          <a:p>
            <a:pPr marL="285750" indent="-285750">
              <a:buFont typeface="Arial" panose="020B0604020202020204" pitchFamily="34" charset="0"/>
              <a:buChar char="•"/>
            </a:pPr>
            <a:r>
              <a:rPr lang="en-US" sz="1600" dirty="0"/>
              <a:t>Dublin Core</a:t>
            </a:r>
          </a:p>
          <a:p>
            <a:pPr algn="ctr"/>
            <a:endParaRPr lang="en-US" dirty="0"/>
          </a:p>
        </p:txBody>
      </p:sp>
    </p:spTree>
    <p:extLst>
      <p:ext uri="{BB962C8B-B14F-4D97-AF65-F5344CB8AC3E}">
        <p14:creationId xmlns:p14="http://schemas.microsoft.com/office/powerpoint/2010/main" val="125560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Citation Structures</a:t>
            </a:r>
          </a:p>
        </p:txBody>
      </p:sp>
      <p:sp>
        <p:nvSpPr>
          <p:cNvPr id="4" name="Text Placeholder 3"/>
          <p:cNvSpPr>
            <a:spLocks noGrp="1"/>
          </p:cNvSpPr>
          <p:nvPr>
            <p:ph type="body" idx="1"/>
          </p:nvPr>
        </p:nvSpPr>
        <p:spPr>
          <a:xfrm>
            <a:off x="839788" y="1681163"/>
            <a:ext cx="5157787" cy="483813"/>
          </a:xfrm>
        </p:spPr>
        <p:txBody>
          <a:bodyPr/>
          <a:lstStyle/>
          <a:p>
            <a:r>
              <a:rPr lang="en-US" dirty="0"/>
              <a:t>DDI Lifecycle</a:t>
            </a:r>
          </a:p>
        </p:txBody>
      </p:sp>
      <p:sp>
        <p:nvSpPr>
          <p:cNvPr id="5" name="Content Placeholder 4"/>
          <p:cNvSpPr>
            <a:spLocks noGrp="1"/>
          </p:cNvSpPr>
          <p:nvPr>
            <p:ph sz="half" idx="2"/>
          </p:nvPr>
        </p:nvSpPr>
        <p:spPr>
          <a:xfrm>
            <a:off x="839788" y="2164976"/>
            <a:ext cx="5157787" cy="4024687"/>
          </a:xfrm>
        </p:spPr>
        <p:txBody>
          <a:bodyPr>
            <a:normAutofit lnSpcReduction="10000"/>
          </a:bodyPr>
          <a:lstStyle/>
          <a:p>
            <a:r>
              <a:rPr lang="en-US" dirty="0"/>
              <a:t>Citation, Series, Coverage</a:t>
            </a:r>
          </a:p>
          <a:p>
            <a:pPr lvl="1"/>
            <a:r>
              <a:rPr lang="en-US" dirty="0"/>
              <a:t>DDI Instance</a:t>
            </a:r>
          </a:p>
          <a:p>
            <a:pPr lvl="1"/>
            <a:r>
              <a:rPr lang="en-US" dirty="0"/>
              <a:t>Study Unit</a:t>
            </a:r>
          </a:p>
          <a:p>
            <a:pPr lvl="1"/>
            <a:r>
              <a:rPr lang="en-US" dirty="0"/>
              <a:t>Group</a:t>
            </a:r>
          </a:p>
          <a:p>
            <a:pPr lvl="1"/>
            <a:r>
              <a:rPr lang="en-US" dirty="0"/>
              <a:t>Resource Package</a:t>
            </a:r>
          </a:p>
          <a:p>
            <a:pPr lvl="1"/>
            <a:r>
              <a:rPr lang="en-US" dirty="0"/>
              <a:t>Data File in Physical Instance</a:t>
            </a:r>
          </a:p>
          <a:p>
            <a:pPr lvl="1"/>
            <a:r>
              <a:rPr lang="en-US" dirty="0"/>
              <a:t>Sub-Group within a Group</a:t>
            </a:r>
          </a:p>
          <a:p>
            <a:r>
              <a:rPr lang="en-US" dirty="0"/>
              <a:t>Citation only</a:t>
            </a:r>
          </a:p>
          <a:p>
            <a:pPr lvl="1"/>
            <a:r>
              <a:rPr lang="en-US" dirty="0"/>
              <a:t>Item and Collection in Archive</a:t>
            </a:r>
          </a:p>
          <a:p>
            <a:pPr lvl="1"/>
            <a:r>
              <a:rPr lang="en-US" dirty="0"/>
              <a:t>Other Material description</a:t>
            </a:r>
          </a:p>
          <a:p>
            <a:endParaRPr lang="en-US" dirty="0"/>
          </a:p>
        </p:txBody>
      </p:sp>
      <p:sp>
        <p:nvSpPr>
          <p:cNvPr id="6" name="Text Placeholder 5"/>
          <p:cNvSpPr>
            <a:spLocks noGrp="1"/>
          </p:cNvSpPr>
          <p:nvPr>
            <p:ph type="body" sz="quarter" idx="3"/>
          </p:nvPr>
        </p:nvSpPr>
        <p:spPr/>
        <p:txBody>
          <a:bodyPr/>
          <a:lstStyle/>
          <a:p>
            <a:endParaRPr lang="en-US"/>
          </a:p>
        </p:txBody>
      </p:sp>
      <p:sp>
        <p:nvSpPr>
          <p:cNvPr id="13" name="Content Placeholder 12"/>
          <p:cNvSpPr>
            <a:spLocks noGrp="1"/>
          </p:cNvSpPr>
          <p:nvPr>
            <p:ph sz="quarter" idx="4"/>
          </p:nvPr>
        </p:nvSpPr>
        <p:spPr/>
        <p:txBody>
          <a:bodyPr/>
          <a:lstStyle/>
          <a:p>
            <a:endParaRPr lang="en-US"/>
          </a:p>
        </p:txBody>
      </p:sp>
      <p:sp>
        <p:nvSpPr>
          <p:cNvPr id="9" name="Rectangle 8"/>
          <p:cNvSpPr/>
          <p:nvPr/>
        </p:nvSpPr>
        <p:spPr>
          <a:xfrm>
            <a:off x="7056343" y="855448"/>
            <a:ext cx="3224893" cy="2134962"/>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Citation</a:t>
            </a:r>
          </a:p>
          <a:p>
            <a:pPr marL="342900" indent="-342900">
              <a:buFont typeface="Arial" panose="020B0604020202020204" pitchFamily="34" charset="0"/>
              <a:buChar char="•"/>
            </a:pPr>
            <a:r>
              <a:rPr lang="en-US" sz="1400" b="1" dirty="0"/>
              <a:t>Title, Alternative Title, Subtitle</a:t>
            </a:r>
          </a:p>
          <a:p>
            <a:pPr marL="342900" indent="-342900">
              <a:buFont typeface="Arial" panose="020B0604020202020204" pitchFamily="34" charset="0"/>
              <a:buChar char="•"/>
            </a:pPr>
            <a:r>
              <a:rPr lang="en-US" sz="1400" b="1" dirty="0"/>
              <a:t>Creator, Contributor</a:t>
            </a:r>
          </a:p>
          <a:p>
            <a:pPr marL="342900" indent="-342900">
              <a:buFont typeface="Arial" panose="020B0604020202020204" pitchFamily="34" charset="0"/>
              <a:buChar char="•"/>
            </a:pPr>
            <a:r>
              <a:rPr lang="en-US" sz="1400" b="1" dirty="0"/>
              <a:t>Publisher, Publication Date, Copyright</a:t>
            </a:r>
          </a:p>
          <a:p>
            <a:pPr marL="342900" indent="-342900">
              <a:buFont typeface="Arial" panose="020B0604020202020204" pitchFamily="34" charset="0"/>
              <a:buChar char="•"/>
            </a:pPr>
            <a:r>
              <a:rPr lang="en-US" sz="1400" b="1" dirty="0"/>
              <a:t>International Identifier</a:t>
            </a:r>
          </a:p>
          <a:p>
            <a:pPr marL="342900" indent="-342900">
              <a:buFont typeface="Arial" panose="020B0604020202020204" pitchFamily="34" charset="0"/>
              <a:buChar char="•"/>
            </a:pPr>
            <a:r>
              <a:rPr lang="en-US" sz="1400" b="1" dirty="0"/>
              <a:t>Language</a:t>
            </a:r>
          </a:p>
          <a:p>
            <a:pPr marL="342900" indent="-342900">
              <a:buFont typeface="Arial" panose="020B0604020202020204" pitchFamily="34" charset="0"/>
              <a:buChar char="•"/>
            </a:pPr>
            <a:r>
              <a:rPr lang="en-US" sz="1400" b="1" dirty="0"/>
              <a:t>Dublin Core</a:t>
            </a:r>
          </a:p>
        </p:txBody>
      </p:sp>
      <p:sp>
        <p:nvSpPr>
          <p:cNvPr id="10" name="Rectangle 9"/>
          <p:cNvSpPr/>
          <p:nvPr/>
        </p:nvSpPr>
        <p:spPr>
          <a:xfrm>
            <a:off x="7056342" y="3190433"/>
            <a:ext cx="3224893" cy="991961"/>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Funding Information</a:t>
            </a:r>
          </a:p>
          <a:p>
            <a:pPr marL="285750" indent="-285750">
              <a:buFont typeface="Arial" panose="020B0604020202020204" pitchFamily="34" charset="0"/>
              <a:buChar char="•"/>
            </a:pPr>
            <a:r>
              <a:rPr lang="en-US" sz="1400" dirty="0"/>
              <a:t>Agency, Funder Role, Grant Number, Description</a:t>
            </a:r>
          </a:p>
        </p:txBody>
      </p:sp>
      <p:sp>
        <p:nvSpPr>
          <p:cNvPr id="11" name="Rectangle 10"/>
          <p:cNvSpPr/>
          <p:nvPr/>
        </p:nvSpPr>
        <p:spPr>
          <a:xfrm>
            <a:off x="7056344" y="4394665"/>
            <a:ext cx="3224892" cy="979716"/>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Series Statement</a:t>
            </a:r>
          </a:p>
          <a:p>
            <a:pPr marL="285750" indent="-285750">
              <a:buFont typeface="Arial" panose="020B0604020202020204" pitchFamily="34" charset="0"/>
              <a:buChar char="•"/>
            </a:pPr>
            <a:r>
              <a:rPr lang="en-US" sz="1400" dirty="0"/>
              <a:t>Series Repository Location, Series Name, Series Abbreviation, Series Description</a:t>
            </a:r>
          </a:p>
        </p:txBody>
      </p:sp>
      <p:sp>
        <p:nvSpPr>
          <p:cNvPr id="12" name="Rectangle 11"/>
          <p:cNvSpPr/>
          <p:nvPr/>
        </p:nvSpPr>
        <p:spPr>
          <a:xfrm>
            <a:off x="7056342" y="5513173"/>
            <a:ext cx="3224892" cy="9144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[Holdings information is found in Archive Specific Information for any Item or Collection listed]</a:t>
            </a:r>
          </a:p>
        </p:txBody>
      </p:sp>
    </p:spTree>
    <p:extLst>
      <p:ext uri="{BB962C8B-B14F-4D97-AF65-F5344CB8AC3E}">
        <p14:creationId xmlns:p14="http://schemas.microsoft.com/office/powerpoint/2010/main" val="2743902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Controlled Vocabularies</a:t>
            </a:r>
          </a:p>
        </p:txBody>
      </p:sp>
      <p:sp>
        <p:nvSpPr>
          <p:cNvPr id="3" name="Content Placeholder 2"/>
          <p:cNvSpPr>
            <a:spLocks noGrp="1"/>
          </p:cNvSpPr>
          <p:nvPr>
            <p:ph idx="1"/>
          </p:nvPr>
        </p:nvSpPr>
        <p:spPr/>
        <p:txBody>
          <a:bodyPr>
            <a:normAutofit fontScale="92500" lnSpcReduction="10000"/>
          </a:bodyPr>
          <a:lstStyle/>
          <a:p>
            <a:r>
              <a:rPr lang="en-US" dirty="0"/>
              <a:t>Controlled Vocabularies (DDI Code Value Type) provide a list of a code, label, and description (label and description may be multi-lingual)</a:t>
            </a:r>
          </a:p>
          <a:p>
            <a:pPr lvl="1"/>
            <a:r>
              <a:rPr lang="en-US" dirty="0"/>
              <a:t>If published in an XML structure, a secondary validation can be created and used to validate the content of the field</a:t>
            </a:r>
          </a:p>
          <a:p>
            <a:r>
              <a:rPr lang="en-US" dirty="0"/>
              <a:t>DDI Lifecycle</a:t>
            </a:r>
          </a:p>
          <a:p>
            <a:pPr lvl="1"/>
            <a:r>
              <a:rPr lang="en-US" dirty="0"/>
              <a:t>Used in over 120 locations</a:t>
            </a:r>
          </a:p>
          <a:p>
            <a:pPr lvl="1"/>
            <a:r>
              <a:rPr lang="en-US" dirty="0"/>
              <a:t>Added to improve comparability within organizations and communities of use</a:t>
            </a:r>
          </a:p>
          <a:p>
            <a:r>
              <a:rPr lang="en-US" dirty="0"/>
              <a:t>DDI Codebook</a:t>
            </a:r>
          </a:p>
          <a:p>
            <a:pPr lvl="1"/>
            <a:r>
              <a:rPr lang="en-US" dirty="0"/>
              <a:t>Added in Version 2.5 to supplement internal controlled vocabularies</a:t>
            </a:r>
          </a:p>
          <a:p>
            <a:pPr lvl="1"/>
            <a:r>
              <a:rPr lang="en-US" dirty="0"/>
              <a:t>A controlled vocabulary can be associated with any element or attribute that can be defined using an XPath</a:t>
            </a:r>
          </a:p>
          <a:p>
            <a:r>
              <a:rPr lang="en-US" dirty="0">
                <a:hlinkClick r:id="rId2"/>
              </a:rPr>
              <a:t>http://www.ddialliance.org/controlled-vocabularies</a:t>
            </a:r>
            <a:endParaRPr lang="en-US" dirty="0"/>
          </a:p>
          <a:p>
            <a:pPr lvl="1"/>
            <a:endParaRPr lang="en-US" dirty="0"/>
          </a:p>
          <a:p>
            <a:pPr lvl="1"/>
            <a:endParaRPr lang="en-US" dirty="0"/>
          </a:p>
        </p:txBody>
      </p:sp>
    </p:spTree>
    <p:extLst>
      <p:ext uri="{BB962C8B-B14F-4D97-AF65-F5344CB8AC3E}">
        <p14:creationId xmlns:p14="http://schemas.microsoft.com/office/powerpoint/2010/main" val="10927521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DDI allow you to do with your metadata?</a:t>
            </a:r>
          </a:p>
        </p:txBody>
      </p:sp>
      <p:sp>
        <p:nvSpPr>
          <p:cNvPr id="5" name="Text Placeholder 4"/>
          <p:cNvSpPr>
            <a:spLocks noGrp="1"/>
          </p:cNvSpPr>
          <p:nvPr>
            <p:ph type="body" idx="1"/>
          </p:nvPr>
        </p:nvSpPr>
        <p:spPr/>
        <p:txBody>
          <a:bodyPr/>
          <a:lstStyle/>
          <a:p>
            <a:r>
              <a:rPr lang="en-US" dirty="0"/>
              <a:t>Support:</a:t>
            </a:r>
          </a:p>
        </p:txBody>
      </p:sp>
      <p:sp>
        <p:nvSpPr>
          <p:cNvPr id="3" name="Content Placeholder 2"/>
          <p:cNvSpPr>
            <a:spLocks noGrp="1"/>
          </p:cNvSpPr>
          <p:nvPr>
            <p:ph sz="half" idx="2"/>
          </p:nvPr>
        </p:nvSpPr>
        <p:spPr/>
        <p:txBody>
          <a:bodyPr/>
          <a:lstStyle/>
          <a:p>
            <a:r>
              <a:rPr lang="en-US" dirty="0"/>
              <a:t>Discovery</a:t>
            </a:r>
          </a:p>
          <a:p>
            <a:r>
              <a:rPr lang="en-US" b="1" dirty="0">
                <a:solidFill>
                  <a:srgbClr val="FF0000"/>
                </a:solidFill>
              </a:rPr>
              <a:t>Preservation</a:t>
            </a:r>
          </a:p>
          <a:p>
            <a:r>
              <a:rPr lang="en-US" dirty="0"/>
              <a:t>Track provenance</a:t>
            </a:r>
          </a:p>
          <a:p>
            <a:r>
              <a:rPr lang="en-US" dirty="0"/>
              <a:t>Reuse of metadata</a:t>
            </a:r>
          </a:p>
          <a:p>
            <a:r>
              <a:rPr lang="en-US" dirty="0"/>
              <a:t>Quality control</a:t>
            </a:r>
          </a:p>
          <a:p>
            <a:r>
              <a:rPr lang="en-US" dirty="0"/>
              <a:t>Data capture</a:t>
            </a:r>
          </a:p>
          <a:p>
            <a:r>
              <a:rPr lang="en-US" dirty="0"/>
              <a:t>Data Processing</a:t>
            </a:r>
          </a:p>
        </p:txBody>
      </p:sp>
      <p:sp>
        <p:nvSpPr>
          <p:cNvPr id="6" name="Text Placeholder 5"/>
          <p:cNvSpPr>
            <a:spLocks noGrp="1"/>
          </p:cNvSpPr>
          <p:nvPr>
            <p:ph type="body" sz="quarter" idx="3"/>
          </p:nvPr>
        </p:nvSpPr>
        <p:spPr/>
        <p:txBody>
          <a:bodyPr/>
          <a:lstStyle/>
          <a:p>
            <a:r>
              <a:rPr lang="en-US" dirty="0"/>
              <a:t>How does it support this?</a:t>
            </a:r>
          </a:p>
        </p:txBody>
      </p:sp>
      <p:sp>
        <p:nvSpPr>
          <p:cNvPr id="4" name="Content Placeholder 3"/>
          <p:cNvSpPr>
            <a:spLocks noGrp="1"/>
          </p:cNvSpPr>
          <p:nvPr>
            <p:ph sz="quarter" idx="4"/>
          </p:nvPr>
        </p:nvSpPr>
        <p:spPr/>
        <p:txBody>
          <a:bodyPr>
            <a:normAutofit fontScale="92500" lnSpcReduction="10000"/>
          </a:bodyPr>
          <a:lstStyle/>
          <a:p>
            <a:r>
              <a:rPr lang="en-US" dirty="0"/>
              <a:t>DDI is expressed in a non-proprietary structure (XML and RDF) using a standard character set</a:t>
            </a:r>
          </a:p>
          <a:p>
            <a:r>
              <a:rPr lang="en-US" dirty="0"/>
              <a:t>DDI allows in-line capture of metadata while retaining the link to the external source</a:t>
            </a:r>
          </a:p>
          <a:p>
            <a:r>
              <a:rPr lang="en-US" dirty="0"/>
              <a:t>DDI allows separation of the metadata as deposited from the local and added value content provided by the archive/library</a:t>
            </a:r>
          </a:p>
        </p:txBody>
      </p:sp>
    </p:spTree>
    <p:extLst>
      <p:ext uri="{BB962C8B-B14F-4D97-AF65-F5344CB8AC3E}">
        <p14:creationId xmlns:p14="http://schemas.microsoft.com/office/powerpoint/2010/main" val="404623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Retaining Link to External Source</a:t>
            </a:r>
          </a:p>
        </p:txBody>
      </p:sp>
      <p:sp>
        <p:nvSpPr>
          <p:cNvPr id="3" name="Text Placeholder 2"/>
          <p:cNvSpPr>
            <a:spLocks noGrp="1"/>
          </p:cNvSpPr>
          <p:nvPr>
            <p:ph type="body" idx="1"/>
          </p:nvPr>
        </p:nvSpPr>
        <p:spPr/>
        <p:txBody>
          <a:bodyPr/>
          <a:lstStyle/>
          <a:p>
            <a:r>
              <a:rPr lang="en-US" dirty="0"/>
              <a:t>DDI Codebook</a:t>
            </a:r>
          </a:p>
        </p:txBody>
      </p:sp>
      <p:sp>
        <p:nvSpPr>
          <p:cNvPr id="4" name="Content Placeholder 3"/>
          <p:cNvSpPr>
            <a:spLocks noGrp="1"/>
          </p:cNvSpPr>
          <p:nvPr>
            <p:ph sz="half" idx="2"/>
          </p:nvPr>
        </p:nvSpPr>
        <p:spPr/>
        <p:txBody>
          <a:bodyPr>
            <a:normAutofit/>
          </a:bodyPr>
          <a:lstStyle/>
          <a:p>
            <a:r>
              <a:rPr lang="en-US" dirty="0"/>
              <a:t>Everything that extends from Simple String Types have an External Link (</a:t>
            </a:r>
            <a:r>
              <a:rPr lang="en-US" dirty="0" err="1"/>
              <a:t>ExtLink</a:t>
            </a:r>
            <a:r>
              <a:rPr lang="en-US" dirty="0"/>
              <a:t>) attribute</a:t>
            </a:r>
          </a:p>
          <a:p>
            <a:pPr lvl="1"/>
            <a:r>
              <a:rPr lang="en-US" dirty="0"/>
              <a:t>This element permits encoders to provide links from any arbitrary element containing </a:t>
            </a:r>
            <a:r>
              <a:rPr lang="en-US" dirty="0" err="1"/>
              <a:t>ExtLink</a:t>
            </a:r>
            <a:r>
              <a:rPr lang="en-US" dirty="0"/>
              <a:t> as a </a:t>
            </a:r>
            <a:r>
              <a:rPr lang="en-US" dirty="0" err="1"/>
              <a:t>subelement</a:t>
            </a:r>
            <a:r>
              <a:rPr lang="en-US" dirty="0"/>
              <a:t> to electronic resources outside the codebook.</a:t>
            </a:r>
          </a:p>
        </p:txBody>
      </p:sp>
      <p:sp>
        <p:nvSpPr>
          <p:cNvPr id="5" name="Text Placeholder 4"/>
          <p:cNvSpPr>
            <a:spLocks noGrp="1"/>
          </p:cNvSpPr>
          <p:nvPr>
            <p:ph type="body" sz="quarter" idx="3"/>
          </p:nvPr>
        </p:nvSpPr>
        <p:spPr/>
        <p:txBody>
          <a:bodyPr/>
          <a:lstStyle/>
          <a:p>
            <a:r>
              <a:rPr lang="en-US" dirty="0"/>
              <a:t>DDI Lifecycle</a:t>
            </a:r>
          </a:p>
        </p:txBody>
      </p:sp>
      <p:sp>
        <p:nvSpPr>
          <p:cNvPr id="6" name="Content Placeholder 5"/>
          <p:cNvSpPr>
            <a:spLocks noGrp="1"/>
          </p:cNvSpPr>
          <p:nvPr>
            <p:ph sz="quarter" idx="4"/>
          </p:nvPr>
        </p:nvSpPr>
        <p:spPr/>
        <p:txBody>
          <a:bodyPr>
            <a:normAutofit/>
          </a:bodyPr>
          <a:lstStyle/>
          <a:p>
            <a:r>
              <a:rPr lang="en-US" dirty="0"/>
              <a:t>All Identifiable objects have an object source attribute that can contain a DDI URN</a:t>
            </a:r>
          </a:p>
          <a:p>
            <a:pPr lvl="1"/>
            <a:r>
              <a:rPr lang="en-US" dirty="0"/>
              <a:t>When placing objects included by reference in-line for the purposes of archiving or production of unpublished metadata to accompany data subsets, enter the DDI URN here. </a:t>
            </a:r>
          </a:p>
        </p:txBody>
      </p:sp>
    </p:spTree>
    <p:extLst>
      <p:ext uri="{BB962C8B-B14F-4D97-AF65-F5344CB8AC3E}">
        <p14:creationId xmlns:p14="http://schemas.microsoft.com/office/powerpoint/2010/main" val="2836972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Local Holding Package (DDI Lifecycle only)</a:t>
            </a:r>
          </a:p>
        </p:txBody>
      </p:sp>
      <p:sp>
        <p:nvSpPr>
          <p:cNvPr id="8" name="Content Placeholder 7"/>
          <p:cNvSpPr>
            <a:spLocks noGrp="1"/>
          </p:cNvSpPr>
          <p:nvPr>
            <p:ph idx="1"/>
          </p:nvPr>
        </p:nvSpPr>
        <p:spPr/>
        <p:txBody>
          <a:bodyPr>
            <a:normAutofit fontScale="92500"/>
          </a:bodyPr>
          <a:lstStyle/>
          <a:p>
            <a:r>
              <a:rPr lang="en-US" dirty="0"/>
              <a:t>Includes deposited content by reference and Local Added Content section </a:t>
            </a:r>
          </a:p>
          <a:p>
            <a:r>
              <a:rPr lang="en-US" dirty="0"/>
              <a:t>Local Added Content can be any DDI content </a:t>
            </a:r>
          </a:p>
          <a:p>
            <a:r>
              <a:rPr lang="en-US" dirty="0"/>
              <a:t>Content Linking Map</a:t>
            </a:r>
          </a:p>
          <a:p>
            <a:pPr lvl="1"/>
            <a:r>
              <a:rPr lang="en-US" dirty="0"/>
              <a:t>Local Object Reference</a:t>
            </a:r>
          </a:p>
          <a:p>
            <a:pPr lvl="1"/>
            <a:r>
              <a:rPr lang="en-US" dirty="0"/>
              <a:t>Depository Object Reference</a:t>
            </a:r>
          </a:p>
          <a:p>
            <a:pPr lvl="1"/>
            <a:r>
              <a:rPr lang="en-US" dirty="0"/>
              <a:t>Relationship Action (Code Value Type)</a:t>
            </a:r>
          </a:p>
          <a:p>
            <a:pPr lvl="2"/>
            <a:r>
              <a:rPr lang="en-US" dirty="0"/>
              <a:t>Provides a structured means of stating if the local object overrides (replaces) the depository object, adds information to the deposited object, deletes the content of the depository object without replacing it. or restricts access the deposited object by attaching an embargo or access restriction to it. Supports the use of a controlled vocabulary.</a:t>
            </a:r>
          </a:p>
          <a:p>
            <a:pPr lvl="1"/>
            <a:r>
              <a:rPr lang="en-US" dirty="0"/>
              <a:t>Description</a:t>
            </a:r>
          </a:p>
          <a:p>
            <a:endParaRPr lang="en-US" dirty="0"/>
          </a:p>
        </p:txBody>
      </p:sp>
    </p:spTree>
    <p:extLst>
      <p:ext uri="{BB962C8B-B14F-4D97-AF65-F5344CB8AC3E}">
        <p14:creationId xmlns:p14="http://schemas.microsoft.com/office/powerpoint/2010/main" val="3638104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DDI allow you to do with your metadata?</a:t>
            </a:r>
          </a:p>
        </p:txBody>
      </p:sp>
      <p:sp>
        <p:nvSpPr>
          <p:cNvPr id="5" name="Text Placeholder 4"/>
          <p:cNvSpPr>
            <a:spLocks noGrp="1"/>
          </p:cNvSpPr>
          <p:nvPr>
            <p:ph type="body" idx="1"/>
          </p:nvPr>
        </p:nvSpPr>
        <p:spPr/>
        <p:txBody>
          <a:bodyPr/>
          <a:lstStyle/>
          <a:p>
            <a:r>
              <a:rPr lang="en-US" dirty="0"/>
              <a:t>Support:</a:t>
            </a:r>
          </a:p>
        </p:txBody>
      </p:sp>
      <p:sp>
        <p:nvSpPr>
          <p:cNvPr id="3" name="Content Placeholder 2"/>
          <p:cNvSpPr>
            <a:spLocks noGrp="1"/>
          </p:cNvSpPr>
          <p:nvPr>
            <p:ph sz="half" idx="2"/>
          </p:nvPr>
        </p:nvSpPr>
        <p:spPr/>
        <p:txBody>
          <a:bodyPr/>
          <a:lstStyle/>
          <a:p>
            <a:r>
              <a:rPr lang="en-US" dirty="0"/>
              <a:t>Discovery</a:t>
            </a:r>
          </a:p>
          <a:p>
            <a:r>
              <a:rPr lang="en-US" dirty="0"/>
              <a:t>Preservation</a:t>
            </a:r>
          </a:p>
          <a:p>
            <a:r>
              <a:rPr lang="en-US" b="1" dirty="0">
                <a:solidFill>
                  <a:srgbClr val="FF0000"/>
                </a:solidFill>
              </a:rPr>
              <a:t>Track provenance</a:t>
            </a:r>
          </a:p>
          <a:p>
            <a:r>
              <a:rPr lang="en-US" dirty="0"/>
              <a:t>Reuse of metadata</a:t>
            </a:r>
          </a:p>
          <a:p>
            <a:r>
              <a:rPr lang="en-US" dirty="0"/>
              <a:t>Quality control</a:t>
            </a:r>
          </a:p>
          <a:p>
            <a:r>
              <a:rPr lang="en-US" dirty="0"/>
              <a:t>Data capture</a:t>
            </a:r>
          </a:p>
          <a:p>
            <a:r>
              <a:rPr lang="en-US" dirty="0"/>
              <a:t>Data Processing</a:t>
            </a:r>
          </a:p>
        </p:txBody>
      </p:sp>
      <p:sp>
        <p:nvSpPr>
          <p:cNvPr id="6" name="Text Placeholder 5"/>
          <p:cNvSpPr>
            <a:spLocks noGrp="1"/>
          </p:cNvSpPr>
          <p:nvPr>
            <p:ph type="body" sz="quarter" idx="3"/>
          </p:nvPr>
        </p:nvSpPr>
        <p:spPr/>
        <p:txBody>
          <a:bodyPr/>
          <a:lstStyle/>
          <a:p>
            <a:r>
              <a:rPr lang="en-US" dirty="0"/>
              <a:t>How does it support this?</a:t>
            </a:r>
          </a:p>
        </p:txBody>
      </p:sp>
      <p:sp>
        <p:nvSpPr>
          <p:cNvPr id="4" name="Content Placeholder 3"/>
          <p:cNvSpPr>
            <a:spLocks noGrp="1"/>
          </p:cNvSpPr>
          <p:nvPr>
            <p:ph sz="quarter" idx="4"/>
          </p:nvPr>
        </p:nvSpPr>
        <p:spPr/>
        <p:txBody>
          <a:bodyPr/>
          <a:lstStyle/>
          <a:p>
            <a:r>
              <a:rPr lang="en-US" dirty="0"/>
              <a:t>Data sources can be identified and linked to the variable</a:t>
            </a:r>
          </a:p>
          <a:p>
            <a:r>
              <a:rPr lang="en-US" dirty="0"/>
              <a:t>Processing information and algorithms can track data from capture to the final variable</a:t>
            </a:r>
          </a:p>
          <a:p>
            <a:pPr marL="0" indent="0">
              <a:buNone/>
            </a:pPr>
            <a:endParaRPr lang="en-US" dirty="0"/>
          </a:p>
        </p:txBody>
      </p:sp>
    </p:spTree>
    <p:extLst>
      <p:ext uri="{BB962C8B-B14F-4D97-AF65-F5344CB8AC3E}">
        <p14:creationId xmlns:p14="http://schemas.microsoft.com/office/powerpoint/2010/main" val="203161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DDI?</a:t>
            </a:r>
          </a:p>
        </p:txBody>
      </p:sp>
      <p:sp>
        <p:nvSpPr>
          <p:cNvPr id="3" name="Content Placeholder 2"/>
          <p:cNvSpPr>
            <a:spLocks noGrp="1"/>
          </p:cNvSpPr>
          <p:nvPr>
            <p:ph idx="1"/>
          </p:nvPr>
        </p:nvSpPr>
        <p:spPr/>
        <p:txBody>
          <a:bodyPr/>
          <a:lstStyle/>
          <a:p>
            <a:r>
              <a:rPr lang="en-US" dirty="0"/>
              <a:t>A structure to consistently define data and it’s related metadata for the purpose of supporting the intelligent use of the data over time</a:t>
            </a:r>
          </a:p>
        </p:txBody>
      </p:sp>
    </p:spTree>
    <p:extLst>
      <p:ext uri="{BB962C8B-B14F-4D97-AF65-F5344CB8AC3E}">
        <p14:creationId xmlns:p14="http://schemas.microsoft.com/office/powerpoint/2010/main" val="8191751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Direct links to sources</a:t>
            </a:r>
          </a:p>
        </p:txBody>
      </p:sp>
      <p:sp>
        <p:nvSpPr>
          <p:cNvPr id="8" name="Content Placeholder 7"/>
          <p:cNvSpPr>
            <a:spLocks noGrp="1"/>
          </p:cNvSpPr>
          <p:nvPr>
            <p:ph idx="1"/>
          </p:nvPr>
        </p:nvSpPr>
        <p:spPr/>
        <p:txBody>
          <a:bodyPr/>
          <a:lstStyle/>
          <a:p>
            <a:r>
              <a:rPr lang="en-US" dirty="0"/>
              <a:t>Description of source of the data</a:t>
            </a:r>
          </a:p>
          <a:p>
            <a:pPr lvl="1"/>
            <a:r>
              <a:rPr lang="en-US" dirty="0"/>
              <a:t>Variable can point to the source material description</a:t>
            </a:r>
          </a:p>
          <a:p>
            <a:r>
              <a:rPr lang="en-US" dirty="0"/>
              <a:t>Other material description</a:t>
            </a:r>
          </a:p>
          <a:p>
            <a:pPr lvl="1"/>
            <a:r>
              <a:rPr lang="en-US" dirty="0"/>
              <a:t>Describe any other related material including questionnaires, data files, coding, etc.</a:t>
            </a:r>
          </a:p>
          <a:p>
            <a:pPr lvl="1"/>
            <a:r>
              <a:rPr lang="en-US" dirty="0"/>
              <a:t>DDI Codebook: reference from most elements </a:t>
            </a:r>
          </a:p>
          <a:p>
            <a:pPr lvl="1"/>
            <a:r>
              <a:rPr lang="en-US" dirty="0"/>
              <a:t>DDI Lifecycle: Other material description can reference any identifiable element and describe the reason for the relationship</a:t>
            </a:r>
          </a:p>
          <a:p>
            <a:r>
              <a:rPr lang="en-US" dirty="0"/>
              <a:t>DDI Lifecycle has a means of tracking data from its point of capture, through processing, and into it’s instance variable</a:t>
            </a:r>
          </a:p>
        </p:txBody>
      </p:sp>
    </p:spTree>
    <p:extLst>
      <p:ext uri="{BB962C8B-B14F-4D97-AF65-F5344CB8AC3E}">
        <p14:creationId xmlns:p14="http://schemas.microsoft.com/office/powerpoint/2010/main" val="10514357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4440" y="0"/>
            <a:ext cx="5263117" cy="6858000"/>
          </a:xfrm>
          <a:prstGeom prst="rect">
            <a:avLst/>
          </a:prstGeom>
        </p:spPr>
      </p:pic>
    </p:spTree>
    <p:extLst>
      <p:ext uri="{BB962C8B-B14F-4D97-AF65-F5344CB8AC3E}">
        <p14:creationId xmlns:p14="http://schemas.microsoft.com/office/powerpoint/2010/main" val="42361143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DDI allow you to do with your metadata?</a:t>
            </a:r>
          </a:p>
        </p:txBody>
      </p:sp>
      <p:sp>
        <p:nvSpPr>
          <p:cNvPr id="5" name="Text Placeholder 4"/>
          <p:cNvSpPr>
            <a:spLocks noGrp="1"/>
          </p:cNvSpPr>
          <p:nvPr>
            <p:ph type="body" idx="1"/>
          </p:nvPr>
        </p:nvSpPr>
        <p:spPr/>
        <p:txBody>
          <a:bodyPr/>
          <a:lstStyle/>
          <a:p>
            <a:r>
              <a:rPr lang="en-US" dirty="0"/>
              <a:t>Support:</a:t>
            </a:r>
          </a:p>
        </p:txBody>
      </p:sp>
      <p:sp>
        <p:nvSpPr>
          <p:cNvPr id="3" name="Content Placeholder 2"/>
          <p:cNvSpPr>
            <a:spLocks noGrp="1"/>
          </p:cNvSpPr>
          <p:nvPr>
            <p:ph sz="half" idx="2"/>
          </p:nvPr>
        </p:nvSpPr>
        <p:spPr/>
        <p:txBody>
          <a:bodyPr/>
          <a:lstStyle/>
          <a:p>
            <a:r>
              <a:rPr lang="en-US" dirty="0"/>
              <a:t>Discovery</a:t>
            </a:r>
          </a:p>
          <a:p>
            <a:r>
              <a:rPr lang="en-US" dirty="0"/>
              <a:t>Preservation</a:t>
            </a:r>
          </a:p>
          <a:p>
            <a:r>
              <a:rPr lang="en-US" dirty="0"/>
              <a:t>Track provenance</a:t>
            </a:r>
          </a:p>
          <a:p>
            <a:r>
              <a:rPr lang="en-US" b="1" dirty="0">
                <a:solidFill>
                  <a:srgbClr val="FF0000"/>
                </a:solidFill>
              </a:rPr>
              <a:t>Reuse of metadata</a:t>
            </a:r>
          </a:p>
          <a:p>
            <a:r>
              <a:rPr lang="en-US" dirty="0"/>
              <a:t>Quality control</a:t>
            </a:r>
          </a:p>
          <a:p>
            <a:r>
              <a:rPr lang="en-US" dirty="0"/>
              <a:t>Data capture</a:t>
            </a:r>
          </a:p>
          <a:p>
            <a:r>
              <a:rPr lang="en-US" dirty="0"/>
              <a:t>Data Processing</a:t>
            </a:r>
          </a:p>
        </p:txBody>
      </p:sp>
      <p:sp>
        <p:nvSpPr>
          <p:cNvPr id="6" name="Text Placeholder 5"/>
          <p:cNvSpPr>
            <a:spLocks noGrp="1"/>
          </p:cNvSpPr>
          <p:nvPr>
            <p:ph type="body" sz="quarter" idx="3"/>
          </p:nvPr>
        </p:nvSpPr>
        <p:spPr/>
        <p:txBody>
          <a:bodyPr/>
          <a:lstStyle/>
          <a:p>
            <a:r>
              <a:rPr lang="en-US" dirty="0"/>
              <a:t>How does it support this?</a:t>
            </a:r>
          </a:p>
        </p:txBody>
      </p:sp>
      <p:sp>
        <p:nvSpPr>
          <p:cNvPr id="4" name="Content Placeholder 3"/>
          <p:cNvSpPr>
            <a:spLocks noGrp="1"/>
          </p:cNvSpPr>
          <p:nvPr>
            <p:ph sz="quarter" idx="4"/>
          </p:nvPr>
        </p:nvSpPr>
        <p:spPr/>
        <p:txBody>
          <a:bodyPr/>
          <a:lstStyle/>
          <a:p>
            <a:r>
              <a:rPr lang="en-US" dirty="0"/>
              <a:t>Reduces content through reuse rather than repetition of metadata</a:t>
            </a:r>
          </a:p>
          <a:p>
            <a:r>
              <a:rPr lang="en-US" dirty="0"/>
              <a:t>Reuse implies comparability both within and between studies</a:t>
            </a:r>
          </a:p>
          <a:p>
            <a:r>
              <a:rPr lang="en-US" dirty="0"/>
              <a:t>Reuse as a means of quality control</a:t>
            </a:r>
          </a:p>
          <a:p>
            <a:endParaRPr lang="en-US" dirty="0"/>
          </a:p>
          <a:p>
            <a:endParaRPr lang="en-US" dirty="0"/>
          </a:p>
        </p:txBody>
      </p:sp>
    </p:spTree>
    <p:extLst>
      <p:ext uri="{BB962C8B-B14F-4D97-AF65-F5344CB8AC3E}">
        <p14:creationId xmlns:p14="http://schemas.microsoft.com/office/powerpoint/2010/main" val="45623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85460" y="2146851"/>
            <a:ext cx="2080591" cy="2213113"/>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Variable</a:t>
            </a:r>
          </a:p>
          <a:p>
            <a:pPr algn="ctr"/>
            <a:r>
              <a:rPr lang="en-US" dirty="0"/>
              <a:t>Location (Physical)</a:t>
            </a:r>
          </a:p>
          <a:p>
            <a:pPr algn="ctr"/>
            <a:r>
              <a:rPr lang="en-US" dirty="0"/>
              <a:t>Concept</a:t>
            </a:r>
          </a:p>
          <a:p>
            <a:pPr algn="ctr"/>
            <a:r>
              <a:rPr lang="en-US" dirty="0"/>
              <a:t>Universe</a:t>
            </a:r>
          </a:p>
          <a:p>
            <a:pPr algn="ctr"/>
            <a:r>
              <a:rPr lang="en-US" dirty="0"/>
              <a:t>Representation</a:t>
            </a:r>
          </a:p>
          <a:p>
            <a:pPr algn="ctr"/>
            <a:endParaRPr lang="en-US" dirty="0"/>
          </a:p>
          <a:p>
            <a:pPr algn="ctr"/>
            <a:endParaRPr lang="en-US" dirty="0"/>
          </a:p>
          <a:p>
            <a:pPr algn="ctr"/>
            <a:endParaRPr lang="en-US" dirty="0"/>
          </a:p>
        </p:txBody>
      </p:sp>
      <p:sp>
        <p:nvSpPr>
          <p:cNvPr id="8" name="TextBox 7"/>
          <p:cNvSpPr txBox="1"/>
          <p:nvPr/>
        </p:nvSpPr>
        <p:spPr>
          <a:xfrm>
            <a:off x="1457739" y="1272209"/>
            <a:ext cx="1532792" cy="369332"/>
          </a:xfrm>
          <a:prstGeom prst="rect">
            <a:avLst/>
          </a:prstGeom>
          <a:noFill/>
        </p:spPr>
        <p:txBody>
          <a:bodyPr wrap="none" rtlCol="0">
            <a:spAutoFit/>
          </a:bodyPr>
          <a:lstStyle/>
          <a:p>
            <a:r>
              <a:rPr lang="en-US" dirty="0"/>
              <a:t>DDI Codebook</a:t>
            </a:r>
          </a:p>
        </p:txBody>
      </p:sp>
      <p:sp>
        <p:nvSpPr>
          <p:cNvPr id="11" name="Rectangle 10"/>
          <p:cNvSpPr/>
          <p:nvPr/>
        </p:nvSpPr>
        <p:spPr>
          <a:xfrm>
            <a:off x="3823251" y="5406887"/>
            <a:ext cx="2080591" cy="960785"/>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Universe</a:t>
            </a:r>
            <a:endParaRPr lang="en-US" dirty="0"/>
          </a:p>
          <a:p>
            <a:pPr algn="ctr"/>
            <a:endParaRPr lang="en-US" dirty="0"/>
          </a:p>
          <a:p>
            <a:pPr algn="ctr"/>
            <a:endParaRPr lang="en-US" dirty="0"/>
          </a:p>
        </p:txBody>
      </p:sp>
      <p:sp>
        <p:nvSpPr>
          <p:cNvPr id="12" name="Rectangle 11"/>
          <p:cNvSpPr/>
          <p:nvPr/>
        </p:nvSpPr>
        <p:spPr>
          <a:xfrm>
            <a:off x="6533322" y="5406887"/>
            <a:ext cx="2080591" cy="960785"/>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Concept</a:t>
            </a:r>
            <a:endParaRPr lang="en-US" dirty="0"/>
          </a:p>
          <a:p>
            <a:pPr algn="ctr"/>
            <a:endParaRPr lang="en-US" dirty="0"/>
          </a:p>
          <a:p>
            <a:pPr algn="ctr"/>
            <a:endParaRPr lang="en-US" dirty="0"/>
          </a:p>
        </p:txBody>
      </p:sp>
      <p:sp>
        <p:nvSpPr>
          <p:cNvPr id="13" name="Rectangle 12"/>
          <p:cNvSpPr/>
          <p:nvPr/>
        </p:nvSpPr>
        <p:spPr>
          <a:xfrm>
            <a:off x="9243393" y="5406888"/>
            <a:ext cx="2474839" cy="960784"/>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Representation</a:t>
            </a:r>
            <a:endParaRPr lang="en-US" dirty="0"/>
          </a:p>
          <a:p>
            <a:pPr algn="ctr"/>
            <a:endParaRPr lang="en-US" dirty="0"/>
          </a:p>
          <a:p>
            <a:pPr algn="ctr"/>
            <a:endParaRPr lang="en-US" dirty="0"/>
          </a:p>
        </p:txBody>
      </p:sp>
      <p:sp>
        <p:nvSpPr>
          <p:cNvPr id="14" name="Rectangle 13"/>
          <p:cNvSpPr/>
          <p:nvPr/>
        </p:nvSpPr>
        <p:spPr>
          <a:xfrm>
            <a:off x="6533322" y="2299251"/>
            <a:ext cx="2080591" cy="2213113"/>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Variable</a:t>
            </a:r>
          </a:p>
          <a:p>
            <a:pPr algn="ctr"/>
            <a:r>
              <a:rPr lang="en-US" dirty="0"/>
              <a:t>Location (Physical)</a:t>
            </a:r>
          </a:p>
          <a:p>
            <a:pPr algn="ctr"/>
            <a:r>
              <a:rPr lang="en-US" dirty="0"/>
              <a:t>Concept</a:t>
            </a:r>
          </a:p>
          <a:p>
            <a:pPr algn="ctr"/>
            <a:r>
              <a:rPr lang="en-US" dirty="0"/>
              <a:t>Universe</a:t>
            </a:r>
          </a:p>
          <a:p>
            <a:pPr algn="ctr"/>
            <a:r>
              <a:rPr lang="en-US" dirty="0"/>
              <a:t>Representation</a:t>
            </a:r>
          </a:p>
          <a:p>
            <a:pPr algn="ctr"/>
            <a:endParaRPr lang="en-US" dirty="0"/>
          </a:p>
          <a:p>
            <a:pPr algn="ctr"/>
            <a:endParaRPr lang="en-US" dirty="0"/>
          </a:p>
          <a:p>
            <a:pPr algn="ctr"/>
            <a:endParaRPr lang="en-US" dirty="0"/>
          </a:p>
        </p:txBody>
      </p:sp>
      <p:sp>
        <p:nvSpPr>
          <p:cNvPr id="15" name="Rectangle 14"/>
          <p:cNvSpPr/>
          <p:nvPr/>
        </p:nvSpPr>
        <p:spPr>
          <a:xfrm>
            <a:off x="9607826" y="2299252"/>
            <a:ext cx="2080591" cy="1152940"/>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Physical Location (1)</a:t>
            </a:r>
            <a:endParaRPr lang="en-US" dirty="0"/>
          </a:p>
          <a:p>
            <a:pPr algn="ctr"/>
            <a:endParaRPr lang="en-US" dirty="0"/>
          </a:p>
          <a:p>
            <a:pPr algn="ctr"/>
            <a:endParaRPr lang="en-US" dirty="0"/>
          </a:p>
        </p:txBody>
      </p:sp>
      <p:sp>
        <p:nvSpPr>
          <p:cNvPr id="16" name="Rectangle 15"/>
          <p:cNvSpPr/>
          <p:nvPr/>
        </p:nvSpPr>
        <p:spPr>
          <a:xfrm>
            <a:off x="9637641" y="3710608"/>
            <a:ext cx="2080591" cy="1152940"/>
          </a:xfrm>
          <a:prstGeom prst="rect">
            <a:avLst/>
          </a:prstGeom>
          <a:solidFill>
            <a:srgbClr val="00666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p>
          <a:p>
            <a:pPr algn="ctr"/>
            <a:r>
              <a:rPr lang="en-US" sz="2400" b="1" dirty="0"/>
              <a:t>Physical Location (2)</a:t>
            </a:r>
            <a:endParaRPr lang="en-US" dirty="0"/>
          </a:p>
          <a:p>
            <a:pPr algn="ctr"/>
            <a:endParaRPr lang="en-US" dirty="0"/>
          </a:p>
          <a:p>
            <a:pPr algn="ctr"/>
            <a:endParaRPr lang="en-US" dirty="0"/>
          </a:p>
        </p:txBody>
      </p:sp>
      <p:sp>
        <p:nvSpPr>
          <p:cNvPr id="17" name="TextBox 16"/>
          <p:cNvSpPr txBox="1"/>
          <p:nvPr/>
        </p:nvSpPr>
        <p:spPr>
          <a:xfrm>
            <a:off x="6400799" y="1297992"/>
            <a:ext cx="1376595" cy="369332"/>
          </a:xfrm>
          <a:prstGeom prst="rect">
            <a:avLst/>
          </a:prstGeom>
          <a:noFill/>
        </p:spPr>
        <p:txBody>
          <a:bodyPr wrap="none" rtlCol="0">
            <a:spAutoFit/>
          </a:bodyPr>
          <a:lstStyle/>
          <a:p>
            <a:r>
              <a:rPr lang="en-US" dirty="0"/>
              <a:t>DDI Lifecycle</a:t>
            </a:r>
          </a:p>
        </p:txBody>
      </p:sp>
      <p:cxnSp>
        <p:nvCxnSpPr>
          <p:cNvPr id="19" name="Straight Arrow Connector 18"/>
          <p:cNvCxnSpPr>
            <a:endCxn id="15" idx="1"/>
          </p:cNvCxnSpPr>
          <p:nvPr/>
        </p:nvCxnSpPr>
        <p:spPr>
          <a:xfrm>
            <a:off x="8613913" y="2875722"/>
            <a:ext cx="993913"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8613913" y="3995531"/>
            <a:ext cx="993913"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3" idx="0"/>
          </p:cNvCxnSpPr>
          <p:nvPr/>
        </p:nvCxnSpPr>
        <p:spPr>
          <a:xfrm flipH="1" flipV="1">
            <a:off x="8644559" y="4512364"/>
            <a:ext cx="1836254" cy="89452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2" idx="0"/>
            <a:endCxn id="14" idx="2"/>
          </p:cNvCxnSpPr>
          <p:nvPr/>
        </p:nvCxnSpPr>
        <p:spPr>
          <a:xfrm flipV="1">
            <a:off x="7573618" y="4512364"/>
            <a:ext cx="0" cy="89452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0"/>
            <a:endCxn id="14" idx="1"/>
          </p:cNvCxnSpPr>
          <p:nvPr/>
        </p:nvCxnSpPr>
        <p:spPr>
          <a:xfrm flipV="1">
            <a:off x="4863547" y="3405808"/>
            <a:ext cx="1669775" cy="20010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614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DDI allow you to do with your metadata?</a:t>
            </a:r>
          </a:p>
        </p:txBody>
      </p:sp>
      <p:sp>
        <p:nvSpPr>
          <p:cNvPr id="5" name="Text Placeholder 4"/>
          <p:cNvSpPr>
            <a:spLocks noGrp="1"/>
          </p:cNvSpPr>
          <p:nvPr>
            <p:ph type="body" idx="1"/>
          </p:nvPr>
        </p:nvSpPr>
        <p:spPr/>
        <p:txBody>
          <a:bodyPr/>
          <a:lstStyle/>
          <a:p>
            <a:r>
              <a:rPr lang="en-US" dirty="0"/>
              <a:t>Support:	</a:t>
            </a:r>
          </a:p>
        </p:txBody>
      </p:sp>
      <p:sp>
        <p:nvSpPr>
          <p:cNvPr id="3" name="Content Placeholder 2"/>
          <p:cNvSpPr>
            <a:spLocks noGrp="1"/>
          </p:cNvSpPr>
          <p:nvPr>
            <p:ph sz="half" idx="2"/>
          </p:nvPr>
        </p:nvSpPr>
        <p:spPr/>
        <p:txBody>
          <a:bodyPr/>
          <a:lstStyle/>
          <a:p>
            <a:r>
              <a:rPr lang="en-US" dirty="0"/>
              <a:t>Discovery</a:t>
            </a:r>
          </a:p>
          <a:p>
            <a:r>
              <a:rPr lang="en-US" dirty="0"/>
              <a:t>Preservation</a:t>
            </a:r>
          </a:p>
          <a:p>
            <a:r>
              <a:rPr lang="en-US" dirty="0"/>
              <a:t>Track provenance</a:t>
            </a:r>
          </a:p>
          <a:p>
            <a:r>
              <a:rPr lang="en-US" dirty="0"/>
              <a:t>Reuse of metadata</a:t>
            </a:r>
          </a:p>
          <a:p>
            <a:r>
              <a:rPr lang="en-US" b="1" dirty="0">
                <a:solidFill>
                  <a:srgbClr val="FF0000"/>
                </a:solidFill>
              </a:rPr>
              <a:t>Quality control</a:t>
            </a:r>
          </a:p>
          <a:p>
            <a:r>
              <a:rPr lang="en-US" dirty="0"/>
              <a:t>Data capture</a:t>
            </a:r>
          </a:p>
          <a:p>
            <a:r>
              <a:rPr lang="en-US" dirty="0"/>
              <a:t>Data Processing</a:t>
            </a:r>
          </a:p>
        </p:txBody>
      </p:sp>
      <p:sp>
        <p:nvSpPr>
          <p:cNvPr id="6" name="Text Placeholder 5"/>
          <p:cNvSpPr>
            <a:spLocks noGrp="1"/>
          </p:cNvSpPr>
          <p:nvPr>
            <p:ph type="body" sz="quarter" idx="3"/>
          </p:nvPr>
        </p:nvSpPr>
        <p:spPr/>
        <p:txBody>
          <a:bodyPr/>
          <a:lstStyle/>
          <a:p>
            <a:r>
              <a:rPr lang="en-US" dirty="0"/>
              <a:t>How does it support this?</a:t>
            </a:r>
          </a:p>
        </p:txBody>
      </p:sp>
      <p:sp>
        <p:nvSpPr>
          <p:cNvPr id="4" name="Content Placeholder 3"/>
          <p:cNvSpPr>
            <a:spLocks noGrp="1"/>
          </p:cNvSpPr>
          <p:nvPr>
            <p:ph sz="quarter" idx="4"/>
          </p:nvPr>
        </p:nvSpPr>
        <p:spPr/>
        <p:txBody>
          <a:bodyPr>
            <a:normAutofit lnSpcReduction="10000"/>
          </a:bodyPr>
          <a:lstStyle/>
          <a:p>
            <a:r>
              <a:rPr lang="en-US" dirty="0"/>
              <a:t>Document standards used by the study and associate them to specific activities</a:t>
            </a:r>
          </a:p>
          <a:p>
            <a:r>
              <a:rPr lang="en-US" dirty="0"/>
              <a:t>Document compliance with identified standards</a:t>
            </a:r>
          </a:p>
          <a:p>
            <a:r>
              <a:rPr lang="en-US" dirty="0"/>
              <a:t>Describe methodologies used</a:t>
            </a:r>
          </a:p>
          <a:p>
            <a:r>
              <a:rPr lang="en-US" dirty="0"/>
              <a:t>Track the movement of data from source to target (transparency)</a:t>
            </a:r>
          </a:p>
        </p:txBody>
      </p:sp>
    </p:spTree>
    <p:extLst>
      <p:ext uri="{BB962C8B-B14F-4D97-AF65-F5344CB8AC3E}">
        <p14:creationId xmlns:p14="http://schemas.microsoft.com/office/powerpoint/2010/main" val="337664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DDI allow you to do with your metadata?</a:t>
            </a:r>
          </a:p>
        </p:txBody>
      </p:sp>
      <p:sp>
        <p:nvSpPr>
          <p:cNvPr id="5" name="Text Placeholder 4"/>
          <p:cNvSpPr>
            <a:spLocks noGrp="1"/>
          </p:cNvSpPr>
          <p:nvPr>
            <p:ph type="body" idx="1"/>
          </p:nvPr>
        </p:nvSpPr>
        <p:spPr/>
        <p:txBody>
          <a:bodyPr/>
          <a:lstStyle/>
          <a:p>
            <a:r>
              <a:rPr lang="en-US" dirty="0"/>
              <a:t>Support:	</a:t>
            </a:r>
          </a:p>
        </p:txBody>
      </p:sp>
      <p:sp>
        <p:nvSpPr>
          <p:cNvPr id="3" name="Content Placeholder 2"/>
          <p:cNvSpPr>
            <a:spLocks noGrp="1"/>
          </p:cNvSpPr>
          <p:nvPr>
            <p:ph sz="half" idx="2"/>
          </p:nvPr>
        </p:nvSpPr>
        <p:spPr/>
        <p:txBody>
          <a:bodyPr/>
          <a:lstStyle/>
          <a:p>
            <a:r>
              <a:rPr lang="en-US" dirty="0"/>
              <a:t>Discovery</a:t>
            </a:r>
          </a:p>
          <a:p>
            <a:r>
              <a:rPr lang="en-US" dirty="0"/>
              <a:t>Preservation</a:t>
            </a:r>
          </a:p>
          <a:p>
            <a:r>
              <a:rPr lang="en-US" dirty="0"/>
              <a:t>Track provenance</a:t>
            </a:r>
          </a:p>
          <a:p>
            <a:r>
              <a:rPr lang="en-US" dirty="0"/>
              <a:t>Reuse of metadata</a:t>
            </a:r>
          </a:p>
          <a:p>
            <a:r>
              <a:rPr lang="en-US" dirty="0"/>
              <a:t>Quality control</a:t>
            </a:r>
          </a:p>
          <a:p>
            <a:r>
              <a:rPr lang="en-US" b="1" dirty="0">
                <a:solidFill>
                  <a:srgbClr val="FF0000"/>
                </a:solidFill>
              </a:rPr>
              <a:t>Data capture</a:t>
            </a:r>
          </a:p>
          <a:p>
            <a:r>
              <a:rPr lang="en-US" dirty="0"/>
              <a:t>Data Processing</a:t>
            </a:r>
          </a:p>
        </p:txBody>
      </p:sp>
      <p:sp>
        <p:nvSpPr>
          <p:cNvPr id="6" name="Text Placeholder 5"/>
          <p:cNvSpPr>
            <a:spLocks noGrp="1"/>
          </p:cNvSpPr>
          <p:nvPr>
            <p:ph type="body" sz="quarter" idx="3"/>
          </p:nvPr>
        </p:nvSpPr>
        <p:spPr/>
        <p:txBody>
          <a:bodyPr/>
          <a:lstStyle/>
          <a:p>
            <a:r>
              <a:rPr lang="en-US" dirty="0"/>
              <a:t>How does it support this?</a:t>
            </a:r>
          </a:p>
        </p:txBody>
      </p:sp>
      <p:sp>
        <p:nvSpPr>
          <p:cNvPr id="4" name="Content Placeholder 3"/>
          <p:cNvSpPr>
            <a:spLocks noGrp="1"/>
          </p:cNvSpPr>
          <p:nvPr>
            <p:ph sz="quarter" idx="4"/>
          </p:nvPr>
        </p:nvSpPr>
        <p:spPr/>
        <p:txBody>
          <a:bodyPr/>
          <a:lstStyle/>
          <a:p>
            <a:r>
              <a:rPr lang="en-US" dirty="0"/>
              <a:t>Process flow to record questionnaire flow</a:t>
            </a:r>
          </a:p>
          <a:p>
            <a:r>
              <a:rPr lang="en-US" dirty="0"/>
              <a:t>Use of a single questionnaire flow to create different modes of instrumentation (print, computer assisted, etc.)</a:t>
            </a:r>
          </a:p>
          <a:p>
            <a:r>
              <a:rPr lang="en-US" dirty="0"/>
              <a:t>Process flow to record capture of data from existing sources</a:t>
            </a:r>
          </a:p>
        </p:txBody>
      </p:sp>
    </p:spTree>
    <p:extLst>
      <p:ext uri="{BB962C8B-B14F-4D97-AF65-F5344CB8AC3E}">
        <p14:creationId xmlns:p14="http://schemas.microsoft.com/office/powerpoint/2010/main" val="207534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DDI allow you to do with your metadata?</a:t>
            </a:r>
          </a:p>
        </p:txBody>
      </p:sp>
      <p:sp>
        <p:nvSpPr>
          <p:cNvPr id="5" name="Text Placeholder 4"/>
          <p:cNvSpPr>
            <a:spLocks noGrp="1"/>
          </p:cNvSpPr>
          <p:nvPr>
            <p:ph type="body" idx="1"/>
          </p:nvPr>
        </p:nvSpPr>
        <p:spPr/>
        <p:txBody>
          <a:bodyPr/>
          <a:lstStyle/>
          <a:p>
            <a:r>
              <a:rPr lang="en-US" dirty="0"/>
              <a:t>Support:	</a:t>
            </a:r>
          </a:p>
        </p:txBody>
      </p:sp>
      <p:sp>
        <p:nvSpPr>
          <p:cNvPr id="3" name="Content Placeholder 2"/>
          <p:cNvSpPr>
            <a:spLocks noGrp="1"/>
          </p:cNvSpPr>
          <p:nvPr>
            <p:ph sz="half" idx="2"/>
          </p:nvPr>
        </p:nvSpPr>
        <p:spPr/>
        <p:txBody>
          <a:bodyPr/>
          <a:lstStyle/>
          <a:p>
            <a:r>
              <a:rPr lang="en-US" dirty="0"/>
              <a:t>Discovery</a:t>
            </a:r>
          </a:p>
          <a:p>
            <a:r>
              <a:rPr lang="en-US" dirty="0"/>
              <a:t>Preservation</a:t>
            </a:r>
          </a:p>
          <a:p>
            <a:r>
              <a:rPr lang="en-US" dirty="0"/>
              <a:t>Track provenance</a:t>
            </a:r>
          </a:p>
          <a:p>
            <a:r>
              <a:rPr lang="en-US" dirty="0"/>
              <a:t>Reuse of metadata</a:t>
            </a:r>
          </a:p>
          <a:p>
            <a:r>
              <a:rPr lang="en-US" dirty="0"/>
              <a:t>Quality control</a:t>
            </a:r>
          </a:p>
          <a:p>
            <a:r>
              <a:rPr lang="en-US" dirty="0"/>
              <a:t>Data capture</a:t>
            </a:r>
          </a:p>
          <a:p>
            <a:r>
              <a:rPr lang="en-US" b="1" dirty="0">
                <a:solidFill>
                  <a:srgbClr val="FF0000"/>
                </a:solidFill>
              </a:rPr>
              <a:t>Data Processing</a:t>
            </a:r>
          </a:p>
        </p:txBody>
      </p:sp>
      <p:sp>
        <p:nvSpPr>
          <p:cNvPr id="6" name="Text Placeholder 5"/>
          <p:cNvSpPr>
            <a:spLocks noGrp="1"/>
          </p:cNvSpPr>
          <p:nvPr>
            <p:ph type="body" sz="quarter" idx="3"/>
          </p:nvPr>
        </p:nvSpPr>
        <p:spPr/>
        <p:txBody>
          <a:bodyPr/>
          <a:lstStyle/>
          <a:p>
            <a:r>
              <a:rPr lang="en-US" dirty="0"/>
              <a:t>How does it support this?</a:t>
            </a:r>
          </a:p>
        </p:txBody>
      </p:sp>
      <p:sp>
        <p:nvSpPr>
          <p:cNvPr id="4" name="Content Placeholder 3"/>
          <p:cNvSpPr>
            <a:spLocks noGrp="1"/>
          </p:cNvSpPr>
          <p:nvPr>
            <p:ph sz="quarter" idx="4"/>
          </p:nvPr>
        </p:nvSpPr>
        <p:spPr/>
        <p:txBody>
          <a:bodyPr>
            <a:normAutofit fontScale="92500"/>
          </a:bodyPr>
          <a:lstStyle/>
          <a:p>
            <a:r>
              <a:rPr lang="en-US" dirty="0"/>
              <a:t>Command content that supports description, inline command, and related script</a:t>
            </a:r>
          </a:p>
          <a:p>
            <a:r>
              <a:rPr lang="en-US" dirty="0" err="1"/>
              <a:t>Input/Output</a:t>
            </a:r>
            <a:r>
              <a:rPr lang="en-US" dirty="0"/>
              <a:t> parameters used to track data into and out of commands</a:t>
            </a:r>
          </a:p>
          <a:p>
            <a:r>
              <a:rPr lang="en-US" dirty="0"/>
              <a:t>Tightly designed internal structure to support programming against the DDI content</a:t>
            </a:r>
          </a:p>
        </p:txBody>
      </p:sp>
    </p:spTree>
    <p:extLst>
      <p:ext uri="{BB962C8B-B14F-4D97-AF65-F5344CB8AC3E}">
        <p14:creationId xmlns:p14="http://schemas.microsoft.com/office/powerpoint/2010/main" val="104253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What do you want to do with your metadata?</a:t>
            </a:r>
          </a:p>
        </p:txBody>
      </p:sp>
      <p:sp>
        <p:nvSpPr>
          <p:cNvPr id="8" name="Content Placeholder 7"/>
          <p:cNvSpPr>
            <a:spLocks noGrp="1"/>
          </p:cNvSpPr>
          <p:nvPr>
            <p:ph idx="1"/>
          </p:nvPr>
        </p:nvSpPr>
        <p:spPr/>
        <p:txBody>
          <a:bodyPr>
            <a:normAutofit fontScale="92500" lnSpcReduction="10000"/>
          </a:bodyPr>
          <a:lstStyle/>
          <a:p>
            <a:r>
              <a:rPr lang="en-US" dirty="0"/>
              <a:t>Assumptions</a:t>
            </a:r>
          </a:p>
          <a:p>
            <a:pPr lvl="1"/>
            <a:r>
              <a:rPr lang="en-US" dirty="0"/>
              <a:t>You are not running a long term, repeated data gathering process that would benefit from “industrialization”</a:t>
            </a:r>
          </a:p>
          <a:p>
            <a:pPr lvl="1"/>
            <a:r>
              <a:rPr lang="en-US" dirty="0"/>
              <a:t>You are not a statistical agency</a:t>
            </a:r>
          </a:p>
          <a:p>
            <a:pPr lvl="1"/>
            <a:r>
              <a:rPr lang="en-US" dirty="0"/>
              <a:t>You perform semi-isolated research projects or support those who do</a:t>
            </a:r>
          </a:p>
          <a:p>
            <a:pPr lvl="1"/>
            <a:r>
              <a:rPr lang="en-US" dirty="0"/>
              <a:t>The infrastructure you have (if you have it) is focused on discovery, access, and preservation</a:t>
            </a:r>
          </a:p>
          <a:p>
            <a:pPr lvl="1"/>
            <a:r>
              <a:rPr lang="en-US" dirty="0"/>
              <a:t>You want to report the quality control measures you take, but don’t need an automated means of enforcing them</a:t>
            </a:r>
          </a:p>
          <a:p>
            <a:pPr lvl="1"/>
            <a:r>
              <a:rPr lang="en-US" dirty="0"/>
              <a:t>You want to clearly report you your data capture process but don’t need to do extensive revision or repeated data capture</a:t>
            </a:r>
          </a:p>
          <a:p>
            <a:pPr lvl="1"/>
            <a:r>
              <a:rPr lang="en-US" dirty="0"/>
              <a:t>You want to report on how the data was processed but don’t need a metadata-driven processing system</a:t>
            </a:r>
          </a:p>
        </p:txBody>
      </p:sp>
    </p:spTree>
    <p:extLst>
      <p:ext uri="{BB962C8B-B14F-4D97-AF65-F5344CB8AC3E}">
        <p14:creationId xmlns:p14="http://schemas.microsoft.com/office/powerpoint/2010/main" val="23402289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486" y="365125"/>
            <a:ext cx="9209314" cy="1325563"/>
          </a:xfrm>
        </p:spPr>
        <p:txBody>
          <a:bodyPr/>
          <a:lstStyle/>
          <a:p>
            <a:r>
              <a:rPr lang="en-US" dirty="0"/>
              <a:t>Documenting for Information and Preservation</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855" y="97971"/>
            <a:ext cx="1607786" cy="1616768"/>
          </a:xfrm>
          <a:prstGeom prst="rect">
            <a:avLst/>
          </a:prstGeom>
        </p:spPr>
      </p:pic>
      <p:sp>
        <p:nvSpPr>
          <p:cNvPr id="6" name="Content Placeholder 5"/>
          <p:cNvSpPr>
            <a:spLocks noGrp="1"/>
          </p:cNvSpPr>
          <p:nvPr>
            <p:ph idx="1"/>
          </p:nvPr>
        </p:nvSpPr>
        <p:spPr/>
        <p:txBody>
          <a:bodyPr>
            <a:normAutofit fontScale="92500" lnSpcReduction="20000"/>
          </a:bodyPr>
          <a:lstStyle/>
          <a:p>
            <a:r>
              <a:rPr lang="en-US" dirty="0"/>
              <a:t>DDI is a structure for capturing documentation</a:t>
            </a:r>
          </a:p>
          <a:p>
            <a:pPr lvl="1"/>
            <a:r>
              <a:rPr lang="en-US" dirty="0"/>
              <a:t>It can direct you to what pieces of information are useful to you and to others</a:t>
            </a:r>
          </a:p>
          <a:p>
            <a:pPr lvl="1"/>
            <a:r>
              <a:rPr lang="en-US" dirty="0"/>
              <a:t>It can’t force you to fill in the blanks – but software can be written to force you to do so</a:t>
            </a:r>
          </a:p>
          <a:p>
            <a:pPr lvl="1"/>
            <a:r>
              <a:rPr lang="en-US" dirty="0"/>
              <a:t>You don’t need DDI to capture this information – but it makes it easier to do something with once you captured it </a:t>
            </a:r>
          </a:p>
          <a:p>
            <a:r>
              <a:rPr lang="en-US" dirty="0"/>
              <a:t>DDI is expressed as XML or RDF, both of which are non-proprietary languages which meet preservation standards</a:t>
            </a:r>
          </a:p>
          <a:p>
            <a:r>
              <a:rPr lang="en-US" dirty="0"/>
              <a:t>DDI captures information is discrete structures to facilitate use in multiple ways</a:t>
            </a:r>
          </a:p>
          <a:p>
            <a:pPr lvl="1"/>
            <a:r>
              <a:rPr lang="en-US" dirty="0"/>
              <a:t>Preserving content and relationships</a:t>
            </a:r>
          </a:p>
          <a:p>
            <a:pPr lvl="1"/>
            <a:r>
              <a:rPr lang="en-US" dirty="0"/>
              <a:t>Publishing</a:t>
            </a:r>
          </a:p>
          <a:p>
            <a:pPr lvl="1"/>
            <a:r>
              <a:rPr lang="en-US" dirty="0"/>
              <a:t>Serving as input to systems: discovery, access, analysis, etc.</a:t>
            </a:r>
          </a:p>
          <a:p>
            <a:pPr lvl="1"/>
            <a:r>
              <a:rPr lang="en-US" dirty="0"/>
              <a:t>Drive statistical systems</a:t>
            </a:r>
          </a:p>
        </p:txBody>
      </p:sp>
    </p:spTree>
    <p:extLst>
      <p:ext uri="{BB962C8B-B14F-4D97-AF65-F5344CB8AC3E}">
        <p14:creationId xmlns:p14="http://schemas.microsoft.com/office/powerpoint/2010/main" val="19299651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Depth vs. Breadth</a:t>
            </a:r>
          </a:p>
        </p:txBody>
      </p:sp>
      <p:sp>
        <p:nvSpPr>
          <p:cNvPr id="4" name="Text Placeholder 3"/>
          <p:cNvSpPr>
            <a:spLocks noGrp="1"/>
          </p:cNvSpPr>
          <p:nvPr>
            <p:ph type="body" idx="1"/>
          </p:nvPr>
        </p:nvSpPr>
        <p:spPr/>
        <p:txBody>
          <a:bodyPr/>
          <a:lstStyle/>
          <a:p>
            <a:r>
              <a:rPr lang="en-US" dirty="0"/>
              <a:t>Depth</a:t>
            </a:r>
          </a:p>
        </p:txBody>
      </p:sp>
      <p:sp>
        <p:nvSpPr>
          <p:cNvPr id="3" name="Content Placeholder 2"/>
          <p:cNvSpPr>
            <a:spLocks noGrp="1"/>
          </p:cNvSpPr>
          <p:nvPr>
            <p:ph sz="half" idx="2"/>
          </p:nvPr>
        </p:nvSpPr>
        <p:spPr/>
        <p:txBody>
          <a:bodyPr/>
          <a:lstStyle/>
          <a:p>
            <a:r>
              <a:rPr lang="en-US" dirty="0"/>
              <a:t>Pluses</a:t>
            </a:r>
          </a:p>
          <a:p>
            <a:pPr lvl="1"/>
            <a:r>
              <a:rPr lang="en-US" dirty="0"/>
              <a:t>All documentation is in a single preservation format</a:t>
            </a:r>
          </a:p>
          <a:p>
            <a:pPr lvl="1"/>
            <a:r>
              <a:rPr lang="en-US" dirty="0"/>
              <a:t>Standard access to all documentation </a:t>
            </a:r>
          </a:p>
          <a:p>
            <a:r>
              <a:rPr lang="en-US" dirty="0"/>
              <a:t>Minuses</a:t>
            </a:r>
          </a:p>
          <a:p>
            <a:pPr lvl="1"/>
            <a:r>
              <a:rPr lang="en-US" dirty="0"/>
              <a:t>Cost</a:t>
            </a:r>
          </a:p>
          <a:p>
            <a:pPr lvl="1"/>
            <a:r>
              <a:rPr lang="en-US" dirty="0"/>
              <a:t>Selected studies</a:t>
            </a:r>
          </a:p>
          <a:p>
            <a:endParaRPr lang="en-US" dirty="0"/>
          </a:p>
        </p:txBody>
      </p:sp>
      <p:sp>
        <p:nvSpPr>
          <p:cNvPr id="5" name="Text Placeholder 4"/>
          <p:cNvSpPr>
            <a:spLocks noGrp="1"/>
          </p:cNvSpPr>
          <p:nvPr>
            <p:ph type="body" sz="quarter" idx="3"/>
          </p:nvPr>
        </p:nvSpPr>
        <p:spPr/>
        <p:txBody>
          <a:bodyPr/>
          <a:lstStyle/>
          <a:p>
            <a:r>
              <a:rPr lang="en-US" dirty="0"/>
              <a:t>Breadth</a:t>
            </a:r>
          </a:p>
        </p:txBody>
      </p:sp>
      <p:sp>
        <p:nvSpPr>
          <p:cNvPr id="6" name="Content Placeholder 5"/>
          <p:cNvSpPr>
            <a:spLocks noGrp="1"/>
          </p:cNvSpPr>
          <p:nvPr>
            <p:ph sz="quarter" idx="4"/>
          </p:nvPr>
        </p:nvSpPr>
        <p:spPr/>
        <p:txBody>
          <a:bodyPr>
            <a:normAutofit/>
          </a:bodyPr>
          <a:lstStyle/>
          <a:p>
            <a:r>
              <a:rPr lang="en-US" dirty="0"/>
              <a:t>Pluses</a:t>
            </a:r>
          </a:p>
          <a:p>
            <a:pPr lvl="1"/>
            <a:r>
              <a:rPr lang="en-US" dirty="0"/>
              <a:t>Greater coverage of collection </a:t>
            </a:r>
          </a:p>
          <a:p>
            <a:pPr lvl="1"/>
            <a:r>
              <a:rPr lang="en-US" dirty="0"/>
              <a:t>Standard access to selected elements</a:t>
            </a:r>
          </a:p>
          <a:p>
            <a:pPr lvl="1"/>
            <a:r>
              <a:rPr lang="en-US" dirty="0"/>
              <a:t>Lower cost per item</a:t>
            </a:r>
          </a:p>
          <a:p>
            <a:r>
              <a:rPr lang="en-US" dirty="0"/>
              <a:t>Minuses</a:t>
            </a:r>
          </a:p>
          <a:p>
            <a:pPr lvl="1"/>
            <a:r>
              <a:rPr lang="en-US" dirty="0"/>
              <a:t>Multiple formats of content</a:t>
            </a:r>
          </a:p>
          <a:p>
            <a:pPr lvl="1"/>
            <a:r>
              <a:rPr lang="en-US" dirty="0"/>
              <a:t>Shifts burden of use to the end user</a:t>
            </a:r>
          </a:p>
          <a:p>
            <a:pPr lvl="1"/>
            <a:endParaRPr lang="en-US" dirty="0"/>
          </a:p>
        </p:txBody>
      </p:sp>
    </p:spTree>
    <p:extLst>
      <p:ext uri="{BB962C8B-B14F-4D97-AF65-F5344CB8AC3E}">
        <p14:creationId xmlns:p14="http://schemas.microsoft.com/office/powerpoint/2010/main" val="3506157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DDI?</a:t>
            </a:r>
          </a:p>
        </p:txBody>
      </p:sp>
      <p:sp>
        <p:nvSpPr>
          <p:cNvPr id="3" name="Content Placeholder 2"/>
          <p:cNvSpPr>
            <a:spLocks noGrp="1"/>
          </p:cNvSpPr>
          <p:nvPr>
            <p:ph idx="1"/>
          </p:nvPr>
        </p:nvSpPr>
        <p:spPr/>
        <p:txBody>
          <a:bodyPr/>
          <a:lstStyle/>
          <a:p>
            <a:r>
              <a:rPr lang="en-US" dirty="0"/>
              <a:t>A </a:t>
            </a:r>
            <a:r>
              <a:rPr lang="en-US" b="1" i="1" dirty="0">
                <a:solidFill>
                  <a:srgbClr val="FF0000"/>
                </a:solidFill>
              </a:rPr>
              <a:t>structure</a:t>
            </a:r>
            <a:r>
              <a:rPr lang="en-US" dirty="0"/>
              <a:t> to consistently define data and it’s related metadata for the purpose of supporting the intelligent use of the data over time</a:t>
            </a:r>
          </a:p>
          <a:p>
            <a:pPr lvl="1"/>
            <a:r>
              <a:rPr lang="en-US" dirty="0"/>
              <a:t>It’s not software</a:t>
            </a:r>
          </a:p>
          <a:p>
            <a:pPr lvl="1"/>
            <a:r>
              <a:rPr lang="en-US" dirty="0"/>
              <a:t>Currently expressed primarily in XML</a:t>
            </a:r>
          </a:p>
          <a:p>
            <a:pPr lvl="1"/>
            <a:r>
              <a:rPr lang="en-US" dirty="0"/>
              <a:t>It provides clear information on the relationship between objects</a:t>
            </a:r>
          </a:p>
          <a:p>
            <a:pPr lvl="2"/>
            <a:r>
              <a:rPr lang="en-US" dirty="0"/>
              <a:t>The </a:t>
            </a:r>
            <a:r>
              <a:rPr lang="en-US" dirty="0" err="1"/>
              <a:t>CodeList</a:t>
            </a:r>
            <a:r>
              <a:rPr lang="en-US" dirty="0"/>
              <a:t> (Object A) providing a codification of the Classification (Object B)   which is maintained by an Organization (Object C) and is used by Variable (Object D) which is found in a set of data (Object E) within a study (Object F)</a:t>
            </a:r>
          </a:p>
        </p:txBody>
      </p:sp>
    </p:spTree>
    <p:extLst>
      <p:ext uri="{BB962C8B-B14F-4D97-AF65-F5344CB8AC3E}">
        <p14:creationId xmlns:p14="http://schemas.microsoft.com/office/powerpoint/2010/main" val="302804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point is to CAPTURE the documentation NOT to make it all DDI</a:t>
            </a:r>
          </a:p>
        </p:txBody>
      </p:sp>
      <p:sp>
        <p:nvSpPr>
          <p:cNvPr id="8" name="Content Placeholder 7"/>
          <p:cNvSpPr>
            <a:spLocks noGrp="1"/>
          </p:cNvSpPr>
          <p:nvPr>
            <p:ph idx="1"/>
          </p:nvPr>
        </p:nvSpPr>
        <p:spPr/>
        <p:txBody>
          <a:bodyPr/>
          <a:lstStyle/>
          <a:p>
            <a:r>
              <a:rPr lang="en-US" dirty="0"/>
              <a:t>Absolute minimal DDI file</a:t>
            </a:r>
          </a:p>
          <a:p>
            <a:r>
              <a:rPr lang="en-US" dirty="0"/>
              <a:t>Deep file</a:t>
            </a:r>
          </a:p>
          <a:p>
            <a:r>
              <a:rPr lang="en-US" dirty="0"/>
              <a:t>Check list</a:t>
            </a:r>
          </a:p>
          <a:p>
            <a:pPr lvl="1"/>
            <a:r>
              <a:rPr lang="en-US" dirty="0"/>
              <a:t>Did I capture it?</a:t>
            </a:r>
          </a:p>
          <a:p>
            <a:pPr lvl="1"/>
            <a:r>
              <a:rPr lang="en-US" dirty="0"/>
              <a:t>Is it in a preservation format?</a:t>
            </a:r>
          </a:p>
          <a:p>
            <a:pPr lvl="1"/>
            <a:r>
              <a:rPr lang="en-US" dirty="0"/>
              <a:t>Can I find it?</a:t>
            </a:r>
          </a:p>
          <a:p>
            <a:pPr lvl="1"/>
            <a:r>
              <a:rPr lang="en-US" dirty="0"/>
              <a:t>Can I get it?</a:t>
            </a:r>
          </a:p>
        </p:txBody>
      </p:sp>
    </p:spTree>
    <p:extLst>
      <p:ext uri="{BB962C8B-B14F-4D97-AF65-F5344CB8AC3E}">
        <p14:creationId xmlns:p14="http://schemas.microsoft.com/office/powerpoint/2010/main" val="6425906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0235" y="1196787"/>
            <a:ext cx="2958353" cy="4585447"/>
          </a:xfrm>
          <a:prstGeom prst="rect">
            <a:avLst/>
          </a:prstGeom>
          <a:solidFill>
            <a:schemeClr val="accent5">
              <a:lumMod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t>Study Unit</a:t>
            </a:r>
          </a:p>
          <a:p>
            <a:pPr marL="285750" indent="-285750">
              <a:buFont typeface="Arial" panose="020B0604020202020204" pitchFamily="34" charset="0"/>
              <a:buChar char="•"/>
            </a:pPr>
            <a:r>
              <a:rPr lang="en-US" dirty="0"/>
              <a:t>Citation</a:t>
            </a:r>
          </a:p>
          <a:p>
            <a:pPr marL="285750" indent="-285750">
              <a:buFont typeface="Arial" panose="020B0604020202020204" pitchFamily="34" charset="0"/>
              <a:buChar char="•"/>
            </a:pPr>
            <a:r>
              <a:rPr lang="en-US" dirty="0"/>
              <a:t>Abstract</a:t>
            </a:r>
          </a:p>
          <a:p>
            <a:pPr marL="285750" indent="-285750">
              <a:buFont typeface="Arial" panose="020B0604020202020204" pitchFamily="34" charset="0"/>
              <a:buChar char="•"/>
            </a:pPr>
            <a:r>
              <a:rPr lang="en-US" dirty="0"/>
              <a:t>Coverage</a:t>
            </a:r>
          </a:p>
          <a:p>
            <a:pPr marL="285750" indent="-285750">
              <a:buFont typeface="Arial" panose="020B0604020202020204" pitchFamily="34" charset="0"/>
              <a:buChar char="•"/>
            </a:pPr>
            <a:r>
              <a:rPr lang="en-US" dirty="0"/>
              <a:t>Data Collection</a:t>
            </a:r>
          </a:p>
          <a:p>
            <a:pPr marL="742950" lvl="1" indent="-285750">
              <a:buFont typeface="Arial" panose="020B0604020202020204" pitchFamily="34" charset="0"/>
              <a:buChar char="•"/>
            </a:pPr>
            <a:r>
              <a:rPr lang="en-US" dirty="0"/>
              <a:t>Methodology</a:t>
            </a:r>
          </a:p>
          <a:p>
            <a:pPr marL="742950" lvl="1" indent="-285750">
              <a:buFont typeface="Arial" panose="020B0604020202020204" pitchFamily="34" charset="0"/>
              <a:buChar char="•"/>
            </a:pPr>
            <a:r>
              <a:rPr lang="en-US" dirty="0"/>
              <a:t>Instrument</a:t>
            </a:r>
          </a:p>
          <a:p>
            <a:pPr marL="285750" indent="-285750">
              <a:buFont typeface="Arial" panose="020B0604020202020204" pitchFamily="34" charset="0"/>
              <a:buChar char="•"/>
            </a:pPr>
            <a:r>
              <a:rPr lang="en-US" dirty="0"/>
              <a:t>Logical Product</a:t>
            </a:r>
          </a:p>
          <a:p>
            <a:pPr marL="742950" lvl="1" indent="-285750">
              <a:buFont typeface="Arial" panose="020B0604020202020204" pitchFamily="34" charset="0"/>
              <a:buChar char="•"/>
            </a:pPr>
            <a:r>
              <a:rPr lang="en-US" dirty="0"/>
              <a:t>Logical Record</a:t>
            </a:r>
          </a:p>
          <a:p>
            <a:pPr marL="285750" indent="-285750">
              <a:buFont typeface="Arial" panose="020B0604020202020204" pitchFamily="34" charset="0"/>
              <a:buChar char="•"/>
            </a:pPr>
            <a:r>
              <a:rPr lang="en-US" dirty="0"/>
              <a:t>Physical Instance</a:t>
            </a:r>
          </a:p>
          <a:p>
            <a:pPr marL="742950" lvl="1" indent="-285750">
              <a:buFont typeface="Arial" panose="020B0604020202020204" pitchFamily="34" charset="0"/>
              <a:buChar char="•"/>
            </a:pPr>
            <a:r>
              <a:rPr lang="en-US" dirty="0"/>
              <a:t>Citation</a:t>
            </a:r>
          </a:p>
        </p:txBody>
      </p:sp>
      <p:sp>
        <p:nvSpPr>
          <p:cNvPr id="5" name="Rectangle 4"/>
          <p:cNvSpPr/>
          <p:nvPr/>
        </p:nvSpPr>
        <p:spPr>
          <a:xfrm>
            <a:off x="6925236" y="537881"/>
            <a:ext cx="2034988" cy="914400"/>
          </a:xfrm>
          <a:prstGeom prst="rect">
            <a:avLst/>
          </a:prstGeom>
          <a:solidFill>
            <a:schemeClr val="accent5">
              <a:lumMod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Methodology Papers</a:t>
            </a:r>
          </a:p>
        </p:txBody>
      </p:sp>
      <p:sp>
        <p:nvSpPr>
          <p:cNvPr id="6" name="Rectangle 5"/>
          <p:cNvSpPr/>
          <p:nvPr/>
        </p:nvSpPr>
        <p:spPr>
          <a:xfrm>
            <a:off x="6925236" y="1786216"/>
            <a:ext cx="2034988" cy="914400"/>
          </a:xfrm>
          <a:prstGeom prst="rect">
            <a:avLst/>
          </a:prstGeom>
          <a:solidFill>
            <a:schemeClr val="accent5">
              <a:lumMod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Questionnaire</a:t>
            </a:r>
          </a:p>
        </p:txBody>
      </p:sp>
      <p:sp>
        <p:nvSpPr>
          <p:cNvPr id="7" name="Rectangle 6"/>
          <p:cNvSpPr/>
          <p:nvPr/>
        </p:nvSpPr>
        <p:spPr>
          <a:xfrm>
            <a:off x="6925236" y="3139887"/>
            <a:ext cx="2034988" cy="914400"/>
          </a:xfrm>
          <a:prstGeom prst="rect">
            <a:avLst/>
          </a:prstGeom>
          <a:solidFill>
            <a:schemeClr val="accent5">
              <a:lumMod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Questionnaire Instructions</a:t>
            </a:r>
          </a:p>
        </p:txBody>
      </p:sp>
      <p:sp>
        <p:nvSpPr>
          <p:cNvPr id="8" name="Rectangle 7"/>
          <p:cNvSpPr/>
          <p:nvPr/>
        </p:nvSpPr>
        <p:spPr>
          <a:xfrm>
            <a:off x="6947648" y="4484592"/>
            <a:ext cx="2034988" cy="914400"/>
          </a:xfrm>
          <a:prstGeom prst="rect">
            <a:avLst/>
          </a:prstGeom>
          <a:solidFill>
            <a:schemeClr val="accent5">
              <a:lumMod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SAS Setup file</a:t>
            </a:r>
          </a:p>
        </p:txBody>
      </p:sp>
      <p:sp>
        <p:nvSpPr>
          <p:cNvPr id="12" name="Rectangle 11"/>
          <p:cNvSpPr/>
          <p:nvPr/>
        </p:nvSpPr>
        <p:spPr>
          <a:xfrm>
            <a:off x="6947648" y="5638797"/>
            <a:ext cx="2034988" cy="914400"/>
          </a:xfrm>
          <a:prstGeom prst="rect">
            <a:avLst/>
          </a:prstGeom>
          <a:solidFill>
            <a:schemeClr val="accent5">
              <a:lumMod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File</a:t>
            </a:r>
          </a:p>
        </p:txBody>
      </p:sp>
      <p:cxnSp>
        <p:nvCxnSpPr>
          <p:cNvPr id="14" name="Straight Arrow Connector 13"/>
          <p:cNvCxnSpPr>
            <a:endCxn id="5" idx="1"/>
          </p:cNvCxnSpPr>
          <p:nvPr/>
        </p:nvCxnSpPr>
        <p:spPr>
          <a:xfrm flipV="1">
            <a:off x="3563471" y="995081"/>
            <a:ext cx="3361765" cy="244736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6" idx="1"/>
          </p:cNvCxnSpPr>
          <p:nvPr/>
        </p:nvCxnSpPr>
        <p:spPr>
          <a:xfrm flipV="1">
            <a:off x="3276600" y="2243416"/>
            <a:ext cx="3648636" cy="152063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7" idx="1"/>
          </p:cNvCxnSpPr>
          <p:nvPr/>
        </p:nvCxnSpPr>
        <p:spPr>
          <a:xfrm flipV="1">
            <a:off x="3185832" y="3597087"/>
            <a:ext cx="3739404" cy="28463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8" idx="1"/>
          </p:cNvCxnSpPr>
          <p:nvPr/>
        </p:nvCxnSpPr>
        <p:spPr>
          <a:xfrm>
            <a:off x="3563471" y="4356847"/>
            <a:ext cx="3384177" cy="58494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2" idx="1"/>
          </p:cNvCxnSpPr>
          <p:nvPr/>
        </p:nvCxnSpPr>
        <p:spPr>
          <a:xfrm>
            <a:off x="3276600" y="4678455"/>
            <a:ext cx="3671048" cy="141754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741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486" y="365125"/>
            <a:ext cx="9209314" cy="1325563"/>
          </a:xfrm>
        </p:spPr>
        <p:txBody>
          <a:bodyPr/>
          <a:lstStyle/>
          <a:p>
            <a:r>
              <a:rPr lang="en-US" dirty="0"/>
              <a:t>Discovery</a:t>
            </a:r>
          </a:p>
        </p:txBody>
      </p:sp>
      <p:sp>
        <p:nvSpPr>
          <p:cNvPr id="6" name="Content Placeholder 5"/>
          <p:cNvSpPr>
            <a:spLocks noGrp="1"/>
          </p:cNvSpPr>
          <p:nvPr>
            <p:ph idx="1"/>
          </p:nvPr>
        </p:nvSpPr>
        <p:spPr/>
        <p:txBody>
          <a:bodyPr>
            <a:normAutofit/>
          </a:bodyPr>
          <a:lstStyle/>
          <a:p>
            <a:r>
              <a:rPr lang="en-US" dirty="0"/>
              <a:t>Get to know the organization and system that will be providing discovery and access services</a:t>
            </a:r>
          </a:p>
          <a:p>
            <a:pPr lvl="1"/>
            <a:r>
              <a:rPr lang="en-US" dirty="0"/>
              <a:t>If that’s you – understand your goals</a:t>
            </a:r>
          </a:p>
          <a:p>
            <a:pPr lvl="1"/>
            <a:r>
              <a:rPr lang="en-US" dirty="0"/>
              <a:t>Create some entry rules (required objects, required controlled vocabularies, etc.)</a:t>
            </a:r>
          </a:p>
          <a:p>
            <a:pPr lvl="1"/>
            <a:r>
              <a:rPr lang="en-US" dirty="0"/>
              <a:t>Does it support DDI? What “flavor” and are there sprinkles with that?</a:t>
            </a:r>
          </a:p>
        </p:txBody>
      </p:sp>
      <p:pic>
        <p:nvPicPr>
          <p:cNvPr id="7"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339" y="141516"/>
            <a:ext cx="1530302" cy="1552101"/>
          </a:xfrm>
          <a:prstGeom prst="rect">
            <a:avLst/>
          </a:prstGeom>
        </p:spPr>
      </p:pic>
    </p:spTree>
    <p:extLst>
      <p:ext uri="{BB962C8B-B14F-4D97-AF65-F5344CB8AC3E}">
        <p14:creationId xmlns:p14="http://schemas.microsoft.com/office/powerpoint/2010/main" val="31082767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Base items used for discovery and display</a:t>
            </a:r>
          </a:p>
        </p:txBody>
      </p:sp>
      <p:sp>
        <p:nvSpPr>
          <p:cNvPr id="5" name="Content Placeholder 4"/>
          <p:cNvSpPr>
            <a:spLocks noGrp="1"/>
          </p:cNvSpPr>
          <p:nvPr>
            <p:ph sz="half" idx="1"/>
          </p:nvPr>
        </p:nvSpPr>
        <p:spPr/>
        <p:txBody>
          <a:bodyPr>
            <a:normAutofit lnSpcReduction="10000"/>
          </a:bodyPr>
          <a:lstStyle/>
          <a:p>
            <a:r>
              <a:rPr lang="en-US" dirty="0"/>
              <a:t>Title</a:t>
            </a:r>
          </a:p>
          <a:p>
            <a:r>
              <a:rPr lang="en-US" dirty="0"/>
              <a:t>Author/Creator</a:t>
            </a:r>
          </a:p>
          <a:p>
            <a:r>
              <a:rPr lang="en-US" dirty="0"/>
              <a:t>Keywords</a:t>
            </a:r>
          </a:p>
          <a:p>
            <a:r>
              <a:rPr lang="en-US" dirty="0"/>
              <a:t>Subject</a:t>
            </a:r>
          </a:p>
          <a:p>
            <a:r>
              <a:rPr lang="en-US" dirty="0"/>
              <a:t>Concepts</a:t>
            </a:r>
          </a:p>
          <a:p>
            <a:r>
              <a:rPr lang="en-US" dirty="0"/>
              <a:t>Geographic Location</a:t>
            </a:r>
          </a:p>
          <a:p>
            <a:r>
              <a:rPr lang="en-US" dirty="0"/>
              <a:t>Temporal topic</a:t>
            </a:r>
          </a:p>
          <a:p>
            <a:pPr marL="0" indent="0">
              <a:buNone/>
            </a:pPr>
            <a:endParaRPr lang="en-US" dirty="0"/>
          </a:p>
          <a:p>
            <a:endParaRPr lang="en-US" dirty="0"/>
          </a:p>
        </p:txBody>
      </p:sp>
      <p:sp>
        <p:nvSpPr>
          <p:cNvPr id="6" name="Content Placeholder 5"/>
          <p:cNvSpPr>
            <a:spLocks noGrp="1"/>
          </p:cNvSpPr>
          <p:nvPr>
            <p:ph sz="half" idx="2"/>
          </p:nvPr>
        </p:nvSpPr>
        <p:spPr/>
        <p:txBody>
          <a:bodyPr>
            <a:normAutofit lnSpcReduction="10000"/>
          </a:bodyPr>
          <a:lstStyle/>
          <a:p>
            <a:r>
              <a:rPr lang="en-US" dirty="0"/>
              <a:t>Universe</a:t>
            </a:r>
          </a:p>
          <a:p>
            <a:r>
              <a:rPr lang="en-US" dirty="0"/>
              <a:t>Kind of data</a:t>
            </a:r>
          </a:p>
          <a:p>
            <a:r>
              <a:rPr lang="en-US" dirty="0"/>
              <a:t>Data of Collection</a:t>
            </a:r>
          </a:p>
          <a:p>
            <a:r>
              <a:rPr lang="en-US" dirty="0"/>
              <a:t>Analysis Unit</a:t>
            </a:r>
          </a:p>
          <a:p>
            <a:r>
              <a:rPr lang="en-US" dirty="0"/>
              <a:t>Number of variables</a:t>
            </a:r>
          </a:p>
          <a:p>
            <a:r>
              <a:rPr lang="en-US" dirty="0"/>
              <a:t>Number of records / type</a:t>
            </a:r>
          </a:p>
          <a:p>
            <a:r>
              <a:rPr lang="en-US" dirty="0"/>
              <a:t>Series</a:t>
            </a:r>
          </a:p>
          <a:p>
            <a:r>
              <a:rPr lang="en-US" dirty="0"/>
              <a:t>Abstract</a:t>
            </a:r>
          </a:p>
          <a:p>
            <a:r>
              <a:rPr lang="en-US" dirty="0"/>
              <a:t>Access Information</a:t>
            </a:r>
          </a:p>
        </p:txBody>
      </p:sp>
    </p:spTree>
    <p:extLst>
      <p:ext uri="{BB962C8B-B14F-4D97-AF65-F5344CB8AC3E}">
        <p14:creationId xmlns:p14="http://schemas.microsoft.com/office/powerpoint/2010/main" val="14134645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486" y="365125"/>
            <a:ext cx="9209314" cy="1325563"/>
          </a:xfrm>
        </p:spPr>
        <p:txBody>
          <a:bodyPr/>
          <a:lstStyle/>
          <a:p>
            <a:r>
              <a:rPr lang="en-US" dirty="0"/>
              <a:t>Interoperability</a:t>
            </a:r>
          </a:p>
        </p:txBody>
      </p:sp>
      <p:sp>
        <p:nvSpPr>
          <p:cNvPr id="6" name="Content Placeholder 5"/>
          <p:cNvSpPr>
            <a:spLocks noGrp="1"/>
          </p:cNvSpPr>
          <p:nvPr>
            <p:ph idx="1"/>
          </p:nvPr>
        </p:nvSpPr>
        <p:spPr/>
        <p:txBody>
          <a:bodyPr>
            <a:normAutofit/>
          </a:bodyPr>
          <a:lstStyle/>
          <a:p>
            <a:r>
              <a:rPr lang="en-US" dirty="0"/>
              <a:t>Many levels</a:t>
            </a:r>
          </a:p>
          <a:p>
            <a:pPr lvl="1"/>
            <a:r>
              <a:rPr lang="en-US" dirty="0"/>
              <a:t>Use of the same structure so we all agree on what an object is and how its structured</a:t>
            </a:r>
          </a:p>
          <a:p>
            <a:pPr lvl="1"/>
            <a:r>
              <a:rPr lang="en-US" dirty="0"/>
              <a:t>Agreeing to how and when objects are used (what they contain) within an organization</a:t>
            </a:r>
          </a:p>
          <a:p>
            <a:pPr lvl="2"/>
            <a:r>
              <a:rPr lang="en-US" dirty="0"/>
              <a:t>Canadian research libraries, ABS</a:t>
            </a:r>
          </a:p>
          <a:p>
            <a:pPr lvl="1"/>
            <a:r>
              <a:rPr lang="en-US" dirty="0"/>
              <a:t>Using standard classifications and community created controlled vocabularies</a:t>
            </a:r>
          </a:p>
          <a:p>
            <a:pPr lvl="2"/>
            <a:r>
              <a:rPr lang="en-US" dirty="0"/>
              <a:t>ISO country codes, ISCO, NIACS, CESSDA / ICPSR / DDI controlled vocabularies</a:t>
            </a:r>
          </a:p>
          <a:p>
            <a:pPr lvl="1"/>
            <a:r>
              <a:rPr lang="en-US" dirty="0"/>
              <a:t>Agreeing within a community on how and when objects are used</a:t>
            </a:r>
          </a:p>
          <a:p>
            <a:pPr lvl="2"/>
            <a:r>
              <a:rPr lang="en-US" dirty="0"/>
              <a:t>HLG – GSIM, </a:t>
            </a:r>
            <a:r>
              <a:rPr lang="en-US" dirty="0" err="1"/>
              <a:t>Cspa</a:t>
            </a:r>
            <a:endParaRPr lang="en-US" dirty="0"/>
          </a:p>
          <a:p>
            <a:r>
              <a:rPr lang="en-US" dirty="0"/>
              <a:t>How can you “plug into” this continuum?</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013" y="95669"/>
            <a:ext cx="1609627" cy="1650092"/>
          </a:xfrm>
          <a:prstGeom prst="rect">
            <a:avLst/>
          </a:prstGeom>
        </p:spPr>
      </p:pic>
    </p:spTree>
    <p:extLst>
      <p:ext uri="{BB962C8B-B14F-4D97-AF65-F5344CB8AC3E}">
        <p14:creationId xmlns:p14="http://schemas.microsoft.com/office/powerpoint/2010/main" val="38403333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Selecting an approach</a:t>
            </a:r>
          </a:p>
        </p:txBody>
      </p:sp>
      <p:sp>
        <p:nvSpPr>
          <p:cNvPr id="3" name="Content Placeholder 2"/>
          <p:cNvSpPr>
            <a:spLocks noGrp="1"/>
          </p:cNvSpPr>
          <p:nvPr>
            <p:ph idx="1"/>
          </p:nvPr>
        </p:nvSpPr>
        <p:spPr/>
        <p:txBody>
          <a:bodyPr>
            <a:normAutofit lnSpcReduction="10000"/>
          </a:bodyPr>
          <a:lstStyle/>
          <a:p>
            <a:r>
              <a:rPr lang="en-US" dirty="0"/>
              <a:t>Decision trees</a:t>
            </a:r>
          </a:p>
          <a:p>
            <a:pPr lvl="1"/>
            <a:r>
              <a:rPr lang="en-US" dirty="0"/>
              <a:t>What do you want your metadata to do</a:t>
            </a:r>
          </a:p>
          <a:p>
            <a:pPr lvl="1"/>
            <a:r>
              <a:rPr lang="en-US" dirty="0"/>
              <a:t>What organizations will you be working with</a:t>
            </a:r>
          </a:p>
          <a:p>
            <a:pPr lvl="1"/>
            <a:r>
              <a:rPr lang="en-US" dirty="0"/>
              <a:t>What are your infrastructure capabilities (editing and implementation software)</a:t>
            </a:r>
          </a:p>
          <a:p>
            <a:pPr lvl="1"/>
            <a:r>
              <a:rPr lang="en-US" dirty="0"/>
              <a:t>Avoiding painting yourself into a corner</a:t>
            </a:r>
          </a:p>
          <a:p>
            <a:pPr lvl="2"/>
            <a:r>
              <a:rPr lang="en-US" dirty="0"/>
              <a:t>Moving between versions</a:t>
            </a:r>
          </a:p>
          <a:p>
            <a:r>
              <a:rPr lang="en-US" dirty="0"/>
              <a:t>Identifying profiles</a:t>
            </a:r>
          </a:p>
          <a:p>
            <a:pPr lvl="1"/>
            <a:r>
              <a:rPr lang="en-US" dirty="0"/>
              <a:t>Find the commonalities </a:t>
            </a:r>
          </a:p>
          <a:p>
            <a:pPr lvl="1"/>
            <a:r>
              <a:rPr lang="en-US" dirty="0"/>
              <a:t>Identify the key decision points</a:t>
            </a:r>
          </a:p>
          <a:p>
            <a:pPr lvl="1"/>
            <a:r>
              <a:rPr lang="en-US" dirty="0"/>
              <a:t>Make it easy to decide on version and breadth/depth question</a:t>
            </a:r>
          </a:p>
          <a:p>
            <a:pPr lvl="1"/>
            <a:r>
              <a:rPr lang="en-US" dirty="0"/>
              <a:t>Can we use this group to start that process</a:t>
            </a:r>
          </a:p>
        </p:txBody>
      </p:sp>
    </p:spTree>
    <p:extLst>
      <p:ext uri="{BB962C8B-B14F-4D97-AF65-F5344CB8AC3E}">
        <p14:creationId xmlns:p14="http://schemas.microsoft.com/office/powerpoint/2010/main" val="7945445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a:t>
            </a:r>
          </a:p>
        </p:txBody>
      </p:sp>
      <p:sp>
        <p:nvSpPr>
          <p:cNvPr id="3" name="Content Placeholder 2"/>
          <p:cNvSpPr>
            <a:spLocks noGrp="1"/>
          </p:cNvSpPr>
          <p:nvPr>
            <p:ph idx="1"/>
          </p:nvPr>
        </p:nvSpPr>
        <p:spPr/>
        <p:txBody>
          <a:bodyPr/>
          <a:lstStyle/>
          <a:p>
            <a:r>
              <a:rPr lang="en-US" dirty="0">
                <a:hlinkClick r:id="rId2"/>
              </a:rPr>
              <a:t>http://www.ddialliance.org/resources/tools</a:t>
            </a:r>
            <a:endParaRPr lang="en-US" dirty="0"/>
          </a:p>
          <a:p>
            <a:r>
              <a:rPr lang="en-US" dirty="0"/>
              <a:t>For each look at:</a:t>
            </a:r>
          </a:p>
          <a:p>
            <a:pPr lvl="1"/>
            <a:r>
              <a:rPr lang="en-US" dirty="0"/>
              <a:t>Versions covered</a:t>
            </a:r>
          </a:p>
          <a:p>
            <a:pPr lvl="1"/>
            <a:r>
              <a:rPr lang="en-US" dirty="0"/>
              <a:t>Objects covered</a:t>
            </a:r>
          </a:p>
          <a:p>
            <a:pPr lvl="1"/>
            <a:r>
              <a:rPr lang="en-US" dirty="0"/>
              <a:t>Constraints on content</a:t>
            </a:r>
          </a:p>
          <a:p>
            <a:pPr lvl="1"/>
            <a:r>
              <a:rPr lang="en-US" dirty="0"/>
              <a:t>Related tools for publication and presentation</a:t>
            </a:r>
          </a:p>
          <a:p>
            <a:r>
              <a:rPr lang="en-US" dirty="0"/>
              <a:t>Examples:</a:t>
            </a:r>
          </a:p>
          <a:p>
            <a:pPr lvl="1"/>
            <a:r>
              <a:rPr lang="en-US" dirty="0"/>
              <a:t>NESSTAR</a:t>
            </a:r>
          </a:p>
          <a:p>
            <a:pPr lvl="1"/>
            <a:r>
              <a:rPr lang="en-US" dirty="0"/>
              <a:t>IHSN Microdata Toolkit</a:t>
            </a:r>
          </a:p>
          <a:p>
            <a:pPr lvl="1"/>
            <a:r>
              <a:rPr lang="en-US" dirty="0"/>
              <a:t>DDI Lifecycle tools </a:t>
            </a:r>
          </a:p>
        </p:txBody>
      </p:sp>
    </p:spTree>
    <p:extLst>
      <p:ext uri="{BB962C8B-B14F-4D97-AF65-F5344CB8AC3E}">
        <p14:creationId xmlns:p14="http://schemas.microsoft.com/office/powerpoint/2010/main" val="33251447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normAutofit lnSpcReduction="10000"/>
          </a:bodyPr>
          <a:lstStyle/>
          <a:p>
            <a:r>
              <a:rPr lang="en-US" dirty="0"/>
              <a:t>DDI site &lt;</a:t>
            </a:r>
            <a:r>
              <a:rPr lang="en-US" dirty="0">
                <a:hlinkClick r:id="rId2" action="ppaction://hlinkfile"/>
              </a:rPr>
              <a:t>ddialliance.org</a:t>
            </a:r>
            <a:r>
              <a:rPr lang="en-US" dirty="0"/>
              <a:t>&gt;</a:t>
            </a:r>
          </a:p>
          <a:p>
            <a:pPr lvl="1"/>
            <a:r>
              <a:rPr lang="en-US" dirty="0"/>
              <a:t>Products and development – Standards tab</a:t>
            </a:r>
          </a:p>
          <a:p>
            <a:pPr lvl="1"/>
            <a:r>
              <a:rPr lang="en-US" dirty="0"/>
              <a:t>Papers – Publications tab</a:t>
            </a:r>
          </a:p>
          <a:p>
            <a:pPr lvl="1"/>
            <a:r>
              <a:rPr lang="en-US" dirty="0"/>
              <a:t>Training – Training tab</a:t>
            </a:r>
          </a:p>
          <a:p>
            <a:pPr lvl="1"/>
            <a:r>
              <a:rPr lang="en-US" dirty="0"/>
              <a:t>Ask a question - </a:t>
            </a:r>
            <a:r>
              <a:rPr lang="en-US" dirty="0">
                <a:hlinkClick r:id="rId3"/>
              </a:rPr>
              <a:t>http://www.ddialliance.org/training/getting-started</a:t>
            </a:r>
            <a:r>
              <a:rPr lang="en-US" dirty="0"/>
              <a:t> </a:t>
            </a:r>
          </a:p>
          <a:p>
            <a:pPr lvl="2"/>
            <a:r>
              <a:rPr lang="en-US" dirty="0"/>
              <a:t>Ask an expert button</a:t>
            </a:r>
          </a:p>
          <a:p>
            <a:pPr lvl="1"/>
            <a:r>
              <a:rPr lang="en-US" dirty="0"/>
              <a:t>DDI Users list and other opportunities for involvement</a:t>
            </a:r>
          </a:p>
          <a:p>
            <a:pPr lvl="2"/>
            <a:r>
              <a:rPr lang="en-US" dirty="0">
                <a:hlinkClick r:id="rId4"/>
              </a:rPr>
              <a:t>http://www.ddialliance.org/community/join</a:t>
            </a:r>
            <a:endParaRPr lang="en-US" dirty="0"/>
          </a:p>
          <a:p>
            <a:pPr lvl="1"/>
            <a:r>
              <a:rPr lang="en-US" dirty="0"/>
              <a:t>Membership – get a seat at the table </a:t>
            </a:r>
          </a:p>
          <a:p>
            <a:pPr lvl="2"/>
            <a:r>
              <a:rPr lang="en-US" dirty="0">
                <a:hlinkClick r:id="rId5"/>
              </a:rPr>
              <a:t>http://www.ddialliance.org/alliance/membership</a:t>
            </a:r>
            <a:endParaRPr lang="en-US" dirty="0"/>
          </a:p>
          <a:p>
            <a:r>
              <a:rPr lang="en-US" dirty="0"/>
              <a:t>IASSIST – </a:t>
            </a:r>
            <a:r>
              <a:rPr lang="en-US" dirty="0">
                <a:hlinkClick r:id="rId6" action="ppaction://hlinkfile"/>
              </a:rPr>
              <a:t>iassistdata.org</a:t>
            </a:r>
            <a:endParaRPr lang="en-US" dirty="0"/>
          </a:p>
        </p:txBody>
      </p:sp>
    </p:spTree>
    <p:extLst>
      <p:ext uri="{BB962C8B-B14F-4D97-AF65-F5344CB8AC3E}">
        <p14:creationId xmlns:p14="http://schemas.microsoft.com/office/powerpoint/2010/main" val="618129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6582" y="1219198"/>
            <a:ext cx="1745673" cy="1103746"/>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CodeList</a:t>
            </a:r>
            <a:endParaRPr lang="en-US" dirty="0">
              <a:solidFill>
                <a:schemeClr val="tx1"/>
              </a:solidFill>
            </a:endParaRPr>
          </a:p>
          <a:p>
            <a:pPr algn="ctr"/>
            <a:r>
              <a:rPr lang="en-US" dirty="0">
                <a:solidFill>
                  <a:schemeClr val="tx1"/>
                </a:solidFill>
              </a:rPr>
              <a:t>(Object A)</a:t>
            </a:r>
          </a:p>
        </p:txBody>
      </p:sp>
      <p:cxnSp>
        <p:nvCxnSpPr>
          <p:cNvPr id="6" name="Straight Arrow Connector 5"/>
          <p:cNvCxnSpPr>
            <a:stCxn id="10" idx="1"/>
            <a:endCxn id="9" idx="3"/>
          </p:cNvCxnSpPr>
          <p:nvPr/>
        </p:nvCxnSpPr>
        <p:spPr>
          <a:xfrm flipH="1" flipV="1">
            <a:off x="6721764" y="1766454"/>
            <a:ext cx="995219" cy="23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976091" y="1214581"/>
            <a:ext cx="1745673" cy="1103746"/>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Classification</a:t>
            </a:r>
          </a:p>
          <a:p>
            <a:pPr algn="ctr"/>
            <a:r>
              <a:rPr lang="en-US" dirty="0">
                <a:solidFill>
                  <a:schemeClr val="tx1"/>
                </a:solidFill>
              </a:rPr>
              <a:t>(Object B)</a:t>
            </a:r>
          </a:p>
        </p:txBody>
      </p:sp>
      <p:sp>
        <p:nvSpPr>
          <p:cNvPr id="10" name="Rectangle 9"/>
          <p:cNvSpPr/>
          <p:nvPr/>
        </p:nvSpPr>
        <p:spPr>
          <a:xfrm>
            <a:off x="7716983" y="1216891"/>
            <a:ext cx="1745673" cy="1103746"/>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Organization</a:t>
            </a:r>
          </a:p>
          <a:p>
            <a:pPr algn="ctr"/>
            <a:r>
              <a:rPr lang="en-US" dirty="0">
                <a:solidFill>
                  <a:schemeClr val="tx1"/>
                </a:solidFill>
              </a:rPr>
              <a:t>(Object C)</a:t>
            </a:r>
          </a:p>
        </p:txBody>
      </p:sp>
      <p:sp>
        <p:nvSpPr>
          <p:cNvPr id="11" name="Rectangle 10"/>
          <p:cNvSpPr/>
          <p:nvPr/>
        </p:nvSpPr>
        <p:spPr>
          <a:xfrm>
            <a:off x="1976582" y="3823854"/>
            <a:ext cx="1745673" cy="1103746"/>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Variable</a:t>
            </a:r>
          </a:p>
          <a:p>
            <a:pPr algn="ctr"/>
            <a:r>
              <a:rPr lang="en-US" dirty="0">
                <a:solidFill>
                  <a:schemeClr val="tx1"/>
                </a:solidFill>
              </a:rPr>
              <a:t>(Object D)</a:t>
            </a:r>
          </a:p>
        </p:txBody>
      </p:sp>
      <p:sp>
        <p:nvSpPr>
          <p:cNvPr id="12" name="Rectangle 11"/>
          <p:cNvSpPr/>
          <p:nvPr/>
        </p:nvSpPr>
        <p:spPr>
          <a:xfrm>
            <a:off x="4976090" y="3814618"/>
            <a:ext cx="1745673" cy="1103746"/>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Data Set</a:t>
            </a:r>
          </a:p>
          <a:p>
            <a:pPr algn="ctr"/>
            <a:r>
              <a:rPr lang="en-US" dirty="0">
                <a:solidFill>
                  <a:schemeClr val="tx1"/>
                </a:solidFill>
              </a:rPr>
              <a:t>(Object E)</a:t>
            </a:r>
          </a:p>
        </p:txBody>
      </p:sp>
      <p:sp>
        <p:nvSpPr>
          <p:cNvPr id="13" name="Rectangle 12"/>
          <p:cNvSpPr/>
          <p:nvPr/>
        </p:nvSpPr>
        <p:spPr>
          <a:xfrm>
            <a:off x="7740073" y="3814618"/>
            <a:ext cx="1745673" cy="1103746"/>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Study</a:t>
            </a:r>
          </a:p>
          <a:p>
            <a:pPr algn="ctr"/>
            <a:r>
              <a:rPr lang="en-US" dirty="0">
                <a:solidFill>
                  <a:schemeClr val="tx1"/>
                </a:solidFill>
              </a:rPr>
              <a:t>(Object F)</a:t>
            </a:r>
          </a:p>
        </p:txBody>
      </p:sp>
      <p:cxnSp>
        <p:nvCxnSpPr>
          <p:cNvPr id="16" name="Straight Arrow Connector 15"/>
          <p:cNvCxnSpPr>
            <a:stCxn id="4" idx="2"/>
            <a:endCxn id="11" idx="0"/>
          </p:cNvCxnSpPr>
          <p:nvPr/>
        </p:nvCxnSpPr>
        <p:spPr>
          <a:xfrm>
            <a:off x="2849419" y="2322944"/>
            <a:ext cx="0" cy="15009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1" idx="3"/>
            <a:endCxn id="12" idx="1"/>
          </p:cNvCxnSpPr>
          <p:nvPr/>
        </p:nvCxnSpPr>
        <p:spPr>
          <a:xfrm flipV="1">
            <a:off x="3722255" y="4366491"/>
            <a:ext cx="1253835" cy="923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2" idx="3"/>
            <a:endCxn id="13" idx="1"/>
          </p:cNvCxnSpPr>
          <p:nvPr/>
        </p:nvCxnSpPr>
        <p:spPr>
          <a:xfrm>
            <a:off x="6721763" y="4366491"/>
            <a:ext cx="101831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0" idx="2"/>
            <a:endCxn id="13" idx="0"/>
          </p:cNvCxnSpPr>
          <p:nvPr/>
        </p:nvCxnSpPr>
        <p:spPr>
          <a:xfrm>
            <a:off x="8589820" y="2320637"/>
            <a:ext cx="23090" cy="149398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1"/>
            <a:endCxn id="4" idx="3"/>
          </p:cNvCxnSpPr>
          <p:nvPr/>
        </p:nvCxnSpPr>
        <p:spPr>
          <a:xfrm flipH="1">
            <a:off x="3722255" y="1766454"/>
            <a:ext cx="1253836" cy="461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897433" y="1397122"/>
            <a:ext cx="745845" cy="307777"/>
          </a:xfrm>
          <a:prstGeom prst="rect">
            <a:avLst/>
          </a:prstGeom>
          <a:noFill/>
        </p:spPr>
        <p:txBody>
          <a:bodyPr wrap="none" rtlCol="0">
            <a:spAutoFit/>
          </a:bodyPr>
          <a:lstStyle/>
          <a:p>
            <a:r>
              <a:rPr lang="en-US" sz="1400" dirty="0"/>
              <a:t>codifies</a:t>
            </a:r>
          </a:p>
        </p:txBody>
      </p:sp>
      <p:sp>
        <p:nvSpPr>
          <p:cNvPr id="40" name="TextBox 39"/>
          <p:cNvSpPr txBox="1"/>
          <p:nvPr/>
        </p:nvSpPr>
        <p:spPr>
          <a:xfrm>
            <a:off x="6725030" y="1397122"/>
            <a:ext cx="1040670" cy="307777"/>
          </a:xfrm>
          <a:prstGeom prst="rect">
            <a:avLst/>
          </a:prstGeom>
          <a:noFill/>
        </p:spPr>
        <p:txBody>
          <a:bodyPr wrap="none" rtlCol="0">
            <a:spAutoFit/>
          </a:bodyPr>
          <a:lstStyle/>
          <a:p>
            <a:r>
              <a:rPr lang="en-US" sz="1400" dirty="0" err="1"/>
              <a:t>managedBy</a:t>
            </a:r>
            <a:endParaRPr lang="en-US" sz="1400" dirty="0"/>
          </a:p>
        </p:txBody>
      </p:sp>
      <p:sp>
        <p:nvSpPr>
          <p:cNvPr id="41" name="TextBox 40"/>
          <p:cNvSpPr txBox="1"/>
          <p:nvPr/>
        </p:nvSpPr>
        <p:spPr>
          <a:xfrm>
            <a:off x="2918297" y="2914892"/>
            <a:ext cx="1253420" cy="307777"/>
          </a:xfrm>
          <a:prstGeom prst="rect">
            <a:avLst/>
          </a:prstGeom>
          <a:noFill/>
        </p:spPr>
        <p:txBody>
          <a:bodyPr wrap="none" rtlCol="0">
            <a:spAutoFit/>
          </a:bodyPr>
          <a:lstStyle/>
          <a:p>
            <a:r>
              <a:rPr lang="en-US" sz="1400" dirty="0" err="1"/>
              <a:t>representedBy</a:t>
            </a:r>
            <a:endParaRPr lang="en-US" sz="1400" dirty="0"/>
          </a:p>
        </p:txBody>
      </p:sp>
      <p:sp>
        <p:nvSpPr>
          <p:cNvPr id="42" name="TextBox 41"/>
          <p:cNvSpPr txBox="1"/>
          <p:nvPr/>
        </p:nvSpPr>
        <p:spPr>
          <a:xfrm>
            <a:off x="3897433" y="3992542"/>
            <a:ext cx="843132" cy="307777"/>
          </a:xfrm>
          <a:prstGeom prst="rect">
            <a:avLst/>
          </a:prstGeom>
          <a:noFill/>
        </p:spPr>
        <p:txBody>
          <a:bodyPr wrap="square" rtlCol="0">
            <a:spAutoFit/>
          </a:bodyPr>
          <a:lstStyle/>
          <a:p>
            <a:r>
              <a:rPr lang="en-US" sz="1400" dirty="0" err="1"/>
              <a:t>isPartOf</a:t>
            </a:r>
            <a:endParaRPr lang="en-US" sz="1400" dirty="0"/>
          </a:p>
        </p:txBody>
      </p:sp>
      <p:sp>
        <p:nvSpPr>
          <p:cNvPr id="43" name="TextBox 42"/>
          <p:cNvSpPr txBox="1"/>
          <p:nvPr/>
        </p:nvSpPr>
        <p:spPr>
          <a:xfrm>
            <a:off x="6864922" y="4006395"/>
            <a:ext cx="769121" cy="307777"/>
          </a:xfrm>
          <a:prstGeom prst="rect">
            <a:avLst/>
          </a:prstGeom>
          <a:noFill/>
        </p:spPr>
        <p:txBody>
          <a:bodyPr wrap="none" rtlCol="0">
            <a:spAutoFit/>
          </a:bodyPr>
          <a:lstStyle/>
          <a:p>
            <a:r>
              <a:rPr lang="en-US" sz="1400" dirty="0" err="1"/>
              <a:t>isPartOf</a:t>
            </a:r>
            <a:endParaRPr lang="en-US" sz="1400" dirty="0"/>
          </a:p>
        </p:txBody>
      </p:sp>
      <p:sp>
        <p:nvSpPr>
          <p:cNvPr id="44" name="TextBox 43"/>
          <p:cNvSpPr txBox="1"/>
          <p:nvPr/>
        </p:nvSpPr>
        <p:spPr>
          <a:xfrm>
            <a:off x="8754894" y="3021908"/>
            <a:ext cx="1468875" cy="307777"/>
          </a:xfrm>
          <a:prstGeom prst="rect">
            <a:avLst/>
          </a:prstGeom>
          <a:noFill/>
        </p:spPr>
        <p:txBody>
          <a:bodyPr wrap="square" rtlCol="0">
            <a:spAutoFit/>
          </a:bodyPr>
          <a:lstStyle/>
          <a:p>
            <a:r>
              <a:rPr lang="en-US" sz="1400" dirty="0" err="1"/>
              <a:t>wasConductedBy</a:t>
            </a:r>
            <a:endParaRPr lang="en-US" sz="1400" dirty="0"/>
          </a:p>
        </p:txBody>
      </p:sp>
    </p:spTree>
    <p:extLst>
      <p:ext uri="{BB962C8B-B14F-4D97-AF65-F5344CB8AC3E}">
        <p14:creationId xmlns:p14="http://schemas.microsoft.com/office/powerpoint/2010/main" val="14821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P spid="12" grpId="0" animBg="1"/>
      <p:bldP spid="13" grpId="0" animBg="1"/>
      <p:bldP spid="39" grpId="0"/>
      <p:bldP spid="40" grpId="0"/>
      <p:bldP spid="41" grpId="0"/>
      <p:bldP spid="42" grpId="0"/>
      <p:bldP spid="43" grpId="0"/>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DDI?</a:t>
            </a:r>
          </a:p>
        </p:txBody>
      </p:sp>
      <p:sp>
        <p:nvSpPr>
          <p:cNvPr id="3" name="Content Placeholder 2"/>
          <p:cNvSpPr>
            <a:spLocks noGrp="1"/>
          </p:cNvSpPr>
          <p:nvPr>
            <p:ph idx="1"/>
          </p:nvPr>
        </p:nvSpPr>
        <p:spPr/>
        <p:txBody>
          <a:bodyPr/>
          <a:lstStyle/>
          <a:p>
            <a:r>
              <a:rPr lang="en-US" dirty="0"/>
              <a:t>A structure to </a:t>
            </a:r>
            <a:r>
              <a:rPr lang="en-US" b="1" i="1" dirty="0">
                <a:solidFill>
                  <a:srgbClr val="FF0000"/>
                </a:solidFill>
              </a:rPr>
              <a:t>consistently define data and it’s related metadata </a:t>
            </a:r>
            <a:r>
              <a:rPr lang="en-US" dirty="0"/>
              <a:t>for the purpose of supporting the intelligent use of the data over time</a:t>
            </a:r>
          </a:p>
          <a:p>
            <a:pPr lvl="1"/>
            <a:r>
              <a:rPr lang="en-US" dirty="0"/>
              <a:t>An object contains only a single type of information</a:t>
            </a:r>
          </a:p>
          <a:p>
            <a:pPr lvl="1"/>
            <a:r>
              <a:rPr lang="en-US" dirty="0"/>
              <a:t>A single type of information can be expressed by only one object type</a:t>
            </a:r>
          </a:p>
          <a:p>
            <a:pPr lvl="1"/>
            <a:r>
              <a:rPr lang="en-US" dirty="0"/>
              <a:t>Content is broken down into its constituent parts </a:t>
            </a:r>
          </a:p>
          <a:p>
            <a:pPr lvl="1"/>
            <a:r>
              <a:rPr lang="en-US" dirty="0"/>
              <a:t>The path between two related pieces of information is consistent regardless of the complexity of the specific instance that uses it</a:t>
            </a:r>
          </a:p>
          <a:p>
            <a:pPr marL="0" indent="0">
              <a:buNone/>
            </a:pPr>
            <a:endParaRPr lang="en-US" dirty="0"/>
          </a:p>
          <a:p>
            <a:endParaRPr lang="en-US" dirty="0"/>
          </a:p>
        </p:txBody>
      </p:sp>
    </p:spTree>
    <p:extLst>
      <p:ext uri="{BB962C8B-B14F-4D97-AF65-F5344CB8AC3E}">
        <p14:creationId xmlns:p14="http://schemas.microsoft.com/office/powerpoint/2010/main" val="282428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59562" y="609599"/>
            <a:ext cx="2789383" cy="5486401"/>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 will now ask a series of questions regarding your health.</a:t>
            </a:r>
          </a:p>
          <a:p>
            <a:endParaRPr lang="en-US" dirty="0">
              <a:solidFill>
                <a:schemeClr val="tx1"/>
              </a:solidFill>
            </a:endParaRPr>
          </a:p>
          <a:p>
            <a:r>
              <a:rPr lang="en-US" dirty="0">
                <a:solidFill>
                  <a:schemeClr val="tx1"/>
                </a:solidFill>
              </a:rPr>
              <a:t>What types of exercise did you engage in during the past 7 days?</a:t>
            </a:r>
          </a:p>
          <a:p>
            <a:endParaRPr lang="en-US" dirty="0">
              <a:solidFill>
                <a:schemeClr val="tx1"/>
              </a:solidFill>
            </a:endParaRPr>
          </a:p>
          <a:p>
            <a:r>
              <a:rPr lang="en-US" dirty="0">
                <a:solidFill>
                  <a:schemeClr val="tx1"/>
                </a:solidFill>
              </a:rPr>
              <a:t>[Please check all that apply]</a:t>
            </a:r>
          </a:p>
          <a:p>
            <a:r>
              <a:rPr lang="en-US" dirty="0">
                <a:solidFill>
                  <a:schemeClr val="tx1"/>
                </a:solidFill>
              </a:rPr>
              <a:t>___Light housework</a:t>
            </a:r>
          </a:p>
          <a:p>
            <a:r>
              <a:rPr lang="en-US" dirty="0">
                <a:solidFill>
                  <a:schemeClr val="tx1"/>
                </a:solidFill>
              </a:rPr>
              <a:t>___Gardening</a:t>
            </a:r>
          </a:p>
          <a:p>
            <a:r>
              <a:rPr lang="en-US" dirty="0">
                <a:solidFill>
                  <a:schemeClr val="tx1"/>
                </a:solidFill>
              </a:rPr>
              <a:t>___ Mowing the lawn</a:t>
            </a:r>
          </a:p>
          <a:p>
            <a:r>
              <a:rPr lang="en-US" dirty="0">
                <a:solidFill>
                  <a:schemeClr val="tx1"/>
                </a:solidFill>
              </a:rPr>
              <a:t>___ Walking</a:t>
            </a:r>
          </a:p>
          <a:p>
            <a:r>
              <a:rPr lang="en-US" dirty="0">
                <a:solidFill>
                  <a:schemeClr val="tx1"/>
                </a:solidFill>
              </a:rPr>
              <a:t>___ Running</a:t>
            </a:r>
          </a:p>
          <a:p>
            <a:r>
              <a:rPr lang="en-US" dirty="0">
                <a:solidFill>
                  <a:schemeClr val="tx1"/>
                </a:solidFill>
              </a:rPr>
              <a:t>___ Swimming</a:t>
            </a:r>
          </a:p>
          <a:p>
            <a:r>
              <a:rPr lang="en-US" dirty="0">
                <a:solidFill>
                  <a:schemeClr val="tx1"/>
                </a:solidFill>
              </a:rPr>
              <a:t>___ Yoga</a:t>
            </a:r>
          </a:p>
          <a:p>
            <a:r>
              <a:rPr lang="en-US" dirty="0">
                <a:solidFill>
                  <a:schemeClr val="tx1"/>
                </a:solidFill>
              </a:rPr>
              <a:t>___ Martial Arts</a:t>
            </a:r>
          </a:p>
          <a:p>
            <a:r>
              <a:rPr lang="en-US" dirty="0">
                <a:solidFill>
                  <a:schemeClr val="tx1"/>
                </a:solidFill>
              </a:rPr>
              <a:t>___ Weight Training</a:t>
            </a:r>
          </a:p>
        </p:txBody>
      </p:sp>
    </p:spTree>
    <p:extLst>
      <p:ext uri="{BB962C8B-B14F-4D97-AF65-F5344CB8AC3E}">
        <p14:creationId xmlns:p14="http://schemas.microsoft.com/office/powerpoint/2010/main" val="3496738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59562" y="609599"/>
            <a:ext cx="2789383" cy="5486401"/>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 will now ask a series of questions regarding your health.</a:t>
            </a:r>
          </a:p>
          <a:p>
            <a:endParaRPr lang="en-US" dirty="0">
              <a:solidFill>
                <a:schemeClr val="tx1"/>
              </a:solidFill>
            </a:endParaRPr>
          </a:p>
          <a:p>
            <a:r>
              <a:rPr lang="en-US" dirty="0">
                <a:solidFill>
                  <a:schemeClr val="tx1"/>
                </a:solidFill>
              </a:rPr>
              <a:t>What types of exercise did you engage in during the past 7 days?</a:t>
            </a:r>
          </a:p>
          <a:p>
            <a:endParaRPr lang="en-US" dirty="0">
              <a:solidFill>
                <a:schemeClr val="tx1"/>
              </a:solidFill>
            </a:endParaRPr>
          </a:p>
          <a:p>
            <a:r>
              <a:rPr lang="en-US" dirty="0">
                <a:solidFill>
                  <a:schemeClr val="tx1"/>
                </a:solidFill>
              </a:rPr>
              <a:t>[Please check all that apply]</a:t>
            </a:r>
          </a:p>
          <a:p>
            <a:r>
              <a:rPr lang="en-US" dirty="0">
                <a:solidFill>
                  <a:schemeClr val="tx1"/>
                </a:solidFill>
              </a:rPr>
              <a:t>___Light housework</a:t>
            </a:r>
          </a:p>
          <a:p>
            <a:r>
              <a:rPr lang="en-US" dirty="0">
                <a:solidFill>
                  <a:schemeClr val="tx1"/>
                </a:solidFill>
              </a:rPr>
              <a:t>___Gardening</a:t>
            </a:r>
          </a:p>
          <a:p>
            <a:r>
              <a:rPr lang="en-US" dirty="0">
                <a:solidFill>
                  <a:schemeClr val="tx1"/>
                </a:solidFill>
              </a:rPr>
              <a:t>___ Mowing the lawn</a:t>
            </a:r>
          </a:p>
          <a:p>
            <a:r>
              <a:rPr lang="en-US" dirty="0">
                <a:solidFill>
                  <a:schemeClr val="tx1"/>
                </a:solidFill>
              </a:rPr>
              <a:t>___ Walking</a:t>
            </a:r>
          </a:p>
          <a:p>
            <a:r>
              <a:rPr lang="en-US" dirty="0">
                <a:solidFill>
                  <a:schemeClr val="tx1"/>
                </a:solidFill>
              </a:rPr>
              <a:t>___ Running</a:t>
            </a:r>
          </a:p>
          <a:p>
            <a:r>
              <a:rPr lang="en-US" dirty="0">
                <a:solidFill>
                  <a:schemeClr val="tx1"/>
                </a:solidFill>
              </a:rPr>
              <a:t>___ Swimming</a:t>
            </a:r>
          </a:p>
          <a:p>
            <a:r>
              <a:rPr lang="en-US" dirty="0">
                <a:solidFill>
                  <a:schemeClr val="tx1"/>
                </a:solidFill>
              </a:rPr>
              <a:t>___ Yoga</a:t>
            </a:r>
          </a:p>
          <a:p>
            <a:r>
              <a:rPr lang="en-US" dirty="0">
                <a:solidFill>
                  <a:schemeClr val="tx1"/>
                </a:solidFill>
              </a:rPr>
              <a:t>___ Martial Arts</a:t>
            </a:r>
          </a:p>
          <a:p>
            <a:r>
              <a:rPr lang="en-US" dirty="0">
                <a:solidFill>
                  <a:schemeClr val="tx1"/>
                </a:solidFill>
              </a:rPr>
              <a:t>___ Weight Training</a:t>
            </a:r>
          </a:p>
        </p:txBody>
      </p:sp>
      <p:sp>
        <p:nvSpPr>
          <p:cNvPr id="5" name="Oval 4"/>
          <p:cNvSpPr/>
          <p:nvPr/>
        </p:nvSpPr>
        <p:spPr>
          <a:xfrm>
            <a:off x="4193309" y="609599"/>
            <a:ext cx="3048000" cy="1348510"/>
          </a:xfrm>
          <a:prstGeom prst="ellipse">
            <a:avLst/>
          </a:prstGeom>
          <a:solidFill>
            <a:srgbClr val="006666">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610764" y="1099188"/>
            <a:ext cx="1802481" cy="369332"/>
          </a:xfrm>
          <a:prstGeom prst="rect">
            <a:avLst/>
          </a:prstGeom>
          <a:noFill/>
        </p:spPr>
        <p:txBody>
          <a:bodyPr wrap="none" rtlCol="0">
            <a:spAutoFit/>
          </a:bodyPr>
          <a:lstStyle/>
          <a:p>
            <a:r>
              <a:rPr lang="en-US" dirty="0"/>
              <a:t>Pre-question text</a:t>
            </a:r>
          </a:p>
        </p:txBody>
      </p:sp>
      <p:cxnSp>
        <p:nvCxnSpPr>
          <p:cNvPr id="8" name="Straight Arrow Connector 7"/>
          <p:cNvCxnSpPr>
            <a:stCxn id="6" idx="1"/>
            <a:endCxn id="5" idx="6"/>
          </p:cNvCxnSpPr>
          <p:nvPr/>
        </p:nvCxnSpPr>
        <p:spPr>
          <a:xfrm flipH="1">
            <a:off x="7241309" y="1283854"/>
            <a:ext cx="36945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0185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59562" y="609599"/>
            <a:ext cx="2789383" cy="5486401"/>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 will now ask a series of questions regarding your health.</a:t>
            </a:r>
          </a:p>
          <a:p>
            <a:endParaRPr lang="en-US" dirty="0">
              <a:solidFill>
                <a:schemeClr val="tx1"/>
              </a:solidFill>
            </a:endParaRPr>
          </a:p>
          <a:p>
            <a:r>
              <a:rPr lang="en-US" dirty="0">
                <a:solidFill>
                  <a:schemeClr val="tx1"/>
                </a:solidFill>
              </a:rPr>
              <a:t>What types of exercise did you engage in during the past 7 days?</a:t>
            </a:r>
          </a:p>
          <a:p>
            <a:endParaRPr lang="en-US" dirty="0">
              <a:solidFill>
                <a:schemeClr val="tx1"/>
              </a:solidFill>
            </a:endParaRPr>
          </a:p>
          <a:p>
            <a:r>
              <a:rPr lang="en-US" dirty="0">
                <a:solidFill>
                  <a:schemeClr val="tx1"/>
                </a:solidFill>
              </a:rPr>
              <a:t>[Please check all that apply]</a:t>
            </a:r>
          </a:p>
          <a:p>
            <a:r>
              <a:rPr lang="en-US" dirty="0">
                <a:solidFill>
                  <a:schemeClr val="tx1"/>
                </a:solidFill>
              </a:rPr>
              <a:t>___Light housework</a:t>
            </a:r>
          </a:p>
          <a:p>
            <a:r>
              <a:rPr lang="en-US" dirty="0">
                <a:solidFill>
                  <a:schemeClr val="tx1"/>
                </a:solidFill>
              </a:rPr>
              <a:t>___Gardening</a:t>
            </a:r>
          </a:p>
          <a:p>
            <a:r>
              <a:rPr lang="en-US" dirty="0">
                <a:solidFill>
                  <a:schemeClr val="tx1"/>
                </a:solidFill>
              </a:rPr>
              <a:t>___ Mowing the lawn</a:t>
            </a:r>
          </a:p>
          <a:p>
            <a:r>
              <a:rPr lang="en-US" dirty="0">
                <a:solidFill>
                  <a:schemeClr val="tx1"/>
                </a:solidFill>
              </a:rPr>
              <a:t>___ Walking</a:t>
            </a:r>
          </a:p>
          <a:p>
            <a:r>
              <a:rPr lang="en-US" dirty="0">
                <a:solidFill>
                  <a:schemeClr val="tx1"/>
                </a:solidFill>
              </a:rPr>
              <a:t>___ Running</a:t>
            </a:r>
          </a:p>
          <a:p>
            <a:r>
              <a:rPr lang="en-US" dirty="0">
                <a:solidFill>
                  <a:schemeClr val="tx1"/>
                </a:solidFill>
              </a:rPr>
              <a:t>___ Swimming</a:t>
            </a:r>
          </a:p>
          <a:p>
            <a:r>
              <a:rPr lang="en-US" dirty="0">
                <a:solidFill>
                  <a:schemeClr val="tx1"/>
                </a:solidFill>
              </a:rPr>
              <a:t>___ Yoga</a:t>
            </a:r>
          </a:p>
          <a:p>
            <a:r>
              <a:rPr lang="en-US" dirty="0">
                <a:solidFill>
                  <a:schemeClr val="tx1"/>
                </a:solidFill>
              </a:rPr>
              <a:t>___ Martial Arts</a:t>
            </a:r>
          </a:p>
          <a:p>
            <a:r>
              <a:rPr lang="en-US" dirty="0">
                <a:solidFill>
                  <a:schemeClr val="tx1"/>
                </a:solidFill>
              </a:rPr>
              <a:t>___ Weight Training</a:t>
            </a:r>
          </a:p>
        </p:txBody>
      </p:sp>
      <p:sp>
        <p:nvSpPr>
          <p:cNvPr id="6" name="TextBox 5"/>
          <p:cNvSpPr txBox="1"/>
          <p:nvPr/>
        </p:nvSpPr>
        <p:spPr>
          <a:xfrm>
            <a:off x="7610764" y="1099188"/>
            <a:ext cx="1802481" cy="369332"/>
          </a:xfrm>
          <a:prstGeom prst="rect">
            <a:avLst/>
          </a:prstGeom>
          <a:noFill/>
        </p:spPr>
        <p:txBody>
          <a:bodyPr wrap="none" rtlCol="0">
            <a:spAutoFit/>
          </a:bodyPr>
          <a:lstStyle/>
          <a:p>
            <a:r>
              <a:rPr lang="en-US" dirty="0"/>
              <a:t>Pre-question text</a:t>
            </a:r>
          </a:p>
        </p:txBody>
      </p:sp>
      <p:cxnSp>
        <p:nvCxnSpPr>
          <p:cNvPr id="8" name="Straight Arrow Connector 7"/>
          <p:cNvCxnSpPr>
            <a:stCxn id="6" idx="1"/>
          </p:cNvCxnSpPr>
          <p:nvPr/>
        </p:nvCxnSpPr>
        <p:spPr>
          <a:xfrm flipH="1">
            <a:off x="7241309" y="1283854"/>
            <a:ext cx="36945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4193309" y="1736374"/>
            <a:ext cx="3048000" cy="1348510"/>
          </a:xfrm>
          <a:prstGeom prst="ellipse">
            <a:avLst/>
          </a:prstGeom>
          <a:solidFill>
            <a:srgbClr val="006666">
              <a:alpha val="2784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10764" y="2249115"/>
            <a:ext cx="1454437" cy="369332"/>
          </a:xfrm>
          <a:prstGeom prst="rect">
            <a:avLst/>
          </a:prstGeom>
          <a:noFill/>
        </p:spPr>
        <p:txBody>
          <a:bodyPr wrap="none" rtlCol="0">
            <a:spAutoFit/>
          </a:bodyPr>
          <a:lstStyle/>
          <a:p>
            <a:r>
              <a:rPr lang="en-US" dirty="0"/>
              <a:t>Question text</a:t>
            </a:r>
          </a:p>
        </p:txBody>
      </p:sp>
      <p:cxnSp>
        <p:nvCxnSpPr>
          <p:cNvPr id="12" name="Straight Arrow Connector 11"/>
          <p:cNvCxnSpPr>
            <a:stCxn id="11" idx="1"/>
          </p:cNvCxnSpPr>
          <p:nvPr/>
        </p:nvCxnSpPr>
        <p:spPr>
          <a:xfrm flipH="1">
            <a:off x="7241310" y="2433781"/>
            <a:ext cx="369454"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7550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1260</TotalTime>
  <Words>3199</Words>
  <Application>Microsoft Office PowerPoint</Application>
  <PresentationFormat>Widescreen</PresentationFormat>
  <Paragraphs>576</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Calibri Light</vt:lpstr>
      <vt:lpstr>Office Theme</vt:lpstr>
      <vt:lpstr>PowerPoint Presentation</vt:lpstr>
      <vt:lpstr>PowerPoint Presentation</vt:lpstr>
      <vt:lpstr>What is DDI?</vt:lpstr>
      <vt:lpstr>What is DDI?</vt:lpstr>
      <vt:lpstr>PowerPoint Presentation</vt:lpstr>
      <vt:lpstr>What is DDI?</vt:lpstr>
      <vt:lpstr>PowerPoint Presentation</vt:lpstr>
      <vt:lpstr>PowerPoint Presentation</vt:lpstr>
      <vt:lpstr>PowerPoint Presentation</vt:lpstr>
      <vt:lpstr>PowerPoint Presentation</vt:lpstr>
      <vt:lpstr>PowerPoint Presentation</vt:lpstr>
      <vt:lpstr>PowerPoint Presentation</vt:lpstr>
      <vt:lpstr>What is DDI?</vt:lpstr>
      <vt:lpstr>Clarifying what the data are</vt:lpstr>
      <vt:lpstr>Clarifying what the data are</vt:lpstr>
      <vt:lpstr>Issues of Quality</vt:lpstr>
      <vt:lpstr>What is DDI?</vt:lpstr>
      <vt:lpstr>DDI Products – Initial XML products</vt:lpstr>
      <vt:lpstr>DDI Products – Derivative products</vt:lpstr>
      <vt:lpstr>DDI Product Development</vt:lpstr>
      <vt:lpstr>What does DDI allow you to do with your metadata?</vt:lpstr>
      <vt:lpstr>What does DDI allow you to do with your metadata?</vt:lpstr>
      <vt:lpstr>Citation Structures</vt:lpstr>
      <vt:lpstr>Citation Structures</vt:lpstr>
      <vt:lpstr>Controlled Vocabularies</vt:lpstr>
      <vt:lpstr>What does DDI allow you to do with your metadata?</vt:lpstr>
      <vt:lpstr>Retaining Link to External Source</vt:lpstr>
      <vt:lpstr>Local Holding Package (DDI Lifecycle only)</vt:lpstr>
      <vt:lpstr>What does DDI allow you to do with your metadata?</vt:lpstr>
      <vt:lpstr>Direct links to sources</vt:lpstr>
      <vt:lpstr>PowerPoint Presentation</vt:lpstr>
      <vt:lpstr>What does DDI allow you to do with your metadata?</vt:lpstr>
      <vt:lpstr>PowerPoint Presentation</vt:lpstr>
      <vt:lpstr>What does DDI allow you to do with your metadata?</vt:lpstr>
      <vt:lpstr>What does DDI allow you to do with your metadata?</vt:lpstr>
      <vt:lpstr>What does DDI allow you to do with your metadata?</vt:lpstr>
      <vt:lpstr>What do you want to do with your metadata?</vt:lpstr>
      <vt:lpstr>Documenting for Information and Preservation</vt:lpstr>
      <vt:lpstr>Depth vs. Breadth</vt:lpstr>
      <vt:lpstr>The point is to CAPTURE the documentation NOT to make it all DDI</vt:lpstr>
      <vt:lpstr>PowerPoint Presentation</vt:lpstr>
      <vt:lpstr>Discovery</vt:lpstr>
      <vt:lpstr>Base items used for discovery and display</vt:lpstr>
      <vt:lpstr>Interoperability</vt:lpstr>
      <vt:lpstr>Selecting an approach</vt:lpstr>
      <vt:lpstr>Tools</vt:lpstr>
      <vt:lpstr>Resources</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DDI</dc:title>
  <dc:creator>Wendy L Thomas</dc:creator>
  <cp:lastModifiedBy>Wendy Thomas</cp:lastModifiedBy>
  <cp:revision>69</cp:revision>
  <cp:lastPrinted>2017-03-24T20:59:37Z</cp:lastPrinted>
  <dcterms:created xsi:type="dcterms:W3CDTF">2017-03-21T13:45:35Z</dcterms:created>
  <dcterms:modified xsi:type="dcterms:W3CDTF">2017-08-02T19:13:48Z</dcterms:modified>
</cp:coreProperties>
</file>