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7.jpeg" ContentType="image/jpeg"/>
  <Override PartName="/ppt/media/image3.png" ContentType="image/png"/>
  <Override PartName="/ppt/media/image1.jpeg" ContentType="image/jpeg"/>
  <Override PartName="/ppt/media/image2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9.png" ContentType="image/png"/>
  <Override PartName="/ppt/media/image7.jpeg" ContentType="image/jpeg"/>
  <Override PartName="/ppt/media/image23.jpeg" ContentType="image/jpe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48920" y="680400"/>
            <a:ext cx="8228880" cy="610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16000" y="4896000"/>
            <a:ext cx="8245440" cy="106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fr-FR" sz="36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Questionnaire Generator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Based on the DDI standard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448920" y="5872320"/>
            <a:ext cx="824544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541"/>
              </a:spcBef>
            </a:pPr>
            <a:r>
              <a:rPr b="0" lang="fr-FR" sz="27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Insee – Guillaume Duffes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43640" y="37476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bank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0" y="985680"/>
            <a:ext cx="8703360" cy="305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with a multiple response domain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text and several response domains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Response domains of any DDI type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Response fields preceded by a label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These labels do not constitute an </a:t>
            </a:r>
            <a:r>
              <a:rPr b="1" lang="fr-FR" sz="2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information axis</a:t>
            </a:r>
            <a:r>
              <a:rPr b="0" lang="fr-FR" sz="2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(i.e. a </a:t>
            </a:r>
            <a:r>
              <a:rPr b="1" lang="fr-FR" sz="2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coherent set of concepts</a:t>
            </a:r>
            <a:r>
              <a:rPr b="0" lang="fr-FR" sz="2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DDI: </a:t>
            </a:r>
            <a:r>
              <a:rPr b="0" i="1" lang="fr-FR" sz="2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&lt;QuestionItem&gt; </a:t>
            </a:r>
            <a:r>
              <a:rPr b="0" lang="fr-FR" sz="2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several </a:t>
            </a:r>
            <a:r>
              <a:rPr b="0" i="1" lang="fr-FR" sz="2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&lt;ResponseDomainInMixed&gt;</a:t>
            </a:r>
            <a:r>
              <a:rPr b="0" lang="fr-FR" sz="2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a single </a:t>
            </a:r>
            <a:r>
              <a:rPr b="0" i="1" lang="fr-FR" sz="2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&lt;StructuredMixedResponseDomain&gt;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Picture 3" descr=""/>
          <p:cNvPicPr/>
          <p:nvPr/>
        </p:nvPicPr>
        <p:blipFill>
          <a:blip r:embed="rId1"/>
          <a:stretch/>
        </p:blipFill>
        <p:spPr>
          <a:xfrm>
            <a:off x="1212480" y="4039920"/>
            <a:ext cx="6381000" cy="2685240"/>
          </a:xfrm>
          <a:prstGeom prst="rect">
            <a:avLst/>
          </a:prstGeom>
          <a:ln>
            <a:solidFill>
              <a:srgbClr val="d09622"/>
            </a:solidFill>
          </a:ln>
          <a:effectLst>
            <a:outerShdw algn="tl" blurRad="50800" dir="2700000" dist="38100" rotWithShape="0">
              <a:srgbClr val="d09622">
                <a:alpha val="40000"/>
              </a:srgbClr>
            </a:outerShdw>
          </a:effectLst>
          <a:scene3d>
            <a:camera prst="orthographicFront"/>
            <a:lightRig dir="t" rig="threePt"/>
          </a:scene3d>
        </p:spPr>
      </p:pic>
    </p:spTree>
  </p:cSld>
  <p:timing>
    <p:tnLst>
      <p:par>
        <p:cTn id="19" dur="indefinite" restart="never" nodeType="tmRoot">
          <p:childTnLst>
            <p:seq>
              <p:cTn id="20" nodeType="mainSeq">
                <p:childTnLst>
                  <p:par>
                    <p:cTn id="21" fill="freeze">
                      <p:stCondLst>
                        <p:cond delay="indefinite"/>
                      </p:stCondLst>
                      <p:childTnLst>
                        <p:par>
                          <p:cTn id="22" fill="freeze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5" dur="500"/>
                                        <p:tgtEl>
                                          <p:spTgt spid="132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48920" y="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bank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143640" y="680400"/>
            <a:ext cx="8228880" cy="473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19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6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Single choice question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text and a single response domain typed as a codelist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respondent can select one single response from a predefined list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DDI: 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&lt;QuestionItem&gt;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DDI: 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&lt;ResponseCardinality&gt;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with a “1” fixed value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DDI: 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&lt;GenericOutputFormat&gt;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takes value from: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7880">
              <a:lnSpc>
                <a:spcPct val="100000"/>
              </a:lnSpc>
              <a:spcBef>
                <a:spcPts val="479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radio”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7880">
              <a:lnSpc>
                <a:spcPct val="100000"/>
              </a:lnSpc>
              <a:spcBef>
                <a:spcPts val="479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dropdown”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7880">
              <a:lnSpc>
                <a:spcPct val="100000"/>
              </a:lnSpc>
              <a:spcBef>
                <a:spcPts val="479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checkbox”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6" dur="indefinite" restart="never" nodeType="tmRoot">
          <p:childTnLst>
            <p:seq>
              <p:cTn id="2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bank – Single choice 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1059840" y="833040"/>
            <a:ext cx="6260040" cy="5802120"/>
          </a:xfrm>
          <a:prstGeom prst="rect">
            <a:avLst/>
          </a:prstGeom>
          <a:ln>
            <a:solidFill>
              <a:srgbClr val="d09622"/>
            </a:solidFill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  <a:sp3d contourW="12700">
            <a:contourClr>
              <a:srgbClr val="d09622"/>
            </a:contourClr>
          </a:sp3d>
        </p:spPr>
      </p:pic>
    </p:spTree>
  </p:cSld>
  <p:timing>
    <p:tnLst>
      <p:par>
        <p:cTn id="28" dur="indefinite" restart="never" nodeType="tmRoot">
          <p:childTnLst>
            <p:seq>
              <p:cTn id="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48920" y="68040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bank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448920" y="1596600"/>
            <a:ext cx="8228880" cy="488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Multiple choice question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Text is a the </a:t>
            </a:r>
            <a:r>
              <a:rPr b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mutual part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several sub-questions that constitute a </a:t>
            </a:r>
            <a:r>
              <a:rPr b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coherent whole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i.e. an </a:t>
            </a:r>
            <a:r>
              <a:rPr b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information axis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Only one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information axis (one dimension)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Each modality of the information axis peculiar to a specific response domain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Respondent can select the best answers out of predefined choices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0" dur="indefinite" restart="never" nodeType="tmRoot">
          <p:childTnLst>
            <p:seq>
              <p:cTn id="3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296280" y="222120"/>
            <a:ext cx="412236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bank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143640" y="985680"/>
            <a:ext cx="8228880" cy="488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Multiple choice question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&lt;QuestionGrid&gt;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One 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&lt;GridDimension&gt;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represented by a 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&lt;CodeDomain&gt;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Response domain: 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&lt;StructuredMixedResponseDomain&gt;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&lt;GridResponseDomain&gt;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&lt;CodeDomain&gt;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Design choice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 </a:t>
            </a:r>
            <a:r>
              <a:rPr b="0" lang="fr-FR" sz="2800" spc="-1" strike="noStrike" u="sng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variable measured for each modality of the axis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preferred to vector of variables for the whole axis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2" dur="indefinite" restart="never" nodeType="tmRoot">
          <p:childTnLst>
            <p:seq>
              <p:cTn id="3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43640" y="22212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bank – Multiple choice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Picture 2" descr=""/>
          <p:cNvPicPr/>
          <p:nvPr/>
        </p:nvPicPr>
        <p:blipFill>
          <a:blip r:embed="rId1"/>
          <a:stretch/>
        </p:blipFill>
        <p:spPr>
          <a:xfrm>
            <a:off x="1212480" y="787680"/>
            <a:ext cx="5802120" cy="6069600"/>
          </a:xfrm>
          <a:prstGeom prst="rect">
            <a:avLst/>
          </a:prstGeom>
          <a:ln>
            <a:solidFill>
              <a:srgbClr val="d09622"/>
            </a:solidFill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  <a:sp3d contourW="12700">
            <a:contourClr>
              <a:srgbClr val="d09622"/>
            </a:contourClr>
          </a:sp3d>
        </p:spPr>
      </p:pic>
      <p:sp>
        <p:nvSpPr>
          <p:cNvPr id="144" name="CustomShape 2"/>
          <p:cNvSpPr/>
          <p:nvPr/>
        </p:nvSpPr>
        <p:spPr>
          <a:xfrm>
            <a:off x="1365120" y="985680"/>
            <a:ext cx="5496840" cy="4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Various representations of the same object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4" dur="indefinite" restart="never" nodeType="tmRoot">
          <p:childTnLst>
            <p:seq>
              <p:cTn id="3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43640" y="22212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bank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296280" y="833040"/>
            <a:ext cx="7787160" cy="564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Table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text and a response domain defined by two information axis (dimensions)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Response: intersection of a row and a column, i.e. a measured variable.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&lt;QuestionGrid&gt;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with two 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&lt;GridDimension&gt;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same two-dimension QuestionGrid can have varied representations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same representation can either be a table (cf figure) or a mutiple choice question (cf figure)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6" dur="indefinite" restart="never" nodeType="tmRoot">
          <p:childTnLst>
            <p:seq>
              <p:cTn id="3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43640" y="22212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bank – Table (checkbox)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296280" y="1096920"/>
            <a:ext cx="8703360" cy="5538240"/>
          </a:xfrm>
          <a:prstGeom prst="rect">
            <a:avLst/>
          </a:prstGeom>
          <a:ln>
            <a:solidFill>
              <a:srgbClr val="d09622"/>
            </a:solidFill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  <a:sp3d contourW="12700">
            <a:contourClr>
              <a:srgbClr val="d09622"/>
            </a:contourClr>
          </a:sp3d>
        </p:spPr>
      </p:pic>
    </p:spTree>
  </p:cSld>
  <p:timing>
    <p:tnLst>
      <p:par>
        <p:cTn id="38" dur="indefinite" restart="never" nodeType="tmRoot">
          <p:childTnLst>
            <p:seq>
              <p:cTn id="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43640" y="22212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bank – Table (numeric)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Picture 3" descr=""/>
          <p:cNvPicPr/>
          <p:nvPr/>
        </p:nvPicPr>
        <p:blipFill>
          <a:blip r:embed="rId1"/>
          <a:stretch/>
        </p:blipFill>
        <p:spPr>
          <a:xfrm>
            <a:off x="296280" y="1138320"/>
            <a:ext cx="8703360" cy="5594760"/>
          </a:xfrm>
          <a:prstGeom prst="rect">
            <a:avLst/>
          </a:prstGeom>
          <a:ln>
            <a:solidFill>
              <a:srgbClr val="d09622"/>
            </a:solidFill>
          </a:ln>
          <a:effectLst>
            <a:outerShdw algn="tl" blurRad="50800" dir="2700000" dist="38100" rotWithShape="0">
              <a:srgbClr val="d09622">
                <a:alpha val="40000"/>
              </a:srgbClr>
            </a:outerShdw>
          </a:effectLst>
          <a:scene3d>
            <a:camera prst="orthographicFront"/>
            <a:lightRig dir="t" rig="threePt"/>
          </a:scene3d>
          <a:sp3d contourW="12700">
            <a:contourClr>
              <a:srgbClr val="d09622"/>
            </a:contourClr>
          </a:sp3d>
        </p:spPr>
      </p:pic>
    </p:spTree>
  </p:cSld>
  <p:timing>
    <p:tnLst>
      <p:par>
        <p:cTn id="40" dur="indefinite" restart="never" nodeType="tmRoot">
          <p:childTnLst>
            <p:seq>
              <p:cTn id="4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43640" y="22212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bank – Table (complex)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2" name="Picture 2" descr=""/>
          <p:cNvPicPr/>
          <p:nvPr/>
        </p:nvPicPr>
        <p:blipFill>
          <a:blip r:embed="rId1"/>
          <a:stretch/>
        </p:blipFill>
        <p:spPr>
          <a:xfrm>
            <a:off x="448920" y="1749240"/>
            <a:ext cx="8245440" cy="4885920"/>
          </a:xfrm>
          <a:prstGeom prst="rect">
            <a:avLst/>
          </a:prstGeom>
          <a:ln>
            <a:solidFill>
              <a:srgbClr val="d09622"/>
            </a:solidFill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  <a:sp3d contourW="12700">
            <a:contourClr>
              <a:srgbClr val="d09622"/>
            </a:contourClr>
          </a:sp3d>
        </p:spPr>
      </p:pic>
    </p:spTree>
  </p:cSld>
  <p:timing>
    <p:tnLst>
      <p:par>
        <p:cTn id="42" dur="indefinite" restart="never" nodeType="tmRoot">
          <p:childTnLst>
            <p:seq>
              <p:cTn id="4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128680" y="527760"/>
            <a:ext cx="656568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Contents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2739600" y="1443960"/>
            <a:ext cx="5954760" cy="427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Context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bank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Parameters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Filters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Checks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43640" y="222120"/>
            <a:ext cx="595476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bank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0" y="985680"/>
            <a:ext cx="8228880" cy="335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Table with an implicit information axis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two-way table where the modalities of one out of the two dimensions is not known a priori (e.g. individuals in a household)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&lt;QuestionGrid&gt;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with a 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&lt;Roster&gt;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dimension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ff9e1d"/>
              </a:buClr>
              <a:buFont typeface="Arial"/>
              <a:buChar char="–"/>
            </a:pPr>
            <a:r>
              <a:rPr b="0" i="1" lang="fr-FR" sz="2800" spc="-1" strike="noStrike">
                <a:solidFill>
                  <a:srgbClr val="ff9e1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@MinimumAllowed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</a:t>
            </a:r>
            <a:r>
              <a:rPr b="0" i="1" lang="fr-FR" sz="2800" spc="-1" strike="noStrike">
                <a:solidFill>
                  <a:srgbClr val="ff9e1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@MaximumAllowed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attributes used for restricting the number of rows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4" dur="indefinite" restart="never" nodeType="tmRoot">
          <p:childTnLst>
            <p:seq>
              <p:cTn id="4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43640" y="222120"/>
            <a:ext cx="595476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bank - Roster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Picture 2" descr=""/>
          <p:cNvPicPr/>
          <p:nvPr/>
        </p:nvPicPr>
        <p:blipFill>
          <a:blip r:embed="rId1"/>
          <a:stretch/>
        </p:blipFill>
        <p:spPr>
          <a:xfrm>
            <a:off x="601560" y="1901880"/>
            <a:ext cx="7481880" cy="4580280"/>
          </a:xfrm>
          <a:prstGeom prst="rect">
            <a:avLst/>
          </a:prstGeom>
          <a:ln>
            <a:solidFill>
              <a:srgbClr val="d09622"/>
            </a:solidFill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  <a:sp3d contourW="12700">
            <a:contourClr>
              <a:srgbClr val="d09622"/>
            </a:contourClr>
          </a:sp3d>
        </p:spPr>
      </p:pic>
    </p:spTree>
  </p:cSld>
  <p:timing>
    <p:tnLst>
      <p:par>
        <p:cTn id="46" dur="indefinite" restart="never" nodeType="tmRoot">
          <p:childTnLst>
            <p:seq>
              <p:cTn id="4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143640" y="22212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bank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0" y="985680"/>
            <a:ext cx="8228880" cy="488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Response domains, 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two types are used</a:t>
            </a:r>
            <a:r>
              <a:rPr b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Those added in-line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ones reusable defined in various types of 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&lt;Managed*Representation&gt;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mainly: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7880">
              <a:lnSpc>
                <a:spcPct val="100000"/>
              </a:lnSpc>
              <a:spcBef>
                <a:spcPts val="479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ManagedDateTimeRepresentation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7880">
              <a:lnSpc>
                <a:spcPct val="100000"/>
              </a:lnSpc>
              <a:spcBef>
                <a:spcPts val="479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ManagedNumericRepresentation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7880">
              <a:lnSpc>
                <a:spcPct val="100000"/>
              </a:lnSpc>
              <a:spcBef>
                <a:spcPts val="479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ManagedTextRepresentation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numeric representation can be subtyped using 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&lt;NumericTypeCode&gt;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(controlled vocabulary)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8" dur="indefinite" restart="never" nodeType="tmRoot">
          <p:childTnLst>
            <p:seq>
              <p:cTn id="4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43640" y="22212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bank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296280" y="1138320"/>
            <a:ext cx="8076240" cy="488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Conditional question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with a conditional               text parameterised by the responses to one or more questions from the instrument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&lt;ConditionalText&gt;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contains a 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&lt;Command&gt;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with the condition for displaying the text.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way to link it to the text to be displayed (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&lt;LiteralText&gt;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), then assumption that it follows its condition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0" dur="indefinite" restart="never" nodeType="tmRoot">
          <p:childTnLst>
            <p:seq>
              <p:cTn id="5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43640" y="22212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Parameters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296280" y="1138320"/>
            <a:ext cx="8228880" cy="488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Parameter flow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Insee has adopted a             simplified version (QI1 -&gt;RD1 -&gt; QI2) in comparison with 3.2 recommendation (see next picture). It is used in various contexts: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Filtering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Conditional text (instruction, question or categories)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Derived/calculated variables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Computation items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2" dur="indefinite" restart="never" nodeType="tmRoot">
          <p:childTnLst>
            <p:seq>
              <p:cTn id="5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0" y="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Parameters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Picture 2" descr=""/>
          <p:cNvPicPr/>
          <p:nvPr/>
        </p:nvPicPr>
        <p:blipFill>
          <a:blip r:embed="rId1"/>
          <a:stretch/>
        </p:blipFill>
        <p:spPr>
          <a:xfrm>
            <a:off x="754200" y="680400"/>
            <a:ext cx="7481880" cy="6176880"/>
          </a:xfrm>
          <a:prstGeom prst="rect">
            <a:avLst/>
          </a:prstGeom>
          <a:ln>
            <a:solidFill>
              <a:srgbClr val="d09622"/>
            </a:solidFill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  <a:sp3d contourW="12700">
            <a:contourClr>
              <a:srgbClr val="d09622"/>
            </a:contourClr>
          </a:sp3d>
        </p:spPr>
      </p:pic>
      <p:sp>
        <p:nvSpPr>
          <p:cNvPr id="165" name="CustomShape 2"/>
          <p:cNvSpPr/>
          <p:nvPr/>
        </p:nvSpPr>
        <p:spPr>
          <a:xfrm>
            <a:off x="783720" y="1290960"/>
            <a:ext cx="655704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Parameter flow as described in the 3.2 specification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4" dur="indefinite" restart="never" nodeType="tmRoot">
          <p:childTnLst>
            <p:seq>
              <p:cTn id="5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43640" y="22212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Filters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296280" y="1138320"/>
            <a:ext cx="8228880" cy="549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Filter question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 means to target a segment of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statistical population and drive it to specific branches of the questionnaire tree taking into account the previous response(s). Made of three parts: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i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&lt;IfThenElse&gt;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construct contains the condition that defines the filter.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Targeted </a:t>
            </a:r>
            <a:r>
              <a:rPr b="0" i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&lt;Sequence&gt;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monitored by the filter. Two different types (CV defines the values of </a:t>
            </a:r>
            <a:r>
              <a:rPr b="0" i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&lt;TypeOfSequence&gt;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7880">
              <a:lnSpc>
                <a:spcPct val="100000"/>
              </a:lnSpc>
              <a:spcBef>
                <a:spcPts val="479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1" i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Hideable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”, i.e not displayed on the screen. Due to Xforms compliance and optimisation, an algorithmic choice was made: condition </a:t>
            </a: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always validates the path to the next contiguous sequence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otherwise nothing happens.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6" dur="indefinite" restart="never" nodeType="tmRoot">
          <p:childTnLst>
            <p:seq>
              <p:cTn id="5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0" y="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Filters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0" y="527760"/>
            <a:ext cx="702360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2" marL="1143000" indent="-227880">
              <a:lnSpc>
                <a:spcPct val="100000"/>
              </a:lnSpc>
              <a:spcBef>
                <a:spcPts val="479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1" i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Greyed out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”, i.e. deactivated and greyed out.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Picture 2" descr=""/>
          <p:cNvPicPr/>
          <p:nvPr/>
        </p:nvPicPr>
        <p:blipFill>
          <a:blip r:embed="rId1"/>
          <a:stretch/>
        </p:blipFill>
        <p:spPr>
          <a:xfrm>
            <a:off x="2433960" y="985680"/>
            <a:ext cx="3969720" cy="5871600"/>
          </a:xfrm>
          <a:prstGeom prst="rect">
            <a:avLst/>
          </a:prstGeom>
          <a:ln>
            <a:solidFill>
              <a:srgbClr val="d09622"/>
            </a:solidFill>
          </a:ln>
          <a:effectLst>
            <a:outerShdw algn="tl" blurRad="50800" dir="2700000" dist="38100" rotWithShape="0">
              <a:srgbClr val="d09622">
                <a:alpha val="40000"/>
              </a:srgbClr>
            </a:outerShdw>
          </a:effectLst>
          <a:scene3d>
            <a:camera prst="orthographicFront"/>
            <a:lightRig dir="t" rig="threePt"/>
          </a:scene3d>
        </p:spPr>
      </p:pic>
    </p:spTree>
  </p:cSld>
  <p:timing>
    <p:tnLst>
      <p:par>
        <p:cTn id="58" dur="indefinite" restart="never" nodeType="tmRoot">
          <p:childTnLst>
            <p:seq>
              <p:cTn id="5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43640" y="22212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Check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296280" y="1138320"/>
            <a:ext cx="8228880" cy="549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Web questionnaire operates online                     checks to raise the response quality. Two so-called types of checks: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Data entry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checks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Micro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-checks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Data Entry check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Input check linked to the response domain, e.g. check the data type of a response input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 made explicit (except for the </a:t>
            </a:r>
            <a:r>
              <a:rPr b="0" i="1" lang="fr-FR" sz="2800" spc="-1" strike="noStrike">
                <a:solidFill>
                  <a:srgbClr val="ff9e1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@regexp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attribute)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Does not trigger DDI tailor-made error message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level of criticality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0" dur="indefinite" restart="never" nodeType="tmRoot">
          <p:childTnLst>
            <p:seq>
              <p:cTn id="6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43640" y="22212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Check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143640" y="833040"/>
            <a:ext cx="8228880" cy="58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Micro-check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three types: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Internal coherence checks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Internal likelihood-ratio checks (comparison of a ratio with its distribution)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Temporal likelihood-ratio checks (ditto but using the ratio N/N-1)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micro-check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defined by: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check condition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DDI error message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criticality level (e.g stumbling block)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i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&lt;ComputationItem&gt;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construct. Future 3.3 </a:t>
            </a:r>
            <a:r>
              <a:rPr b="0" i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&lt;TypeOfComputationItem&gt; 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specify the criticality.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Checks in </a:t>
            </a:r>
            <a:r>
              <a:rPr b="0" i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&lt;Command&gt;, 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xpath-based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Error message is an </a:t>
            </a:r>
            <a:r>
              <a:rPr b="0" i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&lt;Instruction&gt; 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typed as a “</a:t>
            </a:r>
            <a:r>
              <a:rPr b="0" i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Warning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2" dur="indefinite" restart="never" nodeType="tmRoot">
          <p:childTnLst>
            <p:seq>
              <p:cTn id="6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48920" y="68040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Context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448920" y="1596600"/>
            <a:ext cx="8228880" cy="488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Two major projects involved in the implementation of DDI: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79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ColTranE (transverse data collection for business surveys)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79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RMéS (Statistical Metadata Repository)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587160" y="3895560"/>
            <a:ext cx="2137320" cy="1510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5500" dir="5400000" dist="38100" rotWithShape="0">
              <a:srgbClr val="000000">
                <a:alpha val="40000"/>
              </a:srgbClr>
            </a:outerShdw>
          </a:effectLst>
          <a:scene3d>
            <a:camera prst="isometricOffAxis2Right"/>
            <a:lightRig dir="t" rig="contrasting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RMéS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DDI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6202440" y="3888360"/>
            <a:ext cx="2653200" cy="1727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5500" dir="5400000" dist="38100" rotWithShape="0">
              <a:srgbClr val="000000">
                <a:alpha val="40000"/>
              </a:srgbClr>
            </a:outerShdw>
          </a:effectLst>
          <a:scene3d>
            <a:camera prst="isometricOffAxis1Left"/>
            <a:lightRig dir="t" rig="contrasting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ColTranE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ODF, PDF, XFORMS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2759760" y="4535280"/>
            <a:ext cx="3442320" cy="483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  <a:effectLst>
            <a:outerShdw blurRad="65500" dir="54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XSLT/eXist/Orbeon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6"/>
          <p:cNvSpPr/>
          <p:nvPr/>
        </p:nvSpPr>
        <p:spPr>
          <a:xfrm>
            <a:off x="2707200" y="4206960"/>
            <a:ext cx="33166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Questionnaire generator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143640" y="22212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New 3.3 features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71640" y="792000"/>
            <a:ext cx="8280000" cy="427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we learn from implementation gets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Incorporated in the standard eventually.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ConditionalText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Where to put the customisable part of a question text?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total, how long does (if RABS=2) this sick / (if RABS=5) maternity / (if RABS=6) unpaid leave / (if RABS=7) vocational training last?”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Other, please specify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in </a:t>
            </a: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QuestionGrid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Same feature as for QuestionItem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ResponseDomainInMixed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973080" y="4968000"/>
            <a:ext cx="6514560" cy="187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4" dur="indefinite" restart="never" nodeType="tmRoot">
          <p:childTnLst>
            <p:seq>
              <p:cTn id="6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43640" y="22212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New 3.3 features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71640" y="1080000"/>
            <a:ext cx="8280000" cy="482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Boolean Attribute “displayCode”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Add the same boolean attribute used in grids domain to the CodeDomain.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Fixed values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in </a:t>
            </a: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QuestionGrid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Add option stating fixed value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Using extension base GridAttachmentType adding element value type=r:Value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417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Total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in “</a:t>
            </a: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QuestionGrid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1134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Add to GridDimension complex element “CreateSummary”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1134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CommandCode extended with Label “label for the summary type used”.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6" dur="indefinite" restart="never" nodeType="tmRoot">
          <p:childTnLst>
            <p:seq>
              <p:cTn id="6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48920" y="68040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Context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48920" y="1596600"/>
            <a:ext cx="8228880" cy="488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February 2012: RMéS was a bit lost, too many metadata scattered all over, too many standards, didn’t know where to start.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ColTranE needed to put online its SBS survey questionnaires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Both projects jumped in. First DDI 3.1 into PDF fillable forms.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2014, move to DDI 3.2 to enhance the representation of grids (mainly). Output format: Xforms.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48920" y="68040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Guidelines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448920" y="1596600"/>
            <a:ext cx="8228880" cy="488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Guidelines (available in English) explaining the implementation of DDI in the RMéS/Coltrane system.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Various purposes of it: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Give details and illustration of the specific use of DDI (e.g. use of controlled vocabularies)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Make the clear cut between semantics and representation explicit, e.g. 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&lt;QuestionGrid&gt;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“table” as known by subject-matter experts are not equivalent (not all “tables” are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&lt;QuestionGrid&gt;</a:t>
            </a: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vice-versa)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43640" y="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Statements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43640" y="833040"/>
            <a:ext cx="7939800" cy="58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Generic term that designates a textual                         element from the questionnaire (other than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text, modalities, etc.)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Although not well modelled in 3.2 (cf </a:t>
            </a:r>
            <a:r>
              <a:rPr b="0" i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&lt;TypeOfInstruction&gt;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3.3 ?), different types of statements created with dedicated representation: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Instruction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formal step to be completed by the interviewer/interviewee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Help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Enhances the understanding of the question and its responses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Tooltip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 message which appears when a cursor is positioned over an icon in the web form.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1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Comment</a:t>
            </a:r>
            <a:r>
              <a:rPr b="0" lang="fr-FR" sz="2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Introductory text preceding one or more questions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143640" y="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Statements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0" y="1290960"/>
            <a:ext cx="7939800" cy="519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conditional statement is any type of statement  with a value determined by one or more questions from the instrument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641"/>
              </a:spcBef>
              <a:buClr>
                <a:srgbClr val="984807"/>
              </a:buClr>
              <a:buFont typeface="Arial"/>
              <a:buChar char="–"/>
            </a:pPr>
            <a:r>
              <a:rPr b="0" i="1" lang="fr-FR" sz="3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&lt;ConditionalText&gt; </a:t>
            </a:r>
            <a:r>
              <a:rPr b="0" lang="fr-FR" sz="3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contains a </a:t>
            </a:r>
            <a:r>
              <a:rPr b="0" i="1" lang="fr-FR" sz="3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&lt;Command&gt; </a:t>
            </a:r>
            <a:r>
              <a:rPr b="0" lang="fr-FR" sz="3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 the condition for displaying the text.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64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3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way to link it to the text to be displayed (</a:t>
            </a:r>
            <a:r>
              <a:rPr b="0" i="1" lang="fr-FR" sz="3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&lt;LiteralText&gt;</a:t>
            </a:r>
            <a:r>
              <a:rPr b="0" lang="fr-FR" sz="3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), then assumption that it follows its condition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43640" y="22212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Statements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Picture 2" descr=""/>
          <p:cNvPicPr/>
          <p:nvPr/>
        </p:nvPicPr>
        <p:blipFill>
          <a:blip r:embed="rId1"/>
          <a:stretch/>
        </p:blipFill>
        <p:spPr>
          <a:xfrm>
            <a:off x="0" y="833040"/>
            <a:ext cx="9143280" cy="6024240"/>
          </a:xfrm>
          <a:prstGeom prst="rect">
            <a:avLst/>
          </a:prstGeom>
          <a:ln>
            <a:solidFill>
              <a:srgbClr val="d09622"/>
            </a:solidFill>
          </a:ln>
          <a:scene3d>
            <a:camera prst="orthographicFront"/>
            <a:lightRig dir="t" rig="threePt"/>
          </a:scene3d>
          <a:sp3d contourW="12700">
            <a:contourClr>
              <a:srgbClr val="d09622"/>
            </a:contourClr>
          </a:sp3d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48920" y="68040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582a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bank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448920" y="1596600"/>
            <a:ext cx="8228880" cy="213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with a single response domain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text and only one response domain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Any response type (text, numeric, date, etc.)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561"/>
              </a:spcBef>
              <a:buClr>
                <a:srgbClr val="984807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DDI: </a:t>
            </a:r>
            <a:r>
              <a:rPr b="0" i="1" lang="fr-FR" sz="28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&lt;QuestionItem&gt;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1976040" y="3892680"/>
            <a:ext cx="5038560" cy="1978920"/>
          </a:xfrm>
          <a:prstGeom prst="rect">
            <a:avLst/>
          </a:prstGeom>
          <a:ln>
            <a:solidFill>
              <a:srgbClr val="d09622"/>
            </a:solidFill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Application>LibreOffice/5.2.6.2$Windows_X86_64 LibreOffice_project/a3100ed2409ebf1c212f5048fbe377c281438fdc</Application>
  <Words>1198</Words>
  <Paragraphs>146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2013-08-21T19:17:07Z</dcterms:created>
  <dc:creator>Julian</dc:creator>
  <dc:description/>
  <dc:language>fr-FR</dc:language>
  <cp:lastModifiedBy>Guillaume Duffes</cp:lastModifiedBy>
  <dcterms:modified xsi:type="dcterms:W3CDTF">2017-12-01T17:18:58Z</dcterms:modified>
  <cp:revision>176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29</vt:i4>
  </property>
</Properties>
</file>