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797675" cy="9928225"/>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16E3AA57-EA7B-4C3D-8FC6-993371AD2613}" type="datetimeFigureOut">
              <a:rPr lang="nb-NO" smtClean="0"/>
              <a:t>19.09.2018</a:t>
            </a:fld>
            <a:endParaRPr lang="nb-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E8756D9F-FD0E-43BA-837E-B214847D912C}" type="slidenum">
              <a:rPr lang="nb-NO" smtClean="0"/>
              <a:t>‹#›</a:t>
            </a:fld>
            <a:endParaRPr lang="nb-NO"/>
          </a:p>
        </p:txBody>
      </p:sp>
    </p:spTree>
    <p:extLst>
      <p:ext uri="{BB962C8B-B14F-4D97-AF65-F5344CB8AC3E}">
        <p14:creationId xmlns:p14="http://schemas.microsoft.com/office/powerpoint/2010/main" val="1189529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8756D9F-FD0E-43BA-837E-B214847D912C}" type="slidenum">
              <a:rPr lang="nb-NO" smtClean="0"/>
              <a:t>1</a:t>
            </a:fld>
            <a:endParaRPr lang="nb-NO"/>
          </a:p>
        </p:txBody>
      </p:sp>
    </p:spTree>
    <p:extLst>
      <p:ext uri="{BB962C8B-B14F-4D97-AF65-F5344CB8AC3E}">
        <p14:creationId xmlns:p14="http://schemas.microsoft.com/office/powerpoint/2010/main" val="2125915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8756D9F-FD0E-43BA-837E-B214847D912C}" type="slidenum">
              <a:rPr lang="nb-NO" smtClean="0"/>
              <a:t>2</a:t>
            </a:fld>
            <a:endParaRPr lang="nb-NO"/>
          </a:p>
        </p:txBody>
      </p:sp>
    </p:spTree>
    <p:extLst>
      <p:ext uri="{BB962C8B-B14F-4D97-AF65-F5344CB8AC3E}">
        <p14:creationId xmlns:p14="http://schemas.microsoft.com/office/powerpoint/2010/main" val="520783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8756D9F-FD0E-43BA-837E-B214847D912C}" type="slidenum">
              <a:rPr lang="nb-NO" smtClean="0"/>
              <a:t>7</a:t>
            </a:fld>
            <a:endParaRPr lang="nb-NO"/>
          </a:p>
        </p:txBody>
      </p:sp>
    </p:spTree>
    <p:extLst>
      <p:ext uri="{BB962C8B-B14F-4D97-AF65-F5344CB8AC3E}">
        <p14:creationId xmlns:p14="http://schemas.microsoft.com/office/powerpoint/2010/main" val="1974358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8756D9F-FD0E-43BA-837E-B214847D912C}" type="slidenum">
              <a:rPr lang="nb-NO" smtClean="0"/>
              <a:t>8</a:t>
            </a:fld>
            <a:endParaRPr lang="nb-NO"/>
          </a:p>
        </p:txBody>
      </p:sp>
    </p:spTree>
    <p:extLst>
      <p:ext uri="{BB962C8B-B14F-4D97-AF65-F5344CB8AC3E}">
        <p14:creationId xmlns:p14="http://schemas.microsoft.com/office/powerpoint/2010/main" val="277123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8756D9F-FD0E-43BA-837E-B214847D912C}" type="slidenum">
              <a:rPr lang="nb-NO" smtClean="0"/>
              <a:t>9</a:t>
            </a:fld>
            <a:endParaRPr lang="nb-NO"/>
          </a:p>
        </p:txBody>
      </p:sp>
    </p:spTree>
    <p:extLst>
      <p:ext uri="{BB962C8B-B14F-4D97-AF65-F5344CB8AC3E}">
        <p14:creationId xmlns:p14="http://schemas.microsoft.com/office/powerpoint/2010/main" val="3563573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D66D9408-264A-4489-B3DD-4D70840834A0}" type="datetimeFigureOut">
              <a:rPr lang="nb-NO" smtClean="0"/>
              <a:t>19.09.2018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52B4A32-9795-4302-BFFE-AF8B4F609315}" type="slidenum">
              <a:rPr lang="nb-NO" smtClean="0"/>
              <a:t>‹#›</a:t>
            </a:fld>
            <a:endParaRPr lang="nb-NO"/>
          </a:p>
        </p:txBody>
      </p:sp>
    </p:spTree>
    <p:extLst>
      <p:ext uri="{BB962C8B-B14F-4D97-AF65-F5344CB8AC3E}">
        <p14:creationId xmlns:p14="http://schemas.microsoft.com/office/powerpoint/2010/main" val="2026195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D66D9408-264A-4489-B3DD-4D70840834A0}" type="datetimeFigureOut">
              <a:rPr lang="nb-NO" smtClean="0"/>
              <a:t>19.09.2018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52B4A32-9795-4302-BFFE-AF8B4F609315}" type="slidenum">
              <a:rPr lang="nb-NO" smtClean="0"/>
              <a:t>‹#›</a:t>
            </a:fld>
            <a:endParaRPr lang="nb-NO"/>
          </a:p>
        </p:txBody>
      </p:sp>
    </p:spTree>
    <p:extLst>
      <p:ext uri="{BB962C8B-B14F-4D97-AF65-F5344CB8AC3E}">
        <p14:creationId xmlns:p14="http://schemas.microsoft.com/office/powerpoint/2010/main" val="366018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D66D9408-264A-4489-B3DD-4D70840834A0}" type="datetimeFigureOut">
              <a:rPr lang="nb-NO" smtClean="0"/>
              <a:t>19.09.2018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52B4A32-9795-4302-BFFE-AF8B4F609315}" type="slidenum">
              <a:rPr lang="nb-NO" smtClean="0"/>
              <a:t>‹#›</a:t>
            </a:fld>
            <a:endParaRPr lang="nb-NO"/>
          </a:p>
        </p:txBody>
      </p:sp>
    </p:spTree>
    <p:extLst>
      <p:ext uri="{BB962C8B-B14F-4D97-AF65-F5344CB8AC3E}">
        <p14:creationId xmlns:p14="http://schemas.microsoft.com/office/powerpoint/2010/main" val="58629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D66D9408-264A-4489-B3DD-4D70840834A0}" type="datetimeFigureOut">
              <a:rPr lang="nb-NO" smtClean="0"/>
              <a:t>19.09.2018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52B4A32-9795-4302-BFFE-AF8B4F609315}" type="slidenum">
              <a:rPr lang="nb-NO" smtClean="0"/>
              <a:t>‹#›</a:t>
            </a:fld>
            <a:endParaRPr lang="nb-NO"/>
          </a:p>
        </p:txBody>
      </p:sp>
    </p:spTree>
    <p:extLst>
      <p:ext uri="{BB962C8B-B14F-4D97-AF65-F5344CB8AC3E}">
        <p14:creationId xmlns:p14="http://schemas.microsoft.com/office/powerpoint/2010/main" val="2044524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D66D9408-264A-4489-B3DD-4D70840834A0}" type="datetimeFigureOut">
              <a:rPr lang="nb-NO" smtClean="0"/>
              <a:t>19.09.2018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52B4A32-9795-4302-BFFE-AF8B4F609315}" type="slidenum">
              <a:rPr lang="nb-NO" smtClean="0"/>
              <a:t>‹#›</a:t>
            </a:fld>
            <a:endParaRPr lang="nb-NO"/>
          </a:p>
        </p:txBody>
      </p:sp>
    </p:spTree>
    <p:extLst>
      <p:ext uri="{BB962C8B-B14F-4D97-AF65-F5344CB8AC3E}">
        <p14:creationId xmlns:p14="http://schemas.microsoft.com/office/powerpoint/2010/main" val="3287321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D66D9408-264A-4489-B3DD-4D70840834A0}" type="datetimeFigureOut">
              <a:rPr lang="nb-NO" smtClean="0"/>
              <a:t>19.09.2018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52B4A32-9795-4302-BFFE-AF8B4F609315}" type="slidenum">
              <a:rPr lang="nb-NO" smtClean="0"/>
              <a:t>‹#›</a:t>
            </a:fld>
            <a:endParaRPr lang="nb-NO"/>
          </a:p>
        </p:txBody>
      </p:sp>
    </p:spTree>
    <p:extLst>
      <p:ext uri="{BB962C8B-B14F-4D97-AF65-F5344CB8AC3E}">
        <p14:creationId xmlns:p14="http://schemas.microsoft.com/office/powerpoint/2010/main" val="2282251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D66D9408-264A-4489-B3DD-4D70840834A0}" type="datetimeFigureOut">
              <a:rPr lang="nb-NO" smtClean="0"/>
              <a:t>19.09.2018</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752B4A32-9795-4302-BFFE-AF8B4F609315}" type="slidenum">
              <a:rPr lang="nb-NO" smtClean="0"/>
              <a:t>‹#›</a:t>
            </a:fld>
            <a:endParaRPr lang="nb-NO"/>
          </a:p>
        </p:txBody>
      </p:sp>
    </p:spTree>
    <p:extLst>
      <p:ext uri="{BB962C8B-B14F-4D97-AF65-F5344CB8AC3E}">
        <p14:creationId xmlns:p14="http://schemas.microsoft.com/office/powerpoint/2010/main" val="511038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D66D9408-264A-4489-B3DD-4D70840834A0}" type="datetimeFigureOut">
              <a:rPr lang="nb-NO" smtClean="0"/>
              <a:t>19.09.2018</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752B4A32-9795-4302-BFFE-AF8B4F609315}" type="slidenum">
              <a:rPr lang="nb-NO" smtClean="0"/>
              <a:t>‹#›</a:t>
            </a:fld>
            <a:endParaRPr lang="nb-NO"/>
          </a:p>
        </p:txBody>
      </p:sp>
    </p:spTree>
    <p:extLst>
      <p:ext uri="{BB962C8B-B14F-4D97-AF65-F5344CB8AC3E}">
        <p14:creationId xmlns:p14="http://schemas.microsoft.com/office/powerpoint/2010/main" val="177838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D66D9408-264A-4489-B3DD-4D70840834A0}" type="datetimeFigureOut">
              <a:rPr lang="nb-NO" smtClean="0"/>
              <a:t>19.09.2018</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752B4A32-9795-4302-BFFE-AF8B4F609315}" type="slidenum">
              <a:rPr lang="nb-NO" smtClean="0"/>
              <a:t>‹#›</a:t>
            </a:fld>
            <a:endParaRPr lang="nb-NO"/>
          </a:p>
        </p:txBody>
      </p:sp>
    </p:spTree>
    <p:extLst>
      <p:ext uri="{BB962C8B-B14F-4D97-AF65-F5344CB8AC3E}">
        <p14:creationId xmlns:p14="http://schemas.microsoft.com/office/powerpoint/2010/main" val="837985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D66D9408-264A-4489-B3DD-4D70840834A0}" type="datetimeFigureOut">
              <a:rPr lang="nb-NO" smtClean="0"/>
              <a:t>19.09.2018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52B4A32-9795-4302-BFFE-AF8B4F609315}" type="slidenum">
              <a:rPr lang="nb-NO" smtClean="0"/>
              <a:t>‹#›</a:t>
            </a:fld>
            <a:endParaRPr lang="nb-NO"/>
          </a:p>
        </p:txBody>
      </p:sp>
    </p:spTree>
    <p:extLst>
      <p:ext uri="{BB962C8B-B14F-4D97-AF65-F5344CB8AC3E}">
        <p14:creationId xmlns:p14="http://schemas.microsoft.com/office/powerpoint/2010/main" val="122864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D66D9408-264A-4489-B3DD-4D70840834A0}" type="datetimeFigureOut">
              <a:rPr lang="nb-NO" smtClean="0"/>
              <a:t>19.09.2018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52B4A32-9795-4302-BFFE-AF8B4F609315}" type="slidenum">
              <a:rPr lang="nb-NO" smtClean="0"/>
              <a:t>‹#›</a:t>
            </a:fld>
            <a:endParaRPr lang="nb-NO"/>
          </a:p>
        </p:txBody>
      </p:sp>
    </p:spTree>
    <p:extLst>
      <p:ext uri="{BB962C8B-B14F-4D97-AF65-F5344CB8AC3E}">
        <p14:creationId xmlns:p14="http://schemas.microsoft.com/office/powerpoint/2010/main" val="122239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6D9408-264A-4489-B3DD-4D70840834A0}" type="datetimeFigureOut">
              <a:rPr lang="nb-NO" smtClean="0"/>
              <a:t>19.09.2018</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B4A32-9795-4302-BFFE-AF8B4F609315}" type="slidenum">
              <a:rPr lang="nb-NO" smtClean="0"/>
              <a:t>‹#›</a:t>
            </a:fld>
            <a:endParaRPr lang="nb-NO"/>
          </a:p>
        </p:txBody>
      </p:sp>
    </p:spTree>
    <p:extLst>
      <p:ext uri="{BB962C8B-B14F-4D97-AF65-F5344CB8AC3E}">
        <p14:creationId xmlns:p14="http://schemas.microsoft.com/office/powerpoint/2010/main" val="1064859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323528" y="188640"/>
            <a:ext cx="7772400" cy="1470025"/>
          </a:xfrm>
        </p:spPr>
        <p:txBody>
          <a:bodyPr/>
          <a:lstStyle/>
          <a:p>
            <a:r>
              <a:rPr lang="nb-NO" b="1" dirty="0" err="1" smtClean="0"/>
              <a:t>Develop</a:t>
            </a:r>
            <a:r>
              <a:rPr lang="nb-NO" b="1" dirty="0" smtClean="0"/>
              <a:t> </a:t>
            </a:r>
            <a:r>
              <a:rPr lang="nb-NO" b="1" dirty="0" err="1" smtClean="0"/>
              <a:t>research</a:t>
            </a:r>
            <a:r>
              <a:rPr lang="nb-NO" b="1" dirty="0" smtClean="0"/>
              <a:t> </a:t>
            </a:r>
            <a:r>
              <a:rPr lang="nb-NO" b="1" dirty="0" err="1" smtClean="0"/>
              <a:t>concepts</a:t>
            </a:r>
            <a:endParaRPr lang="nb-NO" b="1" dirty="0"/>
          </a:p>
        </p:txBody>
      </p:sp>
      <p:sp>
        <p:nvSpPr>
          <p:cNvPr id="4" name="Tittel 1"/>
          <p:cNvSpPr txBox="1">
            <a:spLocks/>
          </p:cNvSpPr>
          <p:nvPr/>
        </p:nvSpPr>
        <p:spPr>
          <a:xfrm>
            <a:off x="179512" y="1310903"/>
            <a:ext cx="8648601"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nb-NO" sz="2400" b="1" dirty="0" err="1" smtClean="0">
                <a:latin typeface="+mn-lt"/>
              </a:rPr>
              <a:t>Example</a:t>
            </a:r>
            <a:r>
              <a:rPr lang="nb-NO" sz="2400" b="1" dirty="0" smtClean="0">
                <a:latin typeface="+mn-lt"/>
              </a:rPr>
              <a:t> </a:t>
            </a:r>
            <a:r>
              <a:rPr lang="nb-NO" sz="2400" b="1" dirty="0" err="1" smtClean="0">
                <a:latin typeface="+mn-lt"/>
              </a:rPr>
              <a:t>questionnaire</a:t>
            </a:r>
            <a:r>
              <a:rPr lang="nb-NO" sz="2400" b="1" dirty="0" smtClean="0">
                <a:latin typeface="+mn-lt"/>
              </a:rPr>
              <a:t> </a:t>
            </a:r>
            <a:r>
              <a:rPr lang="nb-NO" sz="2400" b="1" dirty="0" err="1" smtClean="0">
                <a:latin typeface="+mn-lt"/>
              </a:rPr>
              <a:t>module</a:t>
            </a:r>
            <a:r>
              <a:rPr lang="nb-NO" sz="2400" b="1" dirty="0" smtClean="0">
                <a:latin typeface="+mn-lt"/>
              </a:rPr>
              <a:t> </a:t>
            </a:r>
            <a:r>
              <a:rPr lang="nb-NO" sz="2400" b="1" dirty="0" err="1" smtClean="0">
                <a:latin typeface="+mn-lt"/>
              </a:rPr>
              <a:t>topic</a:t>
            </a:r>
            <a:r>
              <a:rPr lang="nb-NO" sz="2400" b="1" dirty="0" smtClean="0">
                <a:latin typeface="+mn-lt"/>
              </a:rPr>
              <a:t>: </a:t>
            </a:r>
          </a:p>
          <a:p>
            <a:pPr algn="l">
              <a:lnSpc>
                <a:spcPct val="150000"/>
              </a:lnSpc>
            </a:pPr>
            <a:r>
              <a:rPr lang="en-US" sz="2000" dirty="0" smtClean="0">
                <a:solidFill>
                  <a:schemeClr val="tx2"/>
                </a:solidFill>
                <a:latin typeface="+mn-lt"/>
              </a:rPr>
              <a:t>Public Attitudes to Climate Change, Energy Security, and Energy Preferences</a:t>
            </a:r>
          </a:p>
          <a:p>
            <a:endParaRPr lang="nb-NO" sz="2800" dirty="0">
              <a:latin typeface="+mn-lt"/>
            </a:endParaRPr>
          </a:p>
        </p:txBody>
      </p:sp>
      <p:sp>
        <p:nvSpPr>
          <p:cNvPr id="6" name="Tittel 1"/>
          <p:cNvSpPr txBox="1">
            <a:spLocks/>
          </p:cNvSpPr>
          <p:nvPr/>
        </p:nvSpPr>
        <p:spPr>
          <a:xfrm>
            <a:off x="192138" y="2321420"/>
            <a:ext cx="8648601" cy="2592288"/>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60000"/>
              </a:lnSpc>
            </a:pPr>
            <a:r>
              <a:rPr lang="nb-NO" sz="2400" b="1" dirty="0" err="1" smtClean="0">
                <a:latin typeface="+mn-lt"/>
              </a:rPr>
              <a:t>Top</a:t>
            </a:r>
            <a:r>
              <a:rPr lang="nb-NO" sz="2400" b="1" dirty="0" smtClean="0">
                <a:latin typeface="+mn-lt"/>
              </a:rPr>
              <a:t> </a:t>
            </a:r>
            <a:r>
              <a:rPr lang="nb-NO" sz="2400" b="1" dirty="0" err="1" smtClean="0">
                <a:latin typeface="+mn-lt"/>
              </a:rPr>
              <a:t>level</a:t>
            </a:r>
            <a:r>
              <a:rPr lang="nb-NO" sz="2400" b="1" dirty="0" smtClean="0">
                <a:latin typeface="+mn-lt"/>
              </a:rPr>
              <a:t> </a:t>
            </a:r>
            <a:r>
              <a:rPr lang="nb-NO" sz="2400" b="1" dirty="0" err="1" smtClean="0">
                <a:latin typeface="+mn-lt"/>
              </a:rPr>
              <a:t>concepts</a:t>
            </a:r>
            <a:r>
              <a:rPr lang="nb-NO" sz="2400" b="1" dirty="0" smtClean="0">
                <a:latin typeface="+mn-lt"/>
              </a:rPr>
              <a:t>: </a:t>
            </a:r>
          </a:p>
          <a:p>
            <a:pPr marL="342900" lvl="0" indent="-342900" algn="l">
              <a:lnSpc>
                <a:spcPct val="160000"/>
              </a:lnSpc>
              <a:buFont typeface="Arial" panose="020B0604020202020204" pitchFamily="34" charset="0"/>
              <a:buChar char="•"/>
            </a:pPr>
            <a:r>
              <a:rPr lang="nb-NO" sz="2000" dirty="0" smtClean="0">
                <a:solidFill>
                  <a:schemeClr val="tx2"/>
                </a:solidFill>
              </a:rPr>
              <a:t>CLIMATE </a:t>
            </a:r>
            <a:r>
              <a:rPr lang="nb-NO" sz="2000" dirty="0">
                <a:solidFill>
                  <a:schemeClr val="tx2"/>
                </a:solidFill>
              </a:rPr>
              <a:t>CHANGE BELIEFS</a:t>
            </a:r>
          </a:p>
          <a:p>
            <a:pPr marL="342900" lvl="0" indent="-342900" algn="l">
              <a:buFont typeface="Arial" panose="020B0604020202020204" pitchFamily="34" charset="0"/>
              <a:buChar char="•"/>
            </a:pPr>
            <a:r>
              <a:rPr lang="nb-NO" sz="2000" dirty="0" smtClean="0">
                <a:solidFill>
                  <a:schemeClr val="tx2"/>
                </a:solidFill>
              </a:rPr>
              <a:t>CLIMATE </a:t>
            </a:r>
            <a:r>
              <a:rPr lang="nb-NO" sz="2000" dirty="0">
                <a:solidFill>
                  <a:schemeClr val="tx2"/>
                </a:solidFill>
              </a:rPr>
              <a:t>CHANGE SALIENCE</a:t>
            </a:r>
          </a:p>
          <a:p>
            <a:pPr marL="342900" lvl="0" indent="-342900" algn="l">
              <a:buFont typeface="Arial" panose="020B0604020202020204" pitchFamily="34" charset="0"/>
              <a:buChar char="•"/>
            </a:pPr>
            <a:r>
              <a:rPr lang="nb-NO" sz="2000" dirty="0" smtClean="0">
                <a:solidFill>
                  <a:schemeClr val="tx2"/>
                </a:solidFill>
              </a:rPr>
              <a:t>CLIMATE </a:t>
            </a:r>
            <a:r>
              <a:rPr lang="nb-NO" sz="2000" dirty="0">
                <a:solidFill>
                  <a:schemeClr val="tx2"/>
                </a:solidFill>
              </a:rPr>
              <a:t>CONCERN</a:t>
            </a:r>
          </a:p>
          <a:p>
            <a:pPr marL="342900" lvl="0" indent="-342900" algn="l">
              <a:buFont typeface="Arial" panose="020B0604020202020204" pitchFamily="34" charset="0"/>
              <a:buChar char="•"/>
            </a:pPr>
            <a:r>
              <a:rPr lang="nb-NO" sz="2000" dirty="0" smtClean="0">
                <a:solidFill>
                  <a:schemeClr val="tx2"/>
                </a:solidFill>
              </a:rPr>
              <a:t>EFFICACY BELIEFS……</a:t>
            </a:r>
            <a:endParaRPr lang="nb-NO" sz="2000" dirty="0">
              <a:solidFill>
                <a:schemeClr val="tx2"/>
              </a:solidFill>
            </a:endParaRPr>
          </a:p>
          <a:p>
            <a:pPr marL="342900" lvl="0" indent="-342900" algn="l">
              <a:buFont typeface="Arial" panose="020B0604020202020204" pitchFamily="34" charset="0"/>
              <a:buChar char="•"/>
            </a:pPr>
            <a:r>
              <a:rPr lang="nb-NO" sz="2000" dirty="0" smtClean="0">
                <a:solidFill>
                  <a:schemeClr val="tx2"/>
                </a:solidFill>
              </a:rPr>
              <a:t>ENERGY </a:t>
            </a:r>
            <a:r>
              <a:rPr lang="nb-NO" sz="2000" dirty="0">
                <a:solidFill>
                  <a:schemeClr val="tx2"/>
                </a:solidFill>
              </a:rPr>
              <a:t>DEMAND MEASURES</a:t>
            </a:r>
          </a:p>
          <a:p>
            <a:pPr marL="342900" lvl="0" indent="-342900" algn="l">
              <a:buFont typeface="Arial" panose="020B0604020202020204" pitchFamily="34" charset="0"/>
              <a:buChar char="•"/>
            </a:pPr>
            <a:r>
              <a:rPr lang="nb-NO" sz="2000" dirty="0">
                <a:solidFill>
                  <a:schemeClr val="tx2"/>
                </a:solidFill>
              </a:rPr>
              <a:t>ENERGY SECURITY </a:t>
            </a:r>
            <a:r>
              <a:rPr lang="nb-NO" sz="2000" dirty="0" smtClean="0">
                <a:solidFill>
                  <a:schemeClr val="tx2"/>
                </a:solidFill>
              </a:rPr>
              <a:t>CONCERN…..</a:t>
            </a:r>
            <a:endParaRPr lang="nb-NO" sz="2000" dirty="0">
              <a:solidFill>
                <a:schemeClr val="tx2"/>
              </a:solidFill>
            </a:endParaRPr>
          </a:p>
          <a:p>
            <a:pPr algn="l"/>
            <a:endParaRPr lang="nb-NO" sz="2800" dirty="0">
              <a:latin typeface="+mn-lt"/>
            </a:endParaRPr>
          </a:p>
        </p:txBody>
      </p:sp>
      <p:sp>
        <p:nvSpPr>
          <p:cNvPr id="7" name="Tittel 1"/>
          <p:cNvSpPr txBox="1">
            <a:spLocks/>
          </p:cNvSpPr>
          <p:nvPr/>
        </p:nvSpPr>
        <p:spPr>
          <a:xfrm>
            <a:off x="170383" y="4869160"/>
            <a:ext cx="8648601" cy="198884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nb-NO" sz="3100" b="1" dirty="0" smtClean="0">
                <a:latin typeface="+mn-lt"/>
              </a:rPr>
              <a:t>Sub-</a:t>
            </a:r>
            <a:r>
              <a:rPr lang="nb-NO" sz="3100" b="1" dirty="0" err="1" smtClean="0">
                <a:latin typeface="+mn-lt"/>
              </a:rPr>
              <a:t>concepts</a:t>
            </a:r>
            <a:r>
              <a:rPr lang="nb-NO" sz="3100" b="1" dirty="0" smtClean="0">
                <a:latin typeface="+mn-lt"/>
              </a:rPr>
              <a:t>: </a:t>
            </a:r>
          </a:p>
          <a:p>
            <a:pPr algn="l"/>
            <a:endParaRPr lang="nb-NO" sz="2400" b="1" dirty="0" smtClean="0">
              <a:latin typeface="+mn-lt"/>
            </a:endParaRPr>
          </a:p>
          <a:p>
            <a:pPr marL="342900" lvl="0" indent="-342900" algn="l">
              <a:buFont typeface="Arial" panose="020B0604020202020204" pitchFamily="34" charset="0"/>
              <a:buChar char="•"/>
            </a:pPr>
            <a:r>
              <a:rPr lang="nb-NO" sz="2200" dirty="0" smtClean="0">
                <a:solidFill>
                  <a:schemeClr val="tx2"/>
                </a:solidFill>
                <a:latin typeface="+mn-lt"/>
              </a:rPr>
              <a:t>CLIMATE CHANGE BELIEFS</a:t>
            </a:r>
            <a:r>
              <a:rPr lang="nb-NO" sz="2200" dirty="0">
                <a:solidFill>
                  <a:schemeClr val="tx2"/>
                </a:solidFill>
                <a:latin typeface="+mn-lt"/>
              </a:rPr>
              <a:t>	</a:t>
            </a:r>
            <a:endParaRPr lang="nb-NO" sz="2200" dirty="0" smtClean="0">
              <a:solidFill>
                <a:schemeClr val="tx2"/>
              </a:solidFill>
              <a:effectLst/>
              <a:latin typeface="+mn-lt"/>
            </a:endParaRPr>
          </a:p>
          <a:p>
            <a:pPr marL="800100" lvl="1" indent="-342900">
              <a:buFont typeface="Courier New" panose="02070309020205020404" pitchFamily="49" charset="0"/>
              <a:buChar char="o"/>
            </a:pPr>
            <a:r>
              <a:rPr lang="nb-NO" sz="2200" dirty="0">
                <a:solidFill>
                  <a:schemeClr val="tx2"/>
                </a:solidFill>
              </a:rPr>
              <a:t>CLIMATE CHANGE CAUSE</a:t>
            </a:r>
          </a:p>
          <a:p>
            <a:pPr marL="800100" lvl="1" indent="-342900">
              <a:buFont typeface="Courier New" panose="02070309020205020404" pitchFamily="49" charset="0"/>
              <a:buChar char="o"/>
            </a:pPr>
            <a:r>
              <a:rPr lang="nb-NO" sz="2200" dirty="0">
                <a:solidFill>
                  <a:schemeClr val="tx2"/>
                </a:solidFill>
              </a:rPr>
              <a:t>CLIMATE CHANGE IMPACT</a:t>
            </a:r>
          </a:p>
          <a:p>
            <a:pPr marL="800100" lvl="1" indent="-342900">
              <a:buFont typeface="Courier New" panose="02070309020205020404" pitchFamily="49" charset="0"/>
              <a:buChar char="o"/>
            </a:pPr>
            <a:r>
              <a:rPr lang="nb-NO" sz="2200" dirty="0">
                <a:solidFill>
                  <a:schemeClr val="tx2"/>
                </a:solidFill>
              </a:rPr>
              <a:t>CLIMATE CHANGE REALITY</a:t>
            </a:r>
          </a:p>
          <a:p>
            <a:endParaRPr lang="nb-NO" sz="2200" dirty="0">
              <a:latin typeface="+mn-lt"/>
            </a:endParaRPr>
          </a:p>
        </p:txBody>
      </p:sp>
      <p:pic>
        <p:nvPicPr>
          <p:cNvPr id="1028" name="Picture 4" descr="http://miljoagentene.no/getfile.php/1313558-1366992043/Bilder/Faste%20artikler/Fakta/Nord_soer/Scale.jpg%20%28thumbnail%2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2780928"/>
            <a:ext cx="3203999" cy="32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2590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47913"/>
          <a:stretch/>
        </p:blipFill>
        <p:spPr bwMode="auto">
          <a:xfrm>
            <a:off x="428311" y="1158961"/>
            <a:ext cx="3457575" cy="1781103"/>
          </a:xfrm>
          <a:prstGeom prst="rect">
            <a:avLst/>
          </a:prstGeom>
          <a:noFill/>
          <a:ln w="15875">
            <a:solidFill>
              <a:srgbClr val="C00000"/>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70920"/>
          <a:stretch/>
        </p:blipFill>
        <p:spPr bwMode="auto">
          <a:xfrm>
            <a:off x="390423" y="4869160"/>
            <a:ext cx="4000500" cy="1545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57458" b="23149"/>
          <a:stretch/>
        </p:blipFill>
        <p:spPr bwMode="auto">
          <a:xfrm>
            <a:off x="4589674" y="2815872"/>
            <a:ext cx="4000500" cy="1030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t="61281"/>
          <a:stretch/>
        </p:blipFill>
        <p:spPr bwMode="auto">
          <a:xfrm>
            <a:off x="4644008" y="5289828"/>
            <a:ext cx="4038600" cy="1331356"/>
          </a:xfrm>
          <a:prstGeom prst="rect">
            <a:avLst/>
          </a:prstGeom>
          <a:noFill/>
          <a:ln w="15875">
            <a:solidFill>
              <a:srgbClr val="C00000"/>
            </a:solidFill>
            <a:miter lim="800000"/>
            <a:headEnd/>
            <a:tailEnd/>
          </a:ln>
          <a:extLst>
            <a:ext uri="{909E8E84-426E-40DD-AFC4-6F175D3DCCD1}">
              <a14:hiddenFill xmlns:a14="http://schemas.microsoft.com/office/drawing/2010/main">
                <a:solidFill>
                  <a:schemeClr val="accent1"/>
                </a:solidFill>
              </a14:hiddenFill>
            </a:ext>
          </a:extLst>
        </p:spPr>
      </p:pic>
      <p:pic>
        <p:nvPicPr>
          <p:cNvPr id="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74920" r="1656"/>
          <a:stretch/>
        </p:blipFill>
        <p:spPr bwMode="auto">
          <a:xfrm>
            <a:off x="4621667" y="3829402"/>
            <a:ext cx="3934284" cy="13330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29080" b="41841"/>
          <a:stretch/>
        </p:blipFill>
        <p:spPr bwMode="auto">
          <a:xfrm>
            <a:off x="4568198" y="1158961"/>
            <a:ext cx="4000500" cy="1545555"/>
          </a:xfrm>
          <a:prstGeom prst="rect">
            <a:avLst/>
          </a:prstGeom>
          <a:noFill/>
          <a:ln w="15875">
            <a:solidFill>
              <a:srgbClr val="C00000"/>
            </a:solidFill>
            <a:miter lim="800000"/>
            <a:headEnd/>
            <a:tailEnd/>
          </a:ln>
          <a:extLst>
            <a:ext uri="{909E8E84-426E-40DD-AFC4-6F175D3DCCD1}">
              <a14:hiddenFill xmlns:a14="http://schemas.microsoft.com/office/drawing/2010/main">
                <a:solidFill>
                  <a:schemeClr val="accent1"/>
                </a:solidFill>
              </a14:hiddenFill>
            </a:ext>
          </a:extLst>
        </p:spPr>
      </p:pic>
      <p:pic>
        <p:nvPicPr>
          <p:cNvPr id="1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3622"/>
          <a:stretch/>
        </p:blipFill>
        <p:spPr bwMode="auto">
          <a:xfrm>
            <a:off x="420880" y="3068959"/>
            <a:ext cx="3457575" cy="1585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Rett linje 4"/>
          <p:cNvCxnSpPr/>
          <p:nvPr/>
        </p:nvCxnSpPr>
        <p:spPr>
          <a:xfrm>
            <a:off x="4211960" y="1158961"/>
            <a:ext cx="0" cy="5462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Tittel 1"/>
          <p:cNvSpPr>
            <a:spLocks noGrp="1"/>
          </p:cNvSpPr>
          <p:nvPr>
            <p:ph type="title"/>
          </p:nvPr>
        </p:nvSpPr>
        <p:spPr>
          <a:xfrm>
            <a:off x="438852" y="0"/>
            <a:ext cx="8597644" cy="1143000"/>
          </a:xfrm>
        </p:spPr>
        <p:txBody>
          <a:bodyPr>
            <a:normAutofit fontScale="90000"/>
          </a:bodyPr>
          <a:lstStyle/>
          <a:p>
            <a:r>
              <a:rPr lang="nb-NO" b="1" dirty="0" err="1" smtClean="0"/>
              <a:t>Add</a:t>
            </a:r>
            <a:r>
              <a:rPr lang="nb-NO" b="1" dirty="0" smtClean="0"/>
              <a:t> </a:t>
            </a:r>
            <a:r>
              <a:rPr lang="nb-NO" b="1" dirty="0" err="1" smtClean="0"/>
              <a:t>question</a:t>
            </a:r>
            <a:r>
              <a:rPr lang="nb-NO" b="1" dirty="0" smtClean="0"/>
              <a:t> </a:t>
            </a:r>
            <a:r>
              <a:rPr lang="nb-NO" b="1" dirty="0" err="1" smtClean="0"/>
              <a:t>constructs</a:t>
            </a:r>
            <a:r>
              <a:rPr lang="nb-NO" b="1" dirty="0" smtClean="0"/>
              <a:t> to instrument </a:t>
            </a:r>
            <a:r>
              <a:rPr lang="nb-NO" b="1" dirty="0" err="1" smtClean="0"/>
              <a:t>sequence</a:t>
            </a:r>
            <a:r>
              <a:rPr lang="nb-NO" b="1" dirty="0" smtClean="0"/>
              <a:t>; </a:t>
            </a:r>
            <a:r>
              <a:rPr lang="nb-NO" b="1" dirty="0" err="1" smtClean="0"/>
              <a:t>include</a:t>
            </a:r>
            <a:r>
              <a:rPr lang="nb-NO" b="1" dirty="0" smtClean="0"/>
              <a:t> </a:t>
            </a:r>
            <a:r>
              <a:rPr lang="nb-NO" b="1" dirty="0" err="1" smtClean="0"/>
              <a:t>flow</a:t>
            </a:r>
            <a:r>
              <a:rPr lang="nb-NO" b="1" dirty="0" smtClean="0"/>
              <a:t> </a:t>
            </a:r>
            <a:r>
              <a:rPr lang="nb-NO" b="1" dirty="0" err="1" smtClean="0"/>
              <a:t>logic</a:t>
            </a:r>
            <a:endParaRPr lang="nb-NO" b="1" dirty="0"/>
          </a:p>
        </p:txBody>
      </p:sp>
    </p:spTree>
    <p:extLst>
      <p:ext uri="{BB962C8B-B14F-4D97-AF65-F5344CB8AC3E}">
        <p14:creationId xmlns:p14="http://schemas.microsoft.com/office/powerpoint/2010/main" val="301258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352178" y="71834"/>
            <a:ext cx="8655358" cy="1470025"/>
          </a:xfrm>
        </p:spPr>
        <p:txBody>
          <a:bodyPr/>
          <a:lstStyle/>
          <a:p>
            <a:r>
              <a:rPr lang="nb-NO" b="1" dirty="0" err="1" smtClean="0"/>
              <a:t>C</a:t>
            </a:r>
            <a:r>
              <a:rPr lang="nb-NO" b="1" dirty="0" err="1" smtClean="0"/>
              <a:t>oncept</a:t>
            </a:r>
            <a:r>
              <a:rPr lang="nb-NO" b="1" dirty="0" smtClean="0"/>
              <a:t> </a:t>
            </a:r>
            <a:r>
              <a:rPr lang="nb-NO" b="1" dirty="0" err="1" smtClean="0"/>
              <a:t>scheme</a:t>
            </a:r>
            <a:r>
              <a:rPr lang="nb-NO" b="1" dirty="0" smtClean="0"/>
              <a:t> – a list </a:t>
            </a:r>
            <a:r>
              <a:rPr lang="nb-NO" b="1" dirty="0" err="1" smtClean="0"/>
              <a:t>of</a:t>
            </a:r>
            <a:r>
              <a:rPr lang="nb-NO" b="1" dirty="0" smtClean="0"/>
              <a:t> </a:t>
            </a:r>
            <a:r>
              <a:rPr lang="nb-NO" b="1" dirty="0" err="1" smtClean="0"/>
              <a:t>concepts</a:t>
            </a:r>
            <a:endParaRPr lang="nb-NO" dirty="0"/>
          </a:p>
        </p:txBody>
      </p:sp>
      <p:sp>
        <p:nvSpPr>
          <p:cNvPr id="5" name="Tittel 3"/>
          <p:cNvSpPr txBox="1">
            <a:spLocks/>
          </p:cNvSpPr>
          <p:nvPr/>
        </p:nvSpPr>
        <p:spPr>
          <a:xfrm>
            <a:off x="573321" y="806847"/>
            <a:ext cx="8434213"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nb-NO" sz="2400" b="1" dirty="0" err="1" smtClean="0"/>
              <a:t>Concept</a:t>
            </a:r>
            <a:r>
              <a:rPr lang="nb-NO" sz="2400" b="1" dirty="0" smtClean="0"/>
              <a:t> </a:t>
            </a:r>
            <a:r>
              <a:rPr lang="nb-NO" sz="2400" b="1" dirty="0" err="1" smtClean="0"/>
              <a:t>scheme</a:t>
            </a:r>
            <a:r>
              <a:rPr lang="nb-NO" sz="2400" b="1" dirty="0" smtClean="0"/>
              <a:t> </a:t>
            </a:r>
            <a:r>
              <a:rPr lang="nb-NO" sz="2400" b="1" dirty="0" err="1" smtClean="0"/>
              <a:t>example</a:t>
            </a:r>
            <a:r>
              <a:rPr lang="nb-NO" sz="2400" b="1" dirty="0" smtClean="0"/>
              <a:t>  ‘ATTITUDES TO CLIMATE CHANGE’</a:t>
            </a:r>
            <a:endParaRPr lang="nb-NO" sz="2400" dirty="0"/>
          </a:p>
        </p:txBody>
      </p:sp>
      <p:sp>
        <p:nvSpPr>
          <p:cNvPr id="6" name="Tittel 3"/>
          <p:cNvSpPr txBox="1">
            <a:spLocks/>
          </p:cNvSpPr>
          <p:nvPr/>
        </p:nvSpPr>
        <p:spPr>
          <a:xfrm>
            <a:off x="599567" y="2276872"/>
            <a:ext cx="3929075" cy="4941168"/>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nb-NO" sz="1800" b="1" dirty="0" smtClean="0">
                <a:latin typeface="+mn-lt"/>
              </a:rPr>
              <a:t>CLIMATE </a:t>
            </a:r>
            <a:r>
              <a:rPr lang="nb-NO" sz="1800" b="1" dirty="0">
                <a:latin typeface="+mn-lt"/>
              </a:rPr>
              <a:t>CHANGE BELIEFS</a:t>
            </a:r>
            <a:endParaRPr lang="nb-NO" sz="1800" dirty="0">
              <a:latin typeface="+mn-lt"/>
            </a:endParaRPr>
          </a:p>
          <a:p>
            <a:pPr lvl="1"/>
            <a:r>
              <a:rPr lang="nb-NO" dirty="0">
                <a:solidFill>
                  <a:schemeClr val="tx2"/>
                </a:solidFill>
              </a:rPr>
              <a:t>CLIMATE CHANGE CAUSE</a:t>
            </a:r>
          </a:p>
          <a:p>
            <a:pPr lvl="1"/>
            <a:r>
              <a:rPr lang="nb-NO" dirty="0">
                <a:solidFill>
                  <a:schemeClr val="tx2"/>
                </a:solidFill>
              </a:rPr>
              <a:t>CLIMATE CHANGE IMPACT</a:t>
            </a:r>
          </a:p>
          <a:p>
            <a:pPr lvl="1"/>
            <a:r>
              <a:rPr lang="nb-NO" dirty="0">
                <a:solidFill>
                  <a:schemeClr val="tx2"/>
                </a:solidFill>
              </a:rPr>
              <a:t>CLIMATE CHANGE REALITY</a:t>
            </a:r>
          </a:p>
          <a:p>
            <a:pPr lvl="0" algn="l"/>
            <a:r>
              <a:rPr lang="nb-NO" sz="1800" b="1" dirty="0" smtClean="0">
                <a:latin typeface="+mn-lt"/>
              </a:rPr>
              <a:t>CLIMATE </a:t>
            </a:r>
            <a:r>
              <a:rPr lang="nb-NO" sz="1800" b="1" dirty="0">
                <a:latin typeface="+mn-lt"/>
              </a:rPr>
              <a:t>CHANGE SALIENCE</a:t>
            </a:r>
            <a:endParaRPr lang="nb-NO" sz="1800" dirty="0">
              <a:latin typeface="+mn-lt"/>
            </a:endParaRPr>
          </a:p>
          <a:p>
            <a:pPr lvl="0" algn="l"/>
            <a:r>
              <a:rPr lang="nb-NO" sz="1800" b="1" dirty="0" smtClean="0">
                <a:latin typeface="+mn-lt"/>
              </a:rPr>
              <a:t>CLIMATE </a:t>
            </a:r>
            <a:r>
              <a:rPr lang="nb-NO" sz="1800" b="1" dirty="0">
                <a:latin typeface="+mn-lt"/>
              </a:rPr>
              <a:t>CONCERN</a:t>
            </a:r>
            <a:endParaRPr lang="nb-NO" sz="1800" dirty="0">
              <a:latin typeface="+mn-lt"/>
            </a:endParaRPr>
          </a:p>
          <a:p>
            <a:pPr lvl="0" algn="l"/>
            <a:r>
              <a:rPr lang="nb-NO" sz="1800" b="1" dirty="0" smtClean="0">
                <a:latin typeface="+mn-lt"/>
              </a:rPr>
              <a:t>EFFICACY </a:t>
            </a:r>
            <a:r>
              <a:rPr lang="nb-NO" sz="1800" b="1" dirty="0">
                <a:latin typeface="+mn-lt"/>
              </a:rPr>
              <a:t>BELIEFS</a:t>
            </a:r>
            <a:endParaRPr lang="nb-NO" sz="1800" dirty="0">
              <a:latin typeface="+mn-lt"/>
            </a:endParaRPr>
          </a:p>
          <a:p>
            <a:pPr lvl="1"/>
            <a:r>
              <a:rPr lang="nb-NO" dirty="0">
                <a:solidFill>
                  <a:schemeClr val="tx2"/>
                </a:solidFill>
              </a:rPr>
              <a:t>COLLECTIVE EFFICACY</a:t>
            </a:r>
          </a:p>
          <a:p>
            <a:pPr lvl="1"/>
            <a:r>
              <a:rPr lang="nb-NO" dirty="0">
                <a:solidFill>
                  <a:schemeClr val="tx2"/>
                </a:solidFill>
              </a:rPr>
              <a:t>COLLECTIVE OUTCOME EXPECTANCY</a:t>
            </a:r>
          </a:p>
          <a:p>
            <a:pPr lvl="1"/>
            <a:r>
              <a:rPr lang="nb-NO" dirty="0">
                <a:solidFill>
                  <a:schemeClr val="tx2"/>
                </a:solidFill>
              </a:rPr>
              <a:t>PERSONAL OUTCOME EXPECTANCY</a:t>
            </a:r>
          </a:p>
          <a:p>
            <a:pPr lvl="1"/>
            <a:r>
              <a:rPr lang="nb-NO" dirty="0">
                <a:solidFill>
                  <a:schemeClr val="tx2"/>
                </a:solidFill>
              </a:rPr>
              <a:t>SELF-EFFICACY</a:t>
            </a:r>
          </a:p>
          <a:p>
            <a:pPr lvl="1"/>
            <a:r>
              <a:rPr lang="nb-NO" dirty="0">
                <a:solidFill>
                  <a:schemeClr val="tx2"/>
                </a:solidFill>
              </a:rPr>
              <a:t>INSTITUTIONAL </a:t>
            </a:r>
            <a:r>
              <a:rPr lang="nb-NO" dirty="0" smtClean="0">
                <a:solidFill>
                  <a:schemeClr val="tx2"/>
                </a:solidFill>
              </a:rPr>
              <a:t>EFFICACY</a:t>
            </a:r>
          </a:p>
          <a:p>
            <a:pPr lvl="0" algn="l"/>
            <a:r>
              <a:rPr lang="nb-NO" sz="1800" b="1" dirty="0" smtClean="0"/>
              <a:t>ENERGY </a:t>
            </a:r>
            <a:r>
              <a:rPr lang="nb-NO" sz="1800" b="1" dirty="0"/>
              <a:t>DEMAND MEASURES</a:t>
            </a:r>
            <a:endParaRPr lang="nb-NO" sz="1800" dirty="0"/>
          </a:p>
          <a:p>
            <a:pPr lvl="1"/>
            <a:r>
              <a:rPr lang="nb-NO" dirty="0" smtClean="0">
                <a:solidFill>
                  <a:schemeClr val="tx2"/>
                </a:solidFill>
              </a:rPr>
              <a:t>ENERGY EFFICIENCY</a:t>
            </a:r>
          </a:p>
          <a:p>
            <a:pPr lvl="1"/>
            <a:r>
              <a:rPr lang="nb-NO" dirty="0" smtClean="0">
                <a:solidFill>
                  <a:schemeClr val="tx2"/>
                </a:solidFill>
              </a:rPr>
              <a:t>ENERGY CURTAILMENT</a:t>
            </a:r>
          </a:p>
          <a:p>
            <a:pPr lvl="1"/>
            <a:endParaRPr lang="nb-NO" dirty="0"/>
          </a:p>
          <a:p>
            <a:pPr algn="l"/>
            <a:r>
              <a:rPr lang="nb-NO" sz="1800" dirty="0">
                <a:latin typeface="+mn-lt"/>
              </a:rPr>
              <a:t> </a:t>
            </a:r>
          </a:p>
        </p:txBody>
      </p:sp>
      <p:sp>
        <p:nvSpPr>
          <p:cNvPr id="7" name="Tittel 3"/>
          <p:cNvSpPr txBox="1">
            <a:spLocks/>
          </p:cNvSpPr>
          <p:nvPr/>
        </p:nvSpPr>
        <p:spPr>
          <a:xfrm>
            <a:off x="4548064" y="1455787"/>
            <a:ext cx="4615358" cy="540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nb-NO" sz="1800" b="1" dirty="0" smtClean="0">
                <a:latin typeface="+mn-lt"/>
              </a:rPr>
              <a:t>ENERGY </a:t>
            </a:r>
            <a:r>
              <a:rPr lang="nb-NO" sz="1800" b="1" dirty="0">
                <a:latin typeface="+mn-lt"/>
              </a:rPr>
              <a:t>SECURITY CONCERN</a:t>
            </a:r>
            <a:endParaRPr lang="nb-NO" sz="1800" dirty="0">
              <a:latin typeface="+mn-lt"/>
            </a:endParaRPr>
          </a:p>
          <a:p>
            <a:pPr lvl="1"/>
            <a:r>
              <a:rPr lang="nb-NO" dirty="0">
                <a:solidFill>
                  <a:schemeClr val="tx2"/>
                </a:solidFill>
              </a:rPr>
              <a:t>ENERGY DEPENDENCY</a:t>
            </a:r>
          </a:p>
          <a:p>
            <a:pPr lvl="1"/>
            <a:r>
              <a:rPr lang="nb-NO" dirty="0">
                <a:solidFill>
                  <a:schemeClr val="tx2"/>
                </a:solidFill>
              </a:rPr>
              <a:t>ENERGY AFFORDABILITY</a:t>
            </a:r>
          </a:p>
          <a:p>
            <a:pPr lvl="1"/>
            <a:r>
              <a:rPr lang="nb-NO" dirty="0">
                <a:solidFill>
                  <a:schemeClr val="tx2"/>
                </a:solidFill>
              </a:rPr>
              <a:t>ENERGY RELIABILITY</a:t>
            </a:r>
          </a:p>
          <a:p>
            <a:pPr lvl="1"/>
            <a:r>
              <a:rPr lang="nb-NO" dirty="0">
                <a:solidFill>
                  <a:schemeClr val="tx2"/>
                </a:solidFill>
              </a:rPr>
              <a:t>ENERGY SUPPLY</a:t>
            </a:r>
          </a:p>
          <a:p>
            <a:pPr lvl="1"/>
            <a:r>
              <a:rPr lang="nb-NO" dirty="0">
                <a:solidFill>
                  <a:schemeClr val="tx2"/>
                </a:solidFill>
              </a:rPr>
              <a:t>INTERNAL AND EXTERNAL VULNERABILITY</a:t>
            </a:r>
          </a:p>
          <a:p>
            <a:pPr lvl="0" algn="l"/>
            <a:r>
              <a:rPr lang="nb-NO" sz="1800" b="1" dirty="0">
                <a:latin typeface="+mn-lt"/>
              </a:rPr>
              <a:t>ENERGY SUPPLY SOURCES</a:t>
            </a:r>
            <a:endParaRPr lang="nb-NO" sz="1800" dirty="0">
              <a:latin typeface="+mn-lt"/>
            </a:endParaRPr>
          </a:p>
          <a:p>
            <a:pPr lvl="1"/>
            <a:r>
              <a:rPr lang="nb-NO" dirty="0">
                <a:solidFill>
                  <a:schemeClr val="tx2"/>
                </a:solidFill>
              </a:rPr>
              <a:t>PREFERENCE FOR ENERGY SUPPLY SOURCES</a:t>
            </a:r>
          </a:p>
          <a:p>
            <a:pPr lvl="0" algn="l"/>
            <a:r>
              <a:rPr lang="nb-NO" sz="1800" b="1" dirty="0">
                <a:latin typeface="+mn-lt"/>
              </a:rPr>
              <a:t>PRO-ENVIRONMENTAL PERSONAL NORMS</a:t>
            </a:r>
            <a:endParaRPr lang="nb-NO" sz="1800" dirty="0">
              <a:latin typeface="+mn-lt"/>
            </a:endParaRPr>
          </a:p>
          <a:p>
            <a:pPr lvl="0" algn="l"/>
            <a:r>
              <a:rPr lang="nb-NO" sz="1800" b="1" dirty="0">
                <a:latin typeface="+mn-lt"/>
              </a:rPr>
              <a:t>PUBLIC-SPHERE BEHAVIORS</a:t>
            </a:r>
            <a:endParaRPr lang="nb-NO" sz="1800" dirty="0">
              <a:latin typeface="+mn-lt"/>
            </a:endParaRPr>
          </a:p>
          <a:p>
            <a:pPr algn="l"/>
            <a:r>
              <a:rPr lang="nb-NO" sz="1800" dirty="0">
                <a:latin typeface="+mn-lt"/>
              </a:rPr>
              <a:t> </a:t>
            </a:r>
          </a:p>
        </p:txBody>
      </p:sp>
      <p:sp>
        <p:nvSpPr>
          <p:cNvPr id="8" name="Tittel 3"/>
          <p:cNvSpPr txBox="1">
            <a:spLocks/>
          </p:cNvSpPr>
          <p:nvPr/>
        </p:nvSpPr>
        <p:spPr>
          <a:xfrm>
            <a:off x="573323" y="1355700"/>
            <a:ext cx="8434213"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nb-NO" sz="2400" b="1" dirty="0" err="1" smtClean="0"/>
              <a:t>Concepts</a:t>
            </a:r>
            <a:r>
              <a:rPr lang="nb-NO" sz="2400" b="1" dirty="0" smtClean="0"/>
              <a:t> in </a:t>
            </a:r>
            <a:r>
              <a:rPr lang="nb-NO" sz="2400" b="1" dirty="0" err="1" smtClean="0"/>
              <a:t>the</a:t>
            </a:r>
            <a:r>
              <a:rPr lang="nb-NO" sz="2400" b="1" dirty="0" smtClean="0"/>
              <a:t> </a:t>
            </a:r>
            <a:r>
              <a:rPr lang="nb-NO" sz="2400" b="1" dirty="0" err="1" smtClean="0"/>
              <a:t>scheme</a:t>
            </a:r>
            <a:r>
              <a:rPr lang="nb-NO" sz="2400" b="1" dirty="0" smtClean="0"/>
              <a:t>:</a:t>
            </a:r>
            <a:endParaRPr lang="nb-NO" sz="2400" dirty="0"/>
          </a:p>
        </p:txBody>
      </p:sp>
    </p:spTree>
    <p:extLst>
      <p:ext uri="{BB962C8B-B14F-4D97-AF65-F5344CB8AC3E}">
        <p14:creationId xmlns:p14="http://schemas.microsoft.com/office/powerpoint/2010/main" val="550303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251520" y="116632"/>
            <a:ext cx="8352928" cy="1470025"/>
          </a:xfrm>
        </p:spPr>
        <p:txBody>
          <a:bodyPr/>
          <a:lstStyle/>
          <a:p>
            <a:r>
              <a:rPr lang="nb-NO" b="1" dirty="0" err="1" smtClean="0"/>
              <a:t>C</a:t>
            </a:r>
            <a:r>
              <a:rPr lang="nb-NO" b="1" dirty="0" err="1" smtClean="0"/>
              <a:t>oncept</a:t>
            </a:r>
            <a:r>
              <a:rPr lang="nb-NO" b="1" dirty="0" smtClean="0"/>
              <a:t> - </a:t>
            </a:r>
            <a:r>
              <a:rPr lang="nb-NO" b="1" dirty="0" err="1" smtClean="0"/>
              <a:t>example</a:t>
            </a:r>
            <a:endParaRPr lang="nb-NO" dirty="0"/>
          </a:p>
        </p:txBody>
      </p:sp>
      <p:sp>
        <p:nvSpPr>
          <p:cNvPr id="5" name="Tittel 3"/>
          <p:cNvSpPr txBox="1">
            <a:spLocks/>
          </p:cNvSpPr>
          <p:nvPr/>
        </p:nvSpPr>
        <p:spPr>
          <a:xfrm>
            <a:off x="530275" y="908720"/>
            <a:ext cx="8434213"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nb-NO" sz="2400" b="1" dirty="0" err="1" smtClean="0"/>
              <a:t>Concept</a:t>
            </a:r>
            <a:r>
              <a:rPr lang="nb-NO" sz="2400" b="1" dirty="0" smtClean="0"/>
              <a:t> </a:t>
            </a:r>
            <a:r>
              <a:rPr lang="nb-NO" sz="2400" b="1" dirty="0" err="1" smtClean="0"/>
              <a:t>name</a:t>
            </a:r>
            <a:r>
              <a:rPr lang="nb-NO" sz="2400" b="1" dirty="0" smtClean="0"/>
              <a:t> ‘CLIMATE CHANGE BELIEF’</a:t>
            </a:r>
            <a:endParaRPr lang="nb-NO" sz="2400" dirty="0"/>
          </a:p>
        </p:txBody>
      </p:sp>
      <p:sp>
        <p:nvSpPr>
          <p:cNvPr id="6" name="Tittel 3"/>
          <p:cNvSpPr txBox="1">
            <a:spLocks/>
          </p:cNvSpPr>
          <p:nvPr/>
        </p:nvSpPr>
        <p:spPr>
          <a:xfrm>
            <a:off x="530275" y="1196752"/>
            <a:ext cx="8352928" cy="54005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nb-NO" sz="2400" b="1" dirty="0" err="1" smtClean="0"/>
              <a:t>Description</a:t>
            </a:r>
            <a:r>
              <a:rPr lang="nb-NO" sz="2400" b="1" dirty="0" smtClean="0"/>
              <a:t>: </a:t>
            </a:r>
            <a:r>
              <a:rPr lang="en-US" sz="2400" dirty="0" smtClean="0"/>
              <a:t>The concept of Climate Change Beliefs refers to propositional cognitions about the nature of climate change, covering people’s views on the reality, cause(s), and impacts of climate change. The climate change belief concept is specifically aimed at capturing people’s mental representation of the climate change phenomenon that they accept as true and their evaluative beliefs about the impacts. The concept is not intended to capture affective responses to the phenomenon, for example whether people are concerned, excited or indifferent about climate change. </a:t>
            </a:r>
            <a:endParaRPr lang="nb-NO" sz="2400" dirty="0"/>
          </a:p>
        </p:txBody>
      </p:sp>
    </p:spTree>
    <p:extLst>
      <p:ext uri="{BB962C8B-B14F-4D97-AF65-F5344CB8AC3E}">
        <p14:creationId xmlns:p14="http://schemas.microsoft.com/office/powerpoint/2010/main" val="3153753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95536" y="14828"/>
            <a:ext cx="8640960" cy="1143000"/>
          </a:xfrm>
        </p:spPr>
        <p:txBody>
          <a:bodyPr>
            <a:normAutofit fontScale="90000"/>
          </a:bodyPr>
          <a:lstStyle/>
          <a:p>
            <a:r>
              <a:rPr lang="nb-NO" b="1" dirty="0" err="1" smtClean="0"/>
              <a:t>Operationalise</a:t>
            </a:r>
            <a:r>
              <a:rPr lang="nb-NO" b="1" dirty="0" smtClean="0"/>
              <a:t> </a:t>
            </a:r>
            <a:r>
              <a:rPr lang="nb-NO" b="1" dirty="0" err="1" smtClean="0"/>
              <a:t>concepts</a:t>
            </a:r>
            <a:r>
              <a:rPr lang="nb-NO" b="1" dirty="0" smtClean="0"/>
              <a:t> </a:t>
            </a:r>
            <a:r>
              <a:rPr lang="nb-NO" b="1" dirty="0" err="1" smtClean="0"/>
              <a:t>into</a:t>
            </a:r>
            <a:r>
              <a:rPr lang="nb-NO" b="1" dirty="0" smtClean="0"/>
              <a:t> questions</a:t>
            </a:r>
            <a:endParaRPr lang="nb-NO" b="1" dirty="0"/>
          </a:p>
        </p:txBody>
      </p:sp>
      <p:sp>
        <p:nvSpPr>
          <p:cNvPr id="3" name="Plassholder for innhold 2"/>
          <p:cNvSpPr>
            <a:spLocks noGrp="1"/>
          </p:cNvSpPr>
          <p:nvPr>
            <p:ph idx="1"/>
          </p:nvPr>
        </p:nvSpPr>
        <p:spPr>
          <a:xfrm>
            <a:off x="420967" y="1196752"/>
            <a:ext cx="8229600" cy="4525963"/>
          </a:xfrm>
        </p:spPr>
        <p:txBody>
          <a:bodyPr/>
          <a:lstStyle/>
          <a:p>
            <a:pPr marL="0" lvl="0" indent="0">
              <a:buNone/>
            </a:pPr>
            <a:r>
              <a:rPr lang="nb-NO" sz="2000" b="1" dirty="0" smtClean="0">
                <a:latin typeface="+mn-lt"/>
              </a:rPr>
              <a:t>CLIMATE</a:t>
            </a:r>
            <a:r>
              <a:rPr lang="nb-NO" sz="1800" b="1" dirty="0" smtClean="0">
                <a:latin typeface="+mn-lt"/>
              </a:rPr>
              <a:t> CHANGE BELIEFS</a:t>
            </a:r>
            <a:endParaRPr lang="nb-NO" sz="1800" dirty="0" smtClean="0">
              <a:latin typeface="+mn-lt"/>
            </a:endParaRPr>
          </a:p>
          <a:p>
            <a:pPr marL="457200" lvl="1" indent="0">
              <a:buNone/>
            </a:pPr>
            <a:r>
              <a:rPr lang="nb-NO" sz="2000" dirty="0" smtClean="0">
                <a:solidFill>
                  <a:schemeClr val="tx2"/>
                </a:solidFill>
              </a:rPr>
              <a:t>CLIMATE CHANGE CAUSE</a:t>
            </a:r>
          </a:p>
          <a:p>
            <a:pPr marL="457200" lvl="1" indent="0">
              <a:buNone/>
            </a:pPr>
            <a:r>
              <a:rPr lang="nb-NO" sz="2000" dirty="0" smtClean="0">
                <a:solidFill>
                  <a:schemeClr val="tx2"/>
                </a:solidFill>
              </a:rPr>
              <a:t>CLIMATE CHANGE IMPACT</a:t>
            </a:r>
          </a:p>
          <a:p>
            <a:pPr marL="457200" lvl="1" indent="0">
              <a:buNone/>
            </a:pPr>
            <a:r>
              <a:rPr lang="nb-NO" sz="2000" dirty="0" smtClean="0">
                <a:solidFill>
                  <a:schemeClr val="tx2"/>
                </a:solidFill>
              </a:rPr>
              <a:t>CLIMATE CHANGE REALITY</a:t>
            </a:r>
          </a:p>
          <a:p>
            <a:endParaRPr lang="nb-NO" dirty="0"/>
          </a:p>
        </p:txBody>
      </p:sp>
      <p:sp>
        <p:nvSpPr>
          <p:cNvPr id="4" name="Rektangel 3"/>
          <p:cNvSpPr/>
          <p:nvPr/>
        </p:nvSpPr>
        <p:spPr>
          <a:xfrm>
            <a:off x="896141" y="1556792"/>
            <a:ext cx="3024336" cy="38744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ekstSylinder 4"/>
          <p:cNvSpPr txBox="1"/>
          <p:nvPr/>
        </p:nvSpPr>
        <p:spPr>
          <a:xfrm>
            <a:off x="3992232" y="1556792"/>
            <a:ext cx="4392488" cy="1477328"/>
          </a:xfrm>
          <a:prstGeom prst="rect">
            <a:avLst/>
          </a:prstGeom>
          <a:noFill/>
        </p:spPr>
        <p:txBody>
          <a:bodyPr wrap="square" rtlCol="0">
            <a:spAutoFit/>
          </a:bodyPr>
          <a:lstStyle/>
          <a:p>
            <a:r>
              <a:rPr lang="en-US" b="1" dirty="0" smtClean="0"/>
              <a:t>Description: </a:t>
            </a:r>
            <a:r>
              <a:rPr lang="en-US" dirty="0" smtClean="0"/>
              <a:t>Climate Change Cause refers to beliefs about the causes of climate change, that is, whether people think climate change is caused by human activity, natural processes, or a combination of the two</a:t>
            </a:r>
            <a:endParaRPr lang="nb-NO" dirty="0"/>
          </a:p>
        </p:txBody>
      </p:sp>
      <p:sp>
        <p:nvSpPr>
          <p:cNvPr id="6" name="Plassholder for innhold 2"/>
          <p:cNvSpPr txBox="1">
            <a:spLocks/>
          </p:cNvSpPr>
          <p:nvPr/>
        </p:nvSpPr>
        <p:spPr>
          <a:xfrm>
            <a:off x="456925" y="3573015"/>
            <a:ext cx="873698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nb-NO" sz="2000" b="1" dirty="0" err="1" smtClean="0"/>
              <a:t>Question</a:t>
            </a:r>
            <a:r>
              <a:rPr lang="nb-NO" sz="2000" b="1" dirty="0" smtClean="0"/>
              <a:t> </a:t>
            </a:r>
            <a:r>
              <a:rPr lang="nb-NO" sz="2000" b="1" dirty="0" err="1" smtClean="0"/>
              <a:t>text</a:t>
            </a:r>
            <a:endParaRPr lang="nb-NO" sz="2000" b="1" dirty="0" smtClean="0"/>
          </a:p>
          <a:p>
            <a:pPr marL="0" indent="0">
              <a:buNone/>
            </a:pPr>
            <a:r>
              <a:rPr lang="en-US" sz="1800" dirty="0" smtClean="0"/>
              <a:t>Do you think that climate change is caused by natural processes, human activity or both?</a:t>
            </a:r>
            <a:endParaRPr lang="nb-NO" sz="1800" dirty="0" smtClean="0"/>
          </a:p>
          <a:p>
            <a:endParaRPr lang="nb-NO" dirty="0"/>
          </a:p>
        </p:txBody>
      </p:sp>
      <p:sp>
        <p:nvSpPr>
          <p:cNvPr id="7" name="Rektangel 6"/>
          <p:cNvSpPr/>
          <p:nvPr/>
        </p:nvSpPr>
        <p:spPr>
          <a:xfrm>
            <a:off x="456925" y="4282404"/>
            <a:ext cx="5774764" cy="2062103"/>
          </a:xfrm>
          <a:prstGeom prst="rect">
            <a:avLst/>
          </a:prstGeom>
        </p:spPr>
        <p:txBody>
          <a:bodyPr wrap="square">
            <a:spAutoFit/>
          </a:bodyPr>
          <a:lstStyle/>
          <a:p>
            <a:r>
              <a:rPr lang="nb-NO" sz="2000" b="1" dirty="0" err="1" smtClean="0"/>
              <a:t>Response</a:t>
            </a:r>
            <a:r>
              <a:rPr lang="nb-NO" sz="2000" b="1" dirty="0" smtClean="0"/>
              <a:t> </a:t>
            </a:r>
            <a:r>
              <a:rPr lang="nb-NO" sz="2000" b="1" dirty="0" err="1" smtClean="0"/>
              <a:t>domain</a:t>
            </a:r>
            <a:endParaRPr lang="nb-NO" sz="2000" b="1" dirty="0" smtClean="0"/>
          </a:p>
          <a:p>
            <a:pPr marL="342900" indent="-342900">
              <a:buAutoNum type="arabicPlain"/>
            </a:pPr>
            <a:r>
              <a:rPr lang="en-US" dirty="0" smtClean="0"/>
              <a:t>Entirely by natural processes</a:t>
            </a:r>
          </a:p>
          <a:p>
            <a:pPr marL="342900" indent="-342900">
              <a:buAutoNum type="arabicPlain"/>
            </a:pPr>
            <a:r>
              <a:rPr lang="en-US" dirty="0" smtClean="0"/>
              <a:t>Mainly by natural processes</a:t>
            </a:r>
          </a:p>
          <a:p>
            <a:pPr marL="342900" indent="-342900">
              <a:buAutoNum type="arabicPlain"/>
            </a:pPr>
            <a:r>
              <a:rPr lang="en-US" dirty="0" smtClean="0"/>
              <a:t>About equally by natural processes and human activity</a:t>
            </a:r>
          </a:p>
          <a:p>
            <a:pPr marL="342900" indent="-342900">
              <a:buAutoNum type="arabicPlain"/>
            </a:pPr>
            <a:r>
              <a:rPr lang="en-US" dirty="0" smtClean="0"/>
              <a:t>Mainly by human activity</a:t>
            </a:r>
          </a:p>
          <a:p>
            <a:pPr marL="342900" indent="-342900">
              <a:buAutoNum type="arabicPlain"/>
            </a:pPr>
            <a:r>
              <a:rPr lang="en-US" dirty="0" smtClean="0"/>
              <a:t>Entirely by human activity</a:t>
            </a:r>
          </a:p>
          <a:p>
            <a:pPr marL="342900" indent="-342900">
              <a:buAutoNum type="arabicPlain"/>
            </a:pPr>
            <a:endParaRPr lang="nb-NO" dirty="0"/>
          </a:p>
        </p:txBody>
      </p:sp>
      <p:sp>
        <p:nvSpPr>
          <p:cNvPr id="8" name="Rektangel 7"/>
          <p:cNvSpPr/>
          <p:nvPr/>
        </p:nvSpPr>
        <p:spPr>
          <a:xfrm>
            <a:off x="6012160" y="4653136"/>
            <a:ext cx="3456384" cy="1508105"/>
          </a:xfrm>
          <a:prstGeom prst="rect">
            <a:avLst/>
          </a:prstGeom>
        </p:spPr>
        <p:txBody>
          <a:bodyPr wrap="square">
            <a:spAutoFit/>
          </a:bodyPr>
          <a:lstStyle/>
          <a:p>
            <a:r>
              <a:rPr lang="nb-NO" sz="2000" b="1" dirty="0" err="1" smtClean="0"/>
              <a:t>Missing</a:t>
            </a:r>
            <a:r>
              <a:rPr lang="nb-NO" sz="2000" b="1" dirty="0" smtClean="0"/>
              <a:t>/</a:t>
            </a:r>
            <a:r>
              <a:rPr lang="nb-NO" sz="2000" b="1" dirty="0" err="1" smtClean="0"/>
              <a:t>hidden</a:t>
            </a:r>
            <a:r>
              <a:rPr lang="nb-NO" sz="2000" b="1" dirty="0" smtClean="0"/>
              <a:t> </a:t>
            </a:r>
            <a:r>
              <a:rPr lang="nb-NO" sz="2000" b="1" dirty="0" err="1" smtClean="0"/>
              <a:t>categories</a:t>
            </a:r>
            <a:endParaRPr lang="nb-NO" sz="2000" b="1" dirty="0" smtClean="0"/>
          </a:p>
          <a:p>
            <a:r>
              <a:rPr lang="en-US" dirty="0" smtClean="0"/>
              <a:t>55 I don’t think climate change </a:t>
            </a:r>
          </a:p>
          <a:p>
            <a:r>
              <a:rPr lang="en-US" dirty="0" smtClean="0"/>
              <a:t>is happening</a:t>
            </a:r>
          </a:p>
          <a:p>
            <a:r>
              <a:rPr lang="nb-NO" dirty="0" smtClean="0"/>
              <a:t>77 </a:t>
            </a:r>
            <a:r>
              <a:rPr lang="nb-NO" dirty="0" err="1" smtClean="0"/>
              <a:t>Refusal</a:t>
            </a:r>
            <a:endParaRPr lang="nb-NO" dirty="0" smtClean="0"/>
          </a:p>
          <a:p>
            <a:r>
              <a:rPr lang="nb-NO" dirty="0" smtClean="0"/>
              <a:t>88 </a:t>
            </a:r>
            <a:r>
              <a:rPr lang="nb-NO" dirty="0" err="1" smtClean="0"/>
              <a:t>Don’t</a:t>
            </a:r>
            <a:r>
              <a:rPr lang="nb-NO" dirty="0" smtClean="0"/>
              <a:t> </a:t>
            </a:r>
            <a:r>
              <a:rPr lang="nb-NO" dirty="0" err="1" smtClean="0"/>
              <a:t>know</a:t>
            </a:r>
            <a:endParaRPr lang="nb-NO" dirty="0"/>
          </a:p>
        </p:txBody>
      </p:sp>
      <p:sp>
        <p:nvSpPr>
          <p:cNvPr id="9" name="Tittel 1"/>
          <p:cNvSpPr txBox="1">
            <a:spLocks/>
          </p:cNvSpPr>
          <p:nvPr/>
        </p:nvSpPr>
        <p:spPr>
          <a:xfrm>
            <a:off x="456925" y="280342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nb-NO" sz="2400" b="1" dirty="0" err="1" smtClean="0"/>
              <a:t>Question</a:t>
            </a:r>
            <a:r>
              <a:rPr lang="nb-NO" sz="2400" b="1" dirty="0" smtClean="0"/>
              <a:t> item – a </a:t>
            </a:r>
            <a:r>
              <a:rPr lang="nb-NO" sz="2400" b="1" dirty="0" err="1" smtClean="0"/>
              <a:t>reusable</a:t>
            </a:r>
            <a:r>
              <a:rPr lang="nb-NO" sz="2400" b="1" dirty="0" smtClean="0"/>
              <a:t> </a:t>
            </a:r>
            <a:r>
              <a:rPr lang="nb-NO" sz="2400" b="1" dirty="0" err="1" smtClean="0"/>
              <a:t>question</a:t>
            </a:r>
            <a:endParaRPr lang="nb-NO" sz="2400" b="1" dirty="0"/>
          </a:p>
        </p:txBody>
      </p:sp>
      <p:sp>
        <p:nvSpPr>
          <p:cNvPr id="10" name="Rektangel 9"/>
          <p:cNvSpPr/>
          <p:nvPr/>
        </p:nvSpPr>
        <p:spPr>
          <a:xfrm>
            <a:off x="395536" y="1052736"/>
            <a:ext cx="8136904" cy="20882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840858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95536" y="188640"/>
            <a:ext cx="8229600" cy="1143000"/>
          </a:xfrm>
        </p:spPr>
        <p:txBody>
          <a:bodyPr>
            <a:normAutofit/>
          </a:bodyPr>
          <a:lstStyle/>
          <a:p>
            <a:r>
              <a:rPr lang="nb-NO" b="1" dirty="0" err="1" smtClean="0"/>
              <a:t>Operationalisation</a:t>
            </a:r>
            <a:r>
              <a:rPr lang="nb-NO" b="1" dirty="0" smtClean="0"/>
              <a:t> </a:t>
            </a:r>
            <a:r>
              <a:rPr lang="nb-NO" b="1" dirty="0" err="1" smtClean="0"/>
              <a:t>ctd</a:t>
            </a:r>
            <a:r>
              <a:rPr lang="nb-NO" b="1" dirty="0" smtClean="0"/>
              <a:t>. </a:t>
            </a:r>
            <a:endParaRPr lang="nb-NO" b="1" dirty="0"/>
          </a:p>
        </p:txBody>
      </p:sp>
      <p:sp>
        <p:nvSpPr>
          <p:cNvPr id="3" name="Plassholder for innhold 2"/>
          <p:cNvSpPr>
            <a:spLocks noGrp="1"/>
          </p:cNvSpPr>
          <p:nvPr>
            <p:ph idx="1"/>
          </p:nvPr>
        </p:nvSpPr>
        <p:spPr>
          <a:xfrm>
            <a:off x="420967" y="1196752"/>
            <a:ext cx="8229600" cy="4525963"/>
          </a:xfrm>
        </p:spPr>
        <p:txBody>
          <a:bodyPr/>
          <a:lstStyle/>
          <a:p>
            <a:pPr marL="0" lvl="0" indent="0">
              <a:buNone/>
            </a:pPr>
            <a:r>
              <a:rPr lang="nb-NO" sz="2000" b="1" dirty="0" smtClean="0">
                <a:latin typeface="+mn-lt"/>
              </a:rPr>
              <a:t>CLIMATE</a:t>
            </a:r>
            <a:r>
              <a:rPr lang="nb-NO" sz="1800" b="1" dirty="0" smtClean="0">
                <a:latin typeface="+mn-lt"/>
              </a:rPr>
              <a:t> CHANGE BELIEFS</a:t>
            </a:r>
            <a:endParaRPr lang="nb-NO" sz="1800" dirty="0" smtClean="0">
              <a:latin typeface="+mn-lt"/>
            </a:endParaRPr>
          </a:p>
          <a:p>
            <a:pPr marL="457200" lvl="1" indent="0">
              <a:buNone/>
            </a:pPr>
            <a:r>
              <a:rPr lang="nb-NO" sz="2000" dirty="0" smtClean="0">
                <a:solidFill>
                  <a:schemeClr val="tx2"/>
                </a:solidFill>
              </a:rPr>
              <a:t>CLIMATE CHANGE CAUSE</a:t>
            </a:r>
          </a:p>
          <a:p>
            <a:pPr marL="457200" lvl="1" indent="0">
              <a:buNone/>
            </a:pPr>
            <a:r>
              <a:rPr lang="nb-NO" sz="2000" dirty="0" smtClean="0">
                <a:solidFill>
                  <a:schemeClr val="tx2"/>
                </a:solidFill>
              </a:rPr>
              <a:t>CLIMATE CHANGE IMPACT</a:t>
            </a:r>
          </a:p>
          <a:p>
            <a:pPr marL="457200" lvl="1" indent="0">
              <a:buNone/>
            </a:pPr>
            <a:r>
              <a:rPr lang="nb-NO" sz="2000" dirty="0" smtClean="0">
                <a:solidFill>
                  <a:schemeClr val="tx2"/>
                </a:solidFill>
              </a:rPr>
              <a:t>CLIMATE CHANGE REALITY</a:t>
            </a:r>
          </a:p>
          <a:p>
            <a:pPr marL="457200" lvl="1" indent="0">
              <a:buNone/>
            </a:pPr>
            <a:endParaRPr lang="nb-NO" dirty="0"/>
          </a:p>
        </p:txBody>
      </p:sp>
      <p:sp>
        <p:nvSpPr>
          <p:cNvPr id="4" name="Rektangel 3"/>
          <p:cNvSpPr/>
          <p:nvPr/>
        </p:nvSpPr>
        <p:spPr>
          <a:xfrm>
            <a:off x="896141" y="1944241"/>
            <a:ext cx="3024336" cy="38744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ekstSylinder 4"/>
          <p:cNvSpPr txBox="1"/>
          <p:nvPr/>
        </p:nvSpPr>
        <p:spPr>
          <a:xfrm>
            <a:off x="3992232" y="1556792"/>
            <a:ext cx="4392488" cy="1200329"/>
          </a:xfrm>
          <a:prstGeom prst="rect">
            <a:avLst/>
          </a:prstGeom>
          <a:noFill/>
        </p:spPr>
        <p:txBody>
          <a:bodyPr wrap="square" rtlCol="0">
            <a:spAutoFit/>
          </a:bodyPr>
          <a:lstStyle/>
          <a:p>
            <a:r>
              <a:rPr lang="en-US" b="1" dirty="0" smtClean="0"/>
              <a:t>Description: </a:t>
            </a:r>
            <a:r>
              <a:rPr lang="en-US" dirty="0" smtClean="0"/>
              <a:t>Climate Change Impact refers to evaluative beliefs about how positive or negative the impacts of climate change will be.</a:t>
            </a:r>
            <a:endParaRPr lang="nb-NO" dirty="0"/>
          </a:p>
        </p:txBody>
      </p:sp>
      <p:sp>
        <p:nvSpPr>
          <p:cNvPr id="6" name="Plassholder for innhold 2"/>
          <p:cNvSpPr txBox="1">
            <a:spLocks/>
          </p:cNvSpPr>
          <p:nvPr/>
        </p:nvSpPr>
        <p:spPr>
          <a:xfrm>
            <a:off x="456925" y="3946428"/>
            <a:ext cx="873698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nb-NO" sz="2000" b="1" dirty="0" err="1" smtClean="0"/>
              <a:t>Question</a:t>
            </a:r>
            <a:r>
              <a:rPr lang="nb-NO" sz="2000" b="1" dirty="0" smtClean="0"/>
              <a:t> </a:t>
            </a:r>
            <a:r>
              <a:rPr lang="nb-NO" sz="2000" b="1" dirty="0" err="1" smtClean="0"/>
              <a:t>text</a:t>
            </a:r>
            <a:endParaRPr lang="nb-NO" sz="2000" b="1" dirty="0" smtClean="0"/>
          </a:p>
          <a:p>
            <a:pPr marL="0" indent="0">
              <a:buNone/>
            </a:pPr>
            <a:r>
              <a:rPr lang="en-US" sz="1800" dirty="0" smtClean="0"/>
              <a:t>How good or bad do you think the impact of climate change will be on people across the world?</a:t>
            </a:r>
            <a:endParaRPr lang="nb-NO" dirty="0"/>
          </a:p>
        </p:txBody>
      </p:sp>
      <p:sp>
        <p:nvSpPr>
          <p:cNvPr id="7" name="Rektangel 6"/>
          <p:cNvSpPr/>
          <p:nvPr/>
        </p:nvSpPr>
        <p:spPr>
          <a:xfrm>
            <a:off x="456925" y="5067309"/>
            <a:ext cx="5774764" cy="954107"/>
          </a:xfrm>
          <a:prstGeom prst="rect">
            <a:avLst/>
          </a:prstGeom>
        </p:spPr>
        <p:txBody>
          <a:bodyPr wrap="square">
            <a:spAutoFit/>
          </a:bodyPr>
          <a:lstStyle/>
          <a:p>
            <a:r>
              <a:rPr lang="nb-NO" sz="2000" b="1" dirty="0" err="1" smtClean="0"/>
              <a:t>Response</a:t>
            </a:r>
            <a:r>
              <a:rPr lang="nb-NO" sz="2000" b="1" dirty="0" smtClean="0"/>
              <a:t> </a:t>
            </a:r>
            <a:r>
              <a:rPr lang="nb-NO" sz="2000" b="1" dirty="0" err="1" smtClean="0"/>
              <a:t>domain</a:t>
            </a:r>
            <a:endParaRPr lang="nb-NO" sz="2000" b="1" dirty="0" smtClean="0"/>
          </a:p>
          <a:p>
            <a:r>
              <a:rPr lang="en-US" dirty="0" smtClean="0"/>
              <a:t>Extremely bad                                            </a:t>
            </a:r>
            <a:r>
              <a:rPr lang="en-US" dirty="0" smtClean="0"/>
              <a:t>Extremely good</a:t>
            </a:r>
            <a:endParaRPr lang="en-US" dirty="0" smtClean="0"/>
          </a:p>
          <a:p>
            <a:r>
              <a:rPr lang="en-US" dirty="0" smtClean="0"/>
              <a:t>           0     1     2     3     4     5     6     7     8     9     10</a:t>
            </a:r>
            <a:endParaRPr lang="nb-NO" dirty="0"/>
          </a:p>
        </p:txBody>
      </p:sp>
      <p:sp>
        <p:nvSpPr>
          <p:cNvPr id="8" name="Rektangel 7"/>
          <p:cNvSpPr/>
          <p:nvPr/>
        </p:nvSpPr>
        <p:spPr>
          <a:xfrm>
            <a:off x="5747937" y="5128198"/>
            <a:ext cx="3456384" cy="954107"/>
          </a:xfrm>
          <a:prstGeom prst="rect">
            <a:avLst/>
          </a:prstGeom>
        </p:spPr>
        <p:txBody>
          <a:bodyPr wrap="square">
            <a:spAutoFit/>
          </a:bodyPr>
          <a:lstStyle/>
          <a:p>
            <a:r>
              <a:rPr lang="nb-NO" sz="2000" b="1" dirty="0" err="1" smtClean="0"/>
              <a:t>Missing</a:t>
            </a:r>
            <a:r>
              <a:rPr lang="nb-NO" sz="2000" b="1" dirty="0" smtClean="0"/>
              <a:t>/</a:t>
            </a:r>
            <a:r>
              <a:rPr lang="nb-NO" sz="2000" b="1" dirty="0" err="1" smtClean="0"/>
              <a:t>hidden</a:t>
            </a:r>
            <a:r>
              <a:rPr lang="nb-NO" sz="2000" b="1" dirty="0" smtClean="0"/>
              <a:t> </a:t>
            </a:r>
            <a:r>
              <a:rPr lang="nb-NO" sz="2000" b="1" dirty="0" err="1" smtClean="0"/>
              <a:t>categories</a:t>
            </a:r>
            <a:endParaRPr lang="nb-NO" sz="2000" b="1" dirty="0" smtClean="0"/>
          </a:p>
          <a:p>
            <a:r>
              <a:rPr lang="nb-NO" dirty="0" smtClean="0"/>
              <a:t>77 </a:t>
            </a:r>
            <a:r>
              <a:rPr lang="nb-NO" dirty="0" err="1" smtClean="0"/>
              <a:t>Refusal</a:t>
            </a:r>
            <a:endParaRPr lang="nb-NO" dirty="0" smtClean="0"/>
          </a:p>
          <a:p>
            <a:r>
              <a:rPr lang="nb-NO" dirty="0" smtClean="0"/>
              <a:t>88 </a:t>
            </a:r>
            <a:r>
              <a:rPr lang="nb-NO" dirty="0" err="1" smtClean="0"/>
              <a:t>Don’t</a:t>
            </a:r>
            <a:r>
              <a:rPr lang="nb-NO" dirty="0" smtClean="0"/>
              <a:t> </a:t>
            </a:r>
            <a:r>
              <a:rPr lang="nb-NO" dirty="0" err="1" smtClean="0"/>
              <a:t>know</a:t>
            </a:r>
            <a:endParaRPr lang="nb-NO" dirty="0"/>
          </a:p>
        </p:txBody>
      </p:sp>
      <p:sp>
        <p:nvSpPr>
          <p:cNvPr id="9" name="Tittel 1"/>
          <p:cNvSpPr txBox="1">
            <a:spLocks/>
          </p:cNvSpPr>
          <p:nvPr/>
        </p:nvSpPr>
        <p:spPr>
          <a:xfrm>
            <a:off x="395536" y="299695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nb-NO" sz="2400" b="1" dirty="0" err="1" smtClean="0"/>
              <a:t>Question</a:t>
            </a:r>
            <a:r>
              <a:rPr lang="nb-NO" sz="2400" b="1" dirty="0" smtClean="0"/>
              <a:t> item</a:t>
            </a:r>
            <a:endParaRPr lang="nb-NO" sz="2400" b="1" dirty="0"/>
          </a:p>
        </p:txBody>
      </p:sp>
      <p:sp>
        <p:nvSpPr>
          <p:cNvPr id="10" name="Rektangel 9"/>
          <p:cNvSpPr/>
          <p:nvPr/>
        </p:nvSpPr>
        <p:spPr>
          <a:xfrm>
            <a:off x="395536" y="1052736"/>
            <a:ext cx="8136904" cy="20882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868359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00965" y="116632"/>
            <a:ext cx="8229600" cy="1143000"/>
          </a:xfrm>
        </p:spPr>
        <p:txBody>
          <a:bodyPr>
            <a:normAutofit/>
          </a:bodyPr>
          <a:lstStyle/>
          <a:p>
            <a:r>
              <a:rPr lang="nb-NO" b="1" dirty="0" err="1" smtClean="0"/>
              <a:t>Operationalisation</a:t>
            </a:r>
            <a:r>
              <a:rPr lang="nb-NO" b="1" dirty="0" smtClean="0"/>
              <a:t> </a:t>
            </a:r>
            <a:r>
              <a:rPr lang="nb-NO" b="1" dirty="0" err="1" smtClean="0"/>
              <a:t>ctd</a:t>
            </a:r>
            <a:r>
              <a:rPr lang="nb-NO" b="1" dirty="0" smtClean="0"/>
              <a:t>.</a:t>
            </a:r>
            <a:endParaRPr lang="nb-NO" b="1" dirty="0"/>
          </a:p>
        </p:txBody>
      </p:sp>
      <p:sp>
        <p:nvSpPr>
          <p:cNvPr id="3" name="Plassholder for innhold 2"/>
          <p:cNvSpPr>
            <a:spLocks noGrp="1"/>
          </p:cNvSpPr>
          <p:nvPr>
            <p:ph idx="1"/>
          </p:nvPr>
        </p:nvSpPr>
        <p:spPr>
          <a:xfrm>
            <a:off x="420967" y="1196752"/>
            <a:ext cx="8229600" cy="4525963"/>
          </a:xfrm>
        </p:spPr>
        <p:txBody>
          <a:bodyPr/>
          <a:lstStyle/>
          <a:p>
            <a:pPr marL="0" lvl="0" indent="0">
              <a:buNone/>
            </a:pPr>
            <a:r>
              <a:rPr lang="nb-NO" sz="2000" b="1" dirty="0" smtClean="0">
                <a:latin typeface="+mn-lt"/>
              </a:rPr>
              <a:t>CLIMATE</a:t>
            </a:r>
            <a:r>
              <a:rPr lang="nb-NO" sz="1800" b="1" dirty="0" smtClean="0">
                <a:latin typeface="+mn-lt"/>
              </a:rPr>
              <a:t> CHANGE BELIEFS</a:t>
            </a:r>
            <a:endParaRPr lang="nb-NO" sz="1800" dirty="0" smtClean="0">
              <a:latin typeface="+mn-lt"/>
            </a:endParaRPr>
          </a:p>
          <a:p>
            <a:pPr marL="457200" lvl="1" indent="0">
              <a:buNone/>
            </a:pPr>
            <a:r>
              <a:rPr lang="nb-NO" sz="2000" dirty="0" smtClean="0">
                <a:solidFill>
                  <a:schemeClr val="tx2"/>
                </a:solidFill>
              </a:rPr>
              <a:t>CLIMATE CHANGE CAUSE</a:t>
            </a:r>
          </a:p>
          <a:p>
            <a:pPr marL="457200" lvl="1" indent="0">
              <a:buNone/>
            </a:pPr>
            <a:r>
              <a:rPr lang="nb-NO" sz="2000" dirty="0" smtClean="0">
                <a:solidFill>
                  <a:schemeClr val="tx2"/>
                </a:solidFill>
              </a:rPr>
              <a:t>CLIMATE CHANGE IMPACT</a:t>
            </a:r>
          </a:p>
          <a:p>
            <a:pPr marL="457200" lvl="1" indent="0">
              <a:buNone/>
            </a:pPr>
            <a:r>
              <a:rPr lang="nb-NO" sz="2000" dirty="0" smtClean="0">
                <a:solidFill>
                  <a:schemeClr val="tx2"/>
                </a:solidFill>
              </a:rPr>
              <a:t>CLIMATE CHANGE REALITY</a:t>
            </a:r>
          </a:p>
          <a:p>
            <a:pPr marL="457200" lvl="1" indent="0">
              <a:buNone/>
            </a:pPr>
            <a:endParaRPr lang="nb-NO" dirty="0"/>
          </a:p>
        </p:txBody>
      </p:sp>
      <p:sp>
        <p:nvSpPr>
          <p:cNvPr id="4" name="Rektangel 3"/>
          <p:cNvSpPr/>
          <p:nvPr/>
        </p:nvSpPr>
        <p:spPr>
          <a:xfrm>
            <a:off x="896141" y="2321471"/>
            <a:ext cx="3024336" cy="38744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ekstSylinder 4"/>
          <p:cNvSpPr txBox="1"/>
          <p:nvPr/>
        </p:nvSpPr>
        <p:spPr>
          <a:xfrm>
            <a:off x="3992232" y="1556792"/>
            <a:ext cx="4392488" cy="1477328"/>
          </a:xfrm>
          <a:prstGeom prst="rect">
            <a:avLst/>
          </a:prstGeom>
          <a:noFill/>
        </p:spPr>
        <p:txBody>
          <a:bodyPr wrap="square" rtlCol="0">
            <a:spAutoFit/>
          </a:bodyPr>
          <a:lstStyle/>
          <a:p>
            <a:r>
              <a:rPr lang="en-US" b="1" dirty="0" smtClean="0"/>
              <a:t>Description: </a:t>
            </a:r>
            <a:r>
              <a:rPr lang="en-US" dirty="0" smtClean="0"/>
              <a:t>Climate Change Reality refers to beliefs about the reality of climate change, that is, whether people think the world’s climate is changing or not, irrespective of the possible perceived causes.</a:t>
            </a:r>
            <a:endParaRPr lang="nb-NO" dirty="0"/>
          </a:p>
        </p:txBody>
      </p:sp>
      <p:sp>
        <p:nvSpPr>
          <p:cNvPr id="6" name="Plassholder for innhold 2"/>
          <p:cNvSpPr txBox="1">
            <a:spLocks/>
          </p:cNvSpPr>
          <p:nvPr/>
        </p:nvSpPr>
        <p:spPr>
          <a:xfrm>
            <a:off x="431829" y="3789039"/>
            <a:ext cx="873698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nb-NO" sz="2000" b="1" dirty="0" err="1" smtClean="0"/>
              <a:t>Question</a:t>
            </a:r>
            <a:r>
              <a:rPr lang="nb-NO" sz="2000" b="1" dirty="0" smtClean="0"/>
              <a:t> </a:t>
            </a:r>
            <a:r>
              <a:rPr lang="nb-NO" sz="2000" b="1" dirty="0" err="1" smtClean="0"/>
              <a:t>text</a:t>
            </a:r>
            <a:endParaRPr lang="nb-NO" sz="2000" b="1" dirty="0" smtClean="0"/>
          </a:p>
          <a:p>
            <a:pPr marL="0" indent="0">
              <a:buNone/>
            </a:pPr>
            <a:r>
              <a:rPr lang="en-US" sz="1800" dirty="0" smtClean="0"/>
              <a:t>You may have heard the idea that the world’s climate is changing due to increases in temperature over the past 100 years. What is your personal opinion on this? Do you think the world’s climate is changing?</a:t>
            </a:r>
          </a:p>
          <a:p>
            <a:pPr marL="0" indent="0">
              <a:buNone/>
            </a:pPr>
            <a:endParaRPr lang="nb-NO" dirty="0"/>
          </a:p>
        </p:txBody>
      </p:sp>
      <p:sp>
        <p:nvSpPr>
          <p:cNvPr id="9" name="Tittel 1"/>
          <p:cNvSpPr txBox="1">
            <a:spLocks/>
          </p:cNvSpPr>
          <p:nvPr/>
        </p:nvSpPr>
        <p:spPr>
          <a:xfrm>
            <a:off x="395536" y="292494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nb-NO" sz="2400" b="1" dirty="0" err="1" smtClean="0"/>
              <a:t>Question</a:t>
            </a:r>
            <a:r>
              <a:rPr lang="nb-NO" sz="2400" b="1" dirty="0" smtClean="0"/>
              <a:t> item</a:t>
            </a:r>
            <a:endParaRPr lang="nb-NO" sz="2400" b="1" dirty="0"/>
          </a:p>
        </p:txBody>
      </p:sp>
      <p:sp>
        <p:nvSpPr>
          <p:cNvPr id="10" name="Rektangel 9"/>
          <p:cNvSpPr/>
          <p:nvPr/>
        </p:nvSpPr>
        <p:spPr>
          <a:xfrm>
            <a:off x="395536" y="1052736"/>
            <a:ext cx="8136904" cy="20882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Rektangel 10"/>
          <p:cNvSpPr/>
          <p:nvPr/>
        </p:nvSpPr>
        <p:spPr>
          <a:xfrm>
            <a:off x="4589709" y="5436467"/>
            <a:ext cx="4176464" cy="1231106"/>
          </a:xfrm>
          <a:prstGeom prst="rect">
            <a:avLst/>
          </a:prstGeom>
        </p:spPr>
        <p:txBody>
          <a:bodyPr wrap="square">
            <a:spAutoFit/>
          </a:bodyPr>
          <a:lstStyle/>
          <a:p>
            <a:r>
              <a:rPr lang="nb-NO" sz="2000" b="1" dirty="0" err="1" smtClean="0"/>
              <a:t>Missing</a:t>
            </a:r>
            <a:r>
              <a:rPr lang="nb-NO" sz="2000" b="1" dirty="0" smtClean="0"/>
              <a:t>/</a:t>
            </a:r>
            <a:r>
              <a:rPr lang="nb-NO" sz="2000" b="1" dirty="0" err="1" smtClean="0"/>
              <a:t>hidden</a:t>
            </a:r>
            <a:r>
              <a:rPr lang="nb-NO" sz="2000" b="1" dirty="0" smtClean="0"/>
              <a:t> </a:t>
            </a:r>
            <a:r>
              <a:rPr lang="nb-NO" sz="2000" b="1" dirty="0" err="1" smtClean="0"/>
              <a:t>categories</a:t>
            </a:r>
            <a:endParaRPr lang="nb-NO" sz="2000" b="1" dirty="0" smtClean="0"/>
          </a:p>
          <a:p>
            <a:r>
              <a:rPr lang="en-US" dirty="0" smtClean="0"/>
              <a:t>5 I don’t think climate change is happening</a:t>
            </a:r>
          </a:p>
          <a:p>
            <a:r>
              <a:rPr lang="nb-NO" dirty="0" smtClean="0"/>
              <a:t>7 </a:t>
            </a:r>
            <a:r>
              <a:rPr lang="nb-NO" dirty="0" err="1" smtClean="0"/>
              <a:t>Refusal</a:t>
            </a:r>
            <a:endParaRPr lang="nb-NO" dirty="0" smtClean="0"/>
          </a:p>
          <a:p>
            <a:r>
              <a:rPr lang="nb-NO" dirty="0" smtClean="0"/>
              <a:t>8 </a:t>
            </a:r>
            <a:r>
              <a:rPr lang="nb-NO" dirty="0" err="1" smtClean="0"/>
              <a:t>Don’t</a:t>
            </a:r>
            <a:r>
              <a:rPr lang="nb-NO" dirty="0" smtClean="0"/>
              <a:t> </a:t>
            </a:r>
            <a:r>
              <a:rPr lang="nb-NO" dirty="0" err="1" smtClean="0"/>
              <a:t>know</a:t>
            </a:r>
            <a:endParaRPr lang="nb-NO" dirty="0"/>
          </a:p>
        </p:txBody>
      </p:sp>
      <p:sp>
        <p:nvSpPr>
          <p:cNvPr id="12" name="Rektangel 11"/>
          <p:cNvSpPr/>
          <p:nvPr/>
        </p:nvSpPr>
        <p:spPr>
          <a:xfrm>
            <a:off x="413712" y="5159468"/>
            <a:ext cx="5774764" cy="1785104"/>
          </a:xfrm>
          <a:prstGeom prst="rect">
            <a:avLst/>
          </a:prstGeom>
        </p:spPr>
        <p:txBody>
          <a:bodyPr wrap="square">
            <a:spAutoFit/>
          </a:bodyPr>
          <a:lstStyle/>
          <a:p>
            <a:r>
              <a:rPr lang="nb-NO" sz="2000" b="1" dirty="0" err="1" smtClean="0"/>
              <a:t>Response</a:t>
            </a:r>
            <a:r>
              <a:rPr lang="nb-NO" sz="2000" b="1" dirty="0" smtClean="0"/>
              <a:t> </a:t>
            </a:r>
            <a:r>
              <a:rPr lang="nb-NO" sz="2000" b="1" dirty="0" err="1" smtClean="0"/>
              <a:t>domain</a:t>
            </a:r>
            <a:endParaRPr lang="nb-NO" sz="2000" b="1" dirty="0" smtClean="0"/>
          </a:p>
          <a:p>
            <a:pPr marL="342900" indent="-342900">
              <a:buAutoNum type="arabicPlain"/>
            </a:pPr>
            <a:r>
              <a:rPr lang="en-US" dirty="0" smtClean="0"/>
              <a:t>Definitely changing</a:t>
            </a:r>
          </a:p>
          <a:p>
            <a:pPr marL="342900" indent="-342900">
              <a:buAutoNum type="arabicPlain"/>
            </a:pPr>
            <a:r>
              <a:rPr lang="en-US" dirty="0" smtClean="0"/>
              <a:t>Probably changing</a:t>
            </a:r>
          </a:p>
          <a:p>
            <a:pPr marL="342900" indent="-342900">
              <a:buAutoNum type="arabicPlain"/>
            </a:pPr>
            <a:r>
              <a:rPr lang="en-US" dirty="0" smtClean="0"/>
              <a:t>Probably not changing</a:t>
            </a:r>
          </a:p>
          <a:p>
            <a:pPr marL="342900" indent="-342900">
              <a:buAutoNum type="arabicPlain"/>
            </a:pPr>
            <a:r>
              <a:rPr lang="en-US" dirty="0" smtClean="0"/>
              <a:t>Definitely not changing</a:t>
            </a:r>
          </a:p>
          <a:p>
            <a:pPr marL="342900" indent="-342900">
              <a:buAutoNum type="arabicPlain"/>
            </a:pPr>
            <a:endParaRPr lang="nb-NO" dirty="0"/>
          </a:p>
        </p:txBody>
      </p:sp>
    </p:spTree>
    <p:extLst>
      <p:ext uri="{BB962C8B-B14F-4D97-AF65-F5344CB8AC3E}">
        <p14:creationId xmlns:p14="http://schemas.microsoft.com/office/powerpoint/2010/main" val="3379658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95536" y="188640"/>
            <a:ext cx="8229600" cy="1143000"/>
          </a:xfrm>
        </p:spPr>
        <p:txBody>
          <a:bodyPr>
            <a:normAutofit/>
          </a:bodyPr>
          <a:lstStyle/>
          <a:p>
            <a:r>
              <a:rPr lang="nb-NO" b="1" dirty="0" err="1" smtClean="0"/>
              <a:t>Add</a:t>
            </a:r>
            <a:r>
              <a:rPr lang="nb-NO" b="1" dirty="0" smtClean="0"/>
              <a:t> </a:t>
            </a:r>
            <a:r>
              <a:rPr lang="nb-NO" b="1" dirty="0" err="1" smtClean="0"/>
              <a:t>questionnaire</a:t>
            </a:r>
            <a:r>
              <a:rPr lang="nb-NO" b="1" dirty="0" smtClean="0"/>
              <a:t> </a:t>
            </a:r>
            <a:r>
              <a:rPr lang="nb-NO" b="1" dirty="0" err="1" smtClean="0"/>
              <a:t>specific</a:t>
            </a:r>
            <a:r>
              <a:rPr lang="nb-NO" b="1" dirty="0" smtClean="0"/>
              <a:t> </a:t>
            </a:r>
            <a:r>
              <a:rPr lang="nb-NO" b="1" dirty="0" err="1" smtClean="0"/>
              <a:t>details</a:t>
            </a:r>
            <a:endParaRPr lang="nb-NO" b="1" dirty="0"/>
          </a:p>
        </p:txBody>
      </p:sp>
      <p:sp>
        <p:nvSpPr>
          <p:cNvPr id="3" name="Plassholder for innhold 2"/>
          <p:cNvSpPr>
            <a:spLocks noGrp="1"/>
          </p:cNvSpPr>
          <p:nvPr>
            <p:ph idx="1"/>
          </p:nvPr>
        </p:nvSpPr>
        <p:spPr>
          <a:xfrm>
            <a:off x="354393" y="1124744"/>
            <a:ext cx="8229600" cy="4525963"/>
          </a:xfrm>
        </p:spPr>
        <p:txBody>
          <a:bodyPr>
            <a:normAutofit/>
          </a:bodyPr>
          <a:lstStyle/>
          <a:p>
            <a:pPr marL="0" indent="0">
              <a:buNone/>
            </a:pPr>
            <a:r>
              <a:rPr lang="nb-NO" sz="2800" b="1" dirty="0" err="1" smtClean="0"/>
              <a:t>Question</a:t>
            </a:r>
            <a:r>
              <a:rPr lang="nb-NO" sz="2800" b="1" dirty="0" smtClean="0"/>
              <a:t> </a:t>
            </a:r>
            <a:r>
              <a:rPr lang="nb-NO" sz="2800" b="1" dirty="0" err="1" smtClean="0"/>
              <a:t>construct</a:t>
            </a:r>
            <a:r>
              <a:rPr lang="nb-NO" sz="2800" b="1" dirty="0" smtClean="0"/>
              <a:t> </a:t>
            </a:r>
          </a:p>
          <a:p>
            <a:pPr marL="0" indent="0">
              <a:buNone/>
            </a:pPr>
            <a:r>
              <a:rPr lang="nb-NO" sz="2000" b="1" dirty="0" err="1" smtClean="0"/>
              <a:t>Question</a:t>
            </a:r>
            <a:r>
              <a:rPr lang="nb-NO" sz="2000" b="1" dirty="0" smtClean="0"/>
              <a:t> </a:t>
            </a:r>
            <a:r>
              <a:rPr lang="nb-NO" sz="2000" b="1" dirty="0" err="1" smtClean="0"/>
              <a:t>construct</a:t>
            </a:r>
            <a:r>
              <a:rPr lang="nb-NO" sz="2000" b="1" dirty="0" smtClean="0"/>
              <a:t> </a:t>
            </a:r>
            <a:r>
              <a:rPr lang="nb-NO" sz="2000" b="1" dirty="0" err="1" smtClean="0"/>
              <a:t>name</a:t>
            </a:r>
            <a:r>
              <a:rPr lang="nb-NO" sz="2000" b="1" dirty="0" smtClean="0"/>
              <a:t>: </a:t>
            </a:r>
            <a:r>
              <a:rPr lang="nb-NO" sz="2000" b="1" dirty="0" smtClean="0">
                <a:solidFill>
                  <a:schemeClr val="tx2"/>
                </a:solidFill>
              </a:rPr>
              <a:t>D22</a:t>
            </a:r>
            <a:endParaRPr lang="nb-NO" sz="2000" b="1" dirty="0" smtClean="0"/>
          </a:p>
          <a:p>
            <a:pPr marL="0" indent="0">
              <a:buNone/>
            </a:pPr>
            <a:r>
              <a:rPr lang="nb-NO" sz="2000" b="1" dirty="0" err="1" smtClean="0"/>
              <a:t>Instruction</a:t>
            </a:r>
            <a:r>
              <a:rPr lang="nb-NO" sz="2000" b="1" dirty="0" smtClean="0"/>
              <a:t>: </a:t>
            </a:r>
            <a:r>
              <a:rPr lang="nb-NO" sz="2000" b="1" u="sng" dirty="0" smtClean="0">
                <a:solidFill>
                  <a:schemeClr val="tx2"/>
                </a:solidFill>
              </a:rPr>
              <a:t>CARD 39</a:t>
            </a:r>
          </a:p>
          <a:p>
            <a:pPr marL="0" indent="0">
              <a:buNone/>
            </a:pPr>
            <a:endParaRPr lang="nb-NO" sz="2000" b="1" dirty="0" smtClean="0">
              <a:solidFill>
                <a:schemeClr val="tx2"/>
              </a:solidFill>
            </a:endParaRPr>
          </a:p>
          <a:p>
            <a:pPr marL="0" indent="0">
              <a:buNone/>
            </a:pPr>
            <a:endParaRPr lang="nb-NO" sz="2000" b="1" dirty="0"/>
          </a:p>
        </p:txBody>
      </p:sp>
      <p:sp>
        <p:nvSpPr>
          <p:cNvPr id="6" name="Plassholder for innhold 2"/>
          <p:cNvSpPr txBox="1">
            <a:spLocks/>
          </p:cNvSpPr>
          <p:nvPr/>
        </p:nvSpPr>
        <p:spPr>
          <a:xfrm>
            <a:off x="354393" y="3284984"/>
            <a:ext cx="873698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nb-NO" sz="2000" b="1" dirty="0" err="1" smtClean="0"/>
              <a:t>Question</a:t>
            </a:r>
            <a:r>
              <a:rPr lang="nb-NO" sz="2000" b="1" dirty="0" smtClean="0"/>
              <a:t> </a:t>
            </a:r>
            <a:r>
              <a:rPr lang="nb-NO" sz="2000" b="1" dirty="0" err="1" smtClean="0"/>
              <a:t>text</a:t>
            </a:r>
            <a:endParaRPr lang="nb-NO" sz="2000" b="1" dirty="0" smtClean="0"/>
          </a:p>
          <a:p>
            <a:pPr marL="0" indent="0">
              <a:buNone/>
            </a:pPr>
            <a:r>
              <a:rPr lang="en-US" sz="1800" dirty="0" smtClean="0"/>
              <a:t>Do you think that climate change is caused by natural processes, human activity or both?</a:t>
            </a:r>
            <a:endParaRPr lang="nb-NO" sz="1800" dirty="0" smtClean="0"/>
          </a:p>
          <a:p>
            <a:endParaRPr lang="nb-NO" dirty="0"/>
          </a:p>
        </p:txBody>
      </p:sp>
      <p:sp>
        <p:nvSpPr>
          <p:cNvPr id="7" name="Rektangel 6"/>
          <p:cNvSpPr/>
          <p:nvPr/>
        </p:nvSpPr>
        <p:spPr>
          <a:xfrm>
            <a:off x="354393" y="4077072"/>
            <a:ext cx="5774764" cy="2062103"/>
          </a:xfrm>
          <a:prstGeom prst="rect">
            <a:avLst/>
          </a:prstGeom>
        </p:spPr>
        <p:txBody>
          <a:bodyPr wrap="square">
            <a:spAutoFit/>
          </a:bodyPr>
          <a:lstStyle/>
          <a:p>
            <a:r>
              <a:rPr lang="nb-NO" sz="2000" b="1" dirty="0" err="1" smtClean="0"/>
              <a:t>Response</a:t>
            </a:r>
            <a:r>
              <a:rPr lang="nb-NO" sz="2000" b="1" dirty="0" smtClean="0"/>
              <a:t> </a:t>
            </a:r>
            <a:r>
              <a:rPr lang="nb-NO" sz="2000" b="1" dirty="0" err="1" smtClean="0"/>
              <a:t>domain</a:t>
            </a:r>
            <a:endParaRPr lang="nb-NO" sz="2000" b="1" dirty="0" smtClean="0"/>
          </a:p>
          <a:p>
            <a:pPr marL="342900" indent="-342900">
              <a:buAutoNum type="arabicPlain"/>
            </a:pPr>
            <a:r>
              <a:rPr lang="en-US" dirty="0" smtClean="0"/>
              <a:t>Entirely by natural processes</a:t>
            </a:r>
          </a:p>
          <a:p>
            <a:pPr marL="342900" indent="-342900">
              <a:buAutoNum type="arabicPlain"/>
            </a:pPr>
            <a:r>
              <a:rPr lang="en-US" dirty="0" smtClean="0"/>
              <a:t>Mainly by natural processes</a:t>
            </a:r>
          </a:p>
          <a:p>
            <a:pPr marL="342900" indent="-342900">
              <a:buAutoNum type="arabicPlain"/>
            </a:pPr>
            <a:r>
              <a:rPr lang="en-US" dirty="0" smtClean="0"/>
              <a:t>About equally by natural processes and human activity</a:t>
            </a:r>
          </a:p>
          <a:p>
            <a:pPr marL="342900" indent="-342900">
              <a:buAutoNum type="arabicPlain"/>
            </a:pPr>
            <a:r>
              <a:rPr lang="en-US" dirty="0" smtClean="0"/>
              <a:t>Mainly by human activity</a:t>
            </a:r>
          </a:p>
          <a:p>
            <a:pPr marL="342900" indent="-342900">
              <a:buAutoNum type="arabicPlain"/>
            </a:pPr>
            <a:r>
              <a:rPr lang="en-US" dirty="0" smtClean="0"/>
              <a:t>Entirely by human activity</a:t>
            </a:r>
          </a:p>
          <a:p>
            <a:endParaRPr lang="nb-NO" dirty="0"/>
          </a:p>
        </p:txBody>
      </p:sp>
      <p:sp>
        <p:nvSpPr>
          <p:cNvPr id="8" name="Rektangel 7"/>
          <p:cNvSpPr/>
          <p:nvPr/>
        </p:nvSpPr>
        <p:spPr>
          <a:xfrm>
            <a:off x="6012160" y="4653136"/>
            <a:ext cx="3456384" cy="1508105"/>
          </a:xfrm>
          <a:prstGeom prst="rect">
            <a:avLst/>
          </a:prstGeom>
        </p:spPr>
        <p:txBody>
          <a:bodyPr wrap="square">
            <a:spAutoFit/>
          </a:bodyPr>
          <a:lstStyle/>
          <a:p>
            <a:r>
              <a:rPr lang="nb-NO" sz="2000" b="1" dirty="0" err="1" smtClean="0"/>
              <a:t>Missing</a:t>
            </a:r>
            <a:r>
              <a:rPr lang="nb-NO" sz="2000" b="1" dirty="0" smtClean="0"/>
              <a:t>/</a:t>
            </a:r>
            <a:r>
              <a:rPr lang="nb-NO" sz="2000" b="1" dirty="0" err="1" smtClean="0"/>
              <a:t>hidden</a:t>
            </a:r>
            <a:r>
              <a:rPr lang="nb-NO" sz="2000" b="1" dirty="0" smtClean="0"/>
              <a:t> </a:t>
            </a:r>
            <a:r>
              <a:rPr lang="nb-NO" sz="2000" b="1" dirty="0" err="1" smtClean="0"/>
              <a:t>categories</a:t>
            </a:r>
            <a:endParaRPr lang="nb-NO" sz="2000" b="1" dirty="0" smtClean="0"/>
          </a:p>
          <a:p>
            <a:r>
              <a:rPr lang="en-US" dirty="0" smtClean="0"/>
              <a:t>55 I don’t think climate change </a:t>
            </a:r>
          </a:p>
          <a:p>
            <a:r>
              <a:rPr lang="en-US" dirty="0" smtClean="0"/>
              <a:t>is happening</a:t>
            </a:r>
          </a:p>
          <a:p>
            <a:r>
              <a:rPr lang="nb-NO" dirty="0" smtClean="0"/>
              <a:t>77 </a:t>
            </a:r>
            <a:r>
              <a:rPr lang="nb-NO" dirty="0" err="1" smtClean="0"/>
              <a:t>Refusal</a:t>
            </a:r>
            <a:endParaRPr lang="nb-NO" dirty="0" smtClean="0"/>
          </a:p>
          <a:p>
            <a:r>
              <a:rPr lang="nb-NO" dirty="0" smtClean="0"/>
              <a:t>88 </a:t>
            </a:r>
            <a:r>
              <a:rPr lang="nb-NO" dirty="0" err="1" smtClean="0"/>
              <a:t>Don’t</a:t>
            </a:r>
            <a:r>
              <a:rPr lang="nb-NO" dirty="0" smtClean="0"/>
              <a:t> </a:t>
            </a:r>
            <a:r>
              <a:rPr lang="nb-NO" dirty="0" err="1" smtClean="0"/>
              <a:t>know</a:t>
            </a:r>
            <a:endParaRPr lang="nb-NO" dirty="0"/>
          </a:p>
        </p:txBody>
      </p:sp>
      <p:sp>
        <p:nvSpPr>
          <p:cNvPr id="9" name="Tittel 1"/>
          <p:cNvSpPr txBox="1">
            <a:spLocks/>
          </p:cNvSpPr>
          <p:nvPr/>
        </p:nvSpPr>
        <p:spPr>
          <a:xfrm>
            <a:off x="364953" y="234888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nb-NO" sz="2400" b="1" dirty="0" err="1"/>
              <a:t>Q</a:t>
            </a:r>
            <a:r>
              <a:rPr lang="nb-NO" sz="2400" b="1" dirty="0" err="1" smtClean="0"/>
              <a:t>uestion</a:t>
            </a:r>
            <a:r>
              <a:rPr lang="nb-NO" sz="2400" b="1" dirty="0" smtClean="0"/>
              <a:t> item</a:t>
            </a:r>
            <a:endParaRPr lang="nb-NO" sz="2400" b="1" dirty="0"/>
          </a:p>
        </p:txBody>
      </p:sp>
      <p:sp>
        <p:nvSpPr>
          <p:cNvPr id="12" name="Rektangel 11"/>
          <p:cNvSpPr/>
          <p:nvPr/>
        </p:nvSpPr>
        <p:spPr>
          <a:xfrm>
            <a:off x="354393" y="2636912"/>
            <a:ext cx="8682103" cy="374441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ittel 1"/>
          <p:cNvSpPr txBox="1">
            <a:spLocks/>
          </p:cNvSpPr>
          <p:nvPr/>
        </p:nvSpPr>
        <p:spPr>
          <a:xfrm>
            <a:off x="364953" y="558924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spcBef>
                <a:spcPct val="0"/>
              </a:spcBef>
            </a:pPr>
            <a:endParaRPr lang="nb-NO" sz="2000" b="1" dirty="0" smtClean="0"/>
          </a:p>
          <a:p>
            <a:pPr marL="0" lvl="1">
              <a:spcBef>
                <a:spcPct val="0"/>
              </a:spcBef>
            </a:pPr>
            <a:r>
              <a:rPr lang="nb-NO" sz="2000" b="1" dirty="0" err="1" smtClean="0"/>
              <a:t>Concept</a:t>
            </a:r>
            <a:r>
              <a:rPr lang="nb-NO" sz="2000" b="1" dirty="0" smtClean="0"/>
              <a:t> </a:t>
            </a:r>
            <a:r>
              <a:rPr lang="nb-NO" sz="2000" dirty="0" smtClean="0">
                <a:solidFill>
                  <a:schemeClr val="tx2"/>
                </a:solidFill>
              </a:rPr>
              <a:t>CLIMATE CHANGE CAUSE</a:t>
            </a:r>
          </a:p>
          <a:p>
            <a:pPr algn="l"/>
            <a:endParaRPr lang="nb-NO" sz="2000" b="1" dirty="0"/>
          </a:p>
        </p:txBody>
      </p:sp>
      <p:pic>
        <p:nvPicPr>
          <p:cNvPr id="14" name="Bilde 13"/>
          <p:cNvPicPr/>
          <p:nvPr/>
        </p:nvPicPr>
        <p:blipFill>
          <a:blip r:embed="rId3"/>
          <a:stretch>
            <a:fillRect/>
          </a:stretch>
        </p:blipFill>
        <p:spPr>
          <a:xfrm>
            <a:off x="4250035" y="1103759"/>
            <a:ext cx="3524250" cy="2181225"/>
          </a:xfrm>
          <a:prstGeom prst="rect">
            <a:avLst/>
          </a:prstGeom>
          <a:ln>
            <a:solidFill>
              <a:schemeClr val="accent1"/>
            </a:solidFill>
          </a:ln>
        </p:spPr>
      </p:pic>
      <p:cxnSp>
        <p:nvCxnSpPr>
          <p:cNvPr id="16" name="Rett linje 15"/>
          <p:cNvCxnSpPr>
            <a:stCxn id="14" idx="1"/>
          </p:cNvCxnSpPr>
          <p:nvPr/>
        </p:nvCxnSpPr>
        <p:spPr>
          <a:xfrm flipH="1" flipV="1">
            <a:off x="2699792" y="2194371"/>
            <a:ext cx="1550243" cy="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694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20967" y="1196752"/>
            <a:ext cx="8229600" cy="4525963"/>
          </a:xfrm>
        </p:spPr>
        <p:txBody>
          <a:bodyPr/>
          <a:lstStyle/>
          <a:p>
            <a:pPr marL="457200" lvl="1" indent="0">
              <a:buNone/>
            </a:pPr>
            <a:r>
              <a:rPr lang="nb-NO" dirty="0" smtClean="0"/>
              <a:t>    </a:t>
            </a:r>
            <a:endParaRPr lang="nb-NO" dirty="0"/>
          </a:p>
        </p:txBody>
      </p:sp>
      <p:sp>
        <p:nvSpPr>
          <p:cNvPr id="4" name="Rektangel 3"/>
          <p:cNvSpPr/>
          <p:nvPr/>
        </p:nvSpPr>
        <p:spPr>
          <a:xfrm>
            <a:off x="268772" y="2420888"/>
            <a:ext cx="8712968" cy="410445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Plassholder for innhold 2"/>
          <p:cNvSpPr txBox="1">
            <a:spLocks/>
          </p:cNvSpPr>
          <p:nvPr/>
        </p:nvSpPr>
        <p:spPr>
          <a:xfrm>
            <a:off x="334521" y="2910671"/>
            <a:ext cx="873698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nb-NO" sz="2000" b="1" dirty="0" err="1" smtClean="0"/>
              <a:t>Question</a:t>
            </a:r>
            <a:r>
              <a:rPr lang="nb-NO" sz="2000" b="1" dirty="0" smtClean="0"/>
              <a:t> </a:t>
            </a:r>
            <a:r>
              <a:rPr lang="nb-NO" sz="2000" b="1" dirty="0" err="1" smtClean="0"/>
              <a:t>text</a:t>
            </a:r>
            <a:endParaRPr lang="nb-NO" sz="2000" b="1" dirty="0" smtClean="0"/>
          </a:p>
          <a:p>
            <a:pPr marL="0" indent="0">
              <a:buNone/>
            </a:pPr>
            <a:r>
              <a:rPr lang="en-US" sz="1800" dirty="0" smtClean="0"/>
              <a:t>How good or bad do you think the impact of climate change will be on people across the world? </a:t>
            </a:r>
            <a:endParaRPr lang="en-US" sz="1800" b="1" dirty="0" smtClean="0"/>
          </a:p>
          <a:p>
            <a:pPr marL="0" indent="0">
              <a:buNone/>
            </a:pPr>
            <a:r>
              <a:rPr lang="en-US" sz="2000" b="1" dirty="0" smtClean="0"/>
              <a:t>Instruction</a:t>
            </a:r>
          </a:p>
          <a:p>
            <a:pPr marL="0" indent="0">
              <a:buNone/>
            </a:pPr>
            <a:r>
              <a:rPr lang="en-US" sz="1800" dirty="0" smtClean="0"/>
              <a:t>[Please choose a number from 0 to 10, where 0 is extremely bad and 10 is extremely good]</a:t>
            </a:r>
            <a:endParaRPr lang="en-US" sz="1800" b="1" dirty="0"/>
          </a:p>
          <a:p>
            <a:pPr marL="0" indent="0">
              <a:buNone/>
            </a:pPr>
            <a:endParaRPr lang="nb-NO" b="1" dirty="0"/>
          </a:p>
        </p:txBody>
      </p:sp>
      <p:sp>
        <p:nvSpPr>
          <p:cNvPr id="7" name="Rektangel 6"/>
          <p:cNvSpPr/>
          <p:nvPr/>
        </p:nvSpPr>
        <p:spPr>
          <a:xfrm>
            <a:off x="375154" y="4724814"/>
            <a:ext cx="5774764" cy="954107"/>
          </a:xfrm>
          <a:prstGeom prst="rect">
            <a:avLst/>
          </a:prstGeom>
        </p:spPr>
        <p:txBody>
          <a:bodyPr wrap="square">
            <a:spAutoFit/>
          </a:bodyPr>
          <a:lstStyle/>
          <a:p>
            <a:r>
              <a:rPr lang="nb-NO" sz="2000" b="1" dirty="0" err="1" smtClean="0"/>
              <a:t>Response</a:t>
            </a:r>
            <a:r>
              <a:rPr lang="nb-NO" sz="2000" b="1" dirty="0" smtClean="0"/>
              <a:t> </a:t>
            </a:r>
            <a:r>
              <a:rPr lang="nb-NO" sz="2000" b="1" dirty="0" err="1" smtClean="0"/>
              <a:t>domain</a:t>
            </a:r>
            <a:endParaRPr lang="nb-NO" sz="2000" b="1" dirty="0" smtClean="0"/>
          </a:p>
          <a:p>
            <a:r>
              <a:rPr lang="en-US" dirty="0" smtClean="0"/>
              <a:t>Extremely bad                                            </a:t>
            </a:r>
            <a:r>
              <a:rPr lang="en-US" dirty="0" smtClean="0"/>
              <a:t>Extremely good</a:t>
            </a:r>
            <a:endParaRPr lang="en-US" dirty="0" smtClean="0"/>
          </a:p>
          <a:p>
            <a:r>
              <a:rPr lang="en-US" dirty="0" smtClean="0"/>
              <a:t>           0     1     2     3     4     5     6     7     8     9     10</a:t>
            </a:r>
            <a:endParaRPr lang="nb-NO" dirty="0"/>
          </a:p>
        </p:txBody>
      </p:sp>
      <p:sp>
        <p:nvSpPr>
          <p:cNvPr id="8" name="Rektangel 7"/>
          <p:cNvSpPr/>
          <p:nvPr/>
        </p:nvSpPr>
        <p:spPr>
          <a:xfrm>
            <a:off x="5868144" y="4736808"/>
            <a:ext cx="3456384" cy="954107"/>
          </a:xfrm>
          <a:prstGeom prst="rect">
            <a:avLst/>
          </a:prstGeom>
        </p:spPr>
        <p:txBody>
          <a:bodyPr wrap="square">
            <a:spAutoFit/>
          </a:bodyPr>
          <a:lstStyle/>
          <a:p>
            <a:r>
              <a:rPr lang="nb-NO" sz="2000" b="1" dirty="0" err="1" smtClean="0"/>
              <a:t>Missing</a:t>
            </a:r>
            <a:r>
              <a:rPr lang="nb-NO" sz="2000" b="1" dirty="0" smtClean="0"/>
              <a:t>/</a:t>
            </a:r>
            <a:r>
              <a:rPr lang="nb-NO" sz="2000" b="1" dirty="0" err="1" smtClean="0"/>
              <a:t>hidden</a:t>
            </a:r>
            <a:r>
              <a:rPr lang="nb-NO" sz="2000" b="1" dirty="0" smtClean="0"/>
              <a:t> </a:t>
            </a:r>
            <a:r>
              <a:rPr lang="nb-NO" sz="2000" b="1" dirty="0" err="1" smtClean="0"/>
              <a:t>categories</a:t>
            </a:r>
            <a:endParaRPr lang="nb-NO" sz="2000" b="1" dirty="0" smtClean="0"/>
          </a:p>
          <a:p>
            <a:r>
              <a:rPr lang="nb-NO" dirty="0" smtClean="0"/>
              <a:t>77 </a:t>
            </a:r>
            <a:r>
              <a:rPr lang="nb-NO" dirty="0" err="1" smtClean="0"/>
              <a:t>Refusal</a:t>
            </a:r>
            <a:endParaRPr lang="nb-NO" dirty="0" smtClean="0"/>
          </a:p>
          <a:p>
            <a:r>
              <a:rPr lang="nb-NO" dirty="0" smtClean="0"/>
              <a:t>88 </a:t>
            </a:r>
            <a:r>
              <a:rPr lang="nb-NO" dirty="0" err="1" smtClean="0"/>
              <a:t>Don’t</a:t>
            </a:r>
            <a:r>
              <a:rPr lang="nb-NO" dirty="0" smtClean="0"/>
              <a:t> </a:t>
            </a:r>
            <a:r>
              <a:rPr lang="nb-NO" dirty="0" err="1" smtClean="0"/>
              <a:t>know</a:t>
            </a:r>
            <a:endParaRPr lang="nb-NO" dirty="0"/>
          </a:p>
        </p:txBody>
      </p:sp>
      <p:sp>
        <p:nvSpPr>
          <p:cNvPr id="9" name="Tittel 1"/>
          <p:cNvSpPr txBox="1">
            <a:spLocks/>
          </p:cNvSpPr>
          <p:nvPr/>
        </p:nvSpPr>
        <p:spPr>
          <a:xfrm>
            <a:off x="268772" y="209568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nb-NO" sz="2400" b="1" dirty="0" err="1" smtClean="0"/>
              <a:t>Question</a:t>
            </a:r>
            <a:r>
              <a:rPr lang="nb-NO" sz="2400" b="1" dirty="0" smtClean="0"/>
              <a:t> item</a:t>
            </a:r>
            <a:endParaRPr lang="nb-NO" sz="2400" b="1" dirty="0"/>
          </a:p>
        </p:txBody>
      </p:sp>
      <p:sp>
        <p:nvSpPr>
          <p:cNvPr id="13" name="Tittel 1"/>
          <p:cNvSpPr txBox="1">
            <a:spLocks/>
          </p:cNvSpPr>
          <p:nvPr/>
        </p:nvSpPr>
        <p:spPr>
          <a:xfrm>
            <a:off x="395536" y="116632"/>
            <a:ext cx="8496944"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b-NO" b="1" dirty="0" err="1" smtClean="0"/>
              <a:t>Add</a:t>
            </a:r>
            <a:r>
              <a:rPr lang="nb-NO" b="1" dirty="0" smtClean="0"/>
              <a:t> </a:t>
            </a:r>
            <a:r>
              <a:rPr lang="nb-NO" b="1" dirty="0" err="1" smtClean="0"/>
              <a:t>questionnaire</a:t>
            </a:r>
            <a:r>
              <a:rPr lang="nb-NO" b="1" dirty="0" smtClean="0"/>
              <a:t> </a:t>
            </a:r>
            <a:r>
              <a:rPr lang="nb-NO" b="1" dirty="0" err="1" smtClean="0"/>
              <a:t>specific</a:t>
            </a:r>
            <a:r>
              <a:rPr lang="nb-NO" b="1" dirty="0" smtClean="0"/>
              <a:t> </a:t>
            </a:r>
            <a:r>
              <a:rPr lang="nb-NO" b="1" dirty="0" err="1" smtClean="0"/>
              <a:t>details</a:t>
            </a:r>
            <a:r>
              <a:rPr lang="nb-NO" b="1" dirty="0" smtClean="0"/>
              <a:t> </a:t>
            </a:r>
            <a:r>
              <a:rPr lang="nb-NO" b="1" dirty="0" err="1" smtClean="0"/>
              <a:t>ctd</a:t>
            </a:r>
            <a:r>
              <a:rPr lang="nb-NO" b="1" dirty="0" smtClean="0"/>
              <a:t>.</a:t>
            </a:r>
            <a:endParaRPr lang="nb-NO" b="1" dirty="0"/>
          </a:p>
        </p:txBody>
      </p:sp>
      <p:sp>
        <p:nvSpPr>
          <p:cNvPr id="14" name="Tittel 1"/>
          <p:cNvSpPr txBox="1">
            <a:spLocks/>
          </p:cNvSpPr>
          <p:nvPr/>
        </p:nvSpPr>
        <p:spPr>
          <a:xfrm>
            <a:off x="375154" y="5445224"/>
            <a:ext cx="8229600" cy="164215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spcBef>
                <a:spcPct val="0"/>
              </a:spcBef>
            </a:pPr>
            <a:r>
              <a:rPr lang="nb-NO" sz="2000" b="1" dirty="0" err="1" smtClean="0"/>
              <a:t>Concept</a:t>
            </a:r>
            <a:r>
              <a:rPr lang="nb-NO" sz="2000" b="1" dirty="0" smtClean="0"/>
              <a:t> </a:t>
            </a:r>
            <a:r>
              <a:rPr lang="nb-NO" sz="2000" dirty="0" smtClean="0">
                <a:solidFill>
                  <a:schemeClr val="tx2"/>
                </a:solidFill>
              </a:rPr>
              <a:t>CLIMATE CHANGE IMPACT</a:t>
            </a:r>
          </a:p>
          <a:p>
            <a:pPr algn="l"/>
            <a:endParaRPr lang="nb-NO" sz="2000" b="1" dirty="0"/>
          </a:p>
        </p:txBody>
      </p:sp>
      <p:sp>
        <p:nvSpPr>
          <p:cNvPr id="15" name="Plassholder for innhold 2"/>
          <p:cNvSpPr txBox="1">
            <a:spLocks/>
          </p:cNvSpPr>
          <p:nvPr/>
        </p:nvSpPr>
        <p:spPr>
          <a:xfrm>
            <a:off x="354393" y="1124744"/>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nb-NO" sz="2800" b="1" dirty="0" err="1" smtClean="0"/>
              <a:t>Question</a:t>
            </a:r>
            <a:r>
              <a:rPr lang="nb-NO" sz="2800" b="1" dirty="0" smtClean="0"/>
              <a:t> </a:t>
            </a:r>
            <a:r>
              <a:rPr lang="nb-NO" sz="2800" b="1" dirty="0" err="1" smtClean="0"/>
              <a:t>construct</a:t>
            </a:r>
            <a:r>
              <a:rPr lang="nb-NO" sz="2800" b="1" dirty="0" smtClean="0"/>
              <a:t> </a:t>
            </a:r>
          </a:p>
          <a:p>
            <a:pPr marL="0" indent="0">
              <a:buFont typeface="Arial" panose="020B0604020202020204" pitchFamily="34" charset="0"/>
              <a:buNone/>
            </a:pPr>
            <a:r>
              <a:rPr lang="nb-NO" sz="2000" b="1" dirty="0" err="1" smtClean="0"/>
              <a:t>Question</a:t>
            </a:r>
            <a:r>
              <a:rPr lang="nb-NO" sz="2000" b="1" dirty="0" smtClean="0"/>
              <a:t> </a:t>
            </a:r>
            <a:r>
              <a:rPr lang="nb-NO" sz="2000" b="1" dirty="0" err="1" smtClean="0"/>
              <a:t>construct</a:t>
            </a:r>
            <a:r>
              <a:rPr lang="nb-NO" sz="2000" b="1" dirty="0" smtClean="0"/>
              <a:t> </a:t>
            </a:r>
            <a:r>
              <a:rPr lang="nb-NO" sz="2000" b="1" dirty="0" err="1" smtClean="0"/>
              <a:t>name</a:t>
            </a:r>
            <a:r>
              <a:rPr lang="nb-NO" sz="2000" b="1" dirty="0" smtClean="0"/>
              <a:t>: </a:t>
            </a:r>
            <a:r>
              <a:rPr lang="nb-NO" sz="2000" b="1" dirty="0" smtClean="0">
                <a:solidFill>
                  <a:schemeClr val="tx2"/>
                </a:solidFill>
              </a:rPr>
              <a:t>D25</a:t>
            </a:r>
            <a:endParaRPr lang="nb-NO" sz="2000" b="1" dirty="0" smtClean="0"/>
          </a:p>
          <a:p>
            <a:pPr marL="0" indent="0">
              <a:buFont typeface="Arial" panose="020B0604020202020204" pitchFamily="34" charset="0"/>
              <a:buNone/>
            </a:pPr>
            <a:r>
              <a:rPr lang="nb-NO" sz="2000" b="1" dirty="0" err="1" smtClean="0"/>
              <a:t>Instruction</a:t>
            </a:r>
            <a:r>
              <a:rPr lang="nb-NO" sz="2000" b="1" dirty="0" smtClean="0"/>
              <a:t>: </a:t>
            </a:r>
            <a:r>
              <a:rPr lang="nb-NO" sz="2000" b="1" u="sng" dirty="0" smtClean="0">
                <a:solidFill>
                  <a:schemeClr val="tx2"/>
                </a:solidFill>
              </a:rPr>
              <a:t>CARD 42</a:t>
            </a:r>
          </a:p>
          <a:p>
            <a:pPr marL="0" indent="0">
              <a:buFont typeface="Arial" panose="020B0604020202020204" pitchFamily="34" charset="0"/>
              <a:buNone/>
            </a:pPr>
            <a:endParaRPr lang="nb-NO" sz="2000" b="1" dirty="0" smtClean="0">
              <a:solidFill>
                <a:schemeClr val="tx2"/>
              </a:solidFill>
            </a:endParaRPr>
          </a:p>
        </p:txBody>
      </p:sp>
      <p:pic>
        <p:nvPicPr>
          <p:cNvPr id="16" name="Bilde 15"/>
          <p:cNvPicPr/>
          <p:nvPr/>
        </p:nvPicPr>
        <p:blipFill>
          <a:blip r:embed="rId3"/>
          <a:stretch>
            <a:fillRect/>
          </a:stretch>
        </p:blipFill>
        <p:spPr>
          <a:xfrm>
            <a:off x="4489648" y="1011188"/>
            <a:ext cx="4212000" cy="1656000"/>
          </a:xfrm>
          <a:prstGeom prst="rect">
            <a:avLst/>
          </a:prstGeom>
          <a:ln>
            <a:solidFill>
              <a:schemeClr val="accent1"/>
            </a:solidFill>
          </a:ln>
        </p:spPr>
      </p:pic>
      <p:cxnSp>
        <p:nvCxnSpPr>
          <p:cNvPr id="18" name="Rett linje 17"/>
          <p:cNvCxnSpPr/>
          <p:nvPr/>
        </p:nvCxnSpPr>
        <p:spPr>
          <a:xfrm flipH="1">
            <a:off x="2771800" y="2204864"/>
            <a:ext cx="171784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19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38852" y="0"/>
            <a:ext cx="8229600" cy="1143000"/>
          </a:xfrm>
        </p:spPr>
        <p:txBody>
          <a:bodyPr>
            <a:normAutofit fontScale="90000"/>
          </a:bodyPr>
          <a:lstStyle/>
          <a:p>
            <a:r>
              <a:rPr lang="nb-NO" b="1" dirty="0" err="1" smtClean="0"/>
              <a:t>Add</a:t>
            </a:r>
            <a:r>
              <a:rPr lang="nb-NO" b="1" dirty="0" smtClean="0"/>
              <a:t> </a:t>
            </a:r>
            <a:r>
              <a:rPr lang="nb-NO" b="1" dirty="0" err="1" smtClean="0"/>
              <a:t>questionnaire</a:t>
            </a:r>
            <a:r>
              <a:rPr lang="nb-NO" b="1" dirty="0" smtClean="0"/>
              <a:t> </a:t>
            </a:r>
            <a:r>
              <a:rPr lang="nb-NO" b="1" dirty="0" err="1" smtClean="0"/>
              <a:t>specific</a:t>
            </a:r>
            <a:r>
              <a:rPr lang="nb-NO" b="1" dirty="0" smtClean="0"/>
              <a:t> </a:t>
            </a:r>
            <a:r>
              <a:rPr lang="nb-NO" b="1" dirty="0" err="1" smtClean="0"/>
              <a:t>details</a:t>
            </a:r>
            <a:r>
              <a:rPr lang="nb-NO" b="1" dirty="0" smtClean="0"/>
              <a:t> </a:t>
            </a:r>
            <a:r>
              <a:rPr lang="nb-NO" b="1" dirty="0" err="1" smtClean="0"/>
              <a:t>ctd</a:t>
            </a:r>
            <a:r>
              <a:rPr lang="nb-NO" b="1" dirty="0" smtClean="0"/>
              <a:t>.</a:t>
            </a:r>
            <a:endParaRPr lang="nb-NO" b="1" dirty="0"/>
          </a:p>
        </p:txBody>
      </p:sp>
      <p:sp>
        <p:nvSpPr>
          <p:cNvPr id="3" name="Plassholder for innhold 2"/>
          <p:cNvSpPr>
            <a:spLocks noGrp="1"/>
          </p:cNvSpPr>
          <p:nvPr>
            <p:ph idx="1"/>
          </p:nvPr>
        </p:nvSpPr>
        <p:spPr>
          <a:xfrm>
            <a:off x="27404" y="6275276"/>
            <a:ext cx="8229600" cy="605032"/>
          </a:xfrm>
        </p:spPr>
        <p:txBody>
          <a:bodyPr/>
          <a:lstStyle/>
          <a:p>
            <a:pPr marL="457200" lvl="1" indent="0">
              <a:buNone/>
            </a:pPr>
            <a:r>
              <a:rPr lang="nb-NO" sz="2000" b="1" dirty="0" err="1" smtClean="0"/>
              <a:t>Concept</a:t>
            </a:r>
            <a:r>
              <a:rPr lang="nb-NO" sz="2000" dirty="0" smtClean="0">
                <a:solidFill>
                  <a:schemeClr val="tx2"/>
                </a:solidFill>
              </a:rPr>
              <a:t> CLIMATE CHANGE REALITY</a:t>
            </a:r>
          </a:p>
          <a:p>
            <a:pPr marL="457200" lvl="1" indent="0">
              <a:buNone/>
            </a:pPr>
            <a:endParaRPr lang="nb-NO" dirty="0"/>
          </a:p>
        </p:txBody>
      </p:sp>
      <p:sp>
        <p:nvSpPr>
          <p:cNvPr id="4" name="Rektangel 3"/>
          <p:cNvSpPr/>
          <p:nvPr/>
        </p:nvSpPr>
        <p:spPr>
          <a:xfrm>
            <a:off x="441728" y="2132856"/>
            <a:ext cx="8522760" cy="460851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Plassholder for innhold 2"/>
          <p:cNvSpPr txBox="1">
            <a:spLocks/>
          </p:cNvSpPr>
          <p:nvPr/>
        </p:nvSpPr>
        <p:spPr>
          <a:xfrm>
            <a:off x="449106" y="2567181"/>
            <a:ext cx="873698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nb-NO" sz="2000" b="1" dirty="0" err="1" smtClean="0"/>
              <a:t>Question</a:t>
            </a:r>
            <a:r>
              <a:rPr lang="nb-NO" sz="2000" b="1" dirty="0" smtClean="0"/>
              <a:t> </a:t>
            </a:r>
            <a:r>
              <a:rPr lang="nb-NO" sz="2000" b="1" dirty="0" err="1" smtClean="0"/>
              <a:t>text</a:t>
            </a:r>
            <a:endParaRPr lang="nb-NO" sz="2000" b="1" dirty="0" smtClean="0"/>
          </a:p>
          <a:p>
            <a:pPr marL="0" indent="0">
              <a:buNone/>
            </a:pPr>
            <a:r>
              <a:rPr lang="en-US" sz="1800" dirty="0" smtClean="0"/>
              <a:t>You may have heard the idea that the world’s climate is changing due to increases in temperature over the past 100 years. What is your personal opinion on this? Do you think the world’s climate is changing?</a:t>
            </a:r>
          </a:p>
          <a:p>
            <a:pPr marL="0" indent="0">
              <a:buNone/>
            </a:pPr>
            <a:endParaRPr lang="nb-NO" dirty="0"/>
          </a:p>
        </p:txBody>
      </p:sp>
      <p:sp>
        <p:nvSpPr>
          <p:cNvPr id="9" name="Tittel 1"/>
          <p:cNvSpPr txBox="1">
            <a:spLocks/>
          </p:cNvSpPr>
          <p:nvPr/>
        </p:nvSpPr>
        <p:spPr>
          <a:xfrm>
            <a:off x="441728" y="177281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nb-NO" sz="2400" b="1" dirty="0" err="1" smtClean="0"/>
              <a:t>Question</a:t>
            </a:r>
            <a:r>
              <a:rPr lang="nb-NO" sz="2400" b="1" dirty="0" smtClean="0"/>
              <a:t> item</a:t>
            </a:r>
            <a:endParaRPr lang="nb-NO" sz="2400" b="1" dirty="0"/>
          </a:p>
        </p:txBody>
      </p:sp>
      <p:sp>
        <p:nvSpPr>
          <p:cNvPr id="11" name="Rektangel 10"/>
          <p:cNvSpPr/>
          <p:nvPr/>
        </p:nvSpPr>
        <p:spPr>
          <a:xfrm>
            <a:off x="4556528" y="4923284"/>
            <a:ext cx="4176464" cy="1231106"/>
          </a:xfrm>
          <a:prstGeom prst="rect">
            <a:avLst/>
          </a:prstGeom>
        </p:spPr>
        <p:txBody>
          <a:bodyPr wrap="square">
            <a:spAutoFit/>
          </a:bodyPr>
          <a:lstStyle/>
          <a:p>
            <a:r>
              <a:rPr lang="nb-NO" sz="2000" b="1" dirty="0" err="1" smtClean="0"/>
              <a:t>Missing</a:t>
            </a:r>
            <a:r>
              <a:rPr lang="nb-NO" sz="2000" b="1" dirty="0" smtClean="0"/>
              <a:t>/</a:t>
            </a:r>
            <a:r>
              <a:rPr lang="nb-NO" sz="2000" b="1" dirty="0" err="1" smtClean="0"/>
              <a:t>hidden</a:t>
            </a:r>
            <a:r>
              <a:rPr lang="nb-NO" sz="2000" b="1" dirty="0" smtClean="0"/>
              <a:t> </a:t>
            </a:r>
            <a:r>
              <a:rPr lang="nb-NO" sz="2000" b="1" dirty="0" err="1" smtClean="0"/>
              <a:t>categories</a:t>
            </a:r>
            <a:endParaRPr lang="nb-NO" sz="2000" b="1" dirty="0" smtClean="0"/>
          </a:p>
          <a:p>
            <a:r>
              <a:rPr lang="en-US" dirty="0" smtClean="0"/>
              <a:t>5 I don’t think climate change is happening</a:t>
            </a:r>
          </a:p>
          <a:p>
            <a:r>
              <a:rPr lang="nb-NO" dirty="0" smtClean="0"/>
              <a:t>7 </a:t>
            </a:r>
            <a:r>
              <a:rPr lang="nb-NO" dirty="0" err="1" smtClean="0"/>
              <a:t>Refusal</a:t>
            </a:r>
            <a:endParaRPr lang="nb-NO" dirty="0" smtClean="0"/>
          </a:p>
          <a:p>
            <a:r>
              <a:rPr lang="nb-NO" dirty="0" smtClean="0"/>
              <a:t>8 </a:t>
            </a:r>
            <a:r>
              <a:rPr lang="nb-NO" dirty="0" err="1" smtClean="0"/>
              <a:t>Don’t</a:t>
            </a:r>
            <a:r>
              <a:rPr lang="nb-NO" dirty="0" smtClean="0"/>
              <a:t> </a:t>
            </a:r>
            <a:r>
              <a:rPr lang="nb-NO" dirty="0" err="1" smtClean="0"/>
              <a:t>know</a:t>
            </a:r>
            <a:endParaRPr lang="nb-NO" dirty="0"/>
          </a:p>
        </p:txBody>
      </p:sp>
      <p:sp>
        <p:nvSpPr>
          <p:cNvPr id="12" name="Rektangel 11"/>
          <p:cNvSpPr/>
          <p:nvPr/>
        </p:nvSpPr>
        <p:spPr>
          <a:xfrm>
            <a:off x="468953" y="4734705"/>
            <a:ext cx="5774764" cy="1785104"/>
          </a:xfrm>
          <a:prstGeom prst="rect">
            <a:avLst/>
          </a:prstGeom>
        </p:spPr>
        <p:txBody>
          <a:bodyPr wrap="square">
            <a:spAutoFit/>
          </a:bodyPr>
          <a:lstStyle/>
          <a:p>
            <a:r>
              <a:rPr lang="nb-NO" sz="2000" b="1" dirty="0" err="1" smtClean="0"/>
              <a:t>Response</a:t>
            </a:r>
            <a:r>
              <a:rPr lang="nb-NO" sz="2000" b="1" dirty="0" smtClean="0"/>
              <a:t> </a:t>
            </a:r>
            <a:r>
              <a:rPr lang="nb-NO" sz="2000" b="1" dirty="0" err="1" smtClean="0"/>
              <a:t>domain</a:t>
            </a:r>
            <a:endParaRPr lang="nb-NO" sz="2000" b="1" dirty="0" smtClean="0"/>
          </a:p>
          <a:p>
            <a:pPr marL="342900" indent="-342900">
              <a:buAutoNum type="arabicPlain"/>
            </a:pPr>
            <a:r>
              <a:rPr lang="en-US" dirty="0" smtClean="0"/>
              <a:t>Definitely changing</a:t>
            </a:r>
          </a:p>
          <a:p>
            <a:pPr marL="342900" indent="-342900">
              <a:buAutoNum type="arabicPlain"/>
            </a:pPr>
            <a:r>
              <a:rPr lang="en-US" dirty="0" smtClean="0"/>
              <a:t>Probably changing</a:t>
            </a:r>
          </a:p>
          <a:p>
            <a:pPr marL="342900" indent="-342900">
              <a:buAutoNum type="arabicPlain"/>
            </a:pPr>
            <a:r>
              <a:rPr lang="en-US" dirty="0" smtClean="0"/>
              <a:t>Probably not changing</a:t>
            </a:r>
          </a:p>
          <a:p>
            <a:pPr marL="342900" indent="-342900">
              <a:buAutoNum type="arabicPlain"/>
            </a:pPr>
            <a:r>
              <a:rPr lang="en-US" dirty="0" smtClean="0"/>
              <a:t>Definitely not changing</a:t>
            </a:r>
          </a:p>
          <a:p>
            <a:pPr marL="342900" indent="-342900">
              <a:buAutoNum type="arabicPlain"/>
            </a:pPr>
            <a:endParaRPr lang="nb-NO" dirty="0"/>
          </a:p>
        </p:txBody>
      </p:sp>
      <p:sp>
        <p:nvSpPr>
          <p:cNvPr id="13" name="Plassholder for innhold 2"/>
          <p:cNvSpPr txBox="1">
            <a:spLocks/>
          </p:cNvSpPr>
          <p:nvPr/>
        </p:nvSpPr>
        <p:spPr>
          <a:xfrm>
            <a:off x="413712" y="868858"/>
            <a:ext cx="8229600" cy="466997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nb-NO" sz="2800" b="1" dirty="0" err="1" smtClean="0"/>
              <a:t>Question</a:t>
            </a:r>
            <a:r>
              <a:rPr lang="nb-NO" sz="2800" b="1" dirty="0" smtClean="0"/>
              <a:t> </a:t>
            </a:r>
            <a:r>
              <a:rPr lang="nb-NO" sz="2800" b="1" dirty="0" err="1" smtClean="0"/>
              <a:t>construct</a:t>
            </a:r>
            <a:r>
              <a:rPr lang="nb-NO" sz="2800" b="1" dirty="0" smtClean="0"/>
              <a:t> </a:t>
            </a:r>
          </a:p>
          <a:p>
            <a:pPr marL="0" indent="0">
              <a:buFont typeface="Arial" panose="020B0604020202020204" pitchFamily="34" charset="0"/>
              <a:buNone/>
            </a:pPr>
            <a:r>
              <a:rPr lang="nb-NO" sz="2000" b="1" dirty="0" err="1" smtClean="0"/>
              <a:t>Question</a:t>
            </a:r>
            <a:r>
              <a:rPr lang="nb-NO" sz="2000" b="1" dirty="0" smtClean="0"/>
              <a:t> </a:t>
            </a:r>
            <a:r>
              <a:rPr lang="nb-NO" sz="2000" b="1" dirty="0" err="1" smtClean="0"/>
              <a:t>construct</a:t>
            </a:r>
            <a:r>
              <a:rPr lang="nb-NO" sz="2000" b="1" dirty="0" smtClean="0"/>
              <a:t> </a:t>
            </a:r>
            <a:r>
              <a:rPr lang="nb-NO" sz="2000" b="1" dirty="0" err="1" smtClean="0"/>
              <a:t>name</a:t>
            </a:r>
            <a:r>
              <a:rPr lang="nb-NO" sz="2000" b="1" dirty="0" smtClean="0"/>
              <a:t>: </a:t>
            </a:r>
            <a:r>
              <a:rPr lang="nb-NO" sz="2000" b="1" dirty="0" smtClean="0">
                <a:solidFill>
                  <a:schemeClr val="tx2"/>
                </a:solidFill>
              </a:rPr>
              <a:t>D19</a:t>
            </a:r>
            <a:endParaRPr lang="nb-NO" sz="2000" b="1" dirty="0" smtClean="0"/>
          </a:p>
          <a:p>
            <a:pPr marL="0" indent="0">
              <a:buFont typeface="Arial" panose="020B0604020202020204" pitchFamily="34" charset="0"/>
              <a:buNone/>
            </a:pPr>
            <a:r>
              <a:rPr lang="nb-NO" sz="2000" b="1" dirty="0" err="1" smtClean="0"/>
              <a:t>Instruction</a:t>
            </a:r>
            <a:r>
              <a:rPr lang="nb-NO" sz="2000" b="1" dirty="0" smtClean="0"/>
              <a:t>: </a:t>
            </a:r>
            <a:r>
              <a:rPr lang="nb-NO" sz="2000" b="1" u="sng" dirty="0" smtClean="0">
                <a:solidFill>
                  <a:schemeClr val="tx2"/>
                </a:solidFill>
              </a:rPr>
              <a:t>CARD 37</a:t>
            </a:r>
            <a:endParaRPr lang="nb-NO" sz="2000" b="1" dirty="0" smtClean="0">
              <a:solidFill>
                <a:schemeClr val="tx2"/>
              </a:solidFill>
            </a:endParaRPr>
          </a:p>
          <a:p>
            <a:pPr marL="0" indent="0">
              <a:buFont typeface="Arial" panose="020B0604020202020204" pitchFamily="34" charset="0"/>
              <a:buNone/>
            </a:pPr>
            <a:endParaRPr lang="nb-NO" sz="2000" b="1" dirty="0" smtClean="0">
              <a:solidFill>
                <a:schemeClr val="tx2"/>
              </a:solidFill>
            </a:endParaRPr>
          </a:p>
        </p:txBody>
      </p:sp>
      <p:sp>
        <p:nvSpPr>
          <p:cNvPr id="14" name="Plassholder for innhold 2"/>
          <p:cNvSpPr txBox="1">
            <a:spLocks/>
          </p:cNvSpPr>
          <p:nvPr/>
        </p:nvSpPr>
        <p:spPr>
          <a:xfrm>
            <a:off x="429233" y="3933056"/>
            <a:ext cx="873698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nb-NO" sz="2000" b="1" dirty="0" err="1" smtClean="0"/>
              <a:t>Question</a:t>
            </a:r>
            <a:r>
              <a:rPr lang="nb-NO" sz="2000" b="1" dirty="0" smtClean="0"/>
              <a:t> </a:t>
            </a:r>
            <a:r>
              <a:rPr lang="nb-NO" sz="2000" b="1" dirty="0" err="1" smtClean="0"/>
              <a:t>intent</a:t>
            </a:r>
            <a:endParaRPr lang="nb-NO" sz="2000" b="1" dirty="0" smtClean="0"/>
          </a:p>
          <a:p>
            <a:pPr marL="0" indent="0">
              <a:buFont typeface="Arial" panose="020B0604020202020204" pitchFamily="34" charset="0"/>
              <a:buNone/>
            </a:pPr>
            <a:r>
              <a:rPr lang="en-US" sz="2000" dirty="0" smtClean="0"/>
              <a:t>‘world’s</a:t>
            </a:r>
            <a:r>
              <a:rPr lang="en-US" sz="2000" dirty="0"/>
              <a:t>’ in the sense of ‘the Earth’s’. </a:t>
            </a:r>
            <a:r>
              <a:rPr lang="nb-NO" sz="2000" dirty="0" smtClean="0"/>
              <a:t>‘</a:t>
            </a:r>
            <a:r>
              <a:rPr lang="en-US" sz="2000" dirty="0" smtClean="0"/>
              <a:t>due </a:t>
            </a:r>
            <a:r>
              <a:rPr lang="en-US" sz="2000" dirty="0"/>
              <a:t>to’ in the sense of ‘as a result of’.  </a:t>
            </a:r>
            <a:endParaRPr lang="nb-NO" sz="2000" dirty="0"/>
          </a:p>
          <a:p>
            <a:pPr marL="0" indent="0">
              <a:buNone/>
            </a:pPr>
            <a:endParaRPr lang="nb-NO" dirty="0"/>
          </a:p>
        </p:txBody>
      </p:sp>
      <p:pic>
        <p:nvPicPr>
          <p:cNvPr id="15" name="Bilde 14"/>
          <p:cNvPicPr/>
          <p:nvPr/>
        </p:nvPicPr>
        <p:blipFill>
          <a:blip r:embed="rId3"/>
          <a:stretch>
            <a:fillRect/>
          </a:stretch>
        </p:blipFill>
        <p:spPr>
          <a:xfrm>
            <a:off x="5004048" y="868858"/>
            <a:ext cx="1962150" cy="1914525"/>
          </a:xfrm>
          <a:prstGeom prst="rect">
            <a:avLst/>
          </a:prstGeom>
          <a:ln>
            <a:solidFill>
              <a:schemeClr val="accent1"/>
            </a:solidFill>
          </a:ln>
        </p:spPr>
      </p:pic>
      <p:cxnSp>
        <p:nvCxnSpPr>
          <p:cNvPr id="8" name="Rett linje 7"/>
          <p:cNvCxnSpPr/>
          <p:nvPr/>
        </p:nvCxnSpPr>
        <p:spPr>
          <a:xfrm flipH="1" flipV="1">
            <a:off x="2987824" y="1916832"/>
            <a:ext cx="2016224" cy="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9155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871</Words>
  <Application>Microsoft Office PowerPoint</Application>
  <PresentationFormat>Skjermfremvisning (4:3)</PresentationFormat>
  <Paragraphs>165</Paragraphs>
  <Slides>10</Slides>
  <Notes>5</Notes>
  <HiddenSlides>0</HiddenSlides>
  <MMClips>0</MMClips>
  <ScaleCrop>false</ScaleCrop>
  <HeadingPairs>
    <vt:vector size="4" baseType="variant">
      <vt:variant>
        <vt:lpstr>Tema</vt:lpstr>
      </vt:variant>
      <vt:variant>
        <vt:i4>1</vt:i4>
      </vt:variant>
      <vt:variant>
        <vt:lpstr>Lysbildetitler</vt:lpstr>
      </vt:variant>
      <vt:variant>
        <vt:i4>10</vt:i4>
      </vt:variant>
    </vt:vector>
  </HeadingPairs>
  <TitlesOfParts>
    <vt:vector size="11" baseType="lpstr">
      <vt:lpstr>Office-tema</vt:lpstr>
      <vt:lpstr>Develop research concepts</vt:lpstr>
      <vt:lpstr>Concept scheme – a list of concepts</vt:lpstr>
      <vt:lpstr>Concept - example</vt:lpstr>
      <vt:lpstr>Operationalise concepts into questions</vt:lpstr>
      <vt:lpstr>Operationalisation ctd. </vt:lpstr>
      <vt:lpstr>Operationalisation ctd.</vt:lpstr>
      <vt:lpstr>Add questionnaire specific details</vt:lpstr>
      <vt:lpstr>PowerPoint-presentasjon</vt:lpstr>
      <vt:lpstr>Add questionnaire specific details ctd.</vt:lpstr>
      <vt:lpstr>Add question constructs to instrument sequence; include flow logic</vt:lpstr>
    </vt:vector>
  </TitlesOfParts>
  <Company>Norsk Samfunnsvitenskapelig Datatjeneste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 research concepts</dc:title>
  <dc:creator>Hilde Orten</dc:creator>
  <cp:lastModifiedBy>Hilde Orten</cp:lastModifiedBy>
  <cp:revision>37</cp:revision>
  <cp:lastPrinted>2018-09-19T11:21:11Z</cp:lastPrinted>
  <dcterms:created xsi:type="dcterms:W3CDTF">2018-09-19T07:16:34Z</dcterms:created>
  <dcterms:modified xsi:type="dcterms:W3CDTF">2018-09-19T13:02:40Z</dcterms:modified>
</cp:coreProperties>
</file>