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62"/>
  </p:notesMasterIdLst>
  <p:handoutMasterIdLst>
    <p:handoutMasterId r:id="rId63"/>
  </p:handoutMasterIdLst>
  <p:sldIdLst>
    <p:sldId id="256" r:id="rId6"/>
    <p:sldId id="259" r:id="rId7"/>
    <p:sldId id="269" r:id="rId8"/>
    <p:sldId id="270" r:id="rId9"/>
    <p:sldId id="302" r:id="rId10"/>
    <p:sldId id="313" r:id="rId11"/>
    <p:sldId id="288" r:id="rId12"/>
    <p:sldId id="314" r:id="rId13"/>
    <p:sldId id="292" r:id="rId14"/>
    <p:sldId id="267" r:id="rId15"/>
    <p:sldId id="289" r:id="rId16"/>
    <p:sldId id="277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15" r:id="rId30"/>
    <p:sldId id="333" r:id="rId31"/>
    <p:sldId id="329" r:id="rId32"/>
    <p:sldId id="330" r:id="rId33"/>
    <p:sldId id="331" r:id="rId34"/>
    <p:sldId id="332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01" r:id="rId45"/>
    <p:sldId id="295" r:id="rId46"/>
    <p:sldId id="279" r:id="rId47"/>
    <p:sldId id="281" r:id="rId48"/>
    <p:sldId id="282" r:id="rId49"/>
    <p:sldId id="283" r:id="rId50"/>
    <p:sldId id="284" r:id="rId51"/>
    <p:sldId id="286" r:id="rId52"/>
    <p:sldId id="291" r:id="rId53"/>
    <p:sldId id="293" r:id="rId54"/>
    <p:sldId id="306" r:id="rId55"/>
    <p:sldId id="307" r:id="rId56"/>
    <p:sldId id="296" r:id="rId57"/>
    <p:sldId id="308" r:id="rId58"/>
    <p:sldId id="285" r:id="rId59"/>
    <p:sldId id="275" r:id="rId60"/>
    <p:sldId id="266" r:id="rId61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7" autoAdjust="0"/>
    <p:restoredTop sz="92464" autoAdjust="0"/>
  </p:normalViewPr>
  <p:slideViewPr>
    <p:cSldViewPr showGuides="1">
      <p:cViewPr varScale="1">
        <p:scale>
          <a:sx n="78" d="100"/>
          <a:sy n="78" d="100"/>
        </p:scale>
        <p:origin x="-1674" y="-90"/>
      </p:cViewPr>
      <p:guideLst>
        <p:guide orient="horz" pos="2160"/>
        <p:guide pos="2880"/>
        <p:guide pos="5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6D4D5-59FE-4CCA-BAE4-76827320F3B4}" type="datetimeFigureOut">
              <a:rPr lang="et-EE" smtClean="0"/>
              <a:pPr/>
              <a:t>27.07.2016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D4F35-5EB5-4564-8EF8-0B8E369C4162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E0FDF-150A-4853-93AF-287B8679F450}" type="datetimeFigureOut">
              <a:rPr lang="et-EE" smtClean="0"/>
              <a:pPr/>
              <a:t>27.07.2016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0D62-C236-4605-9C36-E371B54CACC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DTD – </a:t>
            </a:r>
            <a:r>
              <a:rPr lang="et-EE" i="1" dirty="0" smtClean="0"/>
              <a:t>Document </a:t>
            </a:r>
            <a:r>
              <a:rPr lang="et-EE" i="1" dirty="0" err="1" smtClean="0"/>
              <a:t>Type</a:t>
            </a:r>
            <a:r>
              <a:rPr lang="et-EE" i="1" dirty="0" smtClean="0"/>
              <a:t> </a:t>
            </a:r>
            <a:r>
              <a:rPr lang="et-EE" i="1" dirty="0" err="1" smtClean="0"/>
              <a:t>Definition</a:t>
            </a:r>
            <a:r>
              <a:rPr lang="et-EE" i="1" dirty="0" smtClean="0"/>
              <a:t> </a:t>
            </a:r>
            <a:r>
              <a:rPr lang="et-EE" dirty="0" smtClean="0"/>
              <a:t>– defineerib XML dokumendi struktuuri,</a:t>
            </a:r>
            <a:r>
              <a:rPr lang="et-EE" baseline="0" dirty="0" smtClean="0"/>
              <a:t> elemendid ja atribuudid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DE0CAA5-9955-4975-BA0A-F78E8BFB1DCE}" type="datetime1">
              <a:rPr lang="et-EE" smtClean="0"/>
              <a:pPr/>
              <a:t>27.07.2016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Rohelise kirjaga on tähistatud XML nimeruumid (</a:t>
            </a:r>
            <a:r>
              <a:rPr lang="et-EE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XML </a:t>
            </a:r>
            <a:r>
              <a:rPr lang="et-EE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Schemas</a:t>
            </a:r>
            <a:r>
              <a:rPr lang="et-EE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helerohelisel taustal rohelise kirjaga on samas ka DDI moodulid ning musta kirjaga on tähistatud DDI skeemid.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E8D457-0780-4329-BB73-D8AE818A5D7C}" type="datetime1">
              <a:rPr lang="et-EE" smtClean="0"/>
              <a:pPr/>
              <a:t>27.07.2016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12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Slowly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advance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towards</a:t>
            </a:r>
            <a:r>
              <a:rPr lang="da-DK" baseline="0" dirty="0" smtClean="0"/>
              <a:t> the GSIM </a:t>
            </a:r>
            <a:r>
              <a:rPr lang="da-DK" baseline="0" dirty="0" err="1" smtClean="0"/>
              <a:t>perspective</a:t>
            </a:r>
            <a:endParaRPr lang="da-DK" dirty="0" smtClean="0"/>
          </a:p>
          <a:p>
            <a:r>
              <a:rPr lang="da-DK" dirty="0" smtClean="0"/>
              <a:t>Focus</a:t>
            </a:r>
            <a:r>
              <a:rPr lang="da-DK" baseline="0" dirty="0" smtClean="0"/>
              <a:t> on the </a:t>
            </a:r>
            <a:r>
              <a:rPr lang="da-DK" baseline="0" dirty="0" err="1" smtClean="0"/>
              <a:t>conceptual</a:t>
            </a:r>
            <a:r>
              <a:rPr lang="da-DK" baseline="0" dirty="0" smtClean="0"/>
              <a:t> part</a:t>
            </a:r>
          </a:p>
          <a:p>
            <a:r>
              <a:rPr lang="da-DK" baseline="0" dirty="0" smtClean="0"/>
              <a:t>Tell </a:t>
            </a:r>
            <a:r>
              <a:rPr lang="da-DK" baseline="0" dirty="0" err="1" smtClean="0"/>
              <a:t>them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the models </a:t>
            </a:r>
            <a:r>
              <a:rPr lang="da-DK" baseline="0" dirty="0" err="1" smtClean="0"/>
              <a:t>throught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sesssion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not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exhaustive</a:t>
            </a:r>
            <a:r>
              <a:rPr lang="da-DK" baseline="0" dirty="0" smtClean="0"/>
              <a:t> but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rather</a:t>
            </a:r>
            <a:r>
              <a:rPr lang="da-DK" baseline="0" dirty="0" smtClean="0"/>
              <a:t> zoom in to </a:t>
            </a:r>
            <a:r>
              <a:rPr lang="da-DK" baseline="0" dirty="0" err="1" smtClean="0"/>
              <a:t>make</a:t>
            </a:r>
            <a:r>
              <a:rPr lang="da-DK" baseline="0" dirty="0" smtClean="0"/>
              <a:t> it </a:t>
            </a:r>
            <a:r>
              <a:rPr lang="da-DK" baseline="0" dirty="0" err="1" smtClean="0"/>
              <a:t>easier</a:t>
            </a:r>
            <a:r>
              <a:rPr lang="da-DK" baseline="0" dirty="0" smtClean="0"/>
              <a:t> for the </a:t>
            </a:r>
            <a:r>
              <a:rPr lang="da-DK" baseline="0" dirty="0" err="1" smtClean="0"/>
              <a:t>user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cope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61039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Focus</a:t>
            </a:r>
            <a:r>
              <a:rPr lang="da-DK" baseline="0" dirty="0" smtClean="0"/>
              <a:t> on the </a:t>
            </a:r>
            <a:r>
              <a:rPr lang="da-DK" baseline="0" dirty="0" err="1" smtClean="0"/>
              <a:t>structural</a:t>
            </a:r>
            <a:r>
              <a:rPr lang="da-DK" baseline="0" dirty="0" smtClean="0"/>
              <a:t> part</a:t>
            </a:r>
          </a:p>
          <a:p>
            <a:r>
              <a:rPr lang="da-DK" baseline="0" dirty="0" err="1" smtClean="0"/>
              <a:t>Explain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Instance</a:t>
            </a:r>
            <a:r>
              <a:rPr lang="da-DK" baseline="0" dirty="0" smtClean="0"/>
              <a:t> variable </a:t>
            </a:r>
            <a:r>
              <a:rPr lang="da-DK" baseline="0" dirty="0" err="1" smtClean="0"/>
              <a:t>BRNo</a:t>
            </a:r>
            <a:r>
              <a:rPr lang="da-DK" baseline="0" dirty="0" smtClean="0"/>
              <a:t> has </a:t>
            </a:r>
            <a:r>
              <a:rPr lang="da-DK" baseline="0" dirty="0" err="1" smtClean="0"/>
              <a:t>been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added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97428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Now give </a:t>
            </a:r>
            <a:r>
              <a:rPr lang="da-DK" dirty="0" err="1" smtClean="0"/>
              <a:t>them</a:t>
            </a:r>
            <a:r>
              <a:rPr lang="da-DK" dirty="0" smtClean="0"/>
              <a:t> the </a:t>
            </a:r>
            <a:r>
              <a:rPr lang="da-DK" dirty="0" err="1" smtClean="0"/>
              <a:t>whole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236195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Tuvastatud seisuga 30.09.2015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 Importimiseks ei ole kindlat failistruktuuri</a:t>
            </a:r>
            <a:r>
              <a:rPr lang="et-EE" baseline="0" dirty="0" smtClean="0"/>
              <a:t> ette antud, vaid importimisel määrad veeru vastavuse Colectica andmeväljaga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Colectica Designer võimaldab teha kohalikust andmebaasist ja repositooriumist kirjeldatud metaandmetest väljavõtteid. (kas see võiks võrduda iMetas = AAA-ga?)</a:t>
            </a:r>
          </a:p>
          <a:p>
            <a:endParaRPr lang="et-E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FCA9F3F-0E57-49F4-853A-BA4DB4EE38A2}" type="datetime1">
              <a:rPr lang="et-EE" smtClean="0"/>
              <a:pPr/>
              <a:t>27.07.2016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43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89E37B9-1B8D-4442-9B86-F59BD016FF39}" type="datetime1">
              <a:rPr lang="et-EE" smtClean="0"/>
              <a:pPr/>
              <a:t>27.07.2016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47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Eesti statisti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 dirty="0" smtClean="0"/>
              <a:t>Kaia Kulla</a:t>
            </a:r>
            <a:endParaRPr lang="et-EE" dirty="0"/>
          </a:p>
          <a:p>
            <a:r>
              <a:rPr lang="et-EE" dirty="0" smtClean="0"/>
              <a:t>Juhtivmetoodik</a:t>
            </a:r>
          </a:p>
          <a:p>
            <a:r>
              <a:rPr lang="et-EE" dirty="0" smtClean="0"/>
              <a:t>Metaandmete osakond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8FE3DCFA-99BC-4C60-B803-435E38227D73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4E75F75-5C54-424B-82A2-DFFF4361D73C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60000" cy="4752000"/>
          </a:xfrm>
        </p:spPr>
        <p:txBody>
          <a:bodyPr/>
          <a:lstStyle>
            <a:lvl2pPr marL="712788" indent="-363538">
              <a:defRPr sz="2200"/>
            </a:lvl2pPr>
            <a:lvl3pPr marL="1071563" indent="-363538">
              <a:defRPr/>
            </a:lvl3pPr>
            <a:lvl4pPr marL="1346200" indent="-228600">
              <a:defRPr/>
            </a:lvl4pPr>
            <a:lvl5pPr marL="1522413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8C5F93E5-9D7C-4BEA-8559-F3C9D77BAA5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4C6942F-0C7C-4EA6-9751-657F991E4E8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780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50405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64506"/>
            <a:ext cx="4040188" cy="4616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124744"/>
            <a:ext cx="4041775" cy="50405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5369" y="1764506"/>
            <a:ext cx="4041775" cy="4616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C7974ED-813F-48EE-A278-9BC5A5727155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noProof="0" dirty="0" smtClean="0"/>
              <a:t>Kaia Kulla, metaandmete osakond</a:t>
            </a:r>
            <a:endParaRPr lang="et-EE" noProof="0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4CD296AE-9251-47CA-8054-41F7151D490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474BF488-3579-4386-9C4B-131F0DEFD4C5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t-EE" dirty="0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7B22B0F-D9BC-48D2-8517-BF6939A3DC20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E735D55E-7874-4D58-9C66-84A12529344D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F25CC4D-31A9-4FC1-BE0D-FFA1097E9FDE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DFC8CA1-06B0-42AC-AF6D-24423BA7759B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E98D26C8-FD05-4E4E-B1B2-59723AE019E2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t-EE" dirty="0" smtClean="0"/>
              <a:t>Kaia Kulla, metaandmete osakond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10B4680-33AA-4F85-A55F-14B7498CDCEB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t-EE" dirty="0" smtClean="0"/>
              <a:t>Kaia Kulla, metaandmete osakond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7904F02-81ED-4BF0-AB0D-E72036073845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2F75068F-1B13-4169-AB0E-0A6EC8ED86CB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6E05A779-3A20-4862-92E1-69F11354D885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395FD4B-5E1D-44DD-8535-5860BB3501F4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Kaia Kulla, metaandmete osakond</a:t>
            </a:r>
            <a:endParaRPr lang="en-GB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A7C21D5B-C385-461A-B60C-BE8B24C3456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1" y="2205038"/>
            <a:ext cx="815144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t-EE" dirty="0" smtClean="0"/>
              <a:t>Kaia Kulla, metaandmete osakond</a:t>
            </a:r>
            <a:endParaRPr lang="en-GB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D96453E7-C4AA-40C9-8905-D3094474245A}" type="datetime1">
              <a:rPr lang="et-EE" smtClean="0"/>
              <a:pPr/>
              <a:t>27.07.2016</a:t>
            </a:fld>
            <a:endParaRPr lang="et-EE" dirty="0"/>
          </a:p>
        </p:txBody>
      </p:sp>
      <p:pic>
        <p:nvPicPr>
          <p:cNvPr id="8" name="Picture 7" descr="ES_lyhike_PowerPoint_EST.e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2244335" cy="16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A5442428-92D2-498E-AE46-E4AB2CB0ECBE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1" name="Picture 11" descr="Eesti statistika_vahe_merero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7938"/>
            <a:ext cx="9167813" cy="6883401"/>
          </a:xfrm>
          <a:prstGeom prst="rect">
            <a:avLst/>
          </a:prstGeom>
          <a:noFill/>
        </p:spPr>
      </p:pic>
      <p:pic>
        <p:nvPicPr>
          <p:cNvPr id="20489" name="Picture 9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56475" y="404813"/>
            <a:ext cx="1103313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7" name="Picture 7" descr="Eesti statistika_vahe_lai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9525"/>
            <a:ext cx="9170988" cy="6870700"/>
          </a:xfrm>
          <a:prstGeom prst="rect">
            <a:avLst/>
          </a:prstGeom>
          <a:noFill/>
        </p:spPr>
      </p:pic>
      <p:pic>
        <p:nvPicPr>
          <p:cNvPr id="30726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2188" y="404813"/>
            <a:ext cx="1111250" cy="1071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Eesti statistika_su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1113"/>
            <a:ext cx="9186863" cy="68818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0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6950" y="404813"/>
            <a:ext cx="1111250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ectica.com/standards" TargetMode="Externa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olectica.com/designer/creat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CQ2hNo-X8eI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BKLtV5DrGU" TargetMode="Externa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kg4ELb0L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ectica.com/software/designer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ctica.com/" TargetMode="External"/><Relationship Id="rId2" Type="http://schemas.openxmlformats.org/officeDocument/2006/relationships/hyperlink" Target="http://www.ddialliance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user/Colectica" TargetMode="External"/><Relationship Id="rId4" Type="http://schemas.openxmlformats.org/officeDocument/2006/relationships/hyperlink" Target="http://docs.colectica.com/designer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DDI ja Colectica </a:t>
            </a:r>
            <a:endParaRPr lang="et-EE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489825" cy="864518"/>
          </a:xfrm>
        </p:spPr>
        <p:txBody>
          <a:bodyPr/>
          <a:lstStyle/>
          <a:p>
            <a:r>
              <a:rPr lang="et-EE" dirty="0" smtClean="0"/>
              <a:t>Mis on DDI - </a:t>
            </a:r>
            <a:r>
              <a:rPr lang="en-GB" i="1" dirty="0" smtClean="0"/>
              <a:t>Data Documentation Initiative</a:t>
            </a:r>
            <a:r>
              <a:rPr lang="et-EE" dirty="0" smtClean="0"/>
              <a:t>?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367712" cy="4896445"/>
          </a:xfrm>
        </p:spPr>
        <p:txBody>
          <a:bodyPr/>
          <a:lstStyle/>
          <a:p>
            <a:r>
              <a:rPr lang="et-EE" dirty="0" smtClean="0"/>
              <a:t>Üksikandmete dokumenteerimise (kirjeldamise) standard</a:t>
            </a:r>
          </a:p>
          <a:p>
            <a:pPr lvl="1"/>
            <a:r>
              <a:rPr lang="et-EE" dirty="0" smtClean="0"/>
              <a:t>väljendatud (praegu) XML-is (avatud standard)</a:t>
            </a:r>
          </a:p>
          <a:p>
            <a:pPr lvl="1"/>
            <a:r>
              <a:rPr lang="et-EE" dirty="0" smtClean="0"/>
              <a:t>Uus DDI versioon on UML põhine</a:t>
            </a:r>
          </a:p>
          <a:p>
            <a:r>
              <a:rPr lang="et-EE" dirty="0" smtClean="0"/>
              <a:t>DDI peamine funktsionaalsus:</a:t>
            </a:r>
          </a:p>
          <a:p>
            <a:pPr lvl="1"/>
            <a:r>
              <a:rPr lang="et-EE" dirty="0" smtClean="0"/>
              <a:t>Erinevaid skeeme ja mooduleid saab eraldi hallata</a:t>
            </a:r>
          </a:p>
          <a:p>
            <a:pPr lvl="2"/>
            <a:r>
              <a:rPr lang="et-EE" dirty="0" smtClean="0"/>
              <a:t>objektid on </a:t>
            </a:r>
            <a:r>
              <a:rPr lang="et-EE" b="1" dirty="0" smtClean="0"/>
              <a:t>identifitseeritavad</a:t>
            </a:r>
            <a:r>
              <a:rPr lang="et-EE" dirty="0" smtClean="0"/>
              <a:t>, </a:t>
            </a:r>
            <a:r>
              <a:rPr lang="et-EE" b="1" dirty="0" smtClean="0"/>
              <a:t>versioneeritavad</a:t>
            </a:r>
            <a:r>
              <a:rPr lang="et-EE" dirty="0" smtClean="0"/>
              <a:t> (nt mõisted, muutujad, kategooriad, üldkogumid, kontrollid jne) ja </a:t>
            </a:r>
            <a:r>
              <a:rPr lang="et-EE" b="1" dirty="0" smtClean="0"/>
              <a:t>hallatavad</a:t>
            </a:r>
          </a:p>
          <a:p>
            <a:pPr lvl="2"/>
            <a:r>
              <a:rPr lang="et-EE" dirty="0" smtClean="0"/>
              <a:t>objektidele saab viidata (ka asutuse väliselt, sel juhul on kohustuslik märkida haldava asutuse nimi, ID ja versioon)</a:t>
            </a:r>
          </a:p>
          <a:p>
            <a:pPr lvl="2"/>
            <a:r>
              <a:rPr lang="et-EE" dirty="0" smtClean="0"/>
              <a:t>Saab lisada muid materjale</a:t>
            </a:r>
          </a:p>
          <a:p>
            <a:pPr lvl="1"/>
            <a:r>
              <a:rPr lang="et-EE" dirty="0" smtClean="0"/>
              <a:t>Skeemid – metaandmete haldamise struktuurid</a:t>
            </a:r>
          </a:p>
          <a:p>
            <a:pPr lvl="1"/>
            <a:r>
              <a:rPr lang="et-EE" dirty="0" smtClean="0"/>
              <a:t>Moodulid – üldised korralduslikud ja avaldamise struktuurid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DDI?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1" indent="-361950"/>
            <a:r>
              <a:rPr lang="et-EE" sz="2400" kern="1200" dirty="0" smtClean="0">
                <a:solidFill>
                  <a:schemeClr val="tx1"/>
                </a:solidFill>
              </a:rPr>
              <a:t>Võrrelda uuringuid, objekte ja kompleks-struktuure</a:t>
            </a:r>
          </a:p>
          <a:p>
            <a:pPr marL="361950" lvl="1" indent="-361950"/>
            <a:r>
              <a:rPr lang="et-EE" sz="2400" kern="1200" dirty="0" smtClean="0">
                <a:solidFill>
                  <a:schemeClr val="tx1"/>
                </a:solidFill>
              </a:rPr>
              <a:t>Lisaks võib DDI standardi moodulitest moodustada pakette / struktuurilisi mooduleid (nt </a:t>
            </a:r>
            <a:r>
              <a:rPr lang="et-EE" sz="2400" i="1" kern="1200" dirty="0" smtClean="0">
                <a:solidFill>
                  <a:schemeClr val="tx1"/>
                </a:solidFill>
              </a:rPr>
              <a:t>DDI Instance koosneb moodulitest StudyUnit, Group, ResourcePackage ja LocalHoldingPackage). </a:t>
            </a:r>
            <a:endParaRPr lang="et-EE" dirty="0" smtClean="0"/>
          </a:p>
          <a:p>
            <a:pPr marL="361950" lvl="1" indent="-361950"/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DDI standardi struktuur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Kaia Kulla, metaandmete osakond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177281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pic>
        <p:nvPicPr>
          <p:cNvPr id="6" name="Sisu kohatäide 8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604867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lt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780928"/>
            <a:ext cx="1259205" cy="23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al 18"/>
          <p:cNvSpPr/>
          <p:nvPr/>
        </p:nvSpPr>
        <p:spPr>
          <a:xfrm>
            <a:off x="1475656" y="1916832"/>
            <a:ext cx="3816424" cy="3744416"/>
          </a:xfrm>
          <a:prstGeom prst="ellipse">
            <a:avLst/>
          </a:prstGeom>
          <a:solidFill>
            <a:srgbClr val="CCFF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>
              <a:solidFill>
                <a:srgbClr val="CCFF66"/>
              </a:solidFill>
            </a:endParaRPr>
          </a:p>
        </p:txBody>
      </p:sp>
      <p:pic>
        <p:nvPicPr>
          <p:cNvPr id="9" name="Pilt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060848"/>
            <a:ext cx="2148205" cy="366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87624" y="6093296"/>
            <a:ext cx="3841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000" dirty="0" smtClean="0"/>
              <a:t>http://snd.gu.se/sites/snd.gu.se/files/DDITrainingWorkshop.pptx</a:t>
            </a:r>
            <a:endParaRPr lang="et-EE" sz="1000" dirty="0"/>
          </a:p>
        </p:txBody>
      </p:sp>
      <p:pic>
        <p:nvPicPr>
          <p:cNvPr id="8" name="Pilt 1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1916832"/>
            <a:ext cx="28083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DDI struktuuri ülevaade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t-EE" noProof="0" smtClean="0"/>
              <a:t>Kaia Kulla, metaandmete osakond</a:t>
            </a:r>
            <a:endParaRPr lang="et-E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Study Unit </a:t>
            </a: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– statistikatöö</a:t>
            </a:r>
          </a:p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Data Collection </a:t>
            </a:r>
            <a:r>
              <a:rPr lang="et-EE" sz="2400" b="0" dirty="0" smtClean="0"/>
              <a:t>– andmekogumine</a:t>
            </a:r>
          </a:p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Methodology</a:t>
            </a:r>
            <a:r>
              <a:rPr lang="et-EE" sz="2400" b="0" dirty="0" smtClean="0"/>
              <a:t> – metoodika</a:t>
            </a:r>
          </a:p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Question Scheme</a:t>
            </a:r>
            <a:r>
              <a:rPr lang="et-EE" sz="2400" b="0" dirty="0" smtClean="0"/>
              <a:t> (Set)</a:t>
            </a:r>
            <a:r>
              <a:rPr lang="en-GB" sz="2400" b="0" dirty="0" smtClean="0"/>
              <a:t> </a:t>
            </a:r>
            <a:r>
              <a:rPr lang="et-EE" sz="2400" b="0" dirty="0" smtClean="0"/>
              <a:t>(küsimuste komplekt)</a:t>
            </a:r>
          </a:p>
          <a:p>
            <a:pPr marL="819150" lvl="1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Question</a:t>
            </a:r>
            <a:r>
              <a:rPr lang="et-EE" sz="2400" b="0" dirty="0" smtClean="0"/>
              <a:t> – küsimus</a:t>
            </a:r>
          </a:p>
          <a:p>
            <a:pPr marL="819150" lvl="1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Response domain </a:t>
            </a:r>
            <a:r>
              <a:rPr lang="et-EE" sz="2400" b="0" dirty="0" smtClean="0"/>
              <a:t>– vastuse domeen</a:t>
            </a:r>
          </a:p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t-EE" sz="2400" b="0" dirty="0" smtClean="0"/>
              <a:t>Instrument – küsimustik </a:t>
            </a:r>
          </a:p>
          <a:p>
            <a:pPr marL="819150" lvl="1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Question</a:t>
            </a:r>
            <a:r>
              <a:rPr lang="et-EE" sz="2400" b="0" dirty="0" smtClean="0"/>
              <a:t> </a:t>
            </a:r>
            <a:r>
              <a:rPr lang="en-GB" sz="2400" b="0" dirty="0" smtClean="0"/>
              <a:t>flow </a:t>
            </a:r>
            <a:r>
              <a:rPr lang="et-EE" sz="2400" b="0" dirty="0" smtClean="0"/>
              <a:t>– küsimuse kulg</a:t>
            </a:r>
          </a:p>
          <a:p>
            <a:pPr marL="361950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Coding</a:t>
            </a:r>
            <a:r>
              <a:rPr lang="et-EE" sz="2400" b="0" dirty="0" smtClean="0"/>
              <a:t> </a:t>
            </a:r>
            <a:r>
              <a:rPr lang="en-GB" sz="2400" b="0" dirty="0" smtClean="0"/>
              <a:t>Instructions</a:t>
            </a:r>
            <a:r>
              <a:rPr lang="et-EE" sz="2400" b="0" dirty="0" smtClean="0"/>
              <a:t> – kodeerimise juhised</a:t>
            </a:r>
          </a:p>
          <a:p>
            <a:pPr marL="819150" lvl="1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question to raw data </a:t>
            </a:r>
            <a:r>
              <a:rPr lang="et-EE" sz="2400" b="0" dirty="0" smtClean="0"/>
              <a:t>– küsimus toorandmete kohta</a:t>
            </a:r>
          </a:p>
          <a:p>
            <a:pPr marL="819150" lvl="1" indent="-361950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GB" sz="2400" b="0" dirty="0" smtClean="0"/>
              <a:t>raw data to public file </a:t>
            </a:r>
            <a:r>
              <a:rPr lang="et-EE" sz="2400" b="0" dirty="0" smtClean="0"/>
              <a:t>– lähteandmed avaldamiseks</a:t>
            </a:r>
          </a:p>
          <a:p>
            <a:endParaRPr lang="et-EE" sz="2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60000" cy="5472608"/>
          </a:xfrm>
        </p:spPr>
        <p:txBody>
          <a:bodyPr/>
          <a:lstStyle/>
          <a:p>
            <a:pPr lvl="0"/>
            <a:r>
              <a:rPr lang="en-GB" dirty="0" smtClean="0"/>
              <a:t>Category Schemes </a:t>
            </a:r>
            <a:r>
              <a:rPr lang="et-EE" dirty="0" smtClean="0"/>
              <a:t>(Set) – kategooriate komplekt</a:t>
            </a:r>
            <a:endParaRPr lang="en-GB" dirty="0" smtClean="0"/>
          </a:p>
          <a:p>
            <a:pPr lvl="1"/>
            <a:r>
              <a:rPr lang="et-EE" sz="2000" dirty="0" smtClean="0"/>
              <a:t>Kategooriaid kasutatakse nii küsimuse vastustes kui ka kodeerimisskeemis</a:t>
            </a:r>
            <a:endParaRPr lang="en-GB" sz="2000" dirty="0" smtClean="0"/>
          </a:p>
          <a:p>
            <a:pPr lvl="0"/>
            <a:r>
              <a:rPr lang="en-GB" dirty="0" smtClean="0"/>
              <a:t>Coding Schemes</a:t>
            </a:r>
            <a:r>
              <a:rPr lang="et-EE" dirty="0" smtClean="0"/>
              <a:t> - kodeerimisskeemid</a:t>
            </a:r>
            <a:endParaRPr lang="en-GB" dirty="0" smtClean="0"/>
          </a:p>
          <a:p>
            <a:pPr lvl="1"/>
            <a:r>
              <a:rPr lang="et-EE" sz="2000" dirty="0" smtClean="0"/>
              <a:t>Koode kasutatakse nii küsimuste vastuste domeenis kui ka esindus muutujates (</a:t>
            </a:r>
            <a:r>
              <a:rPr lang="en-GB" sz="2000" i="1" dirty="0" smtClean="0"/>
              <a:t>Represented Variable</a:t>
            </a:r>
            <a:r>
              <a:rPr lang="et-EE" sz="2000" dirty="0" smtClean="0"/>
              <a:t>)</a:t>
            </a:r>
            <a:endParaRPr lang="en-GB" sz="2000" dirty="0" smtClean="0"/>
          </a:p>
          <a:p>
            <a:pPr lvl="0"/>
            <a:r>
              <a:rPr lang="en-GB" dirty="0" smtClean="0"/>
              <a:t>Variables</a:t>
            </a:r>
            <a:r>
              <a:rPr lang="et-EE" dirty="0" smtClean="0"/>
              <a:t> - muutujad</a:t>
            </a:r>
            <a:endParaRPr lang="en-GB" dirty="0" smtClean="0"/>
          </a:p>
          <a:p>
            <a:pPr lvl="1"/>
            <a:r>
              <a:rPr lang="et-EE" sz="2000" dirty="0" smtClean="0"/>
              <a:t>Seos mõistete ja üldkogumiga viidete kaudu </a:t>
            </a:r>
            <a:endParaRPr lang="en-GB" sz="2000" dirty="0" smtClean="0"/>
          </a:p>
          <a:p>
            <a:pPr lvl="0"/>
            <a:r>
              <a:rPr lang="en-GB" dirty="0" smtClean="0"/>
              <a:t>NCubes </a:t>
            </a:r>
            <a:r>
              <a:rPr lang="et-EE" dirty="0" smtClean="0"/>
              <a:t>- kuubid</a:t>
            </a:r>
            <a:endParaRPr lang="en-GB" dirty="0" smtClean="0"/>
          </a:p>
          <a:p>
            <a:pPr lvl="1"/>
            <a:r>
              <a:rPr lang="et-EE" sz="2400" dirty="0" smtClean="0"/>
              <a:t>Luuakse muutujatest </a:t>
            </a:r>
            <a:r>
              <a:rPr lang="en-GB" sz="2400" dirty="0" smtClean="0"/>
              <a:t>(</a:t>
            </a:r>
            <a:r>
              <a:rPr lang="et-EE" sz="2400" dirty="0" smtClean="0"/>
              <a:t>dimensioonid ja atribuudid</a:t>
            </a:r>
            <a:r>
              <a:rPr lang="en-GB" sz="2400" dirty="0" smtClean="0"/>
              <a:t>)</a:t>
            </a:r>
          </a:p>
          <a:p>
            <a:pPr lvl="2"/>
            <a:r>
              <a:rPr lang="et-EE" dirty="0" smtClean="0"/>
              <a:t>Vastab </a:t>
            </a:r>
            <a:r>
              <a:rPr lang="en-GB" dirty="0" smtClean="0"/>
              <a:t>SDMX </a:t>
            </a:r>
            <a:r>
              <a:rPr lang="et-EE" dirty="0" smtClean="0"/>
              <a:t> struktuurile</a:t>
            </a:r>
            <a:endParaRPr lang="en-GB" dirty="0" smtClean="0"/>
          </a:p>
          <a:p>
            <a:pPr lvl="2"/>
            <a:r>
              <a:rPr lang="et-EE" dirty="0" smtClean="0"/>
              <a:t>Üldisem, et ka pärandandmed mahuksid</a:t>
            </a:r>
            <a:endParaRPr lang="en-GB" dirty="0" smtClean="0"/>
          </a:p>
          <a:p>
            <a:pPr lvl="0"/>
            <a:r>
              <a:rPr lang="en-GB" dirty="0" smtClean="0"/>
              <a:t>Variable and NCube Groups</a:t>
            </a:r>
            <a:r>
              <a:rPr lang="et-EE" dirty="0" smtClean="0"/>
              <a:t> – muutuja ja kuubi grupid</a:t>
            </a:r>
            <a:endParaRPr lang="en-GB" dirty="0" smtClean="0"/>
          </a:p>
          <a:p>
            <a:pPr lvl="0"/>
            <a:r>
              <a:rPr lang="et-EE" dirty="0" smtClean="0"/>
              <a:t>Data </a:t>
            </a:r>
            <a:r>
              <a:rPr lang="en-GB" dirty="0" smtClean="0"/>
              <a:t>Relationships</a:t>
            </a:r>
            <a:r>
              <a:rPr lang="et-EE" dirty="0" smtClean="0"/>
              <a:t> – andmetevahelised seosed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Physical Data Structure </a:t>
            </a:r>
            <a:r>
              <a:rPr lang="et-EE" dirty="0" smtClean="0"/>
              <a:t>– füüsiline andmestruktuur</a:t>
            </a:r>
          </a:p>
          <a:p>
            <a:pPr lvl="1"/>
            <a:r>
              <a:rPr lang="et-EE" dirty="0" smtClean="0"/>
              <a:t>andmete seoste ühendamine</a:t>
            </a:r>
          </a:p>
          <a:p>
            <a:pPr lvl="1"/>
            <a:r>
              <a:rPr lang="et-EE" dirty="0" smtClean="0"/>
              <a:t>muutuja või kuubi koordinaatide ühendamine</a:t>
            </a:r>
          </a:p>
          <a:p>
            <a:pPr lvl="1"/>
            <a:r>
              <a:rPr lang="et-EE" dirty="0" smtClean="0"/>
              <a:t>säilitamiseks füüsilise struktuuri kirjeldus</a:t>
            </a:r>
          </a:p>
          <a:p>
            <a:pPr lvl="0"/>
            <a:r>
              <a:rPr lang="en-GB" dirty="0" smtClean="0"/>
              <a:t>Physical Instance</a:t>
            </a:r>
            <a:r>
              <a:rPr lang="et-EE" dirty="0" smtClean="0"/>
              <a:t> – füüsiline isend</a:t>
            </a:r>
            <a:endParaRPr lang="en-GB" dirty="0" smtClean="0"/>
          </a:p>
          <a:p>
            <a:pPr lvl="1"/>
            <a:r>
              <a:rPr lang="et-EE" sz="2400" dirty="0" smtClean="0"/>
              <a:t>Üks-ühele seos andmefailiga</a:t>
            </a:r>
          </a:p>
          <a:p>
            <a:pPr lvl="1"/>
            <a:r>
              <a:rPr lang="et-EE" sz="2400" dirty="0" smtClean="0"/>
              <a:t>Sündmuse kirjeldamise piirangud</a:t>
            </a:r>
          </a:p>
          <a:p>
            <a:pPr lvl="1"/>
            <a:r>
              <a:rPr lang="et-EE" sz="2400" dirty="0" smtClean="0"/>
              <a:t>Muutujate ja kategooriate statistika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Archive Module</a:t>
            </a:r>
            <a:r>
              <a:rPr lang="et-EE" dirty="0" smtClean="0"/>
              <a:t> – arhiivi moodul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Arhiivi moodul – sündmuse elutsükli jälgimiseks ja iga sündmuse eest vastutava isiku kohta teabe andmiseks</a:t>
            </a:r>
          </a:p>
          <a:p>
            <a:pPr lvl="1"/>
            <a:r>
              <a:rPr lang="et-EE" sz="2400" dirty="0" smtClean="0"/>
              <a:t>Mooduli kasutamine on vabatahtlik</a:t>
            </a:r>
          </a:p>
          <a:p>
            <a:pPr lvl="1"/>
            <a:r>
              <a:rPr lang="et-EE" sz="2400" dirty="0" smtClean="0"/>
              <a:t>Pakub tuge kogu elutsükli või ainult mõne konkreetse elutsükli osa kohta ühe organisatsiooni piires</a:t>
            </a:r>
          </a:p>
          <a:p>
            <a:pPr lvl="0"/>
            <a:r>
              <a:rPr lang="et-EE" dirty="0" smtClean="0"/>
              <a:t>Elutsükli sündmused on mistahes protsessi sammud, mis on olulised metaandmete loojale</a:t>
            </a:r>
          </a:p>
          <a:p>
            <a:pPr lvl="1"/>
            <a:r>
              <a:rPr lang="et-EE" sz="2400" dirty="0" smtClean="0"/>
              <a:t>Oskab kajastada OAIS (</a:t>
            </a:r>
            <a:r>
              <a:rPr lang="en-GB" sz="2400" i="1" dirty="0" smtClean="0"/>
              <a:t>Open Archival Information System</a:t>
            </a:r>
            <a:r>
              <a:rPr lang="et-EE" sz="2400" dirty="0" smtClean="0"/>
              <a:t>) arhiveerimise mudelit jms</a:t>
            </a:r>
          </a:p>
          <a:p>
            <a:pPr lvl="1"/>
            <a:r>
              <a:rPr lang="et-EE" sz="2400" dirty="0" smtClean="0"/>
              <a:t>Täielikult konfigureeritav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489825" cy="864518"/>
          </a:xfrm>
        </p:spPr>
        <p:txBody>
          <a:bodyPr/>
          <a:lstStyle/>
          <a:p>
            <a:r>
              <a:rPr lang="et-EE" dirty="0" smtClean="0"/>
              <a:t>Arhiveerimine ja organisatsioonid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Arhiiv sisaldab</a:t>
            </a:r>
            <a:r>
              <a:rPr lang="en-US" dirty="0" smtClean="0"/>
              <a:t>:</a:t>
            </a:r>
            <a:endParaRPr lang="et-EE" dirty="0" smtClean="0"/>
          </a:p>
          <a:p>
            <a:pPr lvl="1"/>
            <a:r>
              <a:rPr lang="et-EE" sz="2400" dirty="0" smtClean="0"/>
              <a:t>Arhiivi-spetsiifilist infot arhivaalide kohta</a:t>
            </a:r>
            <a:r>
              <a:rPr lang="en-US" sz="2400" dirty="0" smtClean="0"/>
              <a:t> (</a:t>
            </a:r>
            <a:r>
              <a:rPr lang="et-EE" sz="2400" dirty="0" smtClean="0"/>
              <a:t>juurdepääs</a:t>
            </a:r>
            <a:r>
              <a:rPr lang="en-US" sz="2400" dirty="0" smtClean="0"/>
              <a:t>, </a:t>
            </a:r>
            <a:r>
              <a:rPr lang="et-EE" sz="2400" dirty="0" smtClean="0"/>
              <a:t>rahastuse info</a:t>
            </a:r>
            <a:r>
              <a:rPr lang="en-US" sz="2400" dirty="0" smtClean="0"/>
              <a:t>, </a:t>
            </a:r>
            <a:r>
              <a:rPr lang="et-EE" sz="2400" dirty="0" smtClean="0"/>
              <a:t>keelud jms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lvl="1"/>
            <a:r>
              <a:rPr lang="et-EE" sz="2400" dirty="0" smtClean="0"/>
              <a:t>Organisatsioonide ja isikute nimekirja kontaktandmetega jms</a:t>
            </a:r>
            <a:r>
              <a:rPr lang="en-US" sz="2400" dirty="0" smtClean="0"/>
              <a:t> (</a:t>
            </a:r>
            <a:r>
              <a:rPr lang="en-US" sz="2400" i="1" dirty="0" smtClean="0"/>
              <a:t>Organization Scheme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lvl="1"/>
            <a:r>
              <a:rPr lang="et-EE" sz="2400" dirty="0" smtClean="0"/>
              <a:t>Elutsükli sündmuste nimekirja, mille aluseks on toimiv korraldus, kuupäev, sündmuse tüüp, selle kirjeldus ja </a:t>
            </a:r>
            <a:r>
              <a:rPr lang="en-US" sz="2400" dirty="0" smtClean="0"/>
              <a:t> </a:t>
            </a:r>
            <a:r>
              <a:rPr lang="et-EE" sz="2400" dirty="0" smtClean="0"/>
              <a:t>link asjaomastele metaandmetele</a:t>
            </a:r>
          </a:p>
          <a:p>
            <a:pPr lvl="1"/>
            <a:r>
              <a:rPr lang="et-EE" sz="2400" dirty="0" smtClean="0"/>
              <a:t>Sisaldab muid materjale ja märkmeid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Elutsükli sündmus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Üldinfo</a:t>
            </a:r>
            <a:r>
              <a:rPr lang="en-US" dirty="0" smtClean="0"/>
              <a:t>: </a:t>
            </a:r>
            <a:r>
              <a:rPr lang="et-EE" dirty="0" smtClean="0"/>
              <a:t>sündmuse tüüp, vastutav organisatsioon/isik ja sündmuse kirjeldus</a:t>
            </a:r>
          </a:p>
          <a:p>
            <a:pPr lvl="0"/>
            <a:r>
              <a:rPr lang="et-EE" dirty="0" smtClean="0"/>
              <a:t>Statistikatöö suuremate arendustegevuste registreerimine</a:t>
            </a:r>
          </a:p>
          <a:p>
            <a:pPr lvl="0"/>
            <a:r>
              <a:rPr lang="et-EE" dirty="0" smtClean="0"/>
              <a:t>Arhiivi tegevuste, nagu nt andmete soetamine, valideerimine jms, kirja panemiseks </a:t>
            </a:r>
          </a:p>
          <a:p>
            <a:pPr lvl="0"/>
            <a:r>
              <a:rPr lang="et-EE" dirty="0" smtClean="0"/>
              <a:t>Võib linkida spetsiifiliste sündmusega seotud asjaomastele metaandmetele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Andmekaevandamine arhiivis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Tänu seoste ja struktuuriliste sarnasuste kohta käivate metaandmetele </a:t>
            </a:r>
          </a:p>
          <a:p>
            <a:pPr lvl="1"/>
            <a:r>
              <a:rPr lang="et-EE" sz="2400" dirty="0" smtClean="0"/>
              <a:t>Saab automaatselt tuvastada potentsiaalseid võrreldavaid andmestikke</a:t>
            </a:r>
          </a:p>
          <a:p>
            <a:pPr lvl="1"/>
            <a:r>
              <a:rPr lang="et-EE" sz="2400" dirty="0" smtClean="0"/>
              <a:t>Saab üldisemal tasemel navigeerida arhiivi sisus</a:t>
            </a:r>
          </a:p>
          <a:p>
            <a:pPr lvl="1"/>
            <a:r>
              <a:rPr lang="et-EE" sz="2400" dirty="0" smtClean="0"/>
              <a:t>On madalamal tasemel üle erinevate andmestike palju parem detailsus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Sisu</a:t>
            </a:r>
            <a:endParaRPr lang="et-E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lvl="1" indent="-361950"/>
            <a:r>
              <a:rPr lang="et-EE" sz="2400" dirty="0" smtClean="0">
                <a:solidFill>
                  <a:schemeClr val="tx1"/>
                </a:solidFill>
                <a:ea typeface="+mn-ea"/>
                <a:cs typeface="+mn-cs"/>
              </a:rPr>
              <a:t>Statistika ja DDI 60 sekundiga</a:t>
            </a:r>
          </a:p>
          <a:p>
            <a:r>
              <a:rPr lang="et-EE" dirty="0" smtClean="0"/>
              <a:t>DDI-st täpsemalt</a:t>
            </a:r>
          </a:p>
          <a:p>
            <a:pPr lvl="1"/>
            <a:r>
              <a:rPr lang="et-EE" dirty="0" smtClean="0"/>
              <a:t>DDI Codebook vs DDI Lifecycle</a:t>
            </a:r>
          </a:p>
          <a:p>
            <a:pPr lvl="1"/>
            <a:r>
              <a:rPr lang="et-EE" dirty="0" smtClean="0"/>
              <a:t>DDI ning GSIM, SDMX ja Neuchâteli mudel</a:t>
            </a:r>
          </a:p>
          <a:p>
            <a:pPr lvl="1"/>
            <a:r>
              <a:rPr lang="et-EE" dirty="0" smtClean="0"/>
              <a:t>GSIM vs iMeta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fld id="{8FED35A5-026D-4167-AEBE-BAB1EF6FA15B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enamat suudab DDI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On masin-tõlgendav (</a:t>
            </a:r>
            <a:r>
              <a:rPr lang="en-US" i="1" dirty="0" smtClean="0"/>
              <a:t>machine-actionable</a:t>
            </a:r>
            <a:r>
              <a:rPr lang="et-EE" dirty="0" smtClean="0"/>
              <a:t>)</a:t>
            </a:r>
            <a:r>
              <a:rPr lang="en-US" dirty="0" smtClean="0"/>
              <a:t> – </a:t>
            </a:r>
            <a:r>
              <a:rPr lang="et-EE" dirty="0" smtClean="0"/>
              <a:t>mitte ainult  dokumenteerimiseks</a:t>
            </a:r>
          </a:p>
          <a:p>
            <a:pPr lvl="0"/>
            <a:r>
              <a:rPr lang="et-EE" dirty="0" smtClean="0"/>
              <a:t>On keerulisem tänu tihedamale struktuurile</a:t>
            </a:r>
          </a:p>
          <a:p>
            <a:pPr lvl="0"/>
            <a:r>
              <a:rPr lang="et-EE" dirty="0" smtClean="0"/>
              <a:t>Haldab metaandmete objekte struktureeritud identifitseerimise ja taustsüsteemi abil, mis võimaldab neid jagada organisatsioonide vahel</a:t>
            </a:r>
          </a:p>
          <a:p>
            <a:pPr lvl="0"/>
            <a:r>
              <a:rPr lang="et-EE" dirty="0" smtClean="0"/>
              <a:t>On suurem toetus seonduvate standarditega</a:t>
            </a:r>
          </a:p>
          <a:p>
            <a:pPr lvl="0"/>
            <a:r>
              <a:rPr lang="et-EE" dirty="0" smtClean="0"/>
              <a:t>Metaandmete taaskasutus ühe statistikatöö elutsükli jooksul ja erinevate statistikatööde vahel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Üldised muutuja komponendid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Kood (</a:t>
            </a:r>
            <a:r>
              <a:rPr lang="en-US" i="1" dirty="0" smtClean="0"/>
              <a:t>VariableName</a:t>
            </a:r>
            <a:r>
              <a:rPr lang="et-EE" dirty="0" smtClean="0"/>
              <a:t>)</a:t>
            </a:r>
            <a:r>
              <a:rPr lang="en-US" dirty="0" smtClean="0"/>
              <a:t>, </a:t>
            </a:r>
            <a:r>
              <a:rPr lang="et-EE" dirty="0" smtClean="0"/>
              <a:t> nimi (</a:t>
            </a:r>
            <a:r>
              <a:rPr lang="en-US" i="1" dirty="0" smtClean="0"/>
              <a:t>Label</a:t>
            </a:r>
            <a:r>
              <a:rPr lang="et-EE" dirty="0" smtClean="0"/>
              <a:t>) ja kirjeldus</a:t>
            </a:r>
          </a:p>
          <a:p>
            <a:pPr lvl="0"/>
            <a:r>
              <a:rPr lang="et-EE" dirty="0" smtClean="0"/>
              <a:t>Seos mõiste, üldkogumi, üksuse tüübi, küsimuse ja keelu (embargo) infoga</a:t>
            </a:r>
          </a:p>
          <a:p>
            <a:pPr lvl="0"/>
            <a:r>
              <a:rPr lang="et-EE" dirty="0" smtClean="0"/>
              <a:t>Näeb ette analüüsitava ja vastaja üksuse (</a:t>
            </a:r>
            <a:r>
              <a:rPr lang="en-GB" i="1" dirty="0" smtClean="0"/>
              <a:t>Analysis Unit</a:t>
            </a:r>
            <a:r>
              <a:rPr lang="et-EE" dirty="0" smtClean="0"/>
              <a:t>, </a:t>
            </a:r>
            <a:r>
              <a:rPr lang="en-US" i="1" dirty="0" smtClean="0"/>
              <a:t>Response Unit</a:t>
            </a:r>
            <a:r>
              <a:rPr lang="et-EE" dirty="0" smtClean="0"/>
              <a:t>)</a:t>
            </a:r>
          </a:p>
          <a:p>
            <a:pPr lvl="0"/>
            <a:r>
              <a:rPr lang="et-EE" dirty="0" smtClean="0"/>
              <a:t>Annab oma rolli kohta põhiinfo</a:t>
            </a:r>
            <a:r>
              <a:rPr lang="en-US" dirty="0" smtClean="0"/>
              <a:t>:</a:t>
            </a:r>
            <a:endParaRPr lang="et-EE" dirty="0" smtClean="0"/>
          </a:p>
          <a:p>
            <a:pPr lvl="1"/>
            <a:r>
              <a:rPr lang="en-US" sz="2400" i="1" dirty="0" err="1" smtClean="0"/>
              <a:t>isTemporal</a:t>
            </a:r>
            <a:r>
              <a:rPr lang="en-US" sz="2400" i="1" dirty="0" smtClean="0"/>
              <a:t> </a:t>
            </a:r>
            <a:endParaRPr lang="et-EE" sz="2400" i="1" dirty="0" smtClean="0"/>
          </a:p>
          <a:p>
            <a:pPr lvl="1"/>
            <a:r>
              <a:rPr lang="en-US" sz="2400" i="1" dirty="0" err="1" smtClean="0"/>
              <a:t>isGeographic</a:t>
            </a:r>
            <a:r>
              <a:rPr lang="en-US" sz="2400" i="1" dirty="0" smtClean="0"/>
              <a:t> </a:t>
            </a:r>
            <a:endParaRPr lang="et-EE" sz="2400" i="1" dirty="0" smtClean="0"/>
          </a:p>
          <a:p>
            <a:pPr lvl="1"/>
            <a:r>
              <a:rPr lang="en-US" sz="2400" i="1" dirty="0" err="1" smtClean="0"/>
              <a:t>isWeight</a:t>
            </a:r>
            <a:r>
              <a:rPr lang="en-US" sz="2400" i="1" dirty="0" smtClean="0"/>
              <a:t> </a:t>
            </a:r>
            <a:endParaRPr lang="et-EE" sz="2400" i="1" dirty="0" smtClean="0"/>
          </a:p>
          <a:p>
            <a:pPr lvl="0"/>
            <a:r>
              <a:rPr lang="et-EE" dirty="0" smtClean="0"/>
              <a:t>Esindamise kirjeldus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t-EE" dirty="0" smtClean="0"/>
              <a:t>Esindamise kirjeldus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Muutuja detailne rollikirjeldus</a:t>
            </a:r>
          </a:p>
          <a:p>
            <a:pPr lvl="0"/>
            <a:r>
              <a:rPr lang="et-EE" dirty="0" smtClean="0"/>
              <a:t>Viitab seotud kaaludele </a:t>
            </a:r>
            <a:r>
              <a:rPr lang="en-US" dirty="0" smtClean="0"/>
              <a:t>(standard </a:t>
            </a:r>
            <a:r>
              <a:rPr lang="et-EE" dirty="0" smtClean="0"/>
              <a:t>ja muutuja</a:t>
            </a:r>
            <a:r>
              <a:rPr lang="en-US" dirty="0" smtClean="0"/>
              <a:t>)</a:t>
            </a:r>
            <a:endParaRPr lang="et-EE" dirty="0" smtClean="0"/>
          </a:p>
          <a:p>
            <a:pPr lvl="0"/>
            <a:r>
              <a:rPr lang="et-EE" dirty="0" smtClean="0"/>
              <a:t>Viitab kõikidele juhistele, mis on seotud kodeerimise ja imputeerimisega</a:t>
            </a:r>
          </a:p>
          <a:p>
            <a:pPr lvl="0"/>
            <a:r>
              <a:rPr lang="et-EE" dirty="0" smtClean="0"/>
              <a:t>Kirjeldab järjestikuseid väärtusi</a:t>
            </a:r>
          </a:p>
          <a:p>
            <a:pPr lvl="0"/>
            <a:r>
              <a:rPr lang="et-EE" dirty="0" smtClean="0"/>
              <a:t>Summeeritavuse ja agregeerimise meetod</a:t>
            </a:r>
            <a:r>
              <a:rPr lang="en-US" dirty="0" smtClean="0"/>
              <a:t> </a:t>
            </a:r>
            <a:endParaRPr lang="et-EE" dirty="0" smtClean="0"/>
          </a:p>
          <a:p>
            <a:pPr lvl="0"/>
            <a:r>
              <a:rPr lang="et-EE" dirty="0" smtClean="0"/>
              <a:t>Väärtuse esindatus</a:t>
            </a:r>
          </a:p>
          <a:p>
            <a:pPr lvl="0"/>
            <a:r>
              <a:rPr lang="et-EE" dirty="0" smtClean="0"/>
              <a:t>Konkreetne puuduva väärtuse (</a:t>
            </a:r>
            <a:r>
              <a:rPr lang="en-US" i="1" dirty="0" smtClean="0"/>
              <a:t>Missing Value</a:t>
            </a:r>
            <a:r>
              <a:rPr lang="et-EE" dirty="0" smtClean="0"/>
              <a:t>) kirjeldus</a:t>
            </a:r>
          </a:p>
          <a:p>
            <a:pPr lvl="1"/>
            <a:r>
              <a:rPr lang="et-EE" sz="2400" dirty="0" smtClean="0"/>
              <a:t>Saab kombineeritult kasutada ükskõik millise kirjelduse tüübiga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Väärtuse esitus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Kõikidele esinduse liikidele on ette nähtud järgmised elemendid/atribuudid</a:t>
            </a:r>
            <a:r>
              <a:rPr lang="en-US" dirty="0" smtClean="0"/>
              <a:t>:</a:t>
            </a:r>
            <a:endParaRPr lang="et-EE" dirty="0" smtClean="0"/>
          </a:p>
          <a:p>
            <a:pPr lvl="1"/>
            <a:r>
              <a:rPr lang="et-EE" sz="2400" dirty="0" smtClean="0"/>
              <a:t>Klassifitseerimise tase</a:t>
            </a:r>
            <a:r>
              <a:rPr lang="en-US" sz="2400" dirty="0" smtClean="0"/>
              <a:t> (“</a:t>
            </a:r>
            <a:r>
              <a:rPr lang="en-US" sz="2400" i="1" dirty="0" smtClean="0"/>
              <a:t>nominal</a:t>
            </a:r>
            <a:r>
              <a:rPr lang="en-US" sz="2400" dirty="0" smtClean="0"/>
              <a:t>”, “</a:t>
            </a:r>
            <a:r>
              <a:rPr lang="en-US" sz="2400" i="1" dirty="0" smtClean="0"/>
              <a:t>ordinal</a:t>
            </a:r>
            <a:r>
              <a:rPr lang="en-US" sz="2400" dirty="0" smtClean="0"/>
              <a:t>”, “</a:t>
            </a:r>
            <a:r>
              <a:rPr lang="en-US" sz="2400" i="1" dirty="0" smtClean="0"/>
              <a:t>interval</a:t>
            </a:r>
            <a:r>
              <a:rPr lang="en-US" sz="2400" dirty="0" smtClean="0"/>
              <a:t>”, “</a:t>
            </a:r>
            <a:r>
              <a:rPr lang="en-US" sz="2400" i="1" dirty="0" smtClean="0"/>
              <a:t>ratio</a:t>
            </a:r>
            <a:r>
              <a:rPr lang="en-US" sz="2400" dirty="0" smtClean="0"/>
              <a:t>”, “</a:t>
            </a:r>
            <a:r>
              <a:rPr lang="en-US" sz="2400" i="1" dirty="0" smtClean="0"/>
              <a:t>continuous</a:t>
            </a:r>
            <a:r>
              <a:rPr lang="en-US" sz="2400" dirty="0" smtClean="0"/>
              <a:t>”)</a:t>
            </a:r>
            <a:endParaRPr lang="et-EE" sz="2400" dirty="0" smtClean="0"/>
          </a:p>
          <a:p>
            <a:pPr lvl="1"/>
            <a:r>
              <a:rPr lang="et-EE" sz="2400" dirty="0" smtClean="0"/>
              <a:t>Puuduvate väärtuste koodide komplekt</a:t>
            </a:r>
          </a:p>
          <a:p>
            <a:pPr lvl="0"/>
            <a:r>
              <a:rPr lang="et-EE" dirty="0" smtClean="0"/>
              <a:t>On esindatud üks viiest esindatuse tüübist (numbriline, tekst, koodi, kuupäev, skaala)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Skeemid ja taaskasutus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DDI skeemid: Eesmärk</a:t>
            </a:r>
          </a:p>
          <a:p>
            <a:pPr lvl="1"/>
            <a:r>
              <a:rPr lang="et-EE" dirty="0" smtClean="0"/>
              <a:t>hallata struktuure, mis sisaldavad versioneeritavaid asju</a:t>
            </a:r>
          </a:p>
          <a:p>
            <a:pPr lvl="1"/>
            <a:r>
              <a:rPr lang="et-EE" dirty="0" smtClean="0"/>
              <a:t>toetab inforegistreid, nagu nt mõistete, küsimuste ja muutujate pangad, mida kasutatakse korduvalt mitmes uuringus või kasutatakse uuringute üleselt otsingusüsteemides info asukoha leidmiseks</a:t>
            </a:r>
          </a:p>
          <a:p>
            <a:pPr lvl="1"/>
            <a:r>
              <a:rPr lang="et-EE" dirty="0" smtClean="0"/>
              <a:t>toetab struktureeritud nimekirjade versioneerimist </a:t>
            </a:r>
          </a:p>
          <a:p>
            <a:pPr lvl="1"/>
            <a:r>
              <a:rPr lang="et-EE" dirty="0" smtClean="0"/>
              <a:t>võib avaldada nii </a:t>
            </a:r>
            <a:r>
              <a:rPr lang="et-EE" i="1" dirty="0" err="1" smtClean="0"/>
              <a:t>Resource</a:t>
            </a:r>
            <a:r>
              <a:rPr lang="et-EE" i="1" dirty="0" smtClean="0"/>
              <a:t> </a:t>
            </a:r>
            <a:r>
              <a:rPr lang="et-EE" i="1" dirty="0" err="1" smtClean="0"/>
              <a:t>Package</a:t>
            </a:r>
            <a:r>
              <a:rPr lang="et-EE" dirty="0" err="1" smtClean="0"/>
              <a:t>’s</a:t>
            </a:r>
            <a:r>
              <a:rPr lang="et-EE" dirty="0" smtClean="0"/>
              <a:t> või DDI moodulites</a:t>
            </a:r>
          </a:p>
          <a:p>
            <a:pPr lvl="1"/>
            <a:r>
              <a:rPr lang="et-EE" dirty="0" smtClean="0"/>
              <a:t>toimib komponendi osana korduvalt kasutatavate metaandmete hõivamiseks andmete elutsükli jooksul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332656"/>
            <a:ext cx="7489825" cy="1296144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XML Schemas, DDI Modules,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DDI Schemes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t-EE" noProof="0" dirty="0" smtClean="0"/>
              <a:t>Kaia Kulla, metaandmete osakond</a:t>
            </a:r>
            <a:endParaRPr lang="et-E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09600" y="1447800"/>
            <a:ext cx="8001000" cy="4667250"/>
            <a:chOff x="2455" y="2160"/>
            <a:chExt cx="7200" cy="432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2455" y="216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665" y="3086"/>
              <a:ext cx="120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5" y="3240"/>
              <a:ext cx="1200" cy="1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965" y="3394"/>
              <a:ext cx="1200" cy="1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15" y="3549"/>
              <a:ext cx="12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265" y="3703"/>
              <a:ext cx="1200" cy="1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dirty="0"/>
                <a:t>&lt;file&gt;.</a:t>
              </a:r>
              <a:r>
                <a:rPr lang="en-US" sz="1800" dirty="0" err="1"/>
                <a:t>xsd</a:t>
              </a:r>
              <a:endParaRPr lang="en-US" sz="1800" dirty="0"/>
            </a:p>
            <a:p>
              <a:r>
                <a:rPr lang="en-US" sz="1800" dirty="0"/>
                <a:t>&lt;file&gt;.</a:t>
              </a:r>
              <a:r>
                <a:rPr lang="en-US" sz="1800" dirty="0" err="1"/>
                <a:t>xsd</a:t>
              </a:r>
              <a:endParaRPr lang="en-US" sz="1800" dirty="0"/>
            </a:p>
            <a:p>
              <a:r>
                <a:rPr lang="en-US" sz="1800" dirty="0"/>
                <a:t>&lt;file&gt;.</a:t>
              </a:r>
              <a:r>
                <a:rPr lang="en-US" sz="1800" dirty="0" err="1"/>
                <a:t>xsd</a:t>
              </a:r>
              <a:endParaRPr lang="en-US" sz="1800" dirty="0"/>
            </a:p>
            <a:p>
              <a:r>
                <a:rPr lang="en-US" sz="1800" dirty="0"/>
                <a:t>&lt;file&gt;.</a:t>
              </a:r>
              <a:r>
                <a:rPr lang="en-US" sz="1800" dirty="0" err="1" smtClean="0"/>
                <a:t>xsd</a:t>
              </a:r>
              <a:endParaRPr lang="en-US" sz="1800" dirty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22" y="2469"/>
              <a:ext cx="2543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dirty="0"/>
                <a:t>XML Schemas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965" y="3086"/>
              <a:ext cx="12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815" y="3240"/>
              <a:ext cx="120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665" y="3394"/>
              <a:ext cx="120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515" y="3641"/>
              <a:ext cx="12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049" y="2469"/>
              <a:ext cx="2416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dirty="0"/>
                <a:t>DDI Modules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615" y="4166"/>
              <a:ext cx="750" cy="1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utoShape 18"/>
            <p:cNvSpPr>
              <a:spLocks/>
            </p:cNvSpPr>
            <p:nvPr/>
          </p:nvSpPr>
          <p:spPr bwMode="auto">
            <a:xfrm>
              <a:off x="2651" y="5393"/>
              <a:ext cx="1750" cy="667"/>
            </a:xfrm>
            <a:prstGeom prst="borderCallout2">
              <a:avLst>
                <a:gd name="adj1" fmla="val 48513"/>
                <a:gd name="adj2" fmla="val 101350"/>
                <a:gd name="adj3" fmla="val 51219"/>
                <a:gd name="adj4" fmla="val 118087"/>
                <a:gd name="adj5" fmla="val -182160"/>
                <a:gd name="adj6" fmla="val 1324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200" b="0" i="1" dirty="0" smtClean="0"/>
                <a:t>Võib olla vastavuses</a:t>
              </a:r>
              <a:endParaRPr lang="en-US" sz="2200" b="0" dirty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215" y="4166"/>
              <a:ext cx="12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8065" y="4320"/>
              <a:ext cx="120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7915" y="4474"/>
              <a:ext cx="1200" cy="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7765" y="4639"/>
              <a:ext cx="120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7315" y="4166"/>
              <a:ext cx="450" cy="30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7015" y="6017"/>
              <a:ext cx="2250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dirty="0"/>
                <a:t>DDI Schemes</a:t>
              </a:r>
            </a:p>
          </p:txBody>
        </p:sp>
        <p:sp>
          <p:nvSpPr>
            <p:cNvPr id="27" name="AutoShape 25"/>
            <p:cNvSpPr>
              <a:spLocks/>
            </p:cNvSpPr>
            <p:nvPr/>
          </p:nvSpPr>
          <p:spPr bwMode="auto">
            <a:xfrm>
              <a:off x="4984" y="5393"/>
              <a:ext cx="1879" cy="467"/>
            </a:xfrm>
            <a:prstGeom prst="borderCallout2">
              <a:avLst>
                <a:gd name="adj1" fmla="val 50782"/>
                <a:gd name="adj2" fmla="val 99220"/>
                <a:gd name="adj3" fmla="val 18769"/>
                <a:gd name="adj4" fmla="val 130477"/>
                <a:gd name="adj5" fmla="val -231623"/>
                <a:gd name="adj6" fmla="val 1319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200" b="0" i="1" dirty="0" smtClean="0"/>
                <a:t>Võib sisaldada</a:t>
              </a:r>
              <a:endParaRPr lang="en-US" sz="2200" b="0" i="1" dirty="0"/>
            </a:p>
          </p:txBody>
        </p:sp>
      </p:grp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6012160" y="1772816"/>
            <a:ext cx="2952328" cy="1108720"/>
          </a:xfrm>
          <a:prstGeom prst="wedgeEllipseCallout">
            <a:avLst>
              <a:gd name="adj1" fmla="val -69972"/>
              <a:gd name="adj2" fmla="val 50546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t-EE" sz="2000" b="1" dirty="0" smtClean="0"/>
              <a:t>Vastab ühele elutsükli etapile</a:t>
            </a:r>
            <a:endParaRPr lang="en-US" sz="2000" dirty="0"/>
          </a:p>
        </p:txBody>
      </p:sp>
      <p:sp>
        <p:nvSpPr>
          <p:cNvPr id="29" name="Date Placeholder 26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95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“Registrite” toetamiseks loodud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Register – metaandmete ressursside kataloog</a:t>
            </a:r>
          </a:p>
          <a:p>
            <a:r>
              <a:rPr lang="et-EE" dirty="0" smtClean="0"/>
              <a:t>Ressursside pakett</a:t>
            </a:r>
          </a:p>
          <a:p>
            <a:pPr lvl="1"/>
            <a:r>
              <a:rPr lang="et-EE" dirty="0" smtClean="0"/>
              <a:t>struktuur, et avaldada mitte uuringu spetsiifilisi  	materjale taaskasutamiseks </a:t>
            </a:r>
          </a:p>
          <a:p>
            <a:r>
              <a:rPr lang="et-EE" dirty="0" smtClean="0"/>
              <a:t>Teatavat liiki teabe jaotamine skeemidesse (rühma)</a:t>
            </a:r>
          </a:p>
          <a:p>
            <a:pPr lvl="1"/>
            <a:r>
              <a:rPr lang="et-EE" dirty="0" smtClean="0"/>
              <a:t>üldkogum, mõiste, kategooria, kood, küsimus, 	küsimustik, muutuja jms</a:t>
            </a:r>
          </a:p>
          <a:p>
            <a:r>
              <a:rPr lang="et-EE" dirty="0" smtClean="0"/>
              <a:t>Võimaldab sisemisi või väliseid allikaid</a:t>
            </a:r>
          </a:p>
          <a:p>
            <a:pPr lvl="1"/>
            <a:r>
              <a:rPr lang="et-EE" dirty="0" smtClean="0"/>
              <a:t>võib sisaldada teisi skeeme (viide neile) ja valida ainult soovitud kirjed</a:t>
            </a:r>
          </a:p>
          <a:p>
            <a:r>
              <a:rPr lang="et-EE" dirty="0" smtClean="0"/>
              <a:t>Pakub võrdluskaardistamist</a:t>
            </a:r>
          </a:p>
          <a:p>
            <a:pPr lvl="1"/>
            <a:r>
              <a:rPr lang="et-EE" dirty="0" smtClean="0"/>
              <a:t>Eesmärk võib olla väline harmoneeritud struktuur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250"/>
            <a:ext cx="7776864" cy="864518"/>
          </a:xfrm>
        </p:spPr>
        <p:txBody>
          <a:bodyPr/>
          <a:lstStyle/>
          <a:p>
            <a:r>
              <a:rPr lang="et-EE" dirty="0" smtClean="0"/>
              <a:t>Info, andmete ja metaandmete haldamine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Organisatsioon võib hallata infot oma organisatsiooni, metaandmete ja andmete kohta </a:t>
            </a:r>
            <a:r>
              <a:rPr lang="et-EE" dirty="0" err="1" smtClean="0"/>
              <a:t>repos</a:t>
            </a:r>
            <a:r>
              <a:rPr lang="et-EE" dirty="0" smtClean="0"/>
              <a:t> kasutades DDI 3, et edastada teavet süsteemi ja sealt välja, et toetada:</a:t>
            </a:r>
          </a:p>
          <a:p>
            <a:pPr lvl="1"/>
            <a:r>
              <a:rPr lang="et-EE" dirty="0" smtClean="0"/>
              <a:t>mõistete, küsimuste, muutujate ning teiste põhiliste metaandmete oskuslikku arendamist ja kasutamist</a:t>
            </a:r>
          </a:p>
          <a:p>
            <a:pPr lvl="1"/>
            <a:r>
              <a:rPr lang="et-EE" dirty="0" smtClean="0"/>
              <a:t>andmete kogumise ja hõivamise protsesside arendamist</a:t>
            </a:r>
          </a:p>
          <a:p>
            <a:pPr lvl="1"/>
            <a:r>
              <a:rPr lang="et-EE" dirty="0" smtClean="0"/>
              <a:t>kvaliteedikontrolli toimingute toetamist</a:t>
            </a:r>
          </a:p>
          <a:p>
            <a:pPr lvl="1"/>
            <a:r>
              <a:rPr lang="et-EE" dirty="0" smtClean="0"/>
              <a:t>andmetele juurdepääsu ja analüüsisüsteemide arendamist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Metaandmete hõive tootmisetapp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/>
          <a:lstStyle/>
          <a:p>
            <a:r>
              <a:rPr lang="et-EE" dirty="0" smtClean="0"/>
              <a:t>Selleks, et toetada kogu elutsüklit, võib koguda metaandmeid selliselt nagu need esinevad</a:t>
            </a:r>
          </a:p>
          <a:p>
            <a:r>
              <a:rPr lang="et-EE" dirty="0" smtClean="0"/>
              <a:t>On taaskasutatavad elutsükli jooksul</a:t>
            </a:r>
          </a:p>
          <a:p>
            <a:pPr lvl="1"/>
            <a:r>
              <a:rPr lang="et-EE" dirty="0" smtClean="0"/>
              <a:t>On versioneeritavad, kui neid on muudetud elutsüklis</a:t>
            </a:r>
          </a:p>
          <a:p>
            <a:r>
              <a:rPr lang="et-EE" sz="2600" dirty="0" smtClean="0">
                <a:solidFill>
                  <a:schemeClr val="tx1"/>
                </a:solidFill>
                <a:ea typeface="+mn-ea"/>
                <a:cs typeface="+mn-cs"/>
              </a:rPr>
              <a:t>Toetab tootmist igas elutsükli </a:t>
            </a:r>
            <a:r>
              <a:rPr lang="et-EE" dirty="0" smtClean="0"/>
              <a:t>etapis </a:t>
            </a:r>
          </a:p>
          <a:p>
            <a:r>
              <a:rPr lang="et-EE" dirty="0" smtClean="0"/>
              <a:t>Küsimused saab jagada uuringu küsimustikesse, dokumenteerides loogilise ja dünaamilise sõnastuse voo</a:t>
            </a:r>
          </a:p>
          <a:p>
            <a:pPr lvl="1"/>
            <a:r>
              <a:rPr lang="et-EE" dirty="0" smtClean="0"/>
              <a:t>Neid metaandmeid saab kasutada, et luua kontrollid programmidele </a:t>
            </a:r>
            <a:r>
              <a:rPr lang="et-EE" dirty="0" err="1" smtClean="0"/>
              <a:t>Blaise</a:t>
            </a:r>
            <a:r>
              <a:rPr lang="et-EE" dirty="0" smtClean="0"/>
              <a:t>, CASES, </a:t>
            </a:r>
            <a:r>
              <a:rPr lang="et-EE" dirty="0" err="1" smtClean="0"/>
              <a:t>CSPro</a:t>
            </a:r>
            <a:r>
              <a:rPr lang="et-EE" dirty="0" smtClean="0"/>
              <a:t> ja muud CAI süsteemid</a:t>
            </a:r>
          </a:p>
          <a:p>
            <a:r>
              <a:rPr lang="et-EE" dirty="0" smtClean="0"/>
              <a:t> Genereeritud juhistega saab juhtida andmehõivet registritest ja/või teavitada andmete töötlemisest pärast hõivet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Korduvkasutus viidete abil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Kui kasutada mingit osa metaandmetest uuesti, saab viidata originaalile</a:t>
            </a:r>
          </a:p>
          <a:p>
            <a:r>
              <a:rPr lang="et-EE" dirty="0" smtClean="0"/>
              <a:t>Originaalile viitamiseks peab olema võimalik see kindlaks teha</a:t>
            </a:r>
          </a:p>
          <a:p>
            <a:r>
              <a:rPr lang="et-EE" dirty="0" smtClean="0"/>
              <a:t>Samuti peab olema võimalik see avaldada, nii et see on nähtav (ja saab viidata)</a:t>
            </a:r>
          </a:p>
          <a:p>
            <a:pPr lvl="1"/>
            <a:r>
              <a:rPr lang="et-EE" dirty="0" smtClean="0"/>
              <a:t>St on avaldatud kasutajate kogukonnale – nendele kasutajatele, kellele on juurdepääs võimaldatud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 ja DDI 60 sekundiga (1)</a:t>
            </a:r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0"/>
          </p:nvPr>
        </p:nvSpPr>
        <p:spPr>
          <a:xfrm>
            <a:off x="5857884" y="6629400"/>
            <a:ext cx="3069800" cy="228600"/>
          </a:xfrm>
        </p:spPr>
        <p:txBody>
          <a:bodyPr/>
          <a:lstStyle/>
          <a:p>
            <a:r>
              <a:rPr lang="et-EE" dirty="0" smtClean="0"/>
              <a:t>Kaia Kulla, metaandmete osakond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195736" y="1340768"/>
            <a:ext cx="1346721" cy="1004664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800" dirty="0" smtClean="0"/>
              <a:t>Uuring</a:t>
            </a:r>
            <a:endParaRPr lang="en-US" sz="1800" dirty="0"/>
          </a:p>
        </p:txBody>
      </p:sp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306978" y="3893056"/>
            <a:ext cx="2218128" cy="1195575"/>
          </a:xfrm>
          <a:custGeom>
            <a:avLst/>
            <a:gdLst>
              <a:gd name="T0" fmla="*/ 653711 w 21600"/>
              <a:gd name="T1" fmla="*/ 34408533 h 21600"/>
              <a:gd name="T2" fmla="*/ 105376133 w 21600"/>
              <a:gd name="T3" fmla="*/ 68743802 h 21600"/>
              <a:gd name="T4" fmla="*/ 210576640 w 21600"/>
              <a:gd name="T5" fmla="*/ 34408533 h 21600"/>
              <a:gd name="T6" fmla="*/ 105376133 w 21600"/>
              <a:gd name="T7" fmla="*/ 393468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1800" dirty="0"/>
              <a:t>     </a:t>
            </a:r>
            <a:r>
              <a:rPr lang="et-EE" sz="1800" dirty="0" smtClean="0"/>
              <a:t>Mõisted, ideed</a:t>
            </a:r>
            <a:endParaRPr lang="en-US" sz="1800" dirty="0"/>
          </a:p>
        </p:txBody>
      </p:sp>
      <p:grpSp>
        <p:nvGrpSpPr>
          <p:cNvPr id="36" name="Rühm 35"/>
          <p:cNvGrpSpPr/>
          <p:nvPr/>
        </p:nvGrpSpPr>
        <p:grpSpPr>
          <a:xfrm>
            <a:off x="561128" y="2348879"/>
            <a:ext cx="2138664" cy="1584176"/>
            <a:chOff x="561128" y="2348879"/>
            <a:chExt cx="2138664" cy="1584176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403648" y="2348879"/>
              <a:ext cx="1296144" cy="1584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61128" y="2420888"/>
              <a:ext cx="1544768" cy="576064"/>
            </a:xfrm>
            <a:prstGeom prst="wedgeRectCallout">
              <a:avLst>
                <a:gd name="adj1" fmla="val 26299"/>
                <a:gd name="adj2" fmla="val 12772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Uuritakse, mõõdetakse</a:t>
              </a:r>
              <a:endParaRPr lang="en-US" sz="1800" i="1" dirty="0"/>
            </a:p>
          </p:txBody>
        </p:sp>
      </p:grp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652120" y="1268760"/>
            <a:ext cx="1623986" cy="110994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800" dirty="0" smtClean="0"/>
              <a:t>Küsimustik</a:t>
            </a:r>
            <a:endParaRPr lang="en-US" sz="1800" dirty="0"/>
          </a:p>
        </p:txBody>
      </p:sp>
      <p:grpSp>
        <p:nvGrpSpPr>
          <p:cNvPr id="40" name="Rühm 39"/>
          <p:cNvGrpSpPr/>
          <p:nvPr/>
        </p:nvGrpSpPr>
        <p:grpSpPr>
          <a:xfrm>
            <a:off x="3581364" y="1507232"/>
            <a:ext cx="2099300" cy="697633"/>
            <a:chOff x="3581364" y="1507232"/>
            <a:chExt cx="2099300" cy="697633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3581364" y="1507232"/>
              <a:ext cx="2099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3762080" y="1844825"/>
              <a:ext cx="1530000" cy="360040"/>
            </a:xfrm>
            <a:prstGeom prst="wedgeRectCallout">
              <a:avLst>
                <a:gd name="adj1" fmla="val 254"/>
                <a:gd name="adj2" fmla="val -1495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kasutatakse</a:t>
              </a:r>
              <a:endParaRPr lang="en-US" sz="1800" i="1" dirty="0"/>
            </a:p>
          </p:txBody>
        </p:sp>
      </p:grpSp>
      <p:grpSp>
        <p:nvGrpSpPr>
          <p:cNvPr id="42" name="Rühm 41"/>
          <p:cNvGrpSpPr/>
          <p:nvPr/>
        </p:nvGrpSpPr>
        <p:grpSpPr>
          <a:xfrm>
            <a:off x="6237290" y="3362256"/>
            <a:ext cx="2267158" cy="1497775"/>
            <a:chOff x="6237290" y="3362256"/>
            <a:chExt cx="2267158" cy="1497775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6237290" y="33622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6389690" y="35146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542090" y="36670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694490" y="38194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6846890" y="39718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6999290" y="4124256"/>
              <a:ext cx="1505158" cy="735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t-EE" sz="1800" dirty="0" smtClean="0"/>
                <a:t>Küsimused</a:t>
              </a:r>
              <a:endParaRPr lang="en-US" sz="1800" dirty="0"/>
            </a:p>
          </p:txBody>
        </p:sp>
      </p:grpSp>
      <p:grpSp>
        <p:nvGrpSpPr>
          <p:cNvPr id="41" name="Rühm 40"/>
          <p:cNvGrpSpPr/>
          <p:nvPr/>
        </p:nvGrpSpPr>
        <p:grpSpPr>
          <a:xfrm>
            <a:off x="6372200" y="2348880"/>
            <a:ext cx="2221828" cy="1008108"/>
            <a:chOff x="6372200" y="2348880"/>
            <a:chExt cx="2221828" cy="1008108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 flipV="1">
              <a:off x="6372200" y="2348880"/>
              <a:ext cx="486220" cy="1008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>
              <a:off x="6930432" y="2636912"/>
              <a:ext cx="1663596" cy="367887"/>
            </a:xfrm>
            <a:prstGeom prst="wedgeRectCallout">
              <a:avLst>
                <a:gd name="adj1" fmla="val -70023"/>
                <a:gd name="adj2" fmla="val -230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koosnevad</a:t>
              </a:r>
              <a:endParaRPr lang="en-US" sz="1800" i="1" dirty="0"/>
            </a:p>
          </p:txBody>
        </p:sp>
      </p:grpSp>
      <p:grpSp>
        <p:nvGrpSpPr>
          <p:cNvPr id="43" name="Rühm 42"/>
          <p:cNvGrpSpPr/>
          <p:nvPr/>
        </p:nvGrpSpPr>
        <p:grpSpPr>
          <a:xfrm>
            <a:off x="3354978" y="3864040"/>
            <a:ext cx="2218128" cy="1986592"/>
            <a:chOff x="3354978" y="3864040"/>
            <a:chExt cx="2218128" cy="1986592"/>
          </a:xfrm>
        </p:grpSpPr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3354978" y="3864040"/>
              <a:ext cx="2218128" cy="19865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 sz="1800"/>
            </a:p>
          </p:txBody>
        </p:sp>
        <p:grpSp>
          <p:nvGrpSpPr>
            <p:cNvPr id="39" name="Rühm 38"/>
            <p:cNvGrpSpPr/>
            <p:nvPr/>
          </p:nvGrpSpPr>
          <p:grpSpPr>
            <a:xfrm>
              <a:off x="3625818" y="4187344"/>
              <a:ext cx="1576422" cy="1359530"/>
              <a:chOff x="3625818" y="4187344"/>
              <a:chExt cx="1576422" cy="1359530"/>
            </a:xfrm>
          </p:grpSpPr>
          <p:sp>
            <p:nvSpPr>
              <p:cNvPr id="21" name="AutoShape 23"/>
              <p:cNvSpPr>
                <a:spLocks noChangeArrowheads="1"/>
              </p:cNvSpPr>
              <p:nvPr/>
            </p:nvSpPr>
            <p:spPr bwMode="auto">
              <a:xfrm>
                <a:off x="4083018" y="41873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2" name="AutoShape 24"/>
              <p:cNvSpPr>
                <a:spLocks noChangeArrowheads="1"/>
              </p:cNvSpPr>
              <p:nvPr/>
            </p:nvSpPr>
            <p:spPr bwMode="auto">
              <a:xfrm>
                <a:off x="4235418" y="43397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3" name="AutoShape 25"/>
              <p:cNvSpPr>
                <a:spLocks noChangeArrowheads="1"/>
              </p:cNvSpPr>
              <p:nvPr/>
            </p:nvSpPr>
            <p:spPr bwMode="auto">
              <a:xfrm>
                <a:off x="4387818" y="44921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4" name="AutoShape 26"/>
              <p:cNvSpPr>
                <a:spLocks noChangeArrowheads="1"/>
              </p:cNvSpPr>
              <p:nvPr/>
            </p:nvSpPr>
            <p:spPr bwMode="auto">
              <a:xfrm>
                <a:off x="4540218" y="46445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5" name="AutoShape 27"/>
              <p:cNvSpPr>
                <a:spLocks noChangeArrowheads="1"/>
              </p:cNvSpPr>
              <p:nvPr/>
            </p:nvSpPr>
            <p:spPr bwMode="auto">
              <a:xfrm>
                <a:off x="4692618" y="47969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6" name="AutoShape 28"/>
              <p:cNvSpPr>
                <a:spLocks noChangeArrowheads="1"/>
              </p:cNvSpPr>
              <p:nvPr/>
            </p:nvSpPr>
            <p:spPr bwMode="auto">
              <a:xfrm>
                <a:off x="3625818" y="41873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7" name="AutoShape 29"/>
              <p:cNvSpPr>
                <a:spLocks noChangeArrowheads="1"/>
              </p:cNvSpPr>
              <p:nvPr/>
            </p:nvSpPr>
            <p:spPr bwMode="auto">
              <a:xfrm>
                <a:off x="3778218" y="43397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8" name="AutoShape 30"/>
              <p:cNvSpPr>
                <a:spLocks noChangeArrowheads="1"/>
              </p:cNvSpPr>
              <p:nvPr/>
            </p:nvSpPr>
            <p:spPr bwMode="auto">
              <a:xfrm>
                <a:off x="3930618" y="44921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29" name="AutoShape 31"/>
              <p:cNvSpPr>
                <a:spLocks noChangeArrowheads="1"/>
              </p:cNvSpPr>
              <p:nvPr/>
            </p:nvSpPr>
            <p:spPr bwMode="auto">
              <a:xfrm>
                <a:off x="4083018" y="46445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30" name="AutoShape 32"/>
              <p:cNvSpPr>
                <a:spLocks noChangeArrowheads="1"/>
              </p:cNvSpPr>
              <p:nvPr/>
            </p:nvSpPr>
            <p:spPr bwMode="auto">
              <a:xfrm>
                <a:off x="4235418" y="4796944"/>
                <a:ext cx="396094" cy="367887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 sz="1800"/>
              </a:p>
            </p:txBody>
          </p:sp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3794541" y="5177542"/>
                <a:ext cx="14076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t-EE" sz="1800" dirty="0" smtClean="0"/>
                  <a:t>Üldkogum</a:t>
                </a:r>
                <a:endParaRPr lang="en-US" sz="1800" dirty="0"/>
              </a:p>
            </p:txBody>
          </p:sp>
        </p:grpSp>
      </p:grpSp>
      <p:grpSp>
        <p:nvGrpSpPr>
          <p:cNvPr id="37" name="Rühm 36"/>
          <p:cNvGrpSpPr/>
          <p:nvPr/>
        </p:nvGrpSpPr>
        <p:grpSpPr>
          <a:xfrm>
            <a:off x="3203846" y="2348878"/>
            <a:ext cx="1960409" cy="1656185"/>
            <a:chOff x="3203846" y="2348878"/>
            <a:chExt cx="1960409" cy="1656185"/>
          </a:xfrm>
        </p:grpSpPr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H="1" flipV="1">
              <a:off x="3203846" y="2348878"/>
              <a:ext cx="792089" cy="1656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4" name="AutoShape 36"/>
            <p:cNvSpPr>
              <a:spLocks noChangeArrowheads="1"/>
            </p:cNvSpPr>
            <p:nvPr/>
          </p:nvSpPr>
          <p:spPr bwMode="auto">
            <a:xfrm>
              <a:off x="4139952" y="2708920"/>
              <a:ext cx="1024303" cy="391470"/>
            </a:xfrm>
            <a:prstGeom prst="wedgeRectCallout">
              <a:avLst>
                <a:gd name="adj1" fmla="val -103648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kohta</a:t>
              </a:r>
              <a:endParaRPr lang="en-US" sz="1800" i="1" dirty="0"/>
            </a:p>
          </p:txBody>
        </p:sp>
      </p:grp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419872" y="6093296"/>
            <a:ext cx="4996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>
                <a:latin typeface="Calibri" pitchFamily="34" charset="0"/>
              </a:rPr>
              <a:t>Copyright © GESIS – Leibniz Institute for the Social Sciences, 2010</a:t>
            </a:r>
          </a:p>
          <a:p>
            <a:pPr algn="ctr" eaLnBrk="1" hangingPunct="1"/>
            <a:r>
              <a:rPr lang="en-US" sz="1200" dirty="0">
                <a:latin typeface="Calibri" pitchFamily="34" charset="0"/>
              </a:rPr>
              <a:t>Published under Creative Commons Attribute-</a:t>
            </a:r>
            <a:r>
              <a:rPr lang="en-US" sz="1200" dirty="0" err="1">
                <a:latin typeface="Calibri" pitchFamily="34" charset="0"/>
              </a:rPr>
              <a:t>ShareAlike</a:t>
            </a:r>
            <a:r>
              <a:rPr lang="en-US" sz="1200" dirty="0">
                <a:latin typeface="Calibri" pitchFamily="34" charset="0"/>
              </a:rPr>
              <a:t> 3.0 </a:t>
            </a:r>
            <a:r>
              <a:rPr lang="en-US" sz="1200" dirty="0" err="1">
                <a:latin typeface="Calibri" pitchFamily="34" charset="0"/>
              </a:rPr>
              <a:t>Unported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Muutused aja jooksul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Metaandmed muutuvad aja jooksul, kui nad “liiguvad” läbi andmete elutsükli</a:t>
            </a:r>
          </a:p>
          <a:p>
            <a:pPr lvl="1"/>
            <a:r>
              <a:rPr lang="et-EE" dirty="0" smtClean="0"/>
              <a:t>See kehtib eriti kestvusuuringute / korduvate läbilõikeuuringute puhul</a:t>
            </a:r>
          </a:p>
          <a:p>
            <a:r>
              <a:rPr lang="et-EE" dirty="0" smtClean="0"/>
              <a:t>Tulemusena toodetakse erinevaid versioone metaandmetest</a:t>
            </a:r>
          </a:p>
          <a:p>
            <a:r>
              <a:rPr lang="et-EE" dirty="0" smtClean="0"/>
              <a:t>Metaandmete versioone tuleb säilitada, kui nad muutuvad ajas</a:t>
            </a:r>
          </a:p>
          <a:p>
            <a:pPr lvl="1"/>
            <a:r>
              <a:rPr lang="et-EE" dirty="0" smtClean="0"/>
              <a:t>Kui objektile on viidatud, siis ei peaks seda muutma: viide on konkreetse versiooniga metaandmete kirjele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89825" cy="647700"/>
          </a:xfrm>
        </p:spPr>
        <p:txBody>
          <a:bodyPr/>
          <a:lstStyle/>
          <a:p>
            <a:r>
              <a:rPr lang="et-EE" dirty="0" smtClean="0"/>
              <a:t>DDI tugi metaandmete taaskasutusele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544616"/>
          </a:xfrm>
        </p:spPr>
        <p:txBody>
          <a:bodyPr/>
          <a:lstStyle/>
          <a:p>
            <a:r>
              <a:rPr lang="et-EE" dirty="0" smtClean="0"/>
              <a:t>DDI võimaldab metaandmetel olla tuvastatavad</a:t>
            </a:r>
          </a:p>
          <a:p>
            <a:pPr lvl="1"/>
            <a:r>
              <a:rPr lang="et-EE" dirty="0" smtClean="0"/>
              <a:t>Neil on unikaalsed ID-d</a:t>
            </a:r>
          </a:p>
          <a:p>
            <a:pPr lvl="1"/>
            <a:r>
              <a:rPr lang="et-EE" dirty="0" smtClean="0"/>
              <a:t>Neid saab uuesti kasutada, viidates nendele ID-dele</a:t>
            </a:r>
          </a:p>
          <a:p>
            <a:r>
              <a:rPr lang="et-EE" dirty="0" smtClean="0"/>
              <a:t>DDI võimaldab metaandmeid avaldada</a:t>
            </a:r>
          </a:p>
          <a:p>
            <a:pPr lvl="1"/>
            <a:r>
              <a:rPr lang="et-EE" dirty="0" smtClean="0"/>
              <a:t>Metaandmed avaldatakse ressurssi paketis (</a:t>
            </a:r>
            <a:r>
              <a:rPr lang="en-GB" i="1" dirty="0" smtClean="0"/>
              <a:t>Resource Package</a:t>
            </a:r>
            <a:r>
              <a:rPr lang="et-EE" dirty="0" smtClean="0"/>
              <a:t>)</a:t>
            </a:r>
          </a:p>
          <a:p>
            <a:r>
              <a:rPr lang="et-EE" dirty="0" smtClean="0"/>
              <a:t>Metaandmed on hallatavad</a:t>
            </a:r>
          </a:p>
          <a:p>
            <a:pPr lvl="1"/>
            <a:r>
              <a:rPr lang="et-EE" dirty="0" smtClean="0"/>
              <a:t>Nad “elavad” skeemides (rühmades, ühte tüüpi metaobjektide loetelud) või moodulites (metaandmed konkreetsel eesmärgil või elutsükli etapil)</a:t>
            </a:r>
          </a:p>
          <a:p>
            <a:pPr lvl="1"/>
            <a:r>
              <a:rPr lang="et-EE" dirty="0" smtClean="0"/>
              <a:t>Kõikidel hallatavatel metaandmetel on teada omanik või asutus</a:t>
            </a:r>
          </a:p>
          <a:p>
            <a:r>
              <a:rPr lang="et-EE" dirty="0" smtClean="0"/>
              <a:t>Hallatavad metaandmed võivad olla versioneeritavad</a:t>
            </a:r>
          </a:p>
          <a:p>
            <a:pPr lvl="1"/>
            <a:r>
              <a:rPr lang="et-EE" dirty="0" smtClean="0"/>
              <a:t>See peegeldab muutusi ajas</a:t>
            </a:r>
          </a:p>
          <a:p>
            <a:pPr lvl="1"/>
            <a:r>
              <a:rPr lang="et-EE" dirty="0" smtClean="0"/>
              <a:t>Versioneeritavatel metaandmetel on versiooni number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Võrdlemine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60000" cy="4968453"/>
          </a:xfrm>
        </p:spPr>
        <p:txBody>
          <a:bodyPr/>
          <a:lstStyle/>
          <a:p>
            <a:r>
              <a:rPr lang="et-EE" dirty="0" smtClean="0"/>
              <a:t>DDI-s on olemas kahte tüüpi võrdlust:</a:t>
            </a:r>
          </a:p>
          <a:p>
            <a:pPr lvl="1"/>
            <a:r>
              <a:rPr lang="et-EE" dirty="0" smtClean="0"/>
              <a:t>Disainil põhinev võrdlus </a:t>
            </a:r>
          </a:p>
          <a:p>
            <a:pPr lvl="1"/>
            <a:r>
              <a:rPr lang="et-EE" i="1" dirty="0" smtClean="0"/>
              <a:t>Ad-hoc</a:t>
            </a:r>
            <a:r>
              <a:rPr lang="et-EE" dirty="0" smtClean="0"/>
              <a:t> (kindlaks otstarbeks, pärast fakti) võrdlus</a:t>
            </a:r>
          </a:p>
          <a:p>
            <a:pPr marL="361950" lvl="1" indent="-361950"/>
            <a:r>
              <a:rPr lang="et-EE" dirty="0" smtClean="0"/>
              <a:t>Disainil põhinevat võrdlust saab väljendada kasutades grupeerimist ja pärilikkuse mehhanismi (viitamine)</a:t>
            </a:r>
          </a:p>
          <a:p>
            <a:pPr marL="720725" lvl="2" indent="-361950"/>
            <a:r>
              <a:rPr lang="et-EE" dirty="0" smtClean="0"/>
              <a:t>Andmed on täiesti samad</a:t>
            </a:r>
          </a:p>
          <a:p>
            <a:pPr marL="720725" lvl="2" indent="-361950"/>
            <a:r>
              <a:rPr lang="et-EE" dirty="0" smtClean="0"/>
              <a:t>See sisaldab tavaliselt kestvusuuringuid / korduvaid läbilõikeuuringud</a:t>
            </a:r>
          </a:p>
          <a:p>
            <a:pPr marL="361950" lvl="1" indent="-361950"/>
            <a:r>
              <a:rPr lang="et-EE" i="1" dirty="0" smtClean="0"/>
              <a:t>Ad-hoc</a:t>
            </a:r>
            <a:r>
              <a:rPr lang="et-EE" dirty="0" smtClean="0"/>
              <a:t> võrdlust saab kirjeldada kasutades võrdlusmoodulit</a:t>
            </a:r>
          </a:p>
          <a:p>
            <a:pPr lvl="1"/>
            <a:r>
              <a:rPr lang="et-EE" dirty="0" smtClean="0"/>
              <a:t>Võrdlusmoodul võimaldab kaardistada sarnaseid objekte </a:t>
            </a:r>
          </a:p>
          <a:p>
            <a:pPr lvl="1"/>
            <a:r>
              <a:rPr lang="et-EE" dirty="0" smtClean="0"/>
              <a:t>Kirjeldused on alati kontekstist sõltuvad (nt nad on piisavad konkreetse teadusuuringu jaoks ja saab ainult väita, et tegemist on samaväärsete metaandmetega)</a:t>
            </a:r>
          </a:p>
          <a:p>
            <a:pPr marL="361950" lvl="1" indent="-361950"/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89825" cy="647700"/>
          </a:xfrm>
        </p:spPr>
        <p:txBody>
          <a:bodyPr/>
          <a:lstStyle/>
          <a:p>
            <a:r>
              <a:rPr lang="et-EE" dirty="0" smtClean="0"/>
              <a:t>Andmete võrdlemine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00600"/>
          </a:xfrm>
        </p:spPr>
        <p:txBody>
          <a:bodyPr/>
          <a:lstStyle/>
          <a:p>
            <a:r>
              <a:rPr lang="et-EE" dirty="0" smtClean="0"/>
              <a:t>Andmete võrdlemiseks erinevate uuringute vahel (või sama uuringu lainete vahel) kasutatakse metaandmeid</a:t>
            </a:r>
          </a:p>
          <a:p>
            <a:pPr lvl="1"/>
            <a:r>
              <a:rPr lang="et-EE" dirty="0" smtClean="0"/>
              <a:t>Metaandmed selgitavad, mis asjad on andmestikes võrreldavad</a:t>
            </a:r>
          </a:p>
          <a:p>
            <a:r>
              <a:rPr lang="et-EE" dirty="0" smtClean="0"/>
              <a:t>Kui võrrelda kahte muutujat, siis on nad võrreldavad, kui neil on samad omadused</a:t>
            </a:r>
          </a:p>
          <a:p>
            <a:pPr lvl="1"/>
            <a:r>
              <a:rPr lang="et-EE" dirty="0" smtClean="0"/>
              <a:t>Nad mõõdavad sama mõistet samal üldkogumi tasemel ja on sama määramispiirkonnaga (kategooriad/koodid jne)</a:t>
            </a:r>
          </a:p>
          <a:p>
            <a:pPr lvl="2"/>
            <a:r>
              <a:rPr lang="et-EE" dirty="0" smtClean="0"/>
              <a:t>Nt kaks muutujat, mis mõõdavad “Vanust”, on võrreldavad, kui neil on sama mõiste (nt vanus viimasel sünnipäeval), sama üldkogum (st inimesed, mitte maja), ja väljendavad väärtusi samas esituses (st täisarv 0-99)</a:t>
            </a:r>
          </a:p>
          <a:p>
            <a:pPr lvl="2"/>
            <a:r>
              <a:rPr lang="et-EE" dirty="0" smtClean="0"/>
              <a:t>Nad võivad olla võrreldavad, kui ainus erinevus on nende esindatus (st üks kasutab 5-aastaseid vanuserühmi ja teine kasutab täisarve), kuid see nõuab kaardistamist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Protsessikirjed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60000" cy="5400600"/>
          </a:xfrm>
        </p:spPr>
        <p:txBody>
          <a:bodyPr/>
          <a:lstStyle/>
          <a:p>
            <a:r>
              <a:rPr lang="et-EE" dirty="0" smtClean="0"/>
              <a:t>Üldine kodeerimise juhend</a:t>
            </a:r>
          </a:p>
          <a:p>
            <a:pPr lvl="1"/>
            <a:r>
              <a:rPr lang="et-EE" dirty="0" smtClean="0"/>
              <a:t>Puuduvad andmed (vastamata, on jäetud tühjaks)</a:t>
            </a:r>
          </a:p>
          <a:p>
            <a:pPr lvl="1"/>
            <a:r>
              <a:rPr lang="et-EE" dirty="0" smtClean="0"/>
              <a:t>Konfidentsiaalse info, nagu nimi või aadress, tõkestamine</a:t>
            </a:r>
          </a:p>
          <a:p>
            <a:r>
              <a:rPr lang="et-EE" dirty="0" smtClean="0"/>
              <a:t> Genereerimise juhised</a:t>
            </a:r>
          </a:p>
          <a:p>
            <a:pPr lvl="1"/>
            <a:r>
              <a:rPr lang="et-EE" dirty="0" smtClean="0"/>
              <a:t>Ümberkodeerimine</a:t>
            </a:r>
          </a:p>
          <a:p>
            <a:pPr lvl="2"/>
            <a:r>
              <a:rPr lang="et-EE" dirty="0" smtClean="0"/>
              <a:t>Teksti vastuste ülevaatamine, kus vaba teksti tulemusena on loetletud rohkem kui üks nominaalse taseme muutuja</a:t>
            </a:r>
          </a:p>
          <a:p>
            <a:pPr lvl="3"/>
            <a:r>
              <a:rPr lang="et-EE" dirty="0" smtClean="0"/>
              <a:t>Luua igale vastusele muutuja tingimustega 0 = ei, 1 = jah</a:t>
            </a:r>
          </a:p>
          <a:p>
            <a:pPr lvl="2"/>
            <a:r>
              <a:rPr lang="et-EE" dirty="0" smtClean="0"/>
              <a:t>Või vastaja antud erinevate üksuste arv</a:t>
            </a:r>
          </a:p>
          <a:p>
            <a:pPr lvl="1"/>
            <a:r>
              <a:rPr lang="et-EE" dirty="0" smtClean="0"/>
              <a:t>Agregeerimine jms</a:t>
            </a:r>
          </a:p>
          <a:p>
            <a:pPr lvl="2"/>
            <a:r>
              <a:rPr lang="et-EE" dirty="0" smtClean="0"/>
              <a:t>Uute muutujate loomine, mille väärtused on programmiliselt loodud (peamiselt olemasolevatest muutujatest)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Metaandmete taaskasutus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60000" cy="5400600"/>
          </a:xfrm>
        </p:spPr>
        <p:txBody>
          <a:bodyPr/>
          <a:lstStyle/>
          <a:p>
            <a:r>
              <a:rPr lang="et-EE" dirty="0" smtClean="0"/>
              <a:t>Põhilised metaandmed on taaskasutatavad kogu elutsükli (teiste tööst kasusaamine)</a:t>
            </a:r>
          </a:p>
          <a:p>
            <a:pPr lvl="1"/>
            <a:r>
              <a:rPr lang="et-EE" dirty="0" smtClean="0"/>
              <a:t>Mõisted</a:t>
            </a:r>
          </a:p>
          <a:p>
            <a:pPr lvl="1"/>
            <a:r>
              <a:rPr lang="et-EE" dirty="0" smtClean="0"/>
              <a:t>Tunnused, muutujad</a:t>
            </a:r>
          </a:p>
          <a:p>
            <a:pPr lvl="1"/>
            <a:r>
              <a:rPr lang="et-EE" dirty="0" smtClean="0"/>
              <a:t>Kategooriad ja koodid</a:t>
            </a:r>
          </a:p>
          <a:p>
            <a:pPr lvl="2"/>
            <a:r>
              <a:rPr lang="et-EE" dirty="0" smtClean="0"/>
              <a:t>Vastused kasutavad samu kategooriad ja koode, mis muutujadki</a:t>
            </a:r>
          </a:p>
          <a:p>
            <a:pPr lvl="1"/>
            <a:r>
              <a:rPr lang="et-EE" dirty="0" smtClean="0"/>
              <a:t>Geograafia</a:t>
            </a:r>
          </a:p>
          <a:p>
            <a:pPr lvl="1"/>
            <a:r>
              <a:rPr lang="et-EE" dirty="0" smtClean="0"/>
              <a:t>Küsimused</a:t>
            </a:r>
          </a:p>
          <a:p>
            <a:pPr lvl="2"/>
            <a:r>
              <a:rPr lang="et-EE" dirty="0" smtClean="0"/>
              <a:t>Mitmekordses uuringus võib uuesti kasutada mõisteid, küsimusi, vastuseid, muutujad, kategooriad, koode, uuringu küsimustikke jms varasematest uuringutest</a:t>
            </a:r>
          </a:p>
          <a:p>
            <a:r>
              <a:rPr lang="et-EE" dirty="0" smtClean="0"/>
              <a:t>Soodustab asutuse ülest koostalitlusvõimet ja standardimist</a:t>
            </a:r>
          </a:p>
          <a:p>
            <a:r>
              <a:rPr lang="et-EE" dirty="0" smtClean="0"/>
              <a:t>Saab teha (ja taaskasutada) ühiseid ristpäringuid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GSIM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t-EE" noProof="0" smtClean="0"/>
              <a:t>Kaia Kulla, metaandmete osakond</a:t>
            </a:r>
            <a:endParaRPr lang="et-E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6182428" y="7466548"/>
            <a:ext cx="2895600" cy="228600"/>
          </a:xfrm>
        </p:spPr>
        <p:txBody>
          <a:bodyPr/>
          <a:lstStyle/>
          <a:p>
            <a:pPr>
              <a:defRPr/>
            </a:pPr>
            <a:fld id="{0104AEE6-FE37-48F4-8C4E-8B8E944DC204}" type="datetime1">
              <a:rPr lang="en-US" smtClean="0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294967295"/>
          </p:nvPr>
        </p:nvSpPr>
        <p:spPr>
          <a:xfrm>
            <a:off x="6877744" y="719349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B47D0C-DECB-44CF-8015-146678959D02}" type="slidenum">
              <a:rPr lang="en-US" sz="1200" smtClean="0"/>
              <a:pPr>
                <a:defRPr/>
              </a:pPr>
              <a:t>37</a:t>
            </a:fld>
            <a:endParaRPr lang="en-US" sz="1200"/>
          </a:p>
        </p:txBody>
      </p:sp>
      <p:sp>
        <p:nvSpPr>
          <p:cNvPr id="45" name="Tekstboks 4"/>
          <p:cNvSpPr txBox="1"/>
          <p:nvPr/>
        </p:nvSpPr>
        <p:spPr>
          <a:xfrm>
            <a:off x="1907705" y="1700808"/>
            <a:ext cx="194421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VARIABLE 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46" name="Tekstboks 5"/>
          <p:cNvSpPr txBox="1"/>
          <p:nvPr/>
        </p:nvSpPr>
        <p:spPr>
          <a:xfrm>
            <a:off x="3635896" y="2564904"/>
            <a:ext cx="2214810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REPRESENTED</a:t>
            </a:r>
          </a:p>
          <a:p>
            <a:pPr algn="ctr"/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47" name="Tekstboks 6"/>
          <p:cNvSpPr txBox="1"/>
          <p:nvPr/>
        </p:nvSpPr>
        <p:spPr>
          <a:xfrm>
            <a:off x="4932040" y="3789040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INSTANCE </a:t>
            </a:r>
            <a:r>
              <a:rPr lang="et-EE" sz="1200" b="1" dirty="0" smtClean="0"/>
              <a:t>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ActComp_NoOfEmployees</a:t>
            </a:r>
            <a:endParaRPr lang="da-DK" sz="1200" b="1" dirty="0" smtClean="0"/>
          </a:p>
        </p:txBody>
      </p:sp>
      <p:cxnSp>
        <p:nvCxnSpPr>
          <p:cNvPr id="48" name="Vinklet forbindelse 47"/>
          <p:cNvCxnSpPr>
            <a:stCxn id="46" idx="1"/>
            <a:endCxn id="45" idx="2"/>
          </p:cNvCxnSpPr>
          <p:nvPr/>
        </p:nvCxnSpPr>
        <p:spPr>
          <a:xfrm rot="10800000">
            <a:off x="2879814" y="2162474"/>
            <a:ext cx="756083" cy="725597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inklet forbindelse 48"/>
          <p:cNvCxnSpPr>
            <a:stCxn id="47" idx="1"/>
            <a:endCxn id="46" idx="2"/>
          </p:cNvCxnSpPr>
          <p:nvPr/>
        </p:nvCxnSpPr>
        <p:spPr>
          <a:xfrm rot="10800000">
            <a:off x="4743302" y="3211235"/>
            <a:ext cx="188739" cy="808638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boks 9"/>
          <p:cNvSpPr txBox="1"/>
          <p:nvPr/>
        </p:nvSpPr>
        <p:spPr>
          <a:xfrm>
            <a:off x="6156176" y="2492896"/>
            <a:ext cx="2304256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POPULATION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Active </a:t>
            </a:r>
            <a:r>
              <a:rPr lang="da-DK" sz="1200" b="1" dirty="0" err="1" smtClean="0">
                <a:solidFill>
                  <a:srgbClr val="FF0000"/>
                </a:solidFill>
              </a:rPr>
              <a:t>companies</a:t>
            </a:r>
            <a:r>
              <a:rPr lang="da-DK" sz="1200" b="1" dirty="0" smtClean="0">
                <a:solidFill>
                  <a:srgbClr val="FF0000"/>
                </a:solidFill>
              </a:rPr>
              <a:t> </a:t>
            </a:r>
            <a:r>
              <a:rPr lang="da-DK" sz="1200" b="1" dirty="0" err="1" smtClean="0">
                <a:solidFill>
                  <a:srgbClr val="FF0000"/>
                </a:solidFill>
              </a:rPr>
              <a:t>within</a:t>
            </a:r>
            <a:r>
              <a:rPr lang="da-DK" sz="1200" b="1" dirty="0" smtClean="0">
                <a:solidFill>
                  <a:srgbClr val="FF0000"/>
                </a:solidFill>
              </a:rPr>
              <a:t> the </a:t>
            </a:r>
            <a:r>
              <a:rPr lang="da-DK" sz="1200" b="1" dirty="0" err="1" smtClean="0">
                <a:solidFill>
                  <a:srgbClr val="FF0000"/>
                </a:solidFill>
              </a:rPr>
              <a:t>period</a:t>
            </a:r>
            <a:endParaRPr lang="da-DK" sz="1200" b="1" dirty="0" smtClean="0"/>
          </a:p>
        </p:txBody>
      </p:sp>
      <p:cxnSp>
        <p:nvCxnSpPr>
          <p:cNvPr id="51" name="Vinklet forbindelse 50"/>
          <p:cNvCxnSpPr>
            <a:stCxn id="47" idx="3"/>
            <a:endCxn id="50" idx="2"/>
          </p:cNvCxnSpPr>
          <p:nvPr/>
        </p:nvCxnSpPr>
        <p:spPr>
          <a:xfrm flipH="1" flipV="1">
            <a:off x="7308304" y="3139227"/>
            <a:ext cx="107954" cy="880646"/>
          </a:xfrm>
          <a:prstGeom prst="bentConnector4">
            <a:avLst>
              <a:gd name="adj1" fmla="val -211757"/>
              <a:gd name="adj2" fmla="val 63106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Vinklet forbindelse 51"/>
          <p:cNvCxnSpPr>
            <a:stCxn id="77" idx="2"/>
            <a:endCxn id="46" idx="0"/>
          </p:cNvCxnSpPr>
          <p:nvPr/>
        </p:nvCxnSpPr>
        <p:spPr>
          <a:xfrm rot="5400000">
            <a:off x="5122510" y="991177"/>
            <a:ext cx="1194519" cy="195293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let forbindelse 52"/>
          <p:cNvCxnSpPr>
            <a:stCxn id="45" idx="3"/>
            <a:endCxn id="78" idx="2"/>
          </p:cNvCxnSpPr>
          <p:nvPr/>
        </p:nvCxnSpPr>
        <p:spPr>
          <a:xfrm flipV="1">
            <a:off x="3851921" y="1298377"/>
            <a:ext cx="503321" cy="633264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boks 15"/>
          <p:cNvSpPr txBox="1"/>
          <p:nvPr/>
        </p:nvSpPr>
        <p:spPr>
          <a:xfrm>
            <a:off x="3096344" y="3457203"/>
            <a:ext cx="280831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err="1" smtClean="0"/>
              <a:t>Takes</a:t>
            </a:r>
            <a:r>
              <a:rPr lang="da-DK" sz="1200" dirty="0" smtClean="0"/>
              <a:t> </a:t>
            </a:r>
            <a:r>
              <a:rPr lang="da-DK" sz="1200" dirty="0" err="1" smtClean="0"/>
              <a:t>meaning</a:t>
            </a:r>
            <a:r>
              <a:rPr lang="da-DK" sz="1200" dirty="0" smtClean="0"/>
              <a:t> from</a:t>
            </a:r>
            <a:endParaRPr lang="da-DK" sz="1200" dirty="0"/>
          </a:p>
        </p:txBody>
      </p:sp>
      <p:sp>
        <p:nvSpPr>
          <p:cNvPr id="55" name="Tekstboks 16"/>
          <p:cNvSpPr txBox="1"/>
          <p:nvPr/>
        </p:nvSpPr>
        <p:spPr>
          <a:xfrm>
            <a:off x="1682971" y="2967085"/>
            <a:ext cx="238326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err="1" smtClean="0"/>
              <a:t>Takes</a:t>
            </a:r>
            <a:r>
              <a:rPr lang="da-DK" sz="1200" dirty="0"/>
              <a:t> </a:t>
            </a:r>
            <a:r>
              <a:rPr lang="da-DK" sz="1200" dirty="0" err="1" smtClean="0"/>
              <a:t>meaning</a:t>
            </a:r>
            <a:r>
              <a:rPr lang="da-DK" sz="1200" dirty="0" smtClean="0"/>
              <a:t> from</a:t>
            </a:r>
            <a:endParaRPr lang="da-DK" sz="1200" dirty="0"/>
          </a:p>
        </p:txBody>
      </p:sp>
      <p:sp>
        <p:nvSpPr>
          <p:cNvPr id="56" name="Tekstboks 17"/>
          <p:cNvSpPr txBox="1"/>
          <p:nvPr/>
        </p:nvSpPr>
        <p:spPr>
          <a:xfrm>
            <a:off x="7236296" y="3284984"/>
            <a:ext cx="126014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57" name="Tekstboks 18"/>
          <p:cNvSpPr txBox="1"/>
          <p:nvPr/>
        </p:nvSpPr>
        <p:spPr>
          <a:xfrm>
            <a:off x="6048672" y="2107070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58" name="Tekstboks 19"/>
          <p:cNvSpPr txBox="1"/>
          <p:nvPr/>
        </p:nvSpPr>
        <p:spPr>
          <a:xfrm>
            <a:off x="3851920" y="1628800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smtClean="0"/>
              <a:t>measures</a:t>
            </a:r>
            <a:endParaRPr lang="da-DK" sz="1200" dirty="0"/>
          </a:p>
        </p:txBody>
      </p:sp>
      <p:cxnSp>
        <p:nvCxnSpPr>
          <p:cNvPr id="59" name="Vinklet forbindelse 58"/>
          <p:cNvCxnSpPr>
            <a:stCxn id="45" idx="1"/>
            <a:endCxn id="79" idx="2"/>
          </p:cNvCxnSpPr>
          <p:nvPr/>
        </p:nvCxnSpPr>
        <p:spPr>
          <a:xfrm rot="10800000">
            <a:off x="1415109" y="1370385"/>
            <a:ext cx="492597" cy="561256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boks 22"/>
          <p:cNvSpPr txBox="1"/>
          <p:nvPr/>
        </p:nvSpPr>
        <p:spPr>
          <a:xfrm>
            <a:off x="467544" y="1628800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61" name="Tekstboks 23"/>
          <p:cNvSpPr txBox="1"/>
          <p:nvPr/>
        </p:nvSpPr>
        <p:spPr>
          <a:xfrm>
            <a:off x="6300192" y="4869160"/>
            <a:ext cx="2109483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DATAPOINT</a:t>
            </a:r>
          </a:p>
          <a:p>
            <a:pPr algn="ctr"/>
            <a:r>
              <a:rPr lang="da-DK" sz="1200" b="1" i="1" dirty="0" smtClean="0">
                <a:solidFill>
                  <a:srgbClr val="FF0000"/>
                </a:solidFill>
              </a:rPr>
              <a:t>Cell(2,2)</a:t>
            </a:r>
            <a:endParaRPr lang="da-DK" sz="1200" b="1" i="1" dirty="0" smtClean="0"/>
          </a:p>
        </p:txBody>
      </p:sp>
      <p:cxnSp>
        <p:nvCxnSpPr>
          <p:cNvPr id="62" name="Vinklet forbindelse 61"/>
          <p:cNvCxnSpPr>
            <a:stCxn id="61" idx="0"/>
            <a:endCxn id="47" idx="2"/>
          </p:cNvCxnSpPr>
          <p:nvPr/>
        </p:nvCxnSpPr>
        <p:spPr>
          <a:xfrm rot="16200000" flipV="1">
            <a:off x="6455315" y="3969540"/>
            <a:ext cx="618455" cy="118078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boks 30"/>
          <p:cNvSpPr txBox="1"/>
          <p:nvPr/>
        </p:nvSpPr>
        <p:spPr>
          <a:xfrm>
            <a:off x="6228184" y="5805264"/>
            <a:ext cx="2138931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DATUM</a:t>
            </a:r>
          </a:p>
          <a:p>
            <a:pPr algn="ctr"/>
            <a:r>
              <a:rPr lang="da-DK" sz="1200" b="1" i="1" dirty="0" smtClean="0">
                <a:solidFill>
                  <a:srgbClr val="FF0000"/>
                </a:solidFill>
              </a:rPr>
              <a:t>”450”</a:t>
            </a:r>
            <a:endParaRPr lang="da-DK" sz="1200" b="1" i="1" dirty="0" smtClean="0"/>
          </a:p>
        </p:txBody>
      </p:sp>
      <p:sp>
        <p:nvSpPr>
          <p:cNvPr id="64" name="Tekstboks 31"/>
          <p:cNvSpPr txBox="1"/>
          <p:nvPr/>
        </p:nvSpPr>
        <p:spPr>
          <a:xfrm>
            <a:off x="3491880" y="4869160"/>
            <a:ext cx="221977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 SET</a:t>
            </a:r>
          </a:p>
          <a:p>
            <a:pPr algn="ctr"/>
            <a:r>
              <a:rPr lang="da-DK" sz="1200" b="1" i="1" dirty="0" smtClean="0">
                <a:solidFill>
                  <a:srgbClr val="FF0000"/>
                </a:solidFill>
              </a:rPr>
              <a:t>”</a:t>
            </a:r>
            <a:r>
              <a:rPr lang="en-US" sz="1200" b="1" i="1" dirty="0" smtClean="0">
                <a:solidFill>
                  <a:srgbClr val="FF0000"/>
                </a:solidFill>
              </a:rPr>
              <a:t>BR_FROZEN_2014.XLSX</a:t>
            </a:r>
            <a:r>
              <a:rPr lang="da-DK" sz="1200" b="1" i="1" dirty="0" smtClean="0">
                <a:solidFill>
                  <a:srgbClr val="FF0000"/>
                </a:solidFill>
              </a:rPr>
              <a:t>”</a:t>
            </a:r>
          </a:p>
        </p:txBody>
      </p:sp>
      <p:cxnSp>
        <p:nvCxnSpPr>
          <p:cNvPr id="65" name="Vinklet forbindelse 34"/>
          <p:cNvCxnSpPr>
            <a:stCxn id="64" idx="3"/>
            <a:endCxn id="61" idx="1"/>
          </p:cNvCxnSpPr>
          <p:nvPr/>
        </p:nvCxnSpPr>
        <p:spPr>
          <a:xfrm>
            <a:off x="5711650" y="5099993"/>
            <a:ext cx="588542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Vinklet forbindelse 42"/>
          <p:cNvCxnSpPr>
            <a:stCxn id="61" idx="2"/>
            <a:endCxn id="63" idx="0"/>
          </p:cNvCxnSpPr>
          <p:nvPr/>
        </p:nvCxnSpPr>
        <p:spPr>
          <a:xfrm flipH="1">
            <a:off x="7297650" y="5330825"/>
            <a:ext cx="57284" cy="47443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boks 47"/>
          <p:cNvSpPr txBox="1"/>
          <p:nvPr/>
        </p:nvSpPr>
        <p:spPr>
          <a:xfrm>
            <a:off x="7380312" y="4437112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68" name="Tekstboks 32"/>
          <p:cNvSpPr txBox="1"/>
          <p:nvPr/>
        </p:nvSpPr>
        <p:spPr>
          <a:xfrm>
            <a:off x="7308304" y="5373216"/>
            <a:ext cx="62535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69" name="Tekstboks 33"/>
          <p:cNvSpPr txBox="1"/>
          <p:nvPr/>
        </p:nvSpPr>
        <p:spPr>
          <a:xfrm>
            <a:off x="5652120" y="5229200"/>
            <a:ext cx="58884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70" name="Tekstboks 35"/>
          <p:cNvSpPr txBox="1"/>
          <p:nvPr/>
        </p:nvSpPr>
        <p:spPr>
          <a:xfrm>
            <a:off x="467544" y="4869160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 STRUCTURE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BR_FOZEN_REC_LAYOUT</a:t>
            </a:r>
            <a:endParaRPr lang="da-DK" sz="1200" b="1" dirty="0"/>
          </a:p>
        </p:txBody>
      </p:sp>
      <p:sp>
        <p:nvSpPr>
          <p:cNvPr id="71" name="Tekstboks 36"/>
          <p:cNvSpPr txBox="1"/>
          <p:nvPr/>
        </p:nvSpPr>
        <p:spPr>
          <a:xfrm>
            <a:off x="2771800" y="5445224"/>
            <a:ext cx="104295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/>
              <a:t>i</a:t>
            </a:r>
            <a:r>
              <a:rPr lang="da-DK" sz="1200" dirty="0" smtClean="0"/>
              <a:t>s struct.</a:t>
            </a:r>
            <a:r>
              <a:rPr lang="et-EE" sz="1200" dirty="0" smtClean="0"/>
              <a:t> </a:t>
            </a:r>
            <a:r>
              <a:rPr lang="da-DK" sz="1200" dirty="0" smtClean="0"/>
              <a:t>by</a:t>
            </a:r>
          </a:p>
        </p:txBody>
      </p:sp>
      <p:cxnSp>
        <p:nvCxnSpPr>
          <p:cNvPr id="72" name="Vinklet forbindelse 46"/>
          <p:cNvCxnSpPr>
            <a:stCxn id="64" idx="1"/>
            <a:endCxn id="70" idx="3"/>
          </p:cNvCxnSpPr>
          <p:nvPr/>
        </p:nvCxnSpPr>
        <p:spPr>
          <a:xfrm flipH="1">
            <a:off x="2951762" y="5099993"/>
            <a:ext cx="540118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boks 84"/>
          <p:cNvSpPr txBox="1"/>
          <p:nvPr/>
        </p:nvSpPr>
        <p:spPr>
          <a:xfrm>
            <a:off x="467544" y="5877272"/>
            <a:ext cx="1607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b="1" i="1" u="sng" dirty="0" smtClean="0"/>
              <a:t>DATA</a:t>
            </a:r>
            <a:endParaRPr lang="da-DK" sz="1200" b="1" i="1" u="sng" dirty="0"/>
          </a:p>
        </p:txBody>
      </p:sp>
      <p:sp>
        <p:nvSpPr>
          <p:cNvPr id="74" name="Tekstboks 87"/>
          <p:cNvSpPr txBox="1"/>
          <p:nvPr/>
        </p:nvSpPr>
        <p:spPr>
          <a:xfrm>
            <a:off x="467544" y="4149080"/>
            <a:ext cx="176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b="1" i="1" u="sng" dirty="0" smtClean="0"/>
              <a:t>METADATA-DATA</a:t>
            </a:r>
          </a:p>
          <a:p>
            <a:r>
              <a:rPr lang="da-DK" sz="1200" b="1" i="1" u="sng" dirty="0" smtClean="0"/>
              <a:t> CONNECTION</a:t>
            </a:r>
            <a:endParaRPr lang="da-DK" sz="1200" b="1" i="1" u="sng" dirty="0"/>
          </a:p>
        </p:txBody>
      </p:sp>
      <p:sp>
        <p:nvSpPr>
          <p:cNvPr id="75" name="Tekstboks 75"/>
          <p:cNvSpPr txBox="1"/>
          <p:nvPr/>
        </p:nvSpPr>
        <p:spPr>
          <a:xfrm>
            <a:off x="395536" y="3212976"/>
            <a:ext cx="1737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i="1" u="sng" dirty="0" smtClean="0"/>
              <a:t>COMMON </a:t>
            </a:r>
          </a:p>
          <a:p>
            <a:pPr algn="ctr"/>
            <a:r>
              <a:rPr lang="da-DK" sz="1200" b="1" i="1" u="sng" dirty="0" smtClean="0"/>
              <a:t>METADATA</a:t>
            </a:r>
            <a:endParaRPr lang="da-DK" sz="1200" b="1" i="1" u="sng" dirty="0"/>
          </a:p>
        </p:txBody>
      </p:sp>
      <p:sp>
        <p:nvSpPr>
          <p:cNvPr id="77" name="Tekstboks 10"/>
          <p:cNvSpPr txBox="1"/>
          <p:nvPr/>
        </p:nvSpPr>
        <p:spPr>
          <a:xfrm>
            <a:off x="5724128" y="908720"/>
            <a:ext cx="194421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VALUE DOMAIN</a:t>
            </a:r>
            <a:endParaRPr lang="da-DK" sz="1200" b="1" dirty="0" smtClean="0">
              <a:solidFill>
                <a:srgbClr val="FF0000"/>
              </a:solidFill>
            </a:endParaRP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PositiveInteger</a:t>
            </a:r>
          </a:p>
        </p:txBody>
      </p:sp>
      <p:sp>
        <p:nvSpPr>
          <p:cNvPr id="78" name="Tekstboks 11"/>
          <p:cNvSpPr txBox="1"/>
          <p:nvPr/>
        </p:nvSpPr>
        <p:spPr>
          <a:xfrm>
            <a:off x="3419872" y="836712"/>
            <a:ext cx="187074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UNIT TYPE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Company</a:t>
            </a:r>
          </a:p>
        </p:txBody>
      </p:sp>
      <p:sp>
        <p:nvSpPr>
          <p:cNvPr id="79" name="Tekstboks 20"/>
          <p:cNvSpPr txBox="1"/>
          <p:nvPr/>
        </p:nvSpPr>
        <p:spPr>
          <a:xfrm>
            <a:off x="417948" y="908720"/>
            <a:ext cx="199432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CONCECPT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Number</a:t>
            </a:r>
            <a:r>
              <a:rPr lang="da-DK" sz="1200" b="1" dirty="0" smtClean="0">
                <a:solidFill>
                  <a:srgbClr val="FF0000"/>
                </a:solidFill>
              </a:rPr>
              <a:t> of </a:t>
            </a:r>
            <a:r>
              <a:rPr lang="da-DK" sz="1200" b="1" dirty="0" err="1" smtClean="0">
                <a:solidFill>
                  <a:srgbClr val="FF0000"/>
                </a:solidFill>
              </a:rPr>
              <a:t>employees</a:t>
            </a:r>
            <a:endParaRPr lang="da-DK" sz="1200" b="1" dirty="0" smtClean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23728" y="260648"/>
            <a:ext cx="6162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Taani Statistikaameti näited (1)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37454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kstboks 4"/>
          <p:cNvSpPr txBox="1"/>
          <p:nvPr/>
        </p:nvSpPr>
        <p:spPr>
          <a:xfrm>
            <a:off x="1763688" y="1772816"/>
            <a:ext cx="1944215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VARIABLE 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80" name="Tekstboks 5"/>
          <p:cNvSpPr txBox="1"/>
          <p:nvPr/>
        </p:nvSpPr>
        <p:spPr>
          <a:xfrm>
            <a:off x="3707904" y="2780928"/>
            <a:ext cx="2214810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REPRESENTED</a:t>
            </a:r>
          </a:p>
          <a:p>
            <a:pPr algn="ctr"/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81" name="Tekstboks 6"/>
          <p:cNvSpPr txBox="1"/>
          <p:nvPr/>
        </p:nvSpPr>
        <p:spPr>
          <a:xfrm>
            <a:off x="4788024" y="4077072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INSTANCE </a:t>
            </a:r>
            <a:r>
              <a:rPr lang="et-EE" sz="1200" b="1" dirty="0" smtClean="0"/>
              <a:t>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ActComp_NoOfEmployees</a:t>
            </a:r>
            <a:endParaRPr lang="da-DK" sz="1200" b="1" dirty="0" smtClean="0"/>
          </a:p>
        </p:txBody>
      </p:sp>
      <p:cxnSp>
        <p:nvCxnSpPr>
          <p:cNvPr id="82" name="Vinklet forbindelse 81"/>
          <p:cNvCxnSpPr>
            <a:stCxn id="80" idx="1"/>
            <a:endCxn id="42" idx="2"/>
          </p:cNvCxnSpPr>
          <p:nvPr/>
        </p:nvCxnSpPr>
        <p:spPr>
          <a:xfrm rot="10800000">
            <a:off x="2735796" y="2234482"/>
            <a:ext cx="972108" cy="869613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Vinklet forbindelse 82"/>
          <p:cNvCxnSpPr>
            <a:stCxn id="81" idx="1"/>
            <a:endCxn id="80" idx="2"/>
          </p:cNvCxnSpPr>
          <p:nvPr/>
        </p:nvCxnSpPr>
        <p:spPr>
          <a:xfrm rot="10800000" flipH="1">
            <a:off x="4788023" y="3427259"/>
            <a:ext cx="27285" cy="880646"/>
          </a:xfrm>
          <a:prstGeom prst="bentConnector4">
            <a:avLst>
              <a:gd name="adj1" fmla="val -837823"/>
              <a:gd name="adj2" fmla="val 63106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boks 9"/>
          <p:cNvSpPr txBox="1"/>
          <p:nvPr/>
        </p:nvSpPr>
        <p:spPr>
          <a:xfrm>
            <a:off x="6695728" y="3162311"/>
            <a:ext cx="2304256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POPULATION</a:t>
            </a:r>
          </a:p>
          <a:p>
            <a:r>
              <a:rPr lang="da-DK" sz="1200" b="1" dirty="0" smtClean="0">
                <a:solidFill>
                  <a:srgbClr val="FF0000"/>
                </a:solidFill>
              </a:rPr>
              <a:t>Active </a:t>
            </a:r>
            <a:r>
              <a:rPr lang="da-DK" sz="1200" b="1" dirty="0" err="1" smtClean="0">
                <a:solidFill>
                  <a:srgbClr val="FF0000"/>
                </a:solidFill>
              </a:rPr>
              <a:t>companies</a:t>
            </a:r>
            <a:r>
              <a:rPr lang="da-DK" sz="1200" b="1" dirty="0" smtClean="0">
                <a:solidFill>
                  <a:srgbClr val="FF0000"/>
                </a:solidFill>
              </a:rPr>
              <a:t> </a:t>
            </a:r>
            <a:r>
              <a:rPr lang="da-DK" sz="1200" b="1" dirty="0" err="1" smtClean="0">
                <a:solidFill>
                  <a:srgbClr val="FF0000"/>
                </a:solidFill>
              </a:rPr>
              <a:t>within</a:t>
            </a:r>
            <a:r>
              <a:rPr lang="da-DK" sz="1200" b="1" dirty="0" smtClean="0">
                <a:solidFill>
                  <a:srgbClr val="FF0000"/>
                </a:solidFill>
              </a:rPr>
              <a:t> the </a:t>
            </a:r>
            <a:r>
              <a:rPr lang="da-DK" sz="1200" b="1" dirty="0" err="1" smtClean="0">
                <a:solidFill>
                  <a:srgbClr val="FF0000"/>
                </a:solidFill>
              </a:rPr>
              <a:t>period</a:t>
            </a:r>
            <a:endParaRPr lang="da-DK" sz="1200" b="1" dirty="0" smtClean="0"/>
          </a:p>
        </p:txBody>
      </p:sp>
      <p:sp>
        <p:nvSpPr>
          <p:cNvPr id="85" name="Tekstboks 10"/>
          <p:cNvSpPr txBox="1"/>
          <p:nvPr/>
        </p:nvSpPr>
        <p:spPr>
          <a:xfrm>
            <a:off x="6587716" y="974687"/>
            <a:ext cx="194421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VALUE DOMAIN</a:t>
            </a:r>
            <a:endParaRPr lang="da-DK" sz="1200" b="1" dirty="0" smtClean="0">
              <a:solidFill>
                <a:srgbClr val="FF0000"/>
              </a:solidFill>
            </a:endParaRP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PositiveInteger</a:t>
            </a:r>
          </a:p>
        </p:txBody>
      </p:sp>
      <p:sp>
        <p:nvSpPr>
          <p:cNvPr id="86" name="Tekstboks 11"/>
          <p:cNvSpPr txBox="1"/>
          <p:nvPr/>
        </p:nvSpPr>
        <p:spPr>
          <a:xfrm>
            <a:off x="3804966" y="974687"/>
            <a:ext cx="187074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UNIT TYPE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Company</a:t>
            </a:r>
          </a:p>
        </p:txBody>
      </p:sp>
      <p:cxnSp>
        <p:nvCxnSpPr>
          <p:cNvPr id="87" name="Vinklet forbindelse 86"/>
          <p:cNvCxnSpPr>
            <a:stCxn id="81" idx="3"/>
            <a:endCxn id="84" idx="2"/>
          </p:cNvCxnSpPr>
          <p:nvPr/>
        </p:nvCxnSpPr>
        <p:spPr>
          <a:xfrm flipV="1">
            <a:off x="7272242" y="3808642"/>
            <a:ext cx="575614" cy="499263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Vinklet forbindelse 87"/>
          <p:cNvCxnSpPr>
            <a:stCxn id="85" idx="2"/>
            <a:endCxn id="80" idx="0"/>
          </p:cNvCxnSpPr>
          <p:nvPr/>
        </p:nvCxnSpPr>
        <p:spPr>
          <a:xfrm rot="5400000">
            <a:off x="5515279" y="736383"/>
            <a:ext cx="1344576" cy="274451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Vinklet forbindelse 88"/>
          <p:cNvCxnSpPr>
            <a:stCxn id="42" idx="3"/>
            <a:endCxn id="86" idx="2"/>
          </p:cNvCxnSpPr>
          <p:nvPr/>
        </p:nvCxnSpPr>
        <p:spPr>
          <a:xfrm flipV="1">
            <a:off x="3707903" y="1436352"/>
            <a:ext cx="1032433" cy="567297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kstboks 15"/>
          <p:cNvSpPr txBox="1"/>
          <p:nvPr/>
        </p:nvSpPr>
        <p:spPr>
          <a:xfrm>
            <a:off x="2771800" y="3717032"/>
            <a:ext cx="280831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err="1" smtClean="0"/>
              <a:t>Takes</a:t>
            </a:r>
            <a:r>
              <a:rPr lang="da-DK" sz="1200" dirty="0" smtClean="0"/>
              <a:t> </a:t>
            </a:r>
            <a:r>
              <a:rPr lang="da-DK" sz="1200" dirty="0" err="1" smtClean="0"/>
              <a:t>meaning</a:t>
            </a:r>
            <a:r>
              <a:rPr lang="da-DK" sz="1200" dirty="0" smtClean="0"/>
              <a:t> from</a:t>
            </a:r>
            <a:endParaRPr lang="da-DK" sz="1200" dirty="0"/>
          </a:p>
        </p:txBody>
      </p:sp>
      <p:sp>
        <p:nvSpPr>
          <p:cNvPr id="91" name="Tekstboks 16"/>
          <p:cNvSpPr txBox="1"/>
          <p:nvPr/>
        </p:nvSpPr>
        <p:spPr>
          <a:xfrm>
            <a:off x="1259632" y="2492896"/>
            <a:ext cx="238326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err="1" smtClean="0"/>
              <a:t>Takes</a:t>
            </a:r>
            <a:r>
              <a:rPr lang="da-DK" sz="1200" dirty="0"/>
              <a:t> </a:t>
            </a:r>
            <a:r>
              <a:rPr lang="da-DK" sz="1200" dirty="0" err="1" smtClean="0"/>
              <a:t>meaning</a:t>
            </a:r>
            <a:r>
              <a:rPr lang="da-DK" sz="1200" dirty="0" smtClean="0"/>
              <a:t> from</a:t>
            </a:r>
            <a:endParaRPr lang="da-DK" sz="1200" dirty="0"/>
          </a:p>
        </p:txBody>
      </p:sp>
      <p:sp>
        <p:nvSpPr>
          <p:cNvPr id="92" name="Tekstboks 17"/>
          <p:cNvSpPr txBox="1"/>
          <p:nvPr/>
        </p:nvSpPr>
        <p:spPr>
          <a:xfrm>
            <a:off x="7380312" y="4293096"/>
            <a:ext cx="126014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93" name="Tekstboks 18"/>
          <p:cNvSpPr txBox="1"/>
          <p:nvPr/>
        </p:nvSpPr>
        <p:spPr>
          <a:xfrm>
            <a:off x="6012160" y="2204864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94" name="Tekstboks 19"/>
          <p:cNvSpPr txBox="1"/>
          <p:nvPr/>
        </p:nvSpPr>
        <p:spPr>
          <a:xfrm>
            <a:off x="3779912" y="1700808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95" name="Tekstboks 20"/>
          <p:cNvSpPr txBox="1"/>
          <p:nvPr/>
        </p:nvSpPr>
        <p:spPr>
          <a:xfrm>
            <a:off x="539552" y="980728"/>
            <a:ext cx="199432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CONCECPT</a:t>
            </a:r>
          </a:p>
          <a:p>
            <a:r>
              <a:rPr lang="da-DK" sz="1200" b="1" dirty="0" err="1" smtClean="0">
                <a:solidFill>
                  <a:srgbClr val="FF0000"/>
                </a:solidFill>
              </a:rPr>
              <a:t>Number</a:t>
            </a:r>
            <a:r>
              <a:rPr lang="da-DK" sz="1200" b="1" dirty="0" smtClean="0">
                <a:solidFill>
                  <a:srgbClr val="FF0000"/>
                </a:solidFill>
              </a:rPr>
              <a:t> of </a:t>
            </a:r>
            <a:r>
              <a:rPr lang="da-DK" sz="1200" b="1" dirty="0" err="1" smtClean="0">
                <a:solidFill>
                  <a:srgbClr val="FF0000"/>
                </a:solidFill>
              </a:rPr>
              <a:t>employees</a:t>
            </a:r>
            <a:endParaRPr lang="da-DK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96" name="Vinklet forbindelse 95"/>
          <p:cNvCxnSpPr>
            <a:stCxn id="42" idx="1"/>
            <a:endCxn id="95" idx="2"/>
          </p:cNvCxnSpPr>
          <p:nvPr/>
        </p:nvCxnSpPr>
        <p:spPr>
          <a:xfrm rot="10800000">
            <a:off x="1536712" y="1442393"/>
            <a:ext cx="226976" cy="561256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boks 22"/>
          <p:cNvSpPr txBox="1"/>
          <p:nvPr/>
        </p:nvSpPr>
        <p:spPr>
          <a:xfrm>
            <a:off x="467544" y="1628800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98" name="Tekstboks 23"/>
          <p:cNvSpPr txBox="1"/>
          <p:nvPr/>
        </p:nvSpPr>
        <p:spPr>
          <a:xfrm>
            <a:off x="2987824" y="5157192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DATAPOINT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Cell(2,2)</a:t>
            </a:r>
            <a:endParaRPr lang="da-DK" sz="1200" b="1" dirty="0" smtClean="0"/>
          </a:p>
        </p:txBody>
      </p:sp>
      <p:cxnSp>
        <p:nvCxnSpPr>
          <p:cNvPr id="99" name="Vinklet forbindelse 98"/>
          <p:cNvCxnSpPr>
            <a:stCxn id="98" idx="3"/>
            <a:endCxn id="81" idx="2"/>
          </p:cNvCxnSpPr>
          <p:nvPr/>
        </p:nvCxnSpPr>
        <p:spPr>
          <a:xfrm flipV="1">
            <a:off x="5472042" y="4538737"/>
            <a:ext cx="558091" cy="849288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kstboks 30"/>
          <p:cNvSpPr txBox="1"/>
          <p:nvPr/>
        </p:nvSpPr>
        <p:spPr>
          <a:xfrm>
            <a:off x="2987824" y="6093296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DATUM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”450”</a:t>
            </a:r>
            <a:endParaRPr lang="da-DK" sz="1200" b="1" dirty="0" smtClean="0"/>
          </a:p>
        </p:txBody>
      </p:sp>
      <p:sp>
        <p:nvSpPr>
          <p:cNvPr id="101" name="Tekstboks 31"/>
          <p:cNvSpPr txBox="1"/>
          <p:nvPr/>
        </p:nvSpPr>
        <p:spPr>
          <a:xfrm>
            <a:off x="251520" y="4941168"/>
            <a:ext cx="223269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 SET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”</a:t>
            </a:r>
            <a:r>
              <a:rPr lang="en-US" sz="1200" b="1" dirty="0" smtClean="0">
                <a:solidFill>
                  <a:srgbClr val="FF0000"/>
                </a:solidFill>
              </a:rPr>
              <a:t>BR_FROZEN_2014.XLSX</a:t>
            </a:r>
            <a:r>
              <a:rPr lang="da-DK" sz="1200" b="1" dirty="0" smtClean="0">
                <a:solidFill>
                  <a:srgbClr val="FF0000"/>
                </a:solidFill>
              </a:rPr>
              <a:t>”</a:t>
            </a:r>
          </a:p>
        </p:txBody>
      </p:sp>
      <p:cxnSp>
        <p:nvCxnSpPr>
          <p:cNvPr id="102" name="Vinklet forbindelse 34"/>
          <p:cNvCxnSpPr>
            <a:stCxn id="101" idx="3"/>
            <a:endCxn id="98" idx="1"/>
          </p:cNvCxnSpPr>
          <p:nvPr/>
        </p:nvCxnSpPr>
        <p:spPr>
          <a:xfrm>
            <a:off x="2484218" y="5172001"/>
            <a:ext cx="503606" cy="2160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Vinklet forbindelse 42"/>
          <p:cNvCxnSpPr>
            <a:stCxn id="98" idx="2"/>
            <a:endCxn id="100" idx="0"/>
          </p:cNvCxnSpPr>
          <p:nvPr/>
        </p:nvCxnSpPr>
        <p:spPr>
          <a:xfrm>
            <a:off x="4229933" y="5618857"/>
            <a:ext cx="0" cy="47443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boks 47"/>
          <p:cNvSpPr txBox="1"/>
          <p:nvPr/>
        </p:nvSpPr>
        <p:spPr>
          <a:xfrm>
            <a:off x="6012160" y="4725144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105" name="Tekstboks 32"/>
          <p:cNvSpPr txBox="1"/>
          <p:nvPr/>
        </p:nvSpPr>
        <p:spPr>
          <a:xfrm>
            <a:off x="3707904" y="5661248"/>
            <a:ext cx="116491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106" name="Tekstboks 33"/>
          <p:cNvSpPr txBox="1"/>
          <p:nvPr/>
        </p:nvSpPr>
        <p:spPr>
          <a:xfrm>
            <a:off x="1691680" y="5445224"/>
            <a:ext cx="116491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107" name="Tekstboks 35"/>
          <p:cNvSpPr txBox="1"/>
          <p:nvPr/>
        </p:nvSpPr>
        <p:spPr>
          <a:xfrm>
            <a:off x="179512" y="3789040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DATA STRUCTURE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BR_FOZEN_REC_LAYOUT</a:t>
            </a:r>
            <a:endParaRPr lang="da-DK" sz="1200" b="1" dirty="0" smtClean="0"/>
          </a:p>
        </p:txBody>
      </p:sp>
      <p:sp>
        <p:nvSpPr>
          <p:cNvPr id="108" name="Tekstboks 36"/>
          <p:cNvSpPr txBox="1"/>
          <p:nvPr/>
        </p:nvSpPr>
        <p:spPr>
          <a:xfrm>
            <a:off x="1115616" y="4437112"/>
            <a:ext cx="1747365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1200" dirty="0"/>
              <a:t>i</a:t>
            </a:r>
            <a:r>
              <a:rPr lang="da-DK" sz="1200" dirty="0" smtClean="0"/>
              <a:t>s </a:t>
            </a:r>
            <a:r>
              <a:rPr lang="da-DK" sz="1200" dirty="0" err="1" smtClean="0"/>
              <a:t>structured</a:t>
            </a:r>
            <a:r>
              <a:rPr lang="da-DK" sz="1200" dirty="0" smtClean="0"/>
              <a:t> by</a:t>
            </a:r>
          </a:p>
        </p:txBody>
      </p:sp>
      <p:cxnSp>
        <p:nvCxnSpPr>
          <p:cNvPr id="109" name="Vinklet forbindelse 34"/>
          <p:cNvCxnSpPr>
            <a:stCxn id="101" idx="0"/>
            <a:endCxn id="107" idx="2"/>
          </p:cNvCxnSpPr>
          <p:nvPr/>
        </p:nvCxnSpPr>
        <p:spPr>
          <a:xfrm flipV="1">
            <a:off x="1367869" y="4250705"/>
            <a:ext cx="53752" cy="69046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boks 38"/>
          <p:cNvSpPr txBox="1"/>
          <p:nvPr/>
        </p:nvSpPr>
        <p:spPr>
          <a:xfrm>
            <a:off x="6336254" y="5343599"/>
            <a:ext cx="24842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b="1" dirty="0" smtClean="0"/>
              <a:t>INSTANCE</a:t>
            </a:r>
            <a:r>
              <a:rPr lang="et-EE" sz="1200" b="1" dirty="0" smtClean="0"/>
              <a:t> 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BRNo</a:t>
            </a:r>
            <a:endParaRPr lang="da-DK" sz="1200" b="1" dirty="0" smtClean="0"/>
          </a:p>
        </p:txBody>
      </p:sp>
      <p:cxnSp>
        <p:nvCxnSpPr>
          <p:cNvPr id="111" name="Vinklet forbindelse 110"/>
          <p:cNvCxnSpPr>
            <a:stCxn id="98" idx="3"/>
            <a:endCxn id="110" idx="0"/>
          </p:cNvCxnSpPr>
          <p:nvPr/>
        </p:nvCxnSpPr>
        <p:spPr>
          <a:xfrm flipV="1">
            <a:off x="5472042" y="5343599"/>
            <a:ext cx="2106321" cy="44426"/>
          </a:xfrm>
          <a:prstGeom prst="bentConnector4">
            <a:avLst>
              <a:gd name="adj1" fmla="val 26103"/>
              <a:gd name="adj2" fmla="val 728472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boks 40"/>
          <p:cNvSpPr txBox="1"/>
          <p:nvPr/>
        </p:nvSpPr>
        <p:spPr>
          <a:xfrm>
            <a:off x="7548736" y="6974389"/>
            <a:ext cx="144016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200" dirty="0" err="1" smtClean="0"/>
              <a:t>Identified</a:t>
            </a:r>
            <a:r>
              <a:rPr lang="da-DK" sz="1200" dirty="0" smtClean="0"/>
              <a:t> by</a:t>
            </a:r>
            <a:endParaRPr lang="da-DK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187624" y="188640"/>
            <a:ext cx="6162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Taani Statistikaameti näited (2)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4465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ktangel 157"/>
          <p:cNvSpPr/>
          <p:nvPr/>
        </p:nvSpPr>
        <p:spPr>
          <a:xfrm>
            <a:off x="179512" y="620688"/>
            <a:ext cx="8744999" cy="2999437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200" dirty="0" err="1" smtClean="0">
                <a:solidFill>
                  <a:schemeClr val="tx1"/>
                </a:solidFill>
              </a:rPr>
              <a:t>Conceptual</a:t>
            </a:r>
            <a:endParaRPr lang="da-DK" sz="2200" dirty="0">
              <a:solidFill>
                <a:schemeClr val="tx1"/>
              </a:solidFill>
            </a:endParaRPr>
          </a:p>
        </p:txBody>
      </p:sp>
      <p:sp>
        <p:nvSpPr>
          <p:cNvPr id="159" name="Rektangel 158"/>
          <p:cNvSpPr/>
          <p:nvPr/>
        </p:nvSpPr>
        <p:spPr>
          <a:xfrm>
            <a:off x="179512" y="3645024"/>
            <a:ext cx="8734363" cy="3096344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200" dirty="0" smtClean="0">
                <a:solidFill>
                  <a:schemeClr val="tx1"/>
                </a:solidFill>
              </a:rPr>
              <a:t>Structural</a:t>
            </a:r>
            <a:endParaRPr lang="da-DK" sz="2200" dirty="0">
              <a:solidFill>
                <a:schemeClr val="tx1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1115616" y="1484784"/>
            <a:ext cx="198681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VARIABLE 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2483768" y="2204864"/>
            <a:ext cx="2808312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REPRESENTED</a:t>
            </a:r>
            <a:r>
              <a:rPr lang="et-EE" sz="1200" b="1" dirty="0" smtClean="0"/>
              <a:t>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>
                <a:solidFill>
                  <a:srgbClr val="FF0000"/>
                </a:solidFill>
              </a:rPr>
              <a:t>Comp_NoOfEmployees</a:t>
            </a:r>
            <a:endParaRPr lang="da-DK" sz="1200" b="1" dirty="0">
              <a:solidFill>
                <a:srgbClr val="FF0000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3923928" y="3068960"/>
            <a:ext cx="2376263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INSTANCE </a:t>
            </a:r>
            <a:r>
              <a:rPr lang="et-EE" sz="1200" b="1" dirty="0" smtClean="0"/>
              <a:t>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ActComp_NoOfEmployees</a:t>
            </a:r>
            <a:endParaRPr lang="da-DK" sz="1200" b="1" dirty="0" smtClean="0"/>
          </a:p>
        </p:txBody>
      </p:sp>
      <p:cxnSp>
        <p:nvCxnSpPr>
          <p:cNvPr id="8" name="Vinklet forbindelse 7"/>
          <p:cNvCxnSpPr>
            <a:stCxn id="6" idx="1"/>
            <a:endCxn id="5" idx="2"/>
          </p:cNvCxnSpPr>
          <p:nvPr/>
        </p:nvCxnSpPr>
        <p:spPr>
          <a:xfrm rot="10800000">
            <a:off x="2109026" y="1946449"/>
            <a:ext cx="374743" cy="489248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7" idx="1"/>
          </p:cNvCxnSpPr>
          <p:nvPr/>
        </p:nvCxnSpPr>
        <p:spPr>
          <a:xfrm rot="10800000">
            <a:off x="3419872" y="2636913"/>
            <a:ext cx="504056" cy="662881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5796136" y="1412776"/>
            <a:ext cx="1485430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POPULATION</a:t>
            </a:r>
          </a:p>
          <a:p>
            <a:r>
              <a:rPr lang="da-DK" sz="1200" b="1" dirty="0" smtClean="0">
                <a:solidFill>
                  <a:srgbClr val="FF0000"/>
                </a:solidFill>
              </a:rPr>
              <a:t>Active </a:t>
            </a:r>
            <a:r>
              <a:rPr lang="da-DK" sz="1200" b="1" dirty="0" err="1" smtClean="0">
                <a:solidFill>
                  <a:srgbClr val="FF0000"/>
                </a:solidFill>
              </a:rPr>
              <a:t>companies</a:t>
            </a:r>
            <a:r>
              <a:rPr lang="da-DK" sz="1200" b="1" dirty="0" smtClean="0">
                <a:solidFill>
                  <a:srgbClr val="FF0000"/>
                </a:solidFill>
              </a:rPr>
              <a:t> </a:t>
            </a:r>
            <a:r>
              <a:rPr lang="da-DK" sz="1200" b="1" dirty="0" err="1" smtClean="0">
                <a:solidFill>
                  <a:srgbClr val="FF0000"/>
                </a:solidFill>
              </a:rPr>
              <a:t>within</a:t>
            </a:r>
            <a:r>
              <a:rPr lang="da-DK" sz="1200" b="1" dirty="0" smtClean="0">
                <a:solidFill>
                  <a:srgbClr val="FF0000"/>
                </a:solidFill>
              </a:rPr>
              <a:t> the </a:t>
            </a:r>
            <a:r>
              <a:rPr lang="da-DK" sz="1200" b="1" dirty="0" err="1" smtClean="0">
                <a:solidFill>
                  <a:srgbClr val="FF0000"/>
                </a:solidFill>
              </a:rPr>
              <a:t>period</a:t>
            </a:r>
            <a:endParaRPr lang="da-DK" sz="1200" b="1" dirty="0" smtClean="0"/>
          </a:p>
        </p:txBody>
      </p:sp>
      <p:sp>
        <p:nvSpPr>
          <p:cNvPr id="11" name="Tekstboks 10"/>
          <p:cNvSpPr txBox="1"/>
          <p:nvPr/>
        </p:nvSpPr>
        <p:spPr>
          <a:xfrm>
            <a:off x="5458484" y="765215"/>
            <a:ext cx="1777812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VALUE DOMAIN</a:t>
            </a:r>
            <a:endParaRPr lang="da-DK" sz="1200" b="1" dirty="0" smtClean="0">
              <a:solidFill>
                <a:srgbClr val="FF0000"/>
              </a:solidFill>
            </a:endParaRP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PositiveInteger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3275856" y="836712"/>
            <a:ext cx="120596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UNIT TYPE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Company</a:t>
            </a:r>
          </a:p>
        </p:txBody>
      </p:sp>
      <p:cxnSp>
        <p:nvCxnSpPr>
          <p:cNvPr id="13" name="Vinklet forbindelse 12"/>
          <p:cNvCxnSpPr>
            <a:stCxn id="7" idx="3"/>
            <a:endCxn id="10" idx="2"/>
          </p:cNvCxnSpPr>
          <p:nvPr/>
        </p:nvCxnSpPr>
        <p:spPr>
          <a:xfrm flipV="1">
            <a:off x="6300191" y="2059107"/>
            <a:ext cx="238660" cy="1240686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inklet forbindelse 13"/>
          <p:cNvCxnSpPr>
            <a:stCxn id="11" idx="1"/>
          </p:cNvCxnSpPr>
          <p:nvPr/>
        </p:nvCxnSpPr>
        <p:spPr>
          <a:xfrm rot="10800000" flipV="1">
            <a:off x="4644008" y="996048"/>
            <a:ext cx="814476" cy="1208816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let forbindelse 14"/>
          <p:cNvCxnSpPr>
            <a:stCxn id="5" idx="3"/>
            <a:endCxn id="12" idx="2"/>
          </p:cNvCxnSpPr>
          <p:nvPr/>
        </p:nvCxnSpPr>
        <p:spPr>
          <a:xfrm flipV="1">
            <a:off x="3102434" y="1298377"/>
            <a:ext cx="776405" cy="417240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boks 15"/>
          <p:cNvSpPr txBox="1"/>
          <p:nvPr/>
        </p:nvSpPr>
        <p:spPr>
          <a:xfrm>
            <a:off x="2123728" y="2924944"/>
            <a:ext cx="181036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 err="1" smtClean="0"/>
              <a:t>Takes</a:t>
            </a:r>
            <a:r>
              <a:rPr lang="da-DK" sz="1200" dirty="0" smtClean="0"/>
              <a:t> </a:t>
            </a:r>
            <a:r>
              <a:rPr lang="da-DK" sz="1200" dirty="0" err="1" smtClean="0"/>
              <a:t>meaning</a:t>
            </a:r>
            <a:r>
              <a:rPr lang="da-DK" sz="1200" dirty="0" smtClean="0"/>
              <a:t> from</a:t>
            </a:r>
            <a:endParaRPr lang="da-DK" sz="1200" dirty="0"/>
          </a:p>
        </p:txBody>
      </p:sp>
      <p:sp>
        <p:nvSpPr>
          <p:cNvPr id="17" name="Tekstboks 16"/>
          <p:cNvSpPr txBox="1"/>
          <p:nvPr/>
        </p:nvSpPr>
        <p:spPr>
          <a:xfrm>
            <a:off x="539552" y="1995521"/>
            <a:ext cx="1790049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/>
              <a:t>Takes</a:t>
            </a:r>
            <a:r>
              <a:rPr lang="da-DK" sz="1200" dirty="0"/>
              <a:t> </a:t>
            </a:r>
            <a:r>
              <a:rPr lang="da-DK" sz="1200" dirty="0" smtClean="0"/>
              <a:t>meaning</a:t>
            </a:r>
            <a:r>
              <a:rPr lang="et-EE" sz="1200" dirty="0" smtClean="0"/>
              <a:t> </a:t>
            </a:r>
            <a:r>
              <a:rPr lang="da-DK" sz="1200" dirty="0" smtClean="0"/>
              <a:t>from</a:t>
            </a:r>
            <a:endParaRPr lang="da-DK" sz="1200" dirty="0"/>
          </a:p>
        </p:txBody>
      </p:sp>
      <p:sp>
        <p:nvSpPr>
          <p:cNvPr id="18" name="Tekstboks 17"/>
          <p:cNvSpPr txBox="1"/>
          <p:nvPr/>
        </p:nvSpPr>
        <p:spPr>
          <a:xfrm>
            <a:off x="5898258" y="2918995"/>
            <a:ext cx="1194021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19" name="Tekstboks 18"/>
          <p:cNvSpPr txBox="1"/>
          <p:nvPr/>
        </p:nvSpPr>
        <p:spPr>
          <a:xfrm>
            <a:off x="4644008" y="1268760"/>
            <a:ext cx="92839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20" name="Tekstboks 19"/>
          <p:cNvSpPr txBox="1"/>
          <p:nvPr/>
        </p:nvSpPr>
        <p:spPr>
          <a:xfrm>
            <a:off x="3131840" y="1340768"/>
            <a:ext cx="92839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21" name="Tekstboks 20"/>
          <p:cNvSpPr txBox="1"/>
          <p:nvPr/>
        </p:nvSpPr>
        <p:spPr>
          <a:xfrm>
            <a:off x="251520" y="765078"/>
            <a:ext cx="2160239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CONCECPT</a:t>
            </a:r>
          </a:p>
          <a:p>
            <a:pPr algn="ctr"/>
            <a:r>
              <a:rPr lang="da-DK" sz="1200" b="1" dirty="0" err="1" smtClean="0">
                <a:solidFill>
                  <a:srgbClr val="FF0000"/>
                </a:solidFill>
              </a:rPr>
              <a:t>Number</a:t>
            </a:r>
            <a:r>
              <a:rPr lang="da-DK" sz="1200" b="1" dirty="0" smtClean="0">
                <a:solidFill>
                  <a:srgbClr val="FF0000"/>
                </a:solidFill>
              </a:rPr>
              <a:t> of </a:t>
            </a:r>
            <a:r>
              <a:rPr lang="da-DK" sz="1200" b="1" dirty="0" err="1" smtClean="0">
                <a:solidFill>
                  <a:srgbClr val="FF0000"/>
                </a:solidFill>
              </a:rPr>
              <a:t>employees</a:t>
            </a:r>
            <a:endParaRPr lang="da-DK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2" name="Vinklet forbindelse 21"/>
          <p:cNvCxnSpPr>
            <a:stCxn id="5" idx="1"/>
          </p:cNvCxnSpPr>
          <p:nvPr/>
        </p:nvCxnSpPr>
        <p:spPr>
          <a:xfrm rot="10800000">
            <a:off x="611564" y="1196755"/>
            <a:ext cx="504053" cy="518863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131961" y="1220566"/>
            <a:ext cx="92839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24" name="Tekstboks 23"/>
          <p:cNvSpPr txBox="1"/>
          <p:nvPr/>
        </p:nvSpPr>
        <p:spPr>
          <a:xfrm>
            <a:off x="7164288" y="4293096"/>
            <a:ext cx="1296144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DATAPOINT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Cell(2,2)</a:t>
            </a:r>
            <a:endParaRPr lang="da-DK" sz="1200" b="1" dirty="0" smtClean="0"/>
          </a:p>
        </p:txBody>
      </p:sp>
      <p:cxnSp>
        <p:nvCxnSpPr>
          <p:cNvPr id="25" name="Vinklet forbindelse 24"/>
          <p:cNvCxnSpPr>
            <a:stCxn id="24" idx="0"/>
            <a:endCxn id="7" idx="2"/>
          </p:cNvCxnSpPr>
          <p:nvPr/>
        </p:nvCxnSpPr>
        <p:spPr>
          <a:xfrm rot="16200000" flipV="1">
            <a:off x="6080975" y="2561711"/>
            <a:ext cx="762471" cy="27003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boks 30"/>
          <p:cNvSpPr txBox="1"/>
          <p:nvPr/>
        </p:nvSpPr>
        <p:spPr>
          <a:xfrm>
            <a:off x="7308304" y="5517232"/>
            <a:ext cx="1152128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DATUM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”450”</a:t>
            </a:r>
            <a:endParaRPr lang="da-DK" sz="1200" b="1" dirty="0" smtClean="0"/>
          </a:p>
        </p:txBody>
      </p:sp>
      <p:sp>
        <p:nvSpPr>
          <p:cNvPr id="32" name="Tekstboks 31"/>
          <p:cNvSpPr txBox="1"/>
          <p:nvPr/>
        </p:nvSpPr>
        <p:spPr>
          <a:xfrm>
            <a:off x="4499992" y="4077072"/>
            <a:ext cx="2230929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DATA SET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”</a:t>
            </a:r>
            <a:r>
              <a:rPr lang="en-US" sz="1200" b="1" dirty="0" smtClean="0">
                <a:solidFill>
                  <a:srgbClr val="FF0000"/>
                </a:solidFill>
              </a:rPr>
              <a:t>BR_FROZEN_2014.XLSX</a:t>
            </a:r>
            <a:r>
              <a:rPr lang="da-DK" sz="1200" b="1" dirty="0" smtClean="0">
                <a:solidFill>
                  <a:srgbClr val="FF0000"/>
                </a:solidFill>
              </a:rPr>
              <a:t>”</a:t>
            </a:r>
          </a:p>
        </p:txBody>
      </p:sp>
      <p:cxnSp>
        <p:nvCxnSpPr>
          <p:cNvPr id="35" name="Vinklet forbindelse 34"/>
          <p:cNvCxnSpPr>
            <a:stCxn id="32" idx="3"/>
            <a:endCxn id="24" idx="1"/>
          </p:cNvCxnSpPr>
          <p:nvPr/>
        </p:nvCxnSpPr>
        <p:spPr>
          <a:xfrm>
            <a:off x="6730921" y="4307905"/>
            <a:ext cx="433367" cy="2160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et forbindelse 42"/>
          <p:cNvCxnSpPr>
            <a:stCxn id="24" idx="2"/>
            <a:endCxn id="31" idx="0"/>
          </p:cNvCxnSpPr>
          <p:nvPr/>
        </p:nvCxnSpPr>
        <p:spPr>
          <a:xfrm>
            <a:off x="7812360" y="4754761"/>
            <a:ext cx="72008" cy="76247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boks 47"/>
          <p:cNvSpPr txBox="1"/>
          <p:nvPr/>
        </p:nvSpPr>
        <p:spPr>
          <a:xfrm>
            <a:off x="5652120" y="3573016"/>
            <a:ext cx="92839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measures</a:t>
            </a:r>
            <a:endParaRPr lang="da-DK" sz="1200" dirty="0"/>
          </a:p>
        </p:txBody>
      </p:sp>
      <p:sp>
        <p:nvSpPr>
          <p:cNvPr id="33" name="Tekstboks 32"/>
          <p:cNvSpPr txBox="1"/>
          <p:nvPr/>
        </p:nvSpPr>
        <p:spPr>
          <a:xfrm>
            <a:off x="6804248" y="4077072"/>
            <a:ext cx="54903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34" name="Tekstboks 33"/>
          <p:cNvSpPr txBox="1"/>
          <p:nvPr/>
        </p:nvSpPr>
        <p:spPr>
          <a:xfrm>
            <a:off x="7164288" y="4797152"/>
            <a:ext cx="750955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/>
              <a:t>has</a:t>
            </a:r>
          </a:p>
        </p:txBody>
      </p:sp>
      <p:sp>
        <p:nvSpPr>
          <p:cNvPr id="36" name="Tekstboks 35"/>
          <p:cNvSpPr txBox="1"/>
          <p:nvPr/>
        </p:nvSpPr>
        <p:spPr>
          <a:xfrm>
            <a:off x="5580112" y="6165304"/>
            <a:ext cx="229254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DATA STRUCTURE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BR_FOZEN_REC_LAYOUT</a:t>
            </a:r>
            <a:endParaRPr lang="da-DK" sz="1200" b="1" dirty="0" smtClean="0"/>
          </a:p>
        </p:txBody>
      </p:sp>
      <p:sp>
        <p:nvSpPr>
          <p:cNvPr id="37" name="Tekstboks 36"/>
          <p:cNvSpPr txBox="1"/>
          <p:nvPr/>
        </p:nvSpPr>
        <p:spPr>
          <a:xfrm>
            <a:off x="5580112" y="4725144"/>
            <a:ext cx="136815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/>
              <a:t>i</a:t>
            </a:r>
            <a:r>
              <a:rPr lang="da-DK" sz="1200" dirty="0" smtClean="0"/>
              <a:t>s </a:t>
            </a:r>
            <a:r>
              <a:rPr lang="da-DK" sz="1200" dirty="0" err="1" smtClean="0"/>
              <a:t>structured</a:t>
            </a:r>
            <a:r>
              <a:rPr lang="da-DK" sz="1200" dirty="0" smtClean="0"/>
              <a:t> by</a:t>
            </a:r>
          </a:p>
        </p:txBody>
      </p:sp>
      <p:cxnSp>
        <p:nvCxnSpPr>
          <p:cNvPr id="56" name="Vinklet forbindelse 34"/>
          <p:cNvCxnSpPr/>
          <p:nvPr/>
        </p:nvCxnSpPr>
        <p:spPr>
          <a:xfrm>
            <a:off x="6300192" y="4509120"/>
            <a:ext cx="792088" cy="172819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boks 78"/>
          <p:cNvSpPr txBox="1"/>
          <p:nvPr/>
        </p:nvSpPr>
        <p:spPr>
          <a:xfrm>
            <a:off x="3923928" y="5085184"/>
            <a:ext cx="2376263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UNIT DATA STRUCTURE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BR_FOZEN_REC_LAYOUT</a:t>
            </a:r>
            <a:endParaRPr lang="da-DK" sz="1200" b="1" dirty="0" smtClean="0"/>
          </a:p>
        </p:txBody>
      </p:sp>
      <p:cxnSp>
        <p:nvCxnSpPr>
          <p:cNvPr id="80" name="Vinklet forbindelse 34"/>
          <p:cNvCxnSpPr/>
          <p:nvPr/>
        </p:nvCxnSpPr>
        <p:spPr>
          <a:xfrm rot="16200000" flipH="1">
            <a:off x="5760135" y="5625244"/>
            <a:ext cx="648071" cy="432049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5220072" y="5733256"/>
            <a:ext cx="1260239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/>
              <a:t>i</a:t>
            </a:r>
            <a:r>
              <a:rPr lang="da-DK" sz="1200" dirty="0" smtClean="0"/>
              <a:t>s subtype of</a:t>
            </a:r>
          </a:p>
        </p:txBody>
      </p:sp>
      <p:sp>
        <p:nvSpPr>
          <p:cNvPr id="86" name="Tekstboks 85"/>
          <p:cNvSpPr txBox="1"/>
          <p:nvPr/>
        </p:nvSpPr>
        <p:spPr>
          <a:xfrm>
            <a:off x="1259632" y="6021288"/>
            <a:ext cx="1820401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dirty="0" err="1" smtClean="0"/>
              <a:t>Attribute</a:t>
            </a:r>
            <a:r>
              <a:rPr lang="da-DK" sz="1200" b="1" dirty="0" smtClean="0"/>
              <a:t> Component</a:t>
            </a:r>
          </a:p>
          <a:p>
            <a:r>
              <a:rPr lang="da-DK" sz="1200" b="1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da-DK" sz="1200" b="1" dirty="0" err="1" smtClean="0">
                <a:solidFill>
                  <a:srgbClr val="FF0000"/>
                </a:solidFill>
              </a:rPr>
              <a:t>Other</a:t>
            </a:r>
            <a:r>
              <a:rPr lang="da-DK" sz="1200" b="1" dirty="0" smtClean="0">
                <a:solidFill>
                  <a:srgbClr val="FF0000"/>
                </a:solidFill>
              </a:rPr>
              <a:t>  att. info</a:t>
            </a:r>
            <a:r>
              <a:rPr lang="da-DK" sz="1200" b="1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da-DK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Tekstboks 86"/>
          <p:cNvSpPr txBox="1"/>
          <p:nvPr/>
        </p:nvSpPr>
        <p:spPr>
          <a:xfrm>
            <a:off x="395536" y="3861048"/>
            <a:ext cx="1246530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Data Structure Component</a:t>
            </a:r>
          </a:p>
        </p:txBody>
      </p:sp>
      <p:cxnSp>
        <p:nvCxnSpPr>
          <p:cNvPr id="88" name="Vinklet forbindelse 87"/>
          <p:cNvCxnSpPr>
            <a:stCxn id="87" idx="2"/>
            <a:endCxn id="86" idx="1"/>
          </p:cNvCxnSpPr>
          <p:nvPr/>
        </p:nvCxnSpPr>
        <p:spPr>
          <a:xfrm rot="16200000" flipH="1">
            <a:off x="174512" y="5167001"/>
            <a:ext cx="1929408" cy="240831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kstboks 88"/>
          <p:cNvSpPr txBox="1"/>
          <p:nvPr/>
        </p:nvSpPr>
        <p:spPr>
          <a:xfrm>
            <a:off x="1259632" y="5229200"/>
            <a:ext cx="1440160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Measure Component</a:t>
            </a:r>
          </a:p>
          <a:p>
            <a:r>
              <a:rPr lang="da-DK" sz="1200" b="1" dirty="0" err="1" smtClean="0">
                <a:solidFill>
                  <a:srgbClr val="FF0000"/>
                </a:solidFill>
              </a:rPr>
              <a:t>NoOfEmployees</a:t>
            </a:r>
            <a:endParaRPr lang="da-DK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90" name="Vinklet forbindelse 89"/>
          <p:cNvCxnSpPr>
            <a:stCxn id="87" idx="2"/>
            <a:endCxn id="89" idx="1"/>
          </p:cNvCxnSpPr>
          <p:nvPr/>
        </p:nvCxnSpPr>
        <p:spPr>
          <a:xfrm rot="16200000" flipH="1">
            <a:off x="524390" y="4817123"/>
            <a:ext cx="1229653" cy="240831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boks 18"/>
          <p:cNvSpPr txBox="1"/>
          <p:nvPr/>
        </p:nvSpPr>
        <p:spPr>
          <a:xfrm>
            <a:off x="304694" y="4736697"/>
            <a:ext cx="787776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/>
              <a:t>s</a:t>
            </a:r>
            <a:r>
              <a:rPr lang="da-DK" sz="1200" dirty="0" smtClean="0"/>
              <a:t>ubtype of</a:t>
            </a:r>
            <a:endParaRPr lang="da-DK" sz="1200" dirty="0"/>
          </a:p>
        </p:txBody>
      </p:sp>
      <p:sp>
        <p:nvSpPr>
          <p:cNvPr id="92" name="Tekstboks 91"/>
          <p:cNvSpPr txBox="1"/>
          <p:nvPr/>
        </p:nvSpPr>
        <p:spPr>
          <a:xfrm>
            <a:off x="1259632" y="4437112"/>
            <a:ext cx="1224136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dirty="0" err="1" smtClean="0"/>
              <a:t>Identifier</a:t>
            </a:r>
            <a:r>
              <a:rPr lang="da-DK" sz="1200" b="1" dirty="0" smtClean="0"/>
              <a:t> Component</a:t>
            </a:r>
          </a:p>
          <a:p>
            <a:r>
              <a:rPr lang="da-DK" sz="1200" b="1" dirty="0" smtClean="0">
                <a:solidFill>
                  <a:srgbClr val="FF0000"/>
                </a:solidFill>
              </a:rPr>
              <a:t>BR_ID</a:t>
            </a:r>
            <a:endParaRPr lang="da-DK" sz="1200" b="1" dirty="0">
              <a:solidFill>
                <a:srgbClr val="FF0000"/>
              </a:solidFill>
            </a:endParaRPr>
          </a:p>
        </p:txBody>
      </p:sp>
      <p:cxnSp>
        <p:nvCxnSpPr>
          <p:cNvPr id="93" name="Vinklet forbindelse 92"/>
          <p:cNvCxnSpPr>
            <a:stCxn id="87" idx="2"/>
            <a:endCxn id="92" idx="1"/>
          </p:cNvCxnSpPr>
          <p:nvPr/>
        </p:nvCxnSpPr>
        <p:spPr>
          <a:xfrm rot="16200000" flipH="1">
            <a:off x="920434" y="4421079"/>
            <a:ext cx="437565" cy="240831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Vinklet forbindelse 93"/>
          <p:cNvCxnSpPr>
            <a:stCxn id="92" idx="3"/>
            <a:endCxn id="36" idx="1"/>
          </p:cNvCxnSpPr>
          <p:nvPr/>
        </p:nvCxnSpPr>
        <p:spPr>
          <a:xfrm>
            <a:off x="2483768" y="4760278"/>
            <a:ext cx="3096344" cy="1635859"/>
          </a:xfrm>
          <a:prstGeom prst="bentConnector3">
            <a:avLst>
              <a:gd name="adj1" fmla="val 29240"/>
            </a:avLst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Vinklet forbindelse 94"/>
          <p:cNvCxnSpPr>
            <a:stCxn id="89" idx="3"/>
            <a:endCxn id="36" idx="1"/>
          </p:cNvCxnSpPr>
          <p:nvPr/>
        </p:nvCxnSpPr>
        <p:spPr>
          <a:xfrm>
            <a:off x="2699792" y="5552366"/>
            <a:ext cx="2880320" cy="843771"/>
          </a:xfrm>
          <a:prstGeom prst="bentConnector3">
            <a:avLst>
              <a:gd name="adj1" fmla="val 23597"/>
            </a:avLst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Vinklet forbindelse 95"/>
          <p:cNvCxnSpPr/>
          <p:nvPr/>
        </p:nvCxnSpPr>
        <p:spPr>
          <a:xfrm>
            <a:off x="3059832" y="6237312"/>
            <a:ext cx="2520280" cy="144016"/>
          </a:xfrm>
          <a:prstGeom prst="bentConnector3">
            <a:avLst>
              <a:gd name="adj1" fmla="val 12641"/>
            </a:avLst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boks 18"/>
          <p:cNvSpPr txBox="1"/>
          <p:nvPr/>
        </p:nvSpPr>
        <p:spPr>
          <a:xfrm>
            <a:off x="3347864" y="5589240"/>
            <a:ext cx="78777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has</a:t>
            </a:r>
            <a:endParaRPr lang="da-DK" sz="1200" dirty="0"/>
          </a:p>
        </p:txBody>
      </p:sp>
      <p:cxnSp>
        <p:nvCxnSpPr>
          <p:cNvPr id="99" name="Lige pilforbindelse 98"/>
          <p:cNvCxnSpPr>
            <a:stCxn id="87" idx="0"/>
          </p:cNvCxnSpPr>
          <p:nvPr/>
        </p:nvCxnSpPr>
        <p:spPr>
          <a:xfrm rot="5400000" flipH="1" flipV="1">
            <a:off x="1126814" y="2456893"/>
            <a:ext cx="1296143" cy="1512168"/>
          </a:xfrm>
          <a:prstGeom prst="bentConnector2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kstboks 18"/>
          <p:cNvSpPr txBox="1"/>
          <p:nvPr/>
        </p:nvSpPr>
        <p:spPr>
          <a:xfrm>
            <a:off x="755576" y="3207173"/>
            <a:ext cx="1259744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is </a:t>
            </a:r>
            <a:r>
              <a:rPr lang="da-DK" sz="1200" dirty="0" err="1" smtClean="0"/>
              <a:t>defined</a:t>
            </a:r>
            <a:r>
              <a:rPr lang="da-DK" sz="1200" dirty="0" smtClean="0"/>
              <a:t> by</a:t>
            </a:r>
            <a:endParaRPr lang="da-DK" sz="1200" dirty="0"/>
          </a:p>
        </p:txBody>
      </p:sp>
      <p:sp>
        <p:nvSpPr>
          <p:cNvPr id="162" name="Tekstboks 161"/>
          <p:cNvSpPr txBox="1"/>
          <p:nvPr/>
        </p:nvSpPr>
        <p:spPr>
          <a:xfrm>
            <a:off x="2339752" y="3789040"/>
            <a:ext cx="1570075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b="1" dirty="0" err="1" smtClean="0"/>
              <a:t>Logical</a:t>
            </a:r>
            <a:r>
              <a:rPr lang="da-DK" sz="1200" b="1" dirty="0" smtClean="0"/>
              <a:t>  </a:t>
            </a:r>
            <a:r>
              <a:rPr lang="da-DK" sz="1200" b="1" dirty="0" err="1" smtClean="0"/>
              <a:t>Record</a:t>
            </a:r>
            <a:endParaRPr lang="da-DK" sz="1200" b="1" dirty="0" smtClean="0"/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BR_RECORD</a:t>
            </a:r>
          </a:p>
        </p:txBody>
      </p:sp>
      <p:cxnSp>
        <p:nvCxnSpPr>
          <p:cNvPr id="163" name="Vinklet forbindelse 34"/>
          <p:cNvCxnSpPr>
            <a:stCxn id="162" idx="1"/>
            <a:endCxn id="87" idx="3"/>
          </p:cNvCxnSpPr>
          <p:nvPr/>
        </p:nvCxnSpPr>
        <p:spPr>
          <a:xfrm flipH="1">
            <a:off x="1642066" y="4019873"/>
            <a:ext cx="697686" cy="7200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kstboks 175"/>
          <p:cNvSpPr txBox="1"/>
          <p:nvPr/>
        </p:nvSpPr>
        <p:spPr>
          <a:xfrm>
            <a:off x="1619672" y="3789040"/>
            <a:ext cx="750955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sz="1200" dirty="0" err="1" smtClean="0"/>
              <a:t>groups</a:t>
            </a:r>
            <a:endParaRPr lang="da-DK" sz="1200" dirty="0" smtClean="0"/>
          </a:p>
        </p:txBody>
      </p:sp>
      <p:cxnSp>
        <p:nvCxnSpPr>
          <p:cNvPr id="199" name="Vinklet forbindelse 34"/>
          <p:cNvCxnSpPr>
            <a:stCxn id="79" idx="0"/>
            <a:endCxn id="162" idx="2"/>
          </p:cNvCxnSpPr>
          <p:nvPr/>
        </p:nvCxnSpPr>
        <p:spPr>
          <a:xfrm rot="16200000" flipV="1">
            <a:off x="3701186" y="3674310"/>
            <a:ext cx="834479" cy="198727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kstboks 18"/>
          <p:cNvSpPr txBox="1"/>
          <p:nvPr/>
        </p:nvSpPr>
        <p:spPr>
          <a:xfrm>
            <a:off x="3347864" y="4437112"/>
            <a:ext cx="78777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has</a:t>
            </a:r>
            <a:endParaRPr lang="da-DK" sz="1200" dirty="0"/>
          </a:p>
        </p:txBody>
      </p:sp>
      <p:sp>
        <p:nvSpPr>
          <p:cNvPr id="59" name="Tekstboks 6"/>
          <p:cNvSpPr txBox="1"/>
          <p:nvPr/>
        </p:nvSpPr>
        <p:spPr>
          <a:xfrm>
            <a:off x="6804248" y="2996952"/>
            <a:ext cx="1944216" cy="46166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/>
              <a:t>INSTANCE</a:t>
            </a:r>
            <a:r>
              <a:rPr lang="et-EE" sz="1200" b="1" dirty="0" smtClean="0"/>
              <a:t> </a:t>
            </a:r>
            <a:r>
              <a:rPr lang="da-DK" sz="1200" b="1" dirty="0" smtClean="0"/>
              <a:t>VARIABLE</a:t>
            </a:r>
          </a:p>
          <a:p>
            <a:pPr algn="ctr"/>
            <a:r>
              <a:rPr lang="da-DK" sz="1200" b="1" dirty="0" smtClean="0">
                <a:solidFill>
                  <a:srgbClr val="FF0000"/>
                </a:solidFill>
              </a:rPr>
              <a:t>BR_ID</a:t>
            </a:r>
            <a:endParaRPr lang="da-DK" sz="1200" b="1" dirty="0" smtClean="0"/>
          </a:p>
        </p:txBody>
      </p:sp>
      <p:cxnSp>
        <p:nvCxnSpPr>
          <p:cNvPr id="60" name="Vinklet forbindelse 59"/>
          <p:cNvCxnSpPr/>
          <p:nvPr/>
        </p:nvCxnSpPr>
        <p:spPr>
          <a:xfrm rot="16200000" flipV="1">
            <a:off x="7629146" y="3828237"/>
            <a:ext cx="834479" cy="36004"/>
          </a:xfrm>
          <a:prstGeom prst="bentConnector3">
            <a:avLst>
              <a:gd name="adj1" fmla="val 5217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boks 59"/>
          <p:cNvSpPr txBox="1"/>
          <p:nvPr/>
        </p:nvSpPr>
        <p:spPr>
          <a:xfrm>
            <a:off x="7466421" y="3639801"/>
            <a:ext cx="137564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 err="1" smtClean="0"/>
              <a:t>Identified</a:t>
            </a:r>
            <a:r>
              <a:rPr lang="da-DK" sz="1200" dirty="0" smtClean="0"/>
              <a:t> by</a:t>
            </a:r>
            <a:endParaRPr lang="da-DK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187624" y="188640"/>
            <a:ext cx="6162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Taani Statistikaameti näited (3)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14774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 ja DDI 60 sekundiga (2)</a:t>
            </a:r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Kaia Kulla, metaandmete osakond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grpSp>
        <p:nvGrpSpPr>
          <p:cNvPr id="50" name="Rühm 49"/>
          <p:cNvGrpSpPr/>
          <p:nvPr/>
        </p:nvGrpSpPr>
        <p:grpSpPr>
          <a:xfrm>
            <a:off x="675184" y="1116360"/>
            <a:ext cx="2209800" cy="1524000"/>
            <a:chOff x="675184" y="1116360"/>
            <a:chExt cx="2209800" cy="15240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75184" y="11163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27584" y="12687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79984" y="14211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32384" y="15735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284784" y="17259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437184" y="187836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t-EE" sz="1800" dirty="0" smtClean="0"/>
                <a:t>Küsimused</a:t>
              </a:r>
              <a:endParaRPr lang="en-US" sz="1800" dirty="0"/>
            </a:p>
          </p:txBody>
        </p:sp>
      </p:grpSp>
      <p:grpSp>
        <p:nvGrpSpPr>
          <p:cNvPr id="52" name="Rühm 51"/>
          <p:cNvGrpSpPr/>
          <p:nvPr/>
        </p:nvGrpSpPr>
        <p:grpSpPr>
          <a:xfrm>
            <a:off x="990600" y="4038600"/>
            <a:ext cx="2209800" cy="1524000"/>
            <a:chOff x="990600" y="4038600"/>
            <a:chExt cx="2209800" cy="152400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90600" y="40386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143000" y="41910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95400" y="43434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47800" y="44958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600200" y="46482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752600" y="4800600"/>
              <a:ext cx="14478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t-EE" sz="1800" dirty="0" smtClean="0"/>
                <a:t>Vastused</a:t>
              </a:r>
              <a:endParaRPr lang="en-US" sz="1800" dirty="0"/>
            </a:p>
          </p:txBody>
        </p:sp>
      </p:grpSp>
      <p:grpSp>
        <p:nvGrpSpPr>
          <p:cNvPr id="55" name="Rühm 54"/>
          <p:cNvGrpSpPr/>
          <p:nvPr/>
        </p:nvGrpSpPr>
        <p:grpSpPr>
          <a:xfrm>
            <a:off x="1835696" y="2636912"/>
            <a:ext cx="1731640" cy="1440160"/>
            <a:chOff x="1835696" y="2636912"/>
            <a:chExt cx="1731640" cy="1440160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1835696" y="2636912"/>
              <a:ext cx="0" cy="1440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195736" y="3356992"/>
              <a:ext cx="1371600" cy="457200"/>
            </a:xfrm>
            <a:prstGeom prst="wedgeRectCallout">
              <a:avLst>
                <a:gd name="adj1" fmla="val -76702"/>
                <a:gd name="adj2" fmla="val -4978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kogutakse</a:t>
              </a:r>
              <a:endParaRPr lang="en-US" sz="1800" i="1" dirty="0"/>
            </a:p>
          </p:txBody>
        </p:sp>
      </p:grpSp>
      <p:grpSp>
        <p:nvGrpSpPr>
          <p:cNvPr id="53" name="Rühm 52"/>
          <p:cNvGrpSpPr/>
          <p:nvPr/>
        </p:nvGrpSpPr>
        <p:grpSpPr>
          <a:xfrm>
            <a:off x="2627784" y="4581128"/>
            <a:ext cx="1447800" cy="1821160"/>
            <a:chOff x="2627784" y="4581128"/>
            <a:chExt cx="1447800" cy="1821160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3059832" y="4581128"/>
              <a:ext cx="936104" cy="72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2627784" y="6021288"/>
              <a:ext cx="1447800" cy="381000"/>
            </a:xfrm>
            <a:prstGeom prst="wedgeRectCallout">
              <a:avLst>
                <a:gd name="adj1" fmla="val 10499"/>
                <a:gd name="adj2" fmla="val -41732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tulemuseks</a:t>
              </a:r>
              <a:endParaRPr lang="en-US" sz="1800" i="1" dirty="0"/>
            </a:p>
          </p:txBody>
        </p:sp>
      </p:grpSp>
      <p:grpSp>
        <p:nvGrpSpPr>
          <p:cNvPr id="49" name="Rühm 48"/>
          <p:cNvGrpSpPr/>
          <p:nvPr/>
        </p:nvGrpSpPr>
        <p:grpSpPr>
          <a:xfrm>
            <a:off x="3923928" y="3717032"/>
            <a:ext cx="1584176" cy="1734865"/>
            <a:chOff x="3851920" y="4077072"/>
            <a:chExt cx="1584176" cy="1734865"/>
          </a:xfrm>
        </p:grpSpPr>
        <p:sp>
          <p:nvSpPr>
            <p:cNvPr id="20" name="AutoShape 19" descr="Large grid"/>
            <p:cNvSpPr>
              <a:spLocks noChangeArrowheads="1"/>
            </p:cNvSpPr>
            <p:nvPr/>
          </p:nvSpPr>
          <p:spPr bwMode="auto">
            <a:xfrm>
              <a:off x="3923928" y="4077072"/>
              <a:ext cx="1512168" cy="1368152"/>
            </a:xfrm>
            <a:prstGeom prst="cube">
              <a:avLst>
                <a:gd name="adj" fmla="val 25000"/>
              </a:avLst>
            </a:prstGeom>
            <a:pattFill prst="lg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1800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851920" y="5445224"/>
              <a:ext cx="1524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t-EE" sz="1800" dirty="0" smtClean="0"/>
                <a:t>Andmefailid</a:t>
              </a:r>
              <a:endParaRPr lang="en-US" sz="1800" dirty="0"/>
            </a:p>
          </p:txBody>
        </p:sp>
      </p:grpSp>
      <p:grpSp>
        <p:nvGrpSpPr>
          <p:cNvPr id="36" name="Rühm 35"/>
          <p:cNvGrpSpPr/>
          <p:nvPr/>
        </p:nvGrpSpPr>
        <p:grpSpPr>
          <a:xfrm>
            <a:off x="5436096" y="1196752"/>
            <a:ext cx="1512168" cy="1152128"/>
            <a:chOff x="4203576" y="1908448"/>
            <a:chExt cx="2476872" cy="1486272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203576" y="1908448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427984" y="2204864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639816" y="2357264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792216" y="2509664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 sz="1800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5004048" y="2708920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t-EE" sz="1800" dirty="0" smtClean="0"/>
                <a:t>Muutujad</a:t>
              </a:r>
              <a:endParaRPr lang="en-US" sz="18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07904" y="2276872"/>
            <a:ext cx="2520280" cy="1440160"/>
            <a:chOff x="3707904" y="2276872"/>
            <a:chExt cx="2520280" cy="1440160"/>
          </a:xfrm>
        </p:grpSpPr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4932040" y="2276872"/>
              <a:ext cx="1296144" cy="1440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AutoShape 31"/>
            <p:cNvSpPr>
              <a:spLocks noChangeArrowheads="1"/>
            </p:cNvSpPr>
            <p:nvPr/>
          </p:nvSpPr>
          <p:spPr bwMode="auto">
            <a:xfrm>
              <a:off x="3707904" y="2780928"/>
              <a:ext cx="1517104" cy="381000"/>
            </a:xfrm>
            <a:prstGeom prst="wedgeRectCallout">
              <a:avLst>
                <a:gd name="adj1" fmla="val 68461"/>
                <a:gd name="adj2" fmla="val 4465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koosnevad</a:t>
              </a:r>
              <a:endParaRPr lang="en-US" sz="1800" i="1" dirty="0"/>
            </a:p>
          </p:txBody>
        </p:sp>
      </p:grp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3059832" y="1052736"/>
            <a:ext cx="1656184" cy="1224136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800" dirty="0" smtClean="0"/>
              <a:t>Kategooriad</a:t>
            </a:r>
            <a:r>
              <a:rPr lang="en-US" sz="1800" dirty="0" smtClean="0"/>
              <a:t>/</a:t>
            </a:r>
            <a:endParaRPr lang="en-US" sz="1800" dirty="0"/>
          </a:p>
          <a:p>
            <a:pPr algn="ctr"/>
            <a:r>
              <a:rPr lang="et-EE" sz="1800" dirty="0" smtClean="0"/>
              <a:t>koodid</a:t>
            </a:r>
            <a:r>
              <a:rPr lang="en-US" sz="1800" dirty="0" smtClean="0"/>
              <a:t>,</a:t>
            </a:r>
            <a:endParaRPr lang="en-US" sz="1800" dirty="0"/>
          </a:p>
          <a:p>
            <a:pPr algn="ctr"/>
            <a:r>
              <a:rPr lang="et-EE" sz="1800" dirty="0" smtClean="0"/>
              <a:t>numbrid</a:t>
            </a:r>
            <a:endParaRPr lang="en-US" sz="1800" dirty="0"/>
          </a:p>
        </p:txBody>
      </p:sp>
      <p:grpSp>
        <p:nvGrpSpPr>
          <p:cNvPr id="57" name="Rühm 56"/>
          <p:cNvGrpSpPr/>
          <p:nvPr/>
        </p:nvGrpSpPr>
        <p:grpSpPr>
          <a:xfrm>
            <a:off x="4139952" y="1556792"/>
            <a:ext cx="1584176" cy="957064"/>
            <a:chOff x="4139952" y="1556792"/>
            <a:chExt cx="1584176" cy="957064"/>
          </a:xfrm>
        </p:grpSpPr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4860032" y="1556792"/>
              <a:ext cx="576064" cy="72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AutoShape 35"/>
            <p:cNvSpPr>
              <a:spLocks noChangeArrowheads="1"/>
            </p:cNvSpPr>
            <p:nvPr/>
          </p:nvSpPr>
          <p:spPr bwMode="auto">
            <a:xfrm>
              <a:off x="4139952" y="2132856"/>
              <a:ext cx="1584176" cy="381000"/>
            </a:xfrm>
            <a:prstGeom prst="wedgeRectCallout">
              <a:avLst>
                <a:gd name="adj1" fmla="val 11635"/>
                <a:gd name="adj2" fmla="val -18462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väärtustega</a:t>
              </a:r>
              <a:endParaRPr lang="en-US" sz="1800" i="1" dirty="0"/>
            </a:p>
          </p:txBody>
        </p:sp>
      </p:grp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267200" y="6221413"/>
            <a:ext cx="458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Calibri" pitchFamily="34" charset="0"/>
              </a:rPr>
              <a:t>Copyright © GESIS – Leibniz Institute for the Social Sciences, 2010</a:t>
            </a:r>
          </a:p>
          <a:p>
            <a:pPr algn="ctr" eaLnBrk="1" hangingPunct="1"/>
            <a:r>
              <a:rPr lang="en-US" sz="1200">
                <a:latin typeface="Calibri" pitchFamily="34" charset="0"/>
              </a:rPr>
              <a:t>Published under Creative Commons Attribute-ShareAlike 3.0 Unported</a:t>
            </a:r>
          </a:p>
        </p:txBody>
      </p:sp>
      <p:grpSp>
        <p:nvGrpSpPr>
          <p:cNvPr id="48" name="Rühm 47"/>
          <p:cNvGrpSpPr/>
          <p:nvPr/>
        </p:nvGrpSpPr>
        <p:grpSpPr>
          <a:xfrm>
            <a:off x="7308304" y="4365104"/>
            <a:ext cx="1368152" cy="1734865"/>
            <a:chOff x="7236296" y="4293096"/>
            <a:chExt cx="1368152" cy="1734865"/>
          </a:xfrm>
        </p:grpSpPr>
        <p:sp>
          <p:nvSpPr>
            <p:cNvPr id="35" name="AutoShape 19" descr="Large grid"/>
            <p:cNvSpPr>
              <a:spLocks noChangeArrowheads="1"/>
            </p:cNvSpPr>
            <p:nvPr/>
          </p:nvSpPr>
          <p:spPr bwMode="auto">
            <a:xfrm>
              <a:off x="7308304" y="4293096"/>
              <a:ext cx="1296144" cy="1368152"/>
            </a:xfrm>
            <a:prstGeom prst="cube">
              <a:avLst>
                <a:gd name="adj" fmla="val 25000"/>
              </a:avLst>
            </a:prstGeom>
            <a:pattFill prst="lg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1800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7236296" y="5661248"/>
              <a:ext cx="1296144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t-EE" sz="1800" dirty="0" smtClean="0"/>
                <a:t>N-Kuubid</a:t>
              </a:r>
              <a:endParaRPr lang="en-US" sz="1800" dirty="0"/>
            </a:p>
          </p:txBody>
        </p:sp>
      </p:grpSp>
      <p:sp>
        <p:nvSpPr>
          <p:cNvPr id="38" name="AutoShape 32"/>
          <p:cNvSpPr>
            <a:spLocks noChangeArrowheads="1"/>
          </p:cNvSpPr>
          <p:nvPr/>
        </p:nvSpPr>
        <p:spPr bwMode="auto">
          <a:xfrm>
            <a:off x="7092280" y="2348880"/>
            <a:ext cx="1944216" cy="1224136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800" dirty="0" smtClean="0"/>
              <a:t>Dimensioonid, </a:t>
            </a:r>
          </a:p>
          <a:p>
            <a:pPr algn="ctr"/>
            <a:r>
              <a:rPr lang="et-EE" sz="1800" dirty="0" smtClean="0"/>
              <a:t>mõõtmised ja</a:t>
            </a:r>
          </a:p>
          <a:p>
            <a:pPr algn="ctr"/>
            <a:r>
              <a:rPr lang="et-EE" sz="1800" dirty="0" smtClean="0"/>
              <a:t>atribuudid </a:t>
            </a:r>
            <a:endParaRPr lang="en-US" sz="1800" dirty="0"/>
          </a:p>
        </p:txBody>
      </p:sp>
      <p:grpSp>
        <p:nvGrpSpPr>
          <p:cNvPr id="58" name="Rühm 57"/>
          <p:cNvGrpSpPr/>
          <p:nvPr/>
        </p:nvGrpSpPr>
        <p:grpSpPr>
          <a:xfrm>
            <a:off x="5508104" y="4653136"/>
            <a:ext cx="1800200" cy="1101080"/>
            <a:chOff x="5508104" y="4653136"/>
            <a:chExt cx="1800200" cy="1101080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H="1" flipV="1">
              <a:off x="5508104" y="4653136"/>
              <a:ext cx="180020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5" name="AutoShape 31"/>
            <p:cNvSpPr>
              <a:spLocks noChangeArrowheads="1"/>
            </p:cNvSpPr>
            <p:nvPr/>
          </p:nvSpPr>
          <p:spPr bwMode="auto">
            <a:xfrm>
              <a:off x="5508104" y="5373216"/>
              <a:ext cx="1517104" cy="381000"/>
            </a:xfrm>
            <a:prstGeom prst="wedgeRectCallout">
              <a:avLst>
                <a:gd name="adj1" fmla="val 13317"/>
                <a:gd name="adj2" fmla="val -18513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kasutatakse</a:t>
              </a:r>
              <a:endParaRPr lang="en-US" sz="1800" i="1" dirty="0"/>
            </a:p>
          </p:txBody>
        </p:sp>
      </p:grpSp>
      <p:grpSp>
        <p:nvGrpSpPr>
          <p:cNvPr id="60" name="Rühm 59"/>
          <p:cNvGrpSpPr/>
          <p:nvPr/>
        </p:nvGrpSpPr>
        <p:grpSpPr>
          <a:xfrm>
            <a:off x="6084168" y="3429000"/>
            <a:ext cx="2160240" cy="1008112"/>
            <a:chOff x="6084168" y="3429000"/>
            <a:chExt cx="2160240" cy="1008112"/>
          </a:xfrm>
        </p:grpSpPr>
        <p:sp>
          <p:nvSpPr>
            <p:cNvPr id="39" name="Line 20"/>
            <p:cNvSpPr>
              <a:spLocks noChangeShapeType="1"/>
            </p:cNvSpPr>
            <p:nvPr/>
          </p:nvSpPr>
          <p:spPr bwMode="auto">
            <a:xfrm flipV="1">
              <a:off x="8244408" y="3429000"/>
              <a:ext cx="0" cy="1008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AutoShape 31"/>
            <p:cNvSpPr>
              <a:spLocks noChangeArrowheads="1"/>
            </p:cNvSpPr>
            <p:nvPr/>
          </p:nvSpPr>
          <p:spPr bwMode="auto">
            <a:xfrm>
              <a:off x="6084168" y="3717032"/>
              <a:ext cx="1589112" cy="381000"/>
            </a:xfrm>
            <a:prstGeom prst="wedgeRectCallout">
              <a:avLst>
                <a:gd name="adj1" fmla="val 84928"/>
                <a:gd name="adj2" fmla="val 165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kasutatakse</a:t>
              </a:r>
              <a:endParaRPr lang="en-US" sz="1800" i="1" dirty="0"/>
            </a:p>
          </p:txBody>
        </p:sp>
      </p:grpSp>
      <p:grpSp>
        <p:nvGrpSpPr>
          <p:cNvPr id="59" name="Rühm 58"/>
          <p:cNvGrpSpPr/>
          <p:nvPr/>
        </p:nvGrpSpPr>
        <p:grpSpPr>
          <a:xfrm>
            <a:off x="6444208" y="1484784"/>
            <a:ext cx="2448272" cy="1584176"/>
            <a:chOff x="6444208" y="1484784"/>
            <a:chExt cx="2448272" cy="1584176"/>
          </a:xfrm>
        </p:grpSpPr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6444208" y="2348880"/>
              <a:ext cx="648072" cy="7200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AutoShape 31"/>
            <p:cNvSpPr>
              <a:spLocks noChangeArrowheads="1"/>
            </p:cNvSpPr>
            <p:nvPr/>
          </p:nvSpPr>
          <p:spPr bwMode="auto">
            <a:xfrm>
              <a:off x="7308304" y="1484784"/>
              <a:ext cx="1584176" cy="381000"/>
            </a:xfrm>
            <a:prstGeom prst="wedgeRectCallout">
              <a:avLst>
                <a:gd name="adj1" fmla="val -85310"/>
                <a:gd name="adj2" fmla="val 2565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t-EE" sz="1800" i="1" dirty="0" smtClean="0"/>
                <a:t>kasutatakse</a:t>
              </a:r>
              <a:endParaRPr lang="en-US" sz="1800" i="1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Colectica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5F93E5-9D7C-4BEA-8559-F3C9D77BAA5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Pilguheit Colecticale</a:t>
            </a:r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Kaia Kulla, metaandmete osakond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147946" cy="432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Colectica?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smtClean="0"/>
              <a:t>Colectica on tarkvara statistiliste andmete ja uuringute disainimiseks, dokumenteerimiseks ja avaldamiseks</a:t>
            </a:r>
          </a:p>
          <a:p>
            <a:pPr lvl="1"/>
            <a:r>
              <a:rPr lang="et-EE" dirty="0" smtClean="0"/>
              <a:t>Rakendatud mudelid ja standardid </a:t>
            </a:r>
            <a:r>
              <a:rPr lang="et-EE" dirty="0" smtClean="0">
                <a:hlinkClick r:id="rId2"/>
              </a:rPr>
              <a:t>http://www.colectica.com/standards</a:t>
            </a:r>
            <a:r>
              <a:rPr lang="et-EE" dirty="0" smtClean="0"/>
              <a:t>:</a:t>
            </a:r>
          </a:p>
          <a:p>
            <a:pPr lvl="2"/>
            <a:r>
              <a:rPr lang="et-EE" dirty="0" smtClean="0"/>
              <a:t>GSIM ja GSBPM </a:t>
            </a:r>
          </a:p>
          <a:p>
            <a:pPr lvl="2"/>
            <a:r>
              <a:rPr lang="et-EE" dirty="0" smtClean="0"/>
              <a:t>DDI ja SDMX</a:t>
            </a:r>
          </a:p>
          <a:p>
            <a:pPr lvl="2"/>
            <a:r>
              <a:rPr lang="et-EE" dirty="0" smtClean="0"/>
              <a:t>ESMS, ESQRS ja SIMS</a:t>
            </a:r>
          </a:p>
          <a:p>
            <a:pPr lvl="2"/>
            <a:r>
              <a:rPr lang="et-EE" dirty="0" smtClean="0"/>
              <a:t>Neuchâtel (tulemas)</a:t>
            </a:r>
          </a:p>
          <a:p>
            <a:pPr marL="720725" lvl="2" indent="-361950"/>
            <a:r>
              <a:rPr lang="et-EE" dirty="0" smtClean="0"/>
              <a:t>Statistikaametitest on Colectica teadaolevalt kasutusel: </a:t>
            </a:r>
          </a:p>
          <a:p>
            <a:pPr marL="995362" lvl="3" indent="-361950"/>
            <a:r>
              <a:rPr lang="et-EE" dirty="0" smtClean="0"/>
              <a:t>Uus-Meremaal, Taanis, Kanadas, Austraalias, </a:t>
            </a:r>
            <a:r>
              <a:rPr lang="et-EE" smtClean="0"/>
              <a:t>Prantsusmaal (</a:t>
            </a:r>
            <a:r>
              <a:rPr lang="et-EE" dirty="0" smtClean="0"/>
              <a:t>alustasid piloodiga)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Colectica funktsionaalsused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Metaobjektide kirjeldamine </a:t>
            </a:r>
          </a:p>
          <a:p>
            <a:pPr lvl="2"/>
            <a:r>
              <a:rPr lang="et-EE" sz="1400" dirty="0" smtClean="0">
                <a:hlinkClick r:id="rId3"/>
              </a:rPr>
              <a:t>http://docs.colectica.com/designer/create/</a:t>
            </a:r>
            <a:r>
              <a:rPr lang="et-EE" sz="1400" dirty="0" smtClean="0"/>
              <a:t> </a:t>
            </a:r>
          </a:p>
          <a:p>
            <a:pPr lvl="2"/>
            <a:r>
              <a:rPr lang="et-EE" sz="1400" dirty="0" smtClean="0">
                <a:solidFill>
                  <a:srgbClr val="003951"/>
                </a:solidFill>
              </a:rPr>
              <a:t>Video: </a:t>
            </a:r>
            <a:r>
              <a:rPr lang="et-EE" sz="1400" dirty="0" smtClean="0">
                <a:solidFill>
                  <a:srgbClr val="003951"/>
                </a:solidFill>
                <a:hlinkClick r:id="rId4"/>
              </a:rPr>
              <a:t>https://www.youtube.com/watch?v=CQ2hNo-X8eI</a:t>
            </a:r>
            <a:endParaRPr lang="et-EE" sz="1400" dirty="0" smtClean="0"/>
          </a:p>
          <a:p>
            <a:pPr lvl="1"/>
            <a:r>
              <a:rPr lang="et-EE" dirty="0" smtClean="0"/>
              <a:t>käsitsi sisestades nii rakenduse kui ka veebi vaates</a:t>
            </a:r>
          </a:p>
          <a:p>
            <a:pPr lvl="1"/>
            <a:r>
              <a:rPr lang="et-EE" dirty="0" smtClean="0"/>
              <a:t>importida teistest allikatest (SPSS, </a:t>
            </a:r>
            <a:r>
              <a:rPr lang="et-EE" dirty="0" err="1" smtClean="0"/>
              <a:t>Stata</a:t>
            </a:r>
            <a:r>
              <a:rPr lang="et-EE" dirty="0" smtClean="0"/>
              <a:t>, Excel, CSV).</a:t>
            </a:r>
          </a:p>
          <a:p>
            <a:r>
              <a:rPr lang="et-EE" dirty="0" smtClean="0"/>
              <a:t> Võimalik kirjeldada:</a:t>
            </a:r>
            <a:endParaRPr lang="et-EE" sz="1800" dirty="0" smtClean="0">
              <a:solidFill>
                <a:srgbClr val="003951"/>
              </a:solidFill>
            </a:endParaRPr>
          </a:p>
          <a:p>
            <a:pPr lvl="1"/>
            <a:r>
              <a:rPr lang="et-EE" dirty="0" smtClean="0"/>
              <a:t>erinevaid andmestikke</a:t>
            </a:r>
          </a:p>
          <a:p>
            <a:pPr lvl="1"/>
            <a:r>
              <a:rPr lang="et-EE" dirty="0" smtClean="0"/>
              <a:t>uuringu elutsüklit, sh andmekogumise, andmetöötluse protsessi jne </a:t>
            </a:r>
          </a:p>
          <a:p>
            <a:pPr lvl="1"/>
            <a:r>
              <a:rPr lang="et-EE" dirty="0" smtClean="0"/>
              <a:t>kvaliteediandmeid jms</a:t>
            </a:r>
          </a:p>
          <a:p>
            <a:r>
              <a:rPr lang="et-EE" dirty="0" smtClean="0"/>
              <a:t>Teha päringuid ja väljavõtteid </a:t>
            </a:r>
          </a:p>
          <a:p>
            <a:pPr lvl="1"/>
            <a:r>
              <a:rPr lang="et-EE" dirty="0" smtClean="0"/>
              <a:t>Andmebaasist ja repositooriumist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Colectica funktsionaalsused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Uuringu kirjeldamine, sh kestevuuringute (seeriate) kirjeldamine</a:t>
            </a:r>
          </a:p>
          <a:p>
            <a:pPr lvl="1"/>
            <a:r>
              <a:rPr lang="et-EE" dirty="0" smtClean="0"/>
              <a:t>failide, täiendavate kommentaaride lisamine</a:t>
            </a:r>
          </a:p>
          <a:p>
            <a:pPr lvl="1"/>
            <a:r>
              <a:rPr lang="et-EE" dirty="0" smtClean="0"/>
              <a:t>mitmekeelsus  </a:t>
            </a:r>
          </a:p>
          <a:p>
            <a:pPr lvl="2"/>
            <a:r>
              <a:rPr lang="et-EE" dirty="0" smtClean="0"/>
              <a:t>rakenduse keel</a:t>
            </a:r>
          </a:p>
          <a:p>
            <a:pPr lvl="2"/>
            <a:r>
              <a:rPr lang="et-EE" dirty="0" smtClean="0"/>
              <a:t>tekstiväljad</a:t>
            </a:r>
          </a:p>
          <a:p>
            <a:pPr lvl="3"/>
            <a:r>
              <a:rPr lang="et-EE" dirty="0" smtClean="0"/>
              <a:t>erinevates keeltes teksti on võimalik võrrelda üheaegselt</a:t>
            </a:r>
          </a:p>
          <a:p>
            <a:pPr lvl="3"/>
            <a:r>
              <a:rPr lang="et-EE" dirty="0" smtClean="0"/>
              <a:t>grammatika kontroll (olemas on inglise keel, muude keelte osas info puudub, aga ilmselt on võimalik lisada)</a:t>
            </a:r>
          </a:p>
          <a:p>
            <a:r>
              <a:rPr lang="et-EE" dirty="0" smtClean="0"/>
              <a:t>Vigade raporteerimine, tagasiside andmine – otse rakendusest</a:t>
            </a:r>
          </a:p>
          <a:p>
            <a:pPr lvl="4"/>
            <a:r>
              <a:rPr lang="et-EE" dirty="0" smtClean="0"/>
              <a:t>Video: </a:t>
            </a:r>
            <a:r>
              <a:rPr lang="et-EE" sz="1800" u="sng" dirty="0" smtClean="0">
                <a:hlinkClick r:id="rId2"/>
              </a:rPr>
              <a:t>https://www.youtube.com/watch?v=hBKLtV5DrGU</a:t>
            </a:r>
            <a:endParaRPr lang="et-EE" sz="1800" dirty="0" smtClean="0"/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Kvaliteediraport Colecticas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60000" cy="5184478"/>
          </a:xfrm>
        </p:spPr>
        <p:txBody>
          <a:bodyPr/>
          <a:lstStyle/>
          <a:p>
            <a:r>
              <a:rPr lang="et-EE" dirty="0" smtClean="0"/>
              <a:t>Kvaliteediraportite lisamine</a:t>
            </a:r>
          </a:p>
          <a:p>
            <a:pPr lvl="1"/>
            <a:r>
              <a:rPr lang="et-EE" dirty="0" smtClean="0"/>
              <a:t>kasutada olemasolevaid standardeid - </a:t>
            </a:r>
            <a:r>
              <a:rPr lang="en-US" dirty="0" smtClean="0"/>
              <a:t>SDMX reference metadata (SIMS </a:t>
            </a:r>
            <a:r>
              <a:rPr lang="et-EE" dirty="0" smtClean="0"/>
              <a:t>üldine struktuur, </a:t>
            </a:r>
            <a:r>
              <a:rPr lang="en-US" dirty="0" smtClean="0"/>
              <a:t>ESMS </a:t>
            </a:r>
            <a:r>
              <a:rPr lang="et-EE" dirty="0" smtClean="0"/>
              <a:t>ja </a:t>
            </a:r>
            <a:r>
              <a:rPr lang="en-US" dirty="0" smtClean="0"/>
              <a:t>ESQRS </a:t>
            </a:r>
            <a:r>
              <a:rPr lang="et-EE" dirty="0" smtClean="0"/>
              <a:t>avaldamiseks ja raporteerimiseks nt Eurostatile</a:t>
            </a:r>
            <a:r>
              <a:rPr lang="en-US" dirty="0" smtClean="0"/>
              <a:t>) </a:t>
            </a:r>
          </a:p>
          <a:p>
            <a:pPr lvl="1"/>
            <a:r>
              <a:rPr lang="et-EE" dirty="0" smtClean="0"/>
              <a:t>ise defineerida kvaliteedistandardit</a:t>
            </a:r>
          </a:p>
          <a:p>
            <a:r>
              <a:rPr lang="et-EE" dirty="0" smtClean="0"/>
              <a:t>Kvaliteediraportit saab koostada</a:t>
            </a:r>
          </a:p>
          <a:p>
            <a:pPr lvl="1"/>
            <a:r>
              <a:rPr lang="et-EE" dirty="0" smtClean="0"/>
              <a:t>uuringutele</a:t>
            </a:r>
          </a:p>
          <a:p>
            <a:pPr lvl="1"/>
            <a:r>
              <a:rPr lang="et-EE" dirty="0" smtClean="0"/>
              <a:t>andmestikele</a:t>
            </a:r>
          </a:p>
          <a:p>
            <a:pPr lvl="1"/>
            <a:r>
              <a:rPr lang="et-EE" dirty="0" smtClean="0"/>
              <a:t>muudele infoobjektidele</a:t>
            </a:r>
          </a:p>
          <a:p>
            <a:r>
              <a:rPr lang="et-EE" dirty="0" smtClean="0"/>
              <a:t>Kvaliteediraportis saab määrata info uuringute üleselt, mida teised muuta ei saa (nt asutuse andmed)</a:t>
            </a:r>
          </a:p>
          <a:p>
            <a:r>
              <a:rPr lang="et-EE" dirty="0" smtClean="0"/>
              <a:t>Sama info erinevates kvaliteediraportites, standardites – </a:t>
            </a:r>
            <a:r>
              <a:rPr lang="et-EE" dirty="0" smtClean="0">
                <a:solidFill>
                  <a:srgbClr val="FF0000"/>
                </a:solidFill>
              </a:rPr>
              <a:t>piisab ühekordsest info sisestamisest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Kvaliteediraport Colecticas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Erinevate aastate kvaliteediraporteid on lihtne võrrelda</a:t>
            </a:r>
          </a:p>
          <a:p>
            <a:pPr lvl="1"/>
            <a:r>
              <a:rPr lang="et-EE" dirty="0" smtClean="0"/>
              <a:t>raporti saab genereerida ja avaldada </a:t>
            </a:r>
            <a:r>
              <a:rPr lang="et-EE" dirty="0" err="1" smtClean="0"/>
              <a:t>pdf-is</a:t>
            </a:r>
            <a:r>
              <a:rPr lang="et-EE" dirty="0" smtClean="0"/>
              <a:t> ning veebis</a:t>
            </a:r>
          </a:p>
          <a:p>
            <a:pPr lvl="2"/>
            <a:r>
              <a:rPr lang="et-EE" dirty="0" smtClean="0"/>
              <a:t>Viide kvaliteedistandardile</a:t>
            </a:r>
          </a:p>
          <a:p>
            <a:pPr lvl="2"/>
            <a:endParaRPr lang="et-EE" dirty="0" smtClean="0"/>
          </a:p>
          <a:p>
            <a:r>
              <a:rPr lang="et-EE" dirty="0" smtClean="0"/>
              <a:t>Metaandmete kvaliteedi valideerimine</a:t>
            </a:r>
          </a:p>
          <a:p>
            <a:pPr lvl="1"/>
            <a:r>
              <a:rPr lang="et-EE" dirty="0" smtClean="0"/>
              <a:t>võimalik genereerida valideerimise raport</a:t>
            </a:r>
          </a:p>
          <a:p>
            <a:pPr lvl="2"/>
            <a:r>
              <a:rPr lang="et-EE" dirty="0" smtClean="0"/>
              <a:t>muutujale on määratud tüüp</a:t>
            </a:r>
          </a:p>
          <a:p>
            <a:pPr lvl="2"/>
            <a:r>
              <a:rPr lang="et-EE" dirty="0" smtClean="0"/>
              <a:t>küsimusele on määratud vastuste tüübid</a:t>
            </a:r>
          </a:p>
          <a:p>
            <a:pPr lvl="2"/>
            <a:r>
              <a:rPr lang="et-EE" dirty="0" smtClean="0"/>
              <a:t>muutujal on koodid ja nimed</a:t>
            </a:r>
          </a:p>
          <a:p>
            <a:pPr lvl="2"/>
            <a:r>
              <a:rPr lang="et-EE" dirty="0" smtClean="0"/>
              <a:t>andmefailidel on statistika kokkuvõte</a:t>
            </a:r>
          </a:p>
          <a:p>
            <a:pPr lvl="2"/>
            <a:r>
              <a:rPr lang="et-EE" dirty="0" smtClean="0"/>
              <a:t>tulevikus lisandub uusi kontrolle </a:t>
            </a:r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Küsimustiku kirjeldamine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60000" cy="4968453"/>
          </a:xfrm>
        </p:spPr>
        <p:txBody>
          <a:bodyPr/>
          <a:lstStyle/>
          <a:p>
            <a:r>
              <a:rPr lang="et-EE" dirty="0" smtClean="0"/>
              <a:t>Uue küsimuse lisamine, sh</a:t>
            </a:r>
          </a:p>
          <a:p>
            <a:pPr marL="720725" lvl="2" indent="-361950"/>
            <a:r>
              <a:rPr lang="et-EE" dirty="0" smtClean="0"/>
              <a:t>saab määrata küsimuse vastuse tüübi (vabatekst, numbriline, kuupäev, kood, skaala, etteantud väide)</a:t>
            </a:r>
          </a:p>
          <a:p>
            <a:r>
              <a:rPr lang="et-EE" dirty="0" smtClean="0"/>
              <a:t>Küsimuste taaskasutamine, sh</a:t>
            </a:r>
          </a:p>
          <a:p>
            <a:pPr lvl="1"/>
            <a:r>
              <a:rPr lang="et-EE" dirty="0" smtClean="0"/>
              <a:t>küsimuste-vastuste ploki valik</a:t>
            </a:r>
          </a:p>
          <a:p>
            <a:pPr lvl="1"/>
            <a:r>
              <a:rPr lang="et-EE" dirty="0" smtClean="0"/>
              <a:t>küsimuste järjestuse valik jms</a:t>
            </a:r>
          </a:p>
          <a:p>
            <a:r>
              <a:rPr lang="et-EE" dirty="0" smtClean="0"/>
              <a:t>Kontrolli konstruktsiooni lisamine</a:t>
            </a:r>
          </a:p>
          <a:p>
            <a:pPr lvl="2"/>
            <a:r>
              <a:rPr lang="et-EE" dirty="0" smtClean="0"/>
              <a:t>Järjesta, arvuta</a:t>
            </a:r>
          </a:p>
          <a:p>
            <a:pPr lvl="2"/>
            <a:r>
              <a:rPr lang="et-EE" dirty="0" smtClean="0"/>
              <a:t>kui, siis … (</a:t>
            </a:r>
            <a:r>
              <a:rPr lang="et-EE" i="1" dirty="0" err="1" smtClean="0"/>
              <a:t>if</a:t>
            </a:r>
            <a:r>
              <a:rPr lang="et-EE" i="1" dirty="0" smtClean="0"/>
              <a:t> </a:t>
            </a:r>
            <a:r>
              <a:rPr lang="et-EE" i="1" dirty="0" err="1" smtClean="0"/>
              <a:t>else</a:t>
            </a:r>
            <a:r>
              <a:rPr lang="et-EE" dirty="0" smtClean="0"/>
              <a:t>)</a:t>
            </a:r>
          </a:p>
          <a:p>
            <a:pPr lvl="2"/>
            <a:r>
              <a:rPr lang="et-EE" dirty="0" smtClean="0"/>
              <a:t>ahel (</a:t>
            </a:r>
            <a:r>
              <a:rPr lang="et-EE" i="1" dirty="0" smtClean="0"/>
              <a:t>loop</a:t>
            </a:r>
            <a:r>
              <a:rPr lang="et-EE" dirty="0" smtClean="0"/>
              <a:t>)</a:t>
            </a:r>
          </a:p>
          <a:p>
            <a:pPr lvl="2"/>
            <a:r>
              <a:rPr lang="et-EE" dirty="0" smtClean="0"/>
              <a:t>korda, kuid … või korda seni kuni …</a:t>
            </a:r>
          </a:p>
          <a:p>
            <a:pPr lvl="3"/>
            <a:r>
              <a:rPr lang="et-EE" dirty="0" smtClean="0"/>
              <a:t>Küsimustiku disaini muutmine – lohista küsimus soovitud kohta</a:t>
            </a:r>
          </a:p>
          <a:p>
            <a:pPr lvl="3"/>
            <a:r>
              <a:rPr lang="et-EE" dirty="0" smtClean="0"/>
              <a:t>Video: </a:t>
            </a:r>
            <a:r>
              <a:rPr lang="et-EE" u="sng" dirty="0" smtClean="0">
                <a:hlinkClick r:id="rId3"/>
              </a:rPr>
              <a:t>https://www.youtube.com/watch?v=uHkg4ELb0Lc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Statistikatööde import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Statistikatööde import</a:t>
            </a:r>
          </a:p>
          <a:p>
            <a:pPr lvl="1"/>
            <a:r>
              <a:rPr lang="et-EE" dirty="0" smtClean="0"/>
              <a:t>Blaise, CASES, IBM SPSS Data Collection / SPSS Dimensions, QueXML, REDCap</a:t>
            </a:r>
          </a:p>
          <a:p>
            <a:pPr lvl="2"/>
            <a:r>
              <a:rPr lang="et-EE" dirty="0" smtClean="0"/>
              <a:t>Colectica meeskond pakub abi, kui kasutatakse siin nimetamata kogumisrakendust </a:t>
            </a:r>
          </a:p>
          <a:p>
            <a:pPr lvl="2"/>
            <a:endParaRPr lang="et-EE" dirty="0" smtClean="0"/>
          </a:p>
          <a:p>
            <a:pPr lvl="2"/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Maksumus (Taani näitel)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Ühekordsed tasud </a:t>
            </a:r>
          </a:p>
          <a:p>
            <a:pPr lvl="1"/>
            <a:r>
              <a:rPr lang="et-EE" dirty="0" smtClean="0"/>
              <a:t>Disaineri töökoht – 2000 $ koht</a:t>
            </a:r>
          </a:p>
          <a:p>
            <a:pPr lvl="1"/>
            <a:r>
              <a:rPr lang="et-EE" dirty="0" smtClean="0"/>
              <a:t>Repositoorium – 15 000 $ max 10 andmebaasiga</a:t>
            </a:r>
          </a:p>
          <a:p>
            <a:pPr lvl="1"/>
            <a:r>
              <a:rPr lang="et-EE" dirty="0" smtClean="0"/>
              <a:t>Repositoorium – 22 000 $ max 50 andmebaasiga</a:t>
            </a:r>
          </a:p>
          <a:p>
            <a:pPr lvl="1"/>
            <a:r>
              <a:rPr lang="et-EE" dirty="0" smtClean="0"/>
              <a:t>Repositoorium – 32 000 $ max 100 andmebaasiga</a:t>
            </a:r>
          </a:p>
          <a:p>
            <a:pPr lvl="1"/>
            <a:r>
              <a:rPr lang="et-EE" dirty="0" smtClean="0"/>
              <a:t>SDK Tool – 2499 $</a:t>
            </a:r>
          </a:p>
          <a:p>
            <a:pPr lvl="1"/>
            <a:endParaRPr lang="et-EE" dirty="0" smtClean="0"/>
          </a:p>
          <a:p>
            <a:r>
              <a:rPr lang="et-EE" dirty="0" smtClean="0"/>
              <a:t>Iga-aastased tasud ühekordsetest tasudest</a:t>
            </a:r>
          </a:p>
          <a:p>
            <a:pPr lvl="1"/>
            <a:r>
              <a:rPr lang="et-EE" dirty="0" smtClean="0"/>
              <a:t>25% – täispakett (tugi, uuendused …)</a:t>
            </a:r>
          </a:p>
          <a:p>
            <a:pPr lvl="1"/>
            <a:r>
              <a:rPr lang="et-EE" dirty="0" smtClean="0"/>
              <a:t>20% – ?? </a:t>
            </a:r>
          </a:p>
          <a:p>
            <a:pPr lvl="1"/>
            <a:endParaRPr lang="et-EE" dirty="0" smtClean="0"/>
          </a:p>
          <a:p>
            <a:pPr lvl="2"/>
            <a:r>
              <a:rPr lang="et-EE" dirty="0" smtClean="0"/>
              <a:t>Vt veel hindu: </a:t>
            </a:r>
            <a:r>
              <a:rPr lang="et-EE" dirty="0" smtClean="0">
                <a:hlinkClick r:id="rId2"/>
              </a:rPr>
              <a:t>http://www.colectica.com/software/designer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DDI?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5F93E5-9D7C-4BEA-8559-F3C9D77BAA5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DDI ja </a:t>
            </a:r>
            <a:r>
              <a:rPr lang="et-EE" dirty="0" err="1" smtClean="0"/>
              <a:t>Colectica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5F93E5-9D7C-4BEA-8559-F3C9D77BAA5F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DDI ja Colectica?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Colectica kasutamine = DDI rakendamine</a:t>
            </a:r>
          </a:p>
          <a:p>
            <a:pPr lvl="1"/>
            <a:r>
              <a:rPr lang="et-EE" dirty="0" smtClean="0"/>
              <a:t>ei ole vaja iMetasse arendada erinevaid XML failide malle ja DDI nimeruumide (</a:t>
            </a:r>
            <a:r>
              <a:rPr lang="et-EE" i="1" dirty="0" smtClean="0"/>
              <a:t>Schema</a:t>
            </a:r>
            <a:r>
              <a:rPr lang="et-EE" dirty="0" smtClean="0"/>
              <a:t>), moodulite ja skeemide (pakettide) malle</a:t>
            </a:r>
          </a:p>
          <a:p>
            <a:r>
              <a:rPr lang="et-EE" dirty="0" smtClean="0"/>
              <a:t>Metaandmeid tuleb vaid </a:t>
            </a:r>
            <a:r>
              <a:rPr lang="et-EE" dirty="0" smtClean="0">
                <a:solidFill>
                  <a:srgbClr val="FF0000"/>
                </a:solidFill>
              </a:rPr>
              <a:t>üks kord </a:t>
            </a:r>
            <a:r>
              <a:rPr lang="et-EE" dirty="0" smtClean="0"/>
              <a:t>kirjeldada (≠ iMetas) </a:t>
            </a:r>
          </a:p>
          <a:p>
            <a:r>
              <a:rPr lang="et-EE" dirty="0" smtClean="0"/>
              <a:t>Küsimustike kirjeldamiseks saab loobuda ADFist ja KDMist</a:t>
            </a:r>
          </a:p>
          <a:p>
            <a:r>
              <a:rPr lang="et-EE" dirty="0" smtClean="0"/>
              <a:t>Colecticas kirjeldatud küsimustiku saab avaldada veebilehel, printida paberile ja eksportida kogumisrakendusse</a:t>
            </a:r>
          </a:p>
          <a:p>
            <a:r>
              <a:rPr lang="et-EE" dirty="0" smtClean="0"/>
              <a:t>Kvaliteediraportid – olemas erinevad standardid ja lihtne võrrelda ja kontrollida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DDI ja Colectica?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288" y="1412874"/>
            <a:ext cx="8460000" cy="5112469"/>
          </a:xfrm>
        </p:spPr>
        <p:txBody>
          <a:bodyPr/>
          <a:lstStyle/>
          <a:p>
            <a:r>
              <a:rPr lang="et-EE" dirty="0" smtClean="0"/>
              <a:t>Ajavõit – statistika tegemise protsess muutub lühemaks ja efektiivsemaks, saab keskenduda põhitegevusele</a:t>
            </a:r>
          </a:p>
          <a:p>
            <a:pPr marL="720725" lvl="2" indent="-361950"/>
            <a:r>
              <a:rPr lang="et-EE" dirty="0" smtClean="0"/>
              <a:t>NB! Muutuja mudelisse lisandub üks metaobjekt – muutuja (</a:t>
            </a:r>
            <a:r>
              <a:rPr lang="et-EE" i="1" dirty="0" smtClean="0"/>
              <a:t>InstanceVariable) </a:t>
            </a:r>
            <a:r>
              <a:rPr lang="et-EE" dirty="0" smtClean="0"/>
              <a:t>– lihtsam ühtlustada tunnuseid ja muutujaid, vabaneb vaidlustele kuluv aeg</a:t>
            </a:r>
          </a:p>
          <a:p>
            <a:pPr marL="720725" lvl="2" indent="-361950"/>
            <a:r>
              <a:rPr lang="et-EE" dirty="0" smtClean="0"/>
              <a:t>testimised ja taas-testimised iga uue iMeta versiooni pealepanekuga jäävad ära</a:t>
            </a:r>
          </a:p>
          <a:p>
            <a:r>
              <a:rPr lang="et-EE" dirty="0" smtClean="0"/>
              <a:t>Haldamise ja kasutaja mugavus </a:t>
            </a:r>
          </a:p>
          <a:p>
            <a:pPr lvl="1"/>
            <a:r>
              <a:rPr lang="et-EE" dirty="0" smtClean="0"/>
              <a:t>graafiline kasutajaliides, kõik on visuaalselt jälgitav</a:t>
            </a:r>
          </a:p>
          <a:p>
            <a:pPr lvl="1"/>
            <a:r>
              <a:rPr lang="et-EE" dirty="0" smtClean="0"/>
              <a:t>elemendi põhine õiguste haldus</a:t>
            </a:r>
          </a:p>
          <a:p>
            <a:pPr lvl="1"/>
            <a:r>
              <a:rPr lang="et-EE" dirty="0" smtClean="0"/>
              <a:t>Süsteemisisene tagasiside (≠ JIRA) kirjeldatu ülevaatamiseks</a:t>
            </a:r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DDI ja Colectica? (3)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Arhiveerimise lihtsus </a:t>
            </a:r>
          </a:p>
          <a:p>
            <a:r>
              <a:rPr lang="et-EE" dirty="0" smtClean="0"/>
              <a:t>Teadlastele on lihtsam andmeid levitada</a:t>
            </a:r>
          </a:p>
          <a:p>
            <a:r>
              <a:rPr lang="et-EE" dirty="0" smtClean="0"/>
              <a:t>Rahaline võit – jäävad ära arendused, mis on juba Colecticas olemas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Võimalikud väljakutsed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460000" cy="4968453"/>
          </a:xfrm>
        </p:spPr>
        <p:txBody>
          <a:bodyPr/>
          <a:lstStyle/>
          <a:p>
            <a:r>
              <a:rPr lang="et-EE" dirty="0" smtClean="0"/>
              <a:t>DDI standardi ja sellest tulenevad metaobjektide haldamise põhimõtted </a:t>
            </a:r>
          </a:p>
          <a:p>
            <a:pPr lvl="1"/>
            <a:r>
              <a:rPr lang="et-EE" dirty="0" smtClean="0"/>
              <a:t>Versioneerimine</a:t>
            </a:r>
          </a:p>
          <a:p>
            <a:r>
              <a:rPr lang="et-EE" dirty="0" smtClean="0"/>
              <a:t>DDI standardis kasutatavad terminid on:</a:t>
            </a:r>
          </a:p>
          <a:p>
            <a:pPr lvl="1"/>
            <a:r>
              <a:rPr lang="et-EE" dirty="0" smtClean="0"/>
              <a:t>võõrad senikasutatutega võrreldes </a:t>
            </a:r>
          </a:p>
          <a:p>
            <a:pPr lvl="1"/>
            <a:r>
              <a:rPr lang="et-EE" dirty="0" smtClean="0"/>
              <a:t>keeruline sisustada uusi mõisteid (eesti keelde tõlkimine ei päästa alati)</a:t>
            </a:r>
          </a:p>
          <a:p>
            <a:r>
              <a:rPr lang="et-EE" dirty="0" smtClean="0"/>
              <a:t>Liidestus SA infosüsteemiga (VVIS, iMeta, VAIS, ??)</a:t>
            </a:r>
          </a:p>
          <a:p>
            <a:pPr lvl="1"/>
            <a:r>
              <a:rPr lang="et-EE" dirty="0" smtClean="0"/>
              <a:t>Arendusteks vajaliku raha leidmine</a:t>
            </a:r>
          </a:p>
          <a:p>
            <a:r>
              <a:rPr lang="et-EE" dirty="0" smtClean="0"/>
              <a:t>Uue rakenduse tundmaõppimine iseenesest</a:t>
            </a:r>
          </a:p>
          <a:p>
            <a:r>
              <a:rPr lang="et-EE" dirty="0" smtClean="0"/>
              <a:t>??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Kasulikud viited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DDI standardi koduleht </a:t>
            </a:r>
            <a:r>
              <a:rPr lang="et-EE" dirty="0" err="1" smtClean="0">
                <a:hlinkClick r:id="rId2"/>
              </a:rPr>
              <a:t>www.ddialliance.org</a:t>
            </a:r>
            <a:endParaRPr lang="et-EE" dirty="0" smtClean="0"/>
          </a:p>
          <a:p>
            <a:r>
              <a:rPr lang="et-EE" dirty="0" smtClean="0"/>
              <a:t>Colectica tarkvara koduleht </a:t>
            </a:r>
            <a:r>
              <a:rPr lang="et-EE" dirty="0" smtClean="0">
                <a:hlinkClick r:id="rId3"/>
              </a:rPr>
              <a:t>http://www.colectica.com/</a:t>
            </a:r>
            <a:endParaRPr lang="et-EE" dirty="0" smtClean="0"/>
          </a:p>
          <a:p>
            <a:pPr lvl="1"/>
            <a:r>
              <a:rPr lang="et-EE" dirty="0" smtClean="0"/>
              <a:t>Colectica Designer </a:t>
            </a:r>
            <a:r>
              <a:rPr lang="et-EE" u="sng" dirty="0" smtClean="0">
                <a:hlinkClick r:id="rId4"/>
              </a:rPr>
              <a:t>http://docs.colectica.com/designer/</a:t>
            </a:r>
            <a:endParaRPr lang="et-EE" u="sng" dirty="0" smtClean="0"/>
          </a:p>
          <a:p>
            <a:pPr lvl="1"/>
            <a:r>
              <a:rPr lang="et-EE" dirty="0" smtClean="0"/>
              <a:t>Colectica </a:t>
            </a:r>
            <a:r>
              <a:rPr lang="et-EE" dirty="0" err="1" smtClean="0"/>
              <a:t>YouTube’is</a:t>
            </a:r>
            <a:r>
              <a:rPr lang="et-EE" dirty="0" smtClean="0"/>
              <a:t> </a:t>
            </a:r>
            <a:r>
              <a:rPr lang="et-EE" u="sng" dirty="0" smtClean="0">
                <a:hlinkClick r:id="rId5"/>
              </a:rPr>
              <a:t>https://www.youtube.com/user/Colectica</a:t>
            </a:r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6085" name="Picture 5" descr="Eesti statistika_vahe_merero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7938"/>
            <a:ext cx="9159876" cy="6877051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AC7240-8047-4295-8ED7-C21266A97F61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DDI elutsükli mudel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478EB7-57DB-42A7-806C-5529FD98F641}" type="datetime1">
              <a:rPr lang="et-EE" smtClean="0"/>
              <a:pPr/>
              <a:t>27.07.2016</a:t>
            </a:fld>
            <a:endParaRPr lang="et-EE" dirty="0"/>
          </a:p>
        </p:txBody>
      </p:sp>
      <p:pic>
        <p:nvPicPr>
          <p:cNvPr id="6" name="Picture 3" descr="DDI_Lifecyc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77696"/>
            <a:ext cx="8459787" cy="442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 rot="10800000">
            <a:off x="179512" y="4653136"/>
            <a:ext cx="7620000" cy="1219200"/>
          </a:xfrm>
          <a:prstGeom prst="curvedDownArrow">
            <a:avLst>
              <a:gd name="adj1" fmla="val 125000"/>
              <a:gd name="adj2" fmla="val 25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cs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39752" y="5943600"/>
            <a:ext cx="4968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cs typeface="Arial" charset="0"/>
              </a:rPr>
              <a:t>Meta</a:t>
            </a:r>
            <a:r>
              <a:rPr lang="et-EE" sz="2400" b="1" dirty="0" smtClean="0">
                <a:cs typeface="Arial" charset="0"/>
              </a:rPr>
              <a:t>andmete taaskasutamine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DDI Codebook vs DDI Lifecycle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DDI Codebook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64506"/>
            <a:ext cx="4040188" cy="3536702"/>
          </a:xfrm>
        </p:spPr>
        <p:txBody>
          <a:bodyPr/>
          <a:lstStyle/>
          <a:p>
            <a:r>
              <a:rPr lang="et-EE" dirty="0" smtClean="0"/>
              <a:t>Koodiraamatu põhine</a:t>
            </a:r>
          </a:p>
          <a:p>
            <a:r>
              <a:rPr lang="et-EE" dirty="0" smtClean="0"/>
              <a:t>XML DTD formaat</a:t>
            </a:r>
          </a:p>
          <a:p>
            <a:r>
              <a:rPr lang="et-EE" dirty="0" smtClean="0"/>
              <a:t>Pärast kogumist</a:t>
            </a:r>
          </a:p>
          <a:p>
            <a:r>
              <a:rPr lang="et-EE" dirty="0" smtClean="0"/>
              <a:t>Staatiline</a:t>
            </a:r>
          </a:p>
          <a:p>
            <a:r>
              <a:rPr lang="et-EE" dirty="0" smtClean="0"/>
              <a:t>Metaandmete kopeerimine</a:t>
            </a:r>
          </a:p>
          <a:p>
            <a:r>
              <a:rPr lang="et-EE" dirty="0" smtClean="0"/>
              <a:t>Üksik uuring</a:t>
            </a:r>
          </a:p>
          <a:p>
            <a:r>
              <a:rPr lang="et-EE" dirty="0" smtClean="0"/>
              <a:t>Piiratud füüsilise säilitamise võimalused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t-EE" dirty="0" smtClean="0"/>
              <a:t>DDI Lifecycle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/>
              <a:t>Elutsüklil põhinev</a:t>
            </a:r>
          </a:p>
          <a:p>
            <a:r>
              <a:rPr lang="et-EE" dirty="0" smtClean="0"/>
              <a:t>XML Schema formaat</a:t>
            </a:r>
          </a:p>
          <a:p>
            <a:r>
              <a:rPr lang="et-EE" dirty="0" smtClean="0"/>
              <a:t>Esinemise aspektist lähtuv</a:t>
            </a:r>
          </a:p>
          <a:p>
            <a:r>
              <a:rPr lang="et-EE" dirty="0" smtClean="0"/>
              <a:t>Dünaamiline</a:t>
            </a:r>
          </a:p>
          <a:p>
            <a:r>
              <a:rPr lang="et-EE" dirty="0" smtClean="0"/>
              <a:t>Metaandmete taaskasutus</a:t>
            </a:r>
          </a:p>
          <a:p>
            <a:r>
              <a:rPr lang="et-EE" dirty="0" smtClean="0"/>
              <a:t>Üksik uuring, kestvusuuringud, grupeerimine, uuringute vaheline võrdlus</a:t>
            </a:r>
          </a:p>
          <a:p>
            <a:r>
              <a:rPr lang="et-EE" dirty="0" smtClean="0"/>
              <a:t>Piiramatud füüsilise säilitamise võimalused</a:t>
            </a:r>
          </a:p>
          <a:p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Kaia Kulla, metaandmete osakond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C7974ED-813F-48EE-A278-9BC5A5727155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805264"/>
            <a:ext cx="39959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600" dirty="0" smtClean="0"/>
              <a:t>Tulemas on DDI 4 (UML)</a:t>
            </a:r>
            <a:endParaRPr lang="et-EE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uiExpand="1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Standardid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t-EE" noProof="0" smtClean="0"/>
              <a:t>Kaia Kulla, metaandmete osakond</a:t>
            </a:r>
            <a:endParaRPr lang="et-E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700808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GSIM – kontseptuaalne mudel</a:t>
            </a:r>
          </a:p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ISO/IEC 11179</a:t>
            </a: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 – mõisted (üldkogum, muutuja)</a:t>
            </a:r>
          </a:p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Dublin Core</a:t>
            </a: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 – ressursside kirjeldamine (veebis, füüsilised ressursid, nt CD, raamat jms)</a:t>
            </a:r>
          </a:p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ISO 19118 – geograafia</a:t>
            </a:r>
          </a:p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SDMX – agregeeritud andmed</a:t>
            </a:r>
          </a:p>
          <a:p>
            <a:pPr marL="361950" indent="-361950" eaLnBrk="1" hangingPunct="1">
              <a:spcBef>
                <a:spcPct val="20000"/>
              </a:spcBef>
              <a:buClr>
                <a:srgbClr val="A72F16"/>
              </a:buClr>
              <a:buFont typeface="Wingdings" pitchFamily="2" charset="2"/>
              <a:buChar char="n"/>
            </a:pPr>
            <a:r>
              <a:rPr lang="et-EE" sz="2400" b="0" dirty="0" smtClean="0">
                <a:solidFill>
                  <a:schemeClr val="tx1"/>
                </a:solidFill>
                <a:latin typeface="+mn-lt"/>
              </a:rPr>
              <a:t>METS ja PREMIS – arhiveerimine</a:t>
            </a:r>
            <a:endParaRPr lang="en-US" sz="2400" b="0" dirty="0" smtClean="0">
              <a:solidFill>
                <a:schemeClr val="tx1"/>
              </a:solidFill>
              <a:latin typeface="+mn-lt"/>
            </a:endParaRPr>
          </a:p>
          <a:p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43608" y="476250"/>
            <a:ext cx="7705105" cy="647700"/>
          </a:xfrm>
        </p:spPr>
        <p:txBody>
          <a:bodyPr/>
          <a:lstStyle/>
          <a:p>
            <a:r>
              <a:rPr lang="da-DK" dirty="0" smtClean="0"/>
              <a:t>GSBPM </a:t>
            </a:r>
            <a:r>
              <a:rPr lang="et-EE" dirty="0" smtClean="0"/>
              <a:t>kombineeritult</a:t>
            </a:r>
            <a:r>
              <a:rPr lang="da-DK" dirty="0" smtClean="0"/>
              <a:t> DDI </a:t>
            </a:r>
            <a:r>
              <a:rPr lang="et-EE" dirty="0" smtClean="0"/>
              <a:t>ja </a:t>
            </a:r>
            <a:r>
              <a:rPr lang="da-DK" dirty="0" smtClean="0"/>
              <a:t>SDMX</a:t>
            </a:r>
            <a:r>
              <a:rPr lang="et-EE" dirty="0" smtClean="0"/>
              <a:t>-</a:t>
            </a:r>
            <a:r>
              <a:rPr lang="et-EE" dirty="0" err="1" smtClean="0"/>
              <a:t>ga</a:t>
            </a:r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Kaia Kulla, metaandmete osakond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DC85A6-2765-4C97-B970-B0351C7BFB1D}" type="datetime1">
              <a:rPr lang="et-EE" smtClean="0"/>
              <a:pPr/>
              <a:t>27.07.2016</a:t>
            </a:fld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916832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173163" y="1341438"/>
            <a:ext cx="7434262" cy="4524375"/>
            <a:chOff x="385" y="845"/>
            <a:chExt cx="4683" cy="285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845"/>
              <a:ext cx="4683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385" y="845"/>
              <a:ext cx="4683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da-DK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82316" y="1916832"/>
            <a:ext cx="7434262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a-DK">
              <a:latin typeface="Arial" charset="0"/>
              <a:ea typeface="ＭＳ Ｐゴシック" charset="0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1456936" y="2096666"/>
            <a:ext cx="3926666" cy="3889375"/>
          </a:xfrm>
          <a:prstGeom prst="ellipse">
            <a:avLst/>
          </a:prstGeom>
          <a:blipFill dpi="0" rotWithShape="0">
            <a:blip r:embed="rId3" cstate="print">
              <a:alphaModFix amt="60000"/>
            </a:blip>
            <a:srcRect/>
            <a:tile tx="0" ty="0" sx="100000" sy="100000" flip="none" algn="tl"/>
          </a:blip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dirty="0">
                <a:solidFill>
                  <a:srgbClr val="002060"/>
                </a:solidFill>
                <a:latin typeface="Calibri" charset="0"/>
                <a:ea typeface="ＭＳ Ｐゴシック" charset="0"/>
              </a:rPr>
              <a:t>DDI</a:t>
            </a: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5167884" y="2100263"/>
            <a:ext cx="2061592" cy="3889375"/>
          </a:xfrm>
          <a:prstGeom prst="ellipse">
            <a:avLst/>
          </a:prstGeom>
          <a:blipFill dpi="0" rotWithShape="0">
            <a:blip r:embed="rId3" cstate="print">
              <a:alphaModFix amt="60000"/>
            </a:blip>
            <a:srcRect/>
            <a:tile tx="0" ty="0" sx="100000" sy="100000" flip="none" algn="tl"/>
          </a:blip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>
                <a:solidFill>
                  <a:srgbClr val="002060"/>
                </a:solidFill>
                <a:latin typeface="Calibri" charset="0"/>
                <a:ea typeface="ＭＳ Ｐゴシック" charset="0"/>
              </a:rPr>
              <a:t>SDMX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229476" y="2127250"/>
            <a:ext cx="1377949" cy="3887788"/>
          </a:xfrm>
          <a:prstGeom prst="ellipse">
            <a:avLst/>
          </a:prstGeom>
          <a:blipFill dpi="0" rotWithShape="0">
            <a:blip r:embed="rId3" cstate="print">
              <a:alphaModFix amt="60000"/>
            </a:blip>
            <a:srcRect/>
            <a:tile tx="0" ty="0" sx="100000" sy="100000" flip="none" algn="tl"/>
          </a:blip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b="1">
                <a:solidFill>
                  <a:srgbClr val="002060"/>
                </a:solidFill>
                <a:latin typeface="Calibri" charset="0"/>
                <a:ea typeface="ＭＳ Ｐゴシック" charset="0"/>
              </a:rPr>
              <a:t>DDI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Sisuslaid väiks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6294</TotalTime>
  <Words>3156</Words>
  <Application>Microsoft Office PowerPoint</Application>
  <PresentationFormat>On-screen Show (4:3)</PresentationFormat>
  <Paragraphs>660</Paragraphs>
  <Slides>56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Sisuslaid suure logoga</vt:lpstr>
      <vt:lpstr>Sisuslaid väikse logoga</vt:lpstr>
      <vt:lpstr>Vaheleht 1</vt:lpstr>
      <vt:lpstr>Vaheleht 2</vt:lpstr>
      <vt:lpstr>Vaheleht 3</vt:lpstr>
      <vt:lpstr>DDI ja Colectica </vt:lpstr>
      <vt:lpstr>Sisu</vt:lpstr>
      <vt:lpstr>Statistika ja DDI 60 sekundiga (1)</vt:lpstr>
      <vt:lpstr>Statistika ja DDI 60 sekundiga (2)</vt:lpstr>
      <vt:lpstr>MIS ON DDI?</vt:lpstr>
      <vt:lpstr>DDI elutsükli mudel</vt:lpstr>
      <vt:lpstr>DDI Codebook vs DDI Lifecycle</vt:lpstr>
      <vt:lpstr>Standardid</vt:lpstr>
      <vt:lpstr>GSBPM kombineeritult DDI ja SDMX-ga</vt:lpstr>
      <vt:lpstr>Mis on DDI - Data Documentation Initiative? (1)</vt:lpstr>
      <vt:lpstr>Mis on DDI? (2)</vt:lpstr>
      <vt:lpstr>DDI standardi struktuur</vt:lpstr>
      <vt:lpstr>DDI struktuuri ülevaade</vt:lpstr>
      <vt:lpstr>Logical Product</vt:lpstr>
      <vt:lpstr>Physical storage</vt:lpstr>
      <vt:lpstr>Archive Module – arhiivi moodul</vt:lpstr>
      <vt:lpstr>Arhiveerimine ja organisatsioonid</vt:lpstr>
      <vt:lpstr>Elutsükli sündmus</vt:lpstr>
      <vt:lpstr>Andmekaevandamine arhiivis</vt:lpstr>
      <vt:lpstr>Mida enamat suudab DDI 3</vt:lpstr>
      <vt:lpstr>Üldised muutuja komponendid</vt:lpstr>
      <vt:lpstr>Esindamise kirjeldus</vt:lpstr>
      <vt:lpstr>Väärtuse esitus</vt:lpstr>
      <vt:lpstr>Skeemid ja taaskasutus</vt:lpstr>
      <vt:lpstr>XML Schemas, DDI Modules,  and DDI Schemes</vt:lpstr>
      <vt:lpstr>“Registrite” toetamiseks loodud</vt:lpstr>
      <vt:lpstr>Info, andmete ja metaandmete haldamine</vt:lpstr>
      <vt:lpstr>Metaandmete hõive tootmisetapp</vt:lpstr>
      <vt:lpstr>Korduvkasutus viidete abil</vt:lpstr>
      <vt:lpstr>Muutused aja jooksul</vt:lpstr>
      <vt:lpstr>DDI tugi metaandmete taaskasutusele</vt:lpstr>
      <vt:lpstr>Võrdlemine</vt:lpstr>
      <vt:lpstr>Andmete võrdlemine</vt:lpstr>
      <vt:lpstr>Protsessikirjed</vt:lpstr>
      <vt:lpstr>Metaandmete taaskasutus</vt:lpstr>
      <vt:lpstr>GSIM</vt:lpstr>
      <vt:lpstr>Slide 37</vt:lpstr>
      <vt:lpstr>Slide 38</vt:lpstr>
      <vt:lpstr>Slide 39</vt:lpstr>
      <vt:lpstr>Colectica</vt:lpstr>
      <vt:lpstr>Pilguheit Colecticale</vt:lpstr>
      <vt:lpstr>Mis on Colectica?</vt:lpstr>
      <vt:lpstr>Colectica funktsionaalsused (1)</vt:lpstr>
      <vt:lpstr>Colectica funktsionaalsused (2)</vt:lpstr>
      <vt:lpstr>Kvaliteediraport Colecticas (1)</vt:lpstr>
      <vt:lpstr>Kvaliteediraport Colecticas (2)</vt:lpstr>
      <vt:lpstr>Küsimustiku kirjeldamine </vt:lpstr>
      <vt:lpstr>Statistikatööde import</vt:lpstr>
      <vt:lpstr>Maksumus (Taani näitel)</vt:lpstr>
      <vt:lpstr>Miks DDI ja Colectica?</vt:lpstr>
      <vt:lpstr>Miks DDI ja Colectica? (1)</vt:lpstr>
      <vt:lpstr>Miks DDI ja Colectica? (2)</vt:lpstr>
      <vt:lpstr>Miks DDI ja Colectica? (3)</vt:lpstr>
      <vt:lpstr>Võimalikud väljakutsed</vt:lpstr>
      <vt:lpstr>Kasulikud viited</vt:lpstr>
      <vt:lpstr>Slide 56</vt:lpstr>
    </vt:vector>
  </TitlesOfParts>
  <Company>Rahandusministeerium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kaia.kulla</cp:lastModifiedBy>
  <cp:revision>587</cp:revision>
  <dcterms:created xsi:type="dcterms:W3CDTF">2008-10-03T06:06:14Z</dcterms:created>
  <dcterms:modified xsi:type="dcterms:W3CDTF">2016-07-27T12:25:35Z</dcterms:modified>
</cp:coreProperties>
</file>