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74" r:id="rId3"/>
    <p:sldId id="293" r:id="rId4"/>
    <p:sldId id="257" r:id="rId5"/>
    <p:sldId id="259" r:id="rId6"/>
    <p:sldId id="262" r:id="rId7"/>
    <p:sldId id="263" r:id="rId8"/>
    <p:sldId id="276" r:id="rId9"/>
    <p:sldId id="265" r:id="rId10"/>
    <p:sldId id="268" r:id="rId11"/>
    <p:sldId id="269" r:id="rId12"/>
    <p:sldId id="272" r:id="rId13"/>
    <p:sldId id="271" r:id="rId14"/>
    <p:sldId id="273" r:id="rId15"/>
    <p:sldId id="270" r:id="rId16"/>
    <p:sldId id="289" r:id="rId17"/>
    <p:sldId id="279" r:id="rId18"/>
    <p:sldId id="280" r:id="rId19"/>
    <p:sldId id="281" r:id="rId20"/>
    <p:sldId id="282" r:id="rId21"/>
    <p:sldId id="283" r:id="rId22"/>
    <p:sldId id="291" r:id="rId23"/>
    <p:sldId id="287" r:id="rId24"/>
    <p:sldId id="284" r:id="rId25"/>
    <p:sldId id="285" r:id="rId26"/>
    <p:sldId id="288" r:id="rId27"/>
    <p:sldId id="286" r:id="rId2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F63B3D8A-4126-4497-BC39-E42D3409C72A}" type="datetimeFigureOut">
              <a:rPr lang="sv-SE" smtClean="0"/>
              <a:t>2018-09-28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4008258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63B3D8A-4126-4497-BC39-E42D3409C72A}" type="datetimeFigureOut">
              <a:rPr lang="sv-SE" smtClean="0"/>
              <a:t>2018-09-28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1334485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63B3D8A-4126-4497-BC39-E42D3409C72A}" type="datetimeFigureOut">
              <a:rPr lang="sv-SE" smtClean="0"/>
              <a:t>2018-09-28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242901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63B3D8A-4126-4497-BC39-E42D3409C72A}" type="datetimeFigureOut">
              <a:rPr lang="sv-SE" smtClean="0"/>
              <a:t>2018-09-28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90145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F63B3D8A-4126-4497-BC39-E42D3409C72A}" type="datetimeFigureOut">
              <a:rPr lang="sv-SE" smtClean="0"/>
              <a:t>2018-09-28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426064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F63B3D8A-4126-4497-BC39-E42D3409C72A}" type="datetimeFigureOut">
              <a:rPr lang="sv-SE" smtClean="0"/>
              <a:t>2018-09-28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1912527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F63B3D8A-4126-4497-BC39-E42D3409C72A}" type="datetimeFigureOut">
              <a:rPr lang="sv-SE" smtClean="0"/>
              <a:t>2018-09-28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1587200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F63B3D8A-4126-4497-BC39-E42D3409C72A}" type="datetimeFigureOut">
              <a:rPr lang="sv-SE" smtClean="0"/>
              <a:t>2018-09-28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223226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63B3D8A-4126-4497-BC39-E42D3409C72A}" type="datetimeFigureOut">
              <a:rPr lang="sv-SE" smtClean="0"/>
              <a:t>2018-09-28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381706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F63B3D8A-4126-4497-BC39-E42D3409C72A}" type="datetimeFigureOut">
              <a:rPr lang="sv-SE" smtClean="0"/>
              <a:t>2018-09-28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333854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F63B3D8A-4126-4497-BC39-E42D3409C72A}" type="datetimeFigureOut">
              <a:rPr lang="sv-SE" smtClean="0"/>
              <a:t>2018-09-28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40545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B3D8A-4126-4497-BC39-E42D3409C72A}" type="datetimeFigureOut">
              <a:rPr lang="sv-SE" smtClean="0"/>
              <a:t>2018-09-28</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F1DC4-E4E4-486A-8CFB-4121C1F7E205}" type="slidenum">
              <a:rPr lang="sv-SE" smtClean="0"/>
              <a:t>‹#›</a:t>
            </a:fld>
            <a:endParaRPr lang="sv-SE"/>
          </a:p>
        </p:txBody>
      </p:sp>
    </p:spTree>
    <p:extLst>
      <p:ext uri="{BB962C8B-B14F-4D97-AF65-F5344CB8AC3E}">
        <p14:creationId xmlns:p14="http://schemas.microsoft.com/office/powerpoint/2010/main" val="785693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3DD36D-E8EA-4C90-A9D6-6B2E50A5C8E8}"/>
              </a:ext>
            </a:extLst>
          </p:cNvPr>
          <p:cNvSpPr>
            <a:spLocks noGrp="1"/>
          </p:cNvSpPr>
          <p:nvPr>
            <p:ph type="title"/>
          </p:nvPr>
        </p:nvSpPr>
        <p:spPr/>
        <p:txBody>
          <a:bodyPr/>
          <a:lstStyle/>
          <a:p>
            <a:r>
              <a:rPr lang="en-US" dirty="0"/>
              <a:t>OPEN ISSUES/QUESTIONS</a:t>
            </a:r>
          </a:p>
        </p:txBody>
      </p:sp>
      <p:sp>
        <p:nvSpPr>
          <p:cNvPr id="5" name="Content Placeholder 4">
            <a:extLst>
              <a:ext uri="{FF2B5EF4-FFF2-40B4-BE49-F238E27FC236}">
                <a16:creationId xmlns:a16="http://schemas.microsoft.com/office/drawing/2014/main" id="{89EA80CB-911C-4A83-875F-8B5DD436D47C}"/>
              </a:ext>
            </a:extLst>
          </p:cNvPr>
          <p:cNvSpPr>
            <a:spLocks noGrp="1"/>
          </p:cNvSpPr>
          <p:nvPr>
            <p:ph idx="1"/>
          </p:nvPr>
        </p:nvSpPr>
        <p:spPr/>
        <p:txBody>
          <a:bodyPr>
            <a:normAutofit fontScale="47500" lnSpcReduction="20000"/>
          </a:bodyPr>
          <a:lstStyle/>
          <a:p>
            <a:pPr marL="0" indent="0">
              <a:buNone/>
            </a:pPr>
            <a:r>
              <a:rPr lang="en-US" dirty="0"/>
              <a:t> Some issues/comments/questions are placed between “[  ]” brackets and CAPITALIZED</a:t>
            </a:r>
          </a:p>
          <a:p>
            <a:pPr marL="0" indent="0">
              <a:buNone/>
            </a:pPr>
            <a:endParaRPr lang="en-US" dirty="0"/>
          </a:p>
          <a:p>
            <a:pPr marL="0" indent="0">
              <a:buNone/>
            </a:pPr>
            <a:r>
              <a:rPr lang="en-US" dirty="0"/>
              <a:t>OVERALL ISSUES: CONSISTENCY</a:t>
            </a:r>
          </a:p>
          <a:p>
            <a:r>
              <a:rPr lang="en-US" dirty="0"/>
              <a:t>References/links to documentation – how best to do?</a:t>
            </a:r>
          </a:p>
          <a:p>
            <a:r>
              <a:rPr lang="en-US" dirty="0"/>
              <a:t>Modularity: some material (at end, material on classification maintenance is to be cut for non-official statistics audiences) – how best to indicate?</a:t>
            </a:r>
          </a:p>
          <a:p>
            <a:pPr marL="0" indent="0">
              <a:buNone/>
            </a:pPr>
            <a:endParaRPr lang="en-US" dirty="0"/>
          </a:p>
          <a:p>
            <a:pPr marL="0" indent="0">
              <a:buNone/>
            </a:pPr>
            <a:r>
              <a:rPr lang="en-US" dirty="0"/>
              <a:t>REVIEW COMMENTS:</a:t>
            </a:r>
          </a:p>
          <a:p>
            <a:pPr marL="0" indent="0">
              <a:buNone/>
            </a:pPr>
            <a:r>
              <a:rPr lang="en-US" sz="2600" dirty="0"/>
              <a:t>(Comments from </a:t>
            </a:r>
            <a:r>
              <a:rPr lang="en-US" sz="2600" dirty="0" err="1"/>
              <a:t>Dagstuhl</a:t>
            </a:r>
            <a:r>
              <a:rPr lang="en-US" sz="2600" dirty="0"/>
              <a:t> Wednesday Review </a:t>
            </a:r>
            <a:r>
              <a:rPr lang="en-US" sz="2600"/>
              <a:t>September 26, 2018)</a:t>
            </a:r>
            <a:endParaRPr lang="en-US" sz="2600" dirty="0"/>
          </a:p>
          <a:p>
            <a:r>
              <a:rPr lang="en-US" sz="2600" dirty="0"/>
              <a:t>Too much text</a:t>
            </a:r>
          </a:p>
          <a:p>
            <a:r>
              <a:rPr lang="en-US" sz="2600" dirty="0"/>
              <a:t>Add example of something common</a:t>
            </a:r>
          </a:p>
          <a:p>
            <a:r>
              <a:rPr lang="en-US" sz="3000" dirty="0"/>
              <a:t>How to deal with audience-specific terminology ("classification" vs. "</a:t>
            </a:r>
            <a:r>
              <a:rPr lang="en-US" sz="3000" dirty="0" err="1"/>
              <a:t>codelist</a:t>
            </a:r>
            <a:r>
              <a:rPr lang="en-US" sz="3000" dirty="0"/>
              <a:t>", etc.) - also, we should flag the terminology issues over time and across organizations</a:t>
            </a:r>
          </a:p>
          <a:p>
            <a:r>
              <a:rPr lang="en-US" sz="3000" dirty="0"/>
              <a:t>Knut: arrow on </a:t>
            </a:r>
            <a:r>
              <a:rPr lang="en-US" sz="3000" dirty="0" err="1"/>
              <a:t>CodeList</a:t>
            </a:r>
            <a:r>
              <a:rPr lang="en-US" sz="3000" dirty="0"/>
              <a:t> slide between </a:t>
            </a:r>
            <a:r>
              <a:rPr lang="en-US" sz="3000" dirty="0" err="1"/>
              <a:t>Codelist</a:t>
            </a:r>
            <a:r>
              <a:rPr lang="en-US" sz="3000" dirty="0"/>
              <a:t> box and </a:t>
            </a:r>
            <a:r>
              <a:rPr lang="en-US" sz="3000" dirty="0" err="1"/>
              <a:t>CategoryScheme</a:t>
            </a:r>
            <a:endParaRPr lang="en-US" sz="3000" dirty="0"/>
          </a:p>
          <a:p>
            <a:r>
              <a:rPr lang="en-US" sz="3000" dirty="0"/>
              <a:t>Unit Type - this is a limited list in many cases, the Nordic Countries it is more open. Is there a problem with the way this slide presents Unit Types??</a:t>
            </a:r>
          </a:p>
          <a:p>
            <a:r>
              <a:rPr lang="en-US" sz="3000" dirty="0"/>
              <a:t>Should DDI CVs be based on some type of formalized concept system (Ontology, etc.)?</a:t>
            </a:r>
          </a:p>
          <a:p>
            <a:endParaRPr lang="en-US" sz="3000" dirty="0"/>
          </a:p>
        </p:txBody>
      </p:sp>
    </p:spTree>
    <p:extLst>
      <p:ext uri="{BB962C8B-B14F-4D97-AF65-F5344CB8AC3E}">
        <p14:creationId xmlns:p14="http://schemas.microsoft.com/office/powerpoint/2010/main" val="666621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D568D-EC26-4E61-86B6-4D72D157581A}"/>
              </a:ext>
            </a:extLst>
          </p:cNvPr>
          <p:cNvSpPr>
            <a:spLocks noGrp="1"/>
          </p:cNvSpPr>
          <p:nvPr>
            <p:ph type="title"/>
          </p:nvPr>
        </p:nvSpPr>
        <p:spPr/>
        <p:txBody>
          <a:bodyPr/>
          <a:lstStyle/>
          <a:p>
            <a:r>
              <a:rPr lang="en-US" dirty="0"/>
              <a:t>Universe</a:t>
            </a:r>
          </a:p>
        </p:txBody>
      </p:sp>
      <p:sp>
        <p:nvSpPr>
          <p:cNvPr id="3" name="Content Placeholder 2">
            <a:extLst>
              <a:ext uri="{FF2B5EF4-FFF2-40B4-BE49-F238E27FC236}">
                <a16:creationId xmlns:a16="http://schemas.microsoft.com/office/drawing/2014/main" id="{7298BABE-99CA-4A36-924E-EA981F7E6E4A}"/>
              </a:ext>
            </a:extLst>
          </p:cNvPr>
          <p:cNvSpPr>
            <a:spLocks noGrp="1"/>
          </p:cNvSpPr>
          <p:nvPr>
            <p:ph idx="1"/>
          </p:nvPr>
        </p:nvSpPr>
        <p:spPr/>
        <p:txBody>
          <a:bodyPr/>
          <a:lstStyle/>
          <a:p>
            <a:r>
              <a:rPr lang="en-US" dirty="0"/>
              <a:t>”A defined class of people, entities, events, or objects, with no specification of time and geography.”</a:t>
            </a:r>
          </a:p>
          <a:p>
            <a:pPr lvl="1"/>
            <a:r>
              <a:rPr lang="en-US" dirty="0"/>
              <a:t>Example: All persons with a university degree</a:t>
            </a:r>
          </a:p>
          <a:p>
            <a:pPr lvl="1"/>
            <a:r>
              <a:rPr lang="en-US" dirty="0"/>
              <a:t>Example: All households</a:t>
            </a:r>
          </a:p>
          <a:p>
            <a:pPr lvl="1"/>
            <a:r>
              <a:rPr lang="en-US" dirty="0"/>
              <a:t>Example: All businesses</a:t>
            </a:r>
          </a:p>
          <a:p>
            <a:r>
              <a:rPr lang="en-US" dirty="0"/>
              <a:t>May also be defined by what it excludes</a:t>
            </a:r>
          </a:p>
          <a:p>
            <a:pPr lvl="1"/>
            <a:r>
              <a:rPr lang="en-US" dirty="0"/>
              <a:t>Example: All people except those with a university degree</a:t>
            </a:r>
          </a:p>
        </p:txBody>
      </p:sp>
    </p:spTree>
    <p:extLst>
      <p:ext uri="{BB962C8B-B14F-4D97-AF65-F5344CB8AC3E}">
        <p14:creationId xmlns:p14="http://schemas.microsoft.com/office/powerpoint/2010/main" val="2405728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6B98-0E49-46BB-ADB5-7B7B44128F5B}"/>
              </a:ext>
            </a:extLst>
          </p:cNvPr>
          <p:cNvSpPr>
            <a:spLocks noGrp="1"/>
          </p:cNvSpPr>
          <p:nvPr>
            <p:ph type="title"/>
          </p:nvPr>
        </p:nvSpPr>
        <p:spPr/>
        <p:txBody>
          <a:bodyPr/>
          <a:lstStyle/>
          <a:p>
            <a:r>
              <a:rPr lang="en-US" dirty="0"/>
              <a:t>Related Ideas: Unit Types, Units, and Populations</a:t>
            </a:r>
          </a:p>
        </p:txBody>
      </p:sp>
      <p:sp>
        <p:nvSpPr>
          <p:cNvPr id="3" name="Content Placeholder 2">
            <a:extLst>
              <a:ext uri="{FF2B5EF4-FFF2-40B4-BE49-F238E27FC236}">
                <a16:creationId xmlns:a16="http://schemas.microsoft.com/office/drawing/2014/main" id="{180669C0-6DAF-47DE-9B1B-9F2B8AFE37D5}"/>
              </a:ext>
            </a:extLst>
          </p:cNvPr>
          <p:cNvSpPr>
            <a:spLocks noGrp="1"/>
          </p:cNvSpPr>
          <p:nvPr>
            <p:ph idx="1"/>
          </p:nvPr>
        </p:nvSpPr>
        <p:spPr/>
        <p:txBody>
          <a:bodyPr>
            <a:normAutofit/>
          </a:bodyPr>
          <a:lstStyle/>
          <a:p>
            <a:pPr marL="0" indent="0">
              <a:buNone/>
            </a:pPr>
            <a:r>
              <a:rPr lang="en-US" dirty="0"/>
              <a:t>There are several ideas and terms which are related:</a:t>
            </a:r>
          </a:p>
          <a:p>
            <a:pPr marL="0" indent="0">
              <a:buNone/>
            </a:pPr>
            <a:endParaRPr lang="en-US" dirty="0"/>
          </a:p>
          <a:p>
            <a:r>
              <a:rPr lang="en-US" dirty="0"/>
              <a:t>Population: “The total membership of a defined class of people, objects or events.”</a:t>
            </a:r>
          </a:p>
          <a:p>
            <a:r>
              <a:rPr lang="en-US" dirty="0"/>
              <a:t>Unit Type: “Class of objects of interest.” </a:t>
            </a:r>
          </a:p>
          <a:p>
            <a:r>
              <a:rPr lang="en-US" dirty="0"/>
              <a:t>Unit: “Object of interest in a business process.”</a:t>
            </a:r>
          </a:p>
          <a:p>
            <a:endParaRPr lang="en-US" dirty="0"/>
          </a:p>
          <a:p>
            <a:pPr marL="0" indent="0">
              <a:buNone/>
            </a:pPr>
            <a:r>
              <a:rPr lang="en-US" dirty="0"/>
              <a:t>Unit Types and Populations are Concepts in DDI (they are a specialized form of Concept). Units are not.</a:t>
            </a:r>
          </a:p>
          <a:p>
            <a:endParaRPr lang="en-US" dirty="0"/>
          </a:p>
        </p:txBody>
      </p:sp>
    </p:spTree>
    <p:extLst>
      <p:ext uri="{BB962C8B-B14F-4D97-AF65-F5344CB8AC3E}">
        <p14:creationId xmlns:p14="http://schemas.microsoft.com/office/powerpoint/2010/main" val="1611733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6B98-0E49-46BB-ADB5-7B7B44128F5B}"/>
              </a:ext>
            </a:extLst>
          </p:cNvPr>
          <p:cNvSpPr>
            <a:spLocks noGrp="1"/>
          </p:cNvSpPr>
          <p:nvPr>
            <p:ph type="title"/>
          </p:nvPr>
        </p:nvSpPr>
        <p:spPr/>
        <p:txBody>
          <a:bodyPr/>
          <a:lstStyle/>
          <a:p>
            <a:r>
              <a:rPr lang="en-US" dirty="0"/>
              <a:t>Population</a:t>
            </a:r>
          </a:p>
        </p:txBody>
      </p:sp>
      <p:sp>
        <p:nvSpPr>
          <p:cNvPr id="3" name="Content Placeholder 2">
            <a:extLst>
              <a:ext uri="{FF2B5EF4-FFF2-40B4-BE49-F238E27FC236}">
                <a16:creationId xmlns:a16="http://schemas.microsoft.com/office/drawing/2014/main" id="{180669C0-6DAF-47DE-9B1B-9F2B8AFE37D5}"/>
              </a:ext>
            </a:extLst>
          </p:cNvPr>
          <p:cNvSpPr>
            <a:spLocks noGrp="1"/>
          </p:cNvSpPr>
          <p:nvPr>
            <p:ph idx="1"/>
          </p:nvPr>
        </p:nvSpPr>
        <p:spPr/>
        <p:txBody>
          <a:bodyPr>
            <a:normAutofit/>
          </a:bodyPr>
          <a:lstStyle/>
          <a:p>
            <a:pPr marL="0" indent="0">
              <a:buNone/>
            </a:pPr>
            <a:r>
              <a:rPr lang="en-US" dirty="0"/>
              <a:t>“A </a:t>
            </a:r>
            <a:r>
              <a:rPr lang="en-US" i="1" dirty="0"/>
              <a:t>Population</a:t>
            </a:r>
            <a:r>
              <a:rPr lang="en-US" dirty="0"/>
              <a:t> is used to describe the total membership of a group of people, objects or events based on characteristics, e.g. time and geographic boundaries.”</a:t>
            </a:r>
          </a:p>
          <a:p>
            <a:endParaRPr lang="en-US" dirty="0"/>
          </a:p>
          <a:p>
            <a:pPr marL="0" indent="0">
              <a:buNone/>
            </a:pPr>
            <a:r>
              <a:rPr lang="en-US" dirty="0"/>
              <a:t>Examples of populations are:</a:t>
            </a:r>
          </a:p>
          <a:p>
            <a:pPr marL="514350" indent="-514350">
              <a:buAutoNum type="arabicPeriod"/>
            </a:pPr>
            <a:r>
              <a:rPr lang="en-US" dirty="0"/>
              <a:t>Adult persons in the USA on 13 November 1956</a:t>
            </a:r>
          </a:p>
          <a:p>
            <a:pPr marL="514350" indent="-514350">
              <a:buAutoNum type="arabicPeriod"/>
            </a:pPr>
            <a:r>
              <a:rPr lang="en-US" dirty="0"/>
              <a:t>Computer companies in the US at the end of 2012</a:t>
            </a:r>
          </a:p>
          <a:p>
            <a:endParaRPr lang="en-US" dirty="0"/>
          </a:p>
        </p:txBody>
      </p:sp>
    </p:spTree>
    <p:extLst>
      <p:ext uri="{BB962C8B-B14F-4D97-AF65-F5344CB8AC3E}">
        <p14:creationId xmlns:p14="http://schemas.microsoft.com/office/powerpoint/2010/main" val="3710073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6B98-0E49-46BB-ADB5-7B7B44128F5B}"/>
              </a:ext>
            </a:extLst>
          </p:cNvPr>
          <p:cNvSpPr>
            <a:spLocks noGrp="1"/>
          </p:cNvSpPr>
          <p:nvPr>
            <p:ph type="title"/>
          </p:nvPr>
        </p:nvSpPr>
        <p:spPr/>
        <p:txBody>
          <a:bodyPr/>
          <a:lstStyle/>
          <a:p>
            <a:r>
              <a:rPr lang="en-US" dirty="0"/>
              <a:t>Unit Types</a:t>
            </a:r>
          </a:p>
        </p:txBody>
      </p:sp>
      <p:sp>
        <p:nvSpPr>
          <p:cNvPr id="3" name="Content Placeholder 2">
            <a:extLst>
              <a:ext uri="{FF2B5EF4-FFF2-40B4-BE49-F238E27FC236}">
                <a16:creationId xmlns:a16="http://schemas.microsoft.com/office/drawing/2014/main" id="{180669C0-6DAF-47DE-9B1B-9F2B8AFE37D5}"/>
              </a:ext>
            </a:extLst>
          </p:cNvPr>
          <p:cNvSpPr>
            <a:spLocks noGrp="1"/>
          </p:cNvSpPr>
          <p:nvPr>
            <p:ph idx="1"/>
          </p:nvPr>
        </p:nvSpPr>
        <p:spPr/>
        <p:txBody>
          <a:bodyPr>
            <a:normAutofit fontScale="92500" lnSpcReduction="10000"/>
          </a:bodyPr>
          <a:lstStyle/>
          <a:p>
            <a:pPr marL="0" indent="0">
              <a:buNone/>
            </a:pPr>
            <a:r>
              <a:rPr lang="en-US" dirty="0"/>
              <a:t>“A </a:t>
            </a:r>
            <a:r>
              <a:rPr lang="en-US" i="1" dirty="0"/>
              <a:t>Unit Type</a:t>
            </a:r>
            <a:r>
              <a:rPr lang="en-US" dirty="0"/>
              <a:t> is used to describe a class or group of </a:t>
            </a:r>
            <a:r>
              <a:rPr lang="en-US" i="1" dirty="0"/>
              <a:t>Units</a:t>
            </a:r>
            <a:r>
              <a:rPr lang="en-US" dirty="0"/>
              <a:t> based on a single characteristic, but with no specification of time and geography.  For example, the </a:t>
            </a:r>
            <a:r>
              <a:rPr lang="en-US" i="1" dirty="0"/>
              <a:t>Unit Type</a:t>
            </a:r>
            <a:r>
              <a:rPr lang="en-US" dirty="0"/>
              <a:t> of “Person” groups together a set of </a:t>
            </a:r>
            <a:r>
              <a:rPr lang="en-US" i="1" dirty="0"/>
              <a:t>Units</a:t>
            </a:r>
            <a:r>
              <a:rPr lang="en-US" dirty="0"/>
              <a:t> based on the characteristic that they are ‘Persons’.”</a:t>
            </a:r>
          </a:p>
          <a:p>
            <a:endParaRPr lang="en-US" dirty="0"/>
          </a:p>
          <a:p>
            <a:pPr marL="0" indent="0">
              <a:buNone/>
            </a:pPr>
            <a:r>
              <a:rPr lang="en-US" dirty="0"/>
              <a:t>A common usage of unit types is describing the unit which you are analyzing and is measured using Variables.</a:t>
            </a:r>
          </a:p>
          <a:p>
            <a:endParaRPr lang="en-US" dirty="0"/>
          </a:p>
          <a:p>
            <a:pPr marL="0" indent="0">
              <a:buNone/>
            </a:pPr>
            <a:r>
              <a:rPr lang="en-US" dirty="0"/>
              <a:t>Examples of unit types are:</a:t>
            </a:r>
          </a:p>
          <a:p>
            <a:pPr marL="514350" indent="-514350">
              <a:buAutoNum type="arabicPeriod"/>
            </a:pPr>
            <a:r>
              <a:rPr lang="en-US" dirty="0"/>
              <a:t>Person</a:t>
            </a:r>
          </a:p>
          <a:p>
            <a:pPr marL="514350" indent="-514350">
              <a:buAutoNum type="arabicPeriod"/>
            </a:pPr>
            <a:r>
              <a:rPr lang="en-US" dirty="0"/>
              <a:t>Business</a:t>
            </a:r>
          </a:p>
          <a:p>
            <a:endParaRPr lang="en-US" dirty="0"/>
          </a:p>
        </p:txBody>
      </p:sp>
    </p:spTree>
    <p:extLst>
      <p:ext uri="{BB962C8B-B14F-4D97-AF65-F5344CB8AC3E}">
        <p14:creationId xmlns:p14="http://schemas.microsoft.com/office/powerpoint/2010/main" val="4241180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6B98-0E49-46BB-ADB5-7B7B44128F5B}"/>
              </a:ext>
            </a:extLst>
          </p:cNvPr>
          <p:cNvSpPr>
            <a:spLocks noGrp="1"/>
          </p:cNvSpPr>
          <p:nvPr>
            <p:ph type="title"/>
          </p:nvPr>
        </p:nvSpPr>
        <p:spPr/>
        <p:txBody>
          <a:bodyPr/>
          <a:lstStyle/>
          <a:p>
            <a:r>
              <a:rPr lang="en-US" dirty="0"/>
              <a:t>Unit</a:t>
            </a:r>
          </a:p>
        </p:txBody>
      </p:sp>
      <p:sp>
        <p:nvSpPr>
          <p:cNvPr id="3" name="Content Placeholder 2">
            <a:extLst>
              <a:ext uri="{FF2B5EF4-FFF2-40B4-BE49-F238E27FC236}">
                <a16:creationId xmlns:a16="http://schemas.microsoft.com/office/drawing/2014/main" id="{180669C0-6DAF-47DE-9B1B-9F2B8AFE37D5}"/>
              </a:ext>
            </a:extLst>
          </p:cNvPr>
          <p:cNvSpPr>
            <a:spLocks noGrp="1"/>
          </p:cNvSpPr>
          <p:nvPr>
            <p:ph idx="1"/>
          </p:nvPr>
        </p:nvSpPr>
        <p:spPr/>
        <p:txBody>
          <a:bodyPr>
            <a:normAutofit/>
          </a:bodyPr>
          <a:lstStyle/>
          <a:p>
            <a:pPr marL="0" indent="0">
              <a:buNone/>
            </a:pPr>
            <a:r>
              <a:rPr lang="en-US" dirty="0"/>
              <a:t>Individual units that can be grouped together by a Unit Type.</a:t>
            </a:r>
          </a:p>
          <a:p>
            <a:endParaRPr lang="en-US" dirty="0"/>
          </a:p>
          <a:p>
            <a:pPr marL="0" indent="0">
              <a:buNone/>
            </a:pPr>
            <a:r>
              <a:rPr lang="en-US" dirty="0"/>
              <a:t>Examples of units are:</a:t>
            </a:r>
          </a:p>
          <a:p>
            <a:pPr marL="514350" indent="-514350">
              <a:buAutoNum type="arabicPeriod"/>
            </a:pPr>
            <a:r>
              <a:rPr lang="en-US" dirty="0"/>
              <a:t>The person </a:t>
            </a:r>
            <a:r>
              <a:rPr lang="en-US" dirty="0" err="1"/>
              <a:t>Jannik</a:t>
            </a:r>
            <a:r>
              <a:rPr lang="en-US" dirty="0"/>
              <a:t> V. Jensen</a:t>
            </a:r>
          </a:p>
          <a:p>
            <a:pPr marL="514350" indent="-514350">
              <a:buAutoNum type="arabicPeriod"/>
            </a:pPr>
            <a:r>
              <a:rPr lang="en-US" dirty="0"/>
              <a:t>The company Microsoft</a:t>
            </a:r>
          </a:p>
          <a:p>
            <a:endParaRPr lang="en-US" dirty="0"/>
          </a:p>
          <a:p>
            <a:pPr marL="0" indent="0">
              <a:buNone/>
            </a:pPr>
            <a:r>
              <a:rPr lang="en-US" dirty="0"/>
              <a:t>These could commonly be cases in a survey study.</a:t>
            </a:r>
          </a:p>
        </p:txBody>
      </p:sp>
    </p:spTree>
    <p:extLst>
      <p:ext uri="{BB962C8B-B14F-4D97-AF65-F5344CB8AC3E}">
        <p14:creationId xmlns:p14="http://schemas.microsoft.com/office/powerpoint/2010/main" val="362667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3F2DE-9981-4ADE-953D-D4FE9F375605}"/>
              </a:ext>
            </a:extLst>
          </p:cNvPr>
          <p:cNvSpPr>
            <a:spLocks noGrp="1"/>
          </p:cNvSpPr>
          <p:nvPr>
            <p:ph type="title"/>
          </p:nvPr>
        </p:nvSpPr>
        <p:spPr/>
        <p:txBody>
          <a:bodyPr/>
          <a:lstStyle/>
          <a:p>
            <a:r>
              <a:rPr lang="en-US" dirty="0"/>
              <a:t>Related Constructs</a:t>
            </a:r>
          </a:p>
        </p:txBody>
      </p:sp>
      <p:sp>
        <p:nvSpPr>
          <p:cNvPr id="3" name="Content Placeholder 2">
            <a:extLst>
              <a:ext uri="{FF2B5EF4-FFF2-40B4-BE49-F238E27FC236}">
                <a16:creationId xmlns:a16="http://schemas.microsoft.com/office/drawing/2014/main" id="{EBABE0E4-2939-45BB-82C5-06A1888DC0A3}"/>
              </a:ext>
            </a:extLst>
          </p:cNvPr>
          <p:cNvSpPr>
            <a:spLocks noGrp="1"/>
          </p:cNvSpPr>
          <p:nvPr>
            <p:ph idx="1"/>
          </p:nvPr>
        </p:nvSpPr>
        <p:spPr/>
        <p:txBody>
          <a:bodyPr>
            <a:normAutofit fontScale="92500" lnSpcReduction="20000"/>
          </a:bodyPr>
          <a:lstStyle/>
          <a:p>
            <a:pPr marL="0" indent="0">
              <a:buNone/>
            </a:pPr>
            <a:r>
              <a:rPr lang="en-US" dirty="0"/>
              <a:t>[ISSUE: SHOULD WE ALSO DISCUSS TAXONOMIES, OR ARE THEY COVERED BY GENERAL STATEMENTS?]</a:t>
            </a:r>
          </a:p>
          <a:p>
            <a:r>
              <a:rPr lang="en-US" dirty="0"/>
              <a:t>There are several ways of organizing, defining, and relating ideas:</a:t>
            </a:r>
          </a:p>
          <a:p>
            <a:pPr lvl="1"/>
            <a:r>
              <a:rPr lang="en-US" dirty="0"/>
              <a:t>Thesauri</a:t>
            </a:r>
          </a:p>
          <a:p>
            <a:pPr lvl="1"/>
            <a:r>
              <a:rPr lang="en-US" dirty="0"/>
              <a:t>Controlled Vocabularies (CVs)</a:t>
            </a:r>
          </a:p>
          <a:p>
            <a:pPr lvl="1"/>
            <a:r>
              <a:rPr lang="en-US" dirty="0"/>
              <a:t>Set of Keywords</a:t>
            </a:r>
          </a:p>
          <a:p>
            <a:pPr lvl="1"/>
            <a:r>
              <a:rPr lang="en-US" dirty="0"/>
              <a:t>Subjects</a:t>
            </a:r>
          </a:p>
          <a:p>
            <a:pPr lvl="1"/>
            <a:r>
              <a:rPr lang="en-US" dirty="0"/>
              <a:t>Ontologies</a:t>
            </a:r>
          </a:p>
          <a:p>
            <a:pPr lvl="1"/>
            <a:r>
              <a:rPr lang="en-US" dirty="0"/>
              <a:t>Classifications</a:t>
            </a:r>
          </a:p>
          <a:p>
            <a:pPr lvl="1"/>
            <a:r>
              <a:rPr lang="en-US" dirty="0"/>
              <a:t>Statistical Classifications (a specialized type of classification)</a:t>
            </a:r>
          </a:p>
          <a:p>
            <a:r>
              <a:rPr lang="en-US" dirty="0"/>
              <a:t>Some of these exist in DDI – others do not, depending on the version of the standard. It is important to understand which are used in DDI and how they are used.</a:t>
            </a:r>
          </a:p>
          <a:p>
            <a:pPr marL="0" indent="0">
              <a:buNone/>
            </a:pPr>
            <a:endParaRPr lang="en-US" dirty="0"/>
          </a:p>
        </p:txBody>
      </p:sp>
    </p:spTree>
    <p:extLst>
      <p:ext uri="{BB962C8B-B14F-4D97-AF65-F5344CB8AC3E}">
        <p14:creationId xmlns:p14="http://schemas.microsoft.com/office/powerpoint/2010/main" val="595914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1331B2E5-EB46-4DDD-AD95-1913D0953381}"/>
              </a:ext>
            </a:extLst>
          </p:cNvPr>
          <p:cNvSpPr/>
          <p:nvPr/>
        </p:nvSpPr>
        <p:spPr>
          <a:xfrm>
            <a:off x="3644343" y="872170"/>
            <a:ext cx="271669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Concept System</a:t>
            </a:r>
          </a:p>
        </p:txBody>
      </p:sp>
      <p:sp>
        <p:nvSpPr>
          <p:cNvPr id="7" name="Oval 6">
            <a:extLst>
              <a:ext uri="{FF2B5EF4-FFF2-40B4-BE49-F238E27FC236}">
                <a16:creationId xmlns:a16="http://schemas.microsoft.com/office/drawing/2014/main" id="{7E6D6551-2BD0-47E4-961F-18D4DFAA8AC3}"/>
              </a:ext>
            </a:extLst>
          </p:cNvPr>
          <p:cNvSpPr/>
          <p:nvPr/>
        </p:nvSpPr>
        <p:spPr>
          <a:xfrm>
            <a:off x="768622" y="2915841"/>
            <a:ext cx="2875721" cy="12788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Classification</a:t>
            </a:r>
          </a:p>
          <a:p>
            <a:pPr algn="ctr"/>
            <a:r>
              <a:rPr lang="en-US" dirty="0"/>
              <a:t>- Levelled, complex</a:t>
            </a:r>
          </a:p>
        </p:txBody>
      </p:sp>
      <p:sp>
        <p:nvSpPr>
          <p:cNvPr id="8" name="Oval 7">
            <a:extLst>
              <a:ext uri="{FF2B5EF4-FFF2-40B4-BE49-F238E27FC236}">
                <a16:creationId xmlns:a16="http://schemas.microsoft.com/office/drawing/2014/main" id="{128C0934-0847-486B-92CF-51375B3BE4C3}"/>
              </a:ext>
            </a:extLst>
          </p:cNvPr>
          <p:cNvSpPr/>
          <p:nvPr/>
        </p:nvSpPr>
        <p:spPr>
          <a:xfrm>
            <a:off x="3469034" y="3881137"/>
            <a:ext cx="3067311" cy="1444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Ontology</a:t>
            </a:r>
          </a:p>
          <a:p>
            <a:pPr marL="285750" indent="-285750" algn="ctr">
              <a:buFontTx/>
              <a:buChar char="-"/>
            </a:pPr>
            <a:r>
              <a:rPr lang="en-US" dirty="0"/>
              <a:t>Graph/hierarchy, complex</a:t>
            </a:r>
          </a:p>
          <a:p>
            <a:pPr marL="285750" indent="-285750">
              <a:buFontTx/>
              <a:buChar char="-"/>
            </a:pPr>
            <a:r>
              <a:rPr lang="en-US" dirty="0"/>
              <a:t>Rich relationships</a:t>
            </a:r>
          </a:p>
          <a:p>
            <a:pPr marL="285750" indent="-285750" algn="ctr">
              <a:buFontTx/>
              <a:buChar char="-"/>
            </a:pPr>
            <a:endParaRPr lang="en-US" dirty="0"/>
          </a:p>
        </p:txBody>
      </p:sp>
      <p:sp>
        <p:nvSpPr>
          <p:cNvPr id="9" name="Oval 8">
            <a:extLst>
              <a:ext uri="{FF2B5EF4-FFF2-40B4-BE49-F238E27FC236}">
                <a16:creationId xmlns:a16="http://schemas.microsoft.com/office/drawing/2014/main" id="{DC143126-8A39-4A78-BE27-42334BBA653E}"/>
              </a:ext>
            </a:extLst>
          </p:cNvPr>
          <p:cNvSpPr/>
          <p:nvPr/>
        </p:nvSpPr>
        <p:spPr>
          <a:xfrm>
            <a:off x="5591039" y="2228117"/>
            <a:ext cx="2875721" cy="1444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Thesaurus</a:t>
            </a:r>
          </a:p>
          <a:p>
            <a:pPr algn="ctr"/>
            <a:r>
              <a:rPr lang="en-US" dirty="0"/>
              <a:t>- Hierarchy/limited graph</a:t>
            </a:r>
          </a:p>
        </p:txBody>
      </p:sp>
      <p:sp>
        <p:nvSpPr>
          <p:cNvPr id="10" name="Oval 9">
            <a:extLst>
              <a:ext uri="{FF2B5EF4-FFF2-40B4-BE49-F238E27FC236}">
                <a16:creationId xmlns:a16="http://schemas.microsoft.com/office/drawing/2014/main" id="{0B8FB451-0200-4CD1-9CA2-7D03483121ED}"/>
              </a:ext>
            </a:extLst>
          </p:cNvPr>
          <p:cNvSpPr/>
          <p:nvPr/>
        </p:nvSpPr>
        <p:spPr>
          <a:xfrm>
            <a:off x="246959" y="4801152"/>
            <a:ext cx="3743738" cy="19414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Statistical Classification</a:t>
            </a:r>
          </a:p>
          <a:p>
            <a:pPr marL="285750" indent="-285750" algn="ctr">
              <a:buFontTx/>
              <a:buChar char="-"/>
            </a:pPr>
            <a:r>
              <a:rPr lang="en-US" dirty="0"/>
              <a:t>Levelled (even), complex</a:t>
            </a:r>
          </a:p>
          <a:p>
            <a:pPr marL="285750" indent="-285750" algn="ctr">
              <a:buFontTx/>
              <a:buChar char="-"/>
            </a:pPr>
            <a:r>
              <a:rPr lang="en-US" dirty="0"/>
              <a:t>Mutually exclusive, jointly exhaustive</a:t>
            </a:r>
          </a:p>
        </p:txBody>
      </p:sp>
      <p:cxnSp>
        <p:nvCxnSpPr>
          <p:cNvPr id="16" name="Straight Connector 15">
            <a:extLst>
              <a:ext uri="{FF2B5EF4-FFF2-40B4-BE49-F238E27FC236}">
                <a16:creationId xmlns:a16="http://schemas.microsoft.com/office/drawing/2014/main" id="{3203DD70-5303-44D3-9D4A-222EE9A807C8}"/>
              </a:ext>
            </a:extLst>
          </p:cNvPr>
          <p:cNvCxnSpPr>
            <a:cxnSpLocks/>
            <a:stCxn id="6" idx="3"/>
            <a:endCxn id="7" idx="7"/>
          </p:cNvCxnSpPr>
          <p:nvPr/>
        </p:nvCxnSpPr>
        <p:spPr>
          <a:xfrm flipH="1">
            <a:off x="3223203" y="1652659"/>
            <a:ext cx="818991" cy="145046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845BA53-07BC-4AE6-8E2D-2C1194B031AD}"/>
              </a:ext>
            </a:extLst>
          </p:cNvPr>
          <p:cNvCxnSpPr>
            <a:cxnSpLocks/>
            <a:stCxn id="6" idx="4"/>
            <a:endCxn id="8" idx="0"/>
          </p:cNvCxnSpPr>
          <p:nvPr/>
        </p:nvCxnSpPr>
        <p:spPr>
          <a:xfrm flipH="1">
            <a:off x="5002690" y="1786570"/>
            <a:ext cx="1" cy="209456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5EEB4A8-CBBA-4831-8701-6F7C0D7571DD}"/>
              </a:ext>
            </a:extLst>
          </p:cNvPr>
          <p:cNvCxnSpPr>
            <a:cxnSpLocks/>
            <a:stCxn id="6" idx="5"/>
            <a:endCxn id="9" idx="0"/>
          </p:cNvCxnSpPr>
          <p:nvPr/>
        </p:nvCxnSpPr>
        <p:spPr>
          <a:xfrm>
            <a:off x="5963187" y="1652659"/>
            <a:ext cx="1065713" cy="5754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CB320C9-77D6-41D6-B73E-596E93CD3155}"/>
              </a:ext>
            </a:extLst>
          </p:cNvPr>
          <p:cNvCxnSpPr>
            <a:cxnSpLocks/>
            <a:stCxn id="7" idx="4"/>
            <a:endCxn id="10" idx="0"/>
          </p:cNvCxnSpPr>
          <p:nvPr/>
        </p:nvCxnSpPr>
        <p:spPr>
          <a:xfrm flipH="1">
            <a:off x="2118828" y="4194675"/>
            <a:ext cx="87655" cy="60647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E04196A-0A2A-4D20-A05F-C6209B2AA542}"/>
              </a:ext>
            </a:extLst>
          </p:cNvPr>
          <p:cNvSpPr txBox="1"/>
          <p:nvPr/>
        </p:nvSpPr>
        <p:spPr>
          <a:xfrm>
            <a:off x="192383" y="79350"/>
            <a:ext cx="5178212" cy="646331"/>
          </a:xfrm>
          <a:prstGeom prst="rect">
            <a:avLst/>
          </a:prstGeom>
          <a:noFill/>
        </p:spPr>
        <p:txBody>
          <a:bodyPr wrap="none" rtlCol="0">
            <a:spAutoFit/>
          </a:bodyPr>
          <a:lstStyle/>
          <a:p>
            <a:r>
              <a:rPr lang="en-US" sz="3600" b="1" dirty="0"/>
              <a:t>Usage of Concept Systems</a:t>
            </a:r>
          </a:p>
        </p:txBody>
      </p:sp>
      <p:sp>
        <p:nvSpPr>
          <p:cNvPr id="23" name="Rectangle 22">
            <a:extLst>
              <a:ext uri="{FF2B5EF4-FFF2-40B4-BE49-F238E27FC236}">
                <a16:creationId xmlns:a16="http://schemas.microsoft.com/office/drawing/2014/main" id="{1138D53E-8C76-4E22-A174-8B52555177E8}"/>
              </a:ext>
            </a:extLst>
          </p:cNvPr>
          <p:cNvSpPr/>
          <p:nvPr/>
        </p:nvSpPr>
        <p:spPr>
          <a:xfrm>
            <a:off x="9791904" y="1786570"/>
            <a:ext cx="1537252" cy="1113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Controlled Vocabulary</a:t>
            </a:r>
          </a:p>
        </p:txBody>
      </p:sp>
      <p:sp>
        <p:nvSpPr>
          <p:cNvPr id="24" name="Rectangle 23">
            <a:extLst>
              <a:ext uri="{FF2B5EF4-FFF2-40B4-BE49-F238E27FC236}">
                <a16:creationId xmlns:a16="http://schemas.microsoft.com/office/drawing/2014/main" id="{48F46045-BAE0-4B2F-97A5-615BDFF6778B}"/>
              </a:ext>
            </a:extLst>
          </p:cNvPr>
          <p:cNvSpPr/>
          <p:nvPr/>
        </p:nvSpPr>
        <p:spPr>
          <a:xfrm>
            <a:off x="9826544" y="4521467"/>
            <a:ext cx="1537252" cy="1113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Codelist</a:t>
            </a:r>
            <a:endParaRPr lang="en-US" dirty="0"/>
          </a:p>
        </p:txBody>
      </p:sp>
      <p:sp>
        <p:nvSpPr>
          <p:cNvPr id="25" name="Rectangle 24">
            <a:extLst>
              <a:ext uri="{FF2B5EF4-FFF2-40B4-BE49-F238E27FC236}">
                <a16:creationId xmlns:a16="http://schemas.microsoft.com/office/drawing/2014/main" id="{125F945E-AA2A-4531-990D-79AA6F40A94B}"/>
              </a:ext>
            </a:extLst>
          </p:cNvPr>
          <p:cNvSpPr/>
          <p:nvPr/>
        </p:nvSpPr>
        <p:spPr>
          <a:xfrm>
            <a:off x="9824706" y="3144441"/>
            <a:ext cx="1537252" cy="1113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Keywords</a:t>
            </a:r>
          </a:p>
        </p:txBody>
      </p:sp>
      <p:sp>
        <p:nvSpPr>
          <p:cNvPr id="26" name="Left Brace 25">
            <a:extLst>
              <a:ext uri="{FF2B5EF4-FFF2-40B4-BE49-F238E27FC236}">
                <a16:creationId xmlns:a16="http://schemas.microsoft.com/office/drawing/2014/main" id="{CA5FB18B-8D3E-42DA-A6B5-2B2C413F76A7}"/>
              </a:ext>
            </a:extLst>
          </p:cNvPr>
          <p:cNvSpPr/>
          <p:nvPr/>
        </p:nvSpPr>
        <p:spPr>
          <a:xfrm rot="10800000">
            <a:off x="8560904" y="802311"/>
            <a:ext cx="675853" cy="5412958"/>
          </a:xfrm>
          <a:prstGeom prst="leftBrace">
            <a:avLst>
              <a:gd name="adj1" fmla="val 8333"/>
              <a:gd name="adj2" fmla="val 54976"/>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6BCBADF7-51AD-4938-AF9A-BDBB37630261}"/>
              </a:ext>
            </a:extLst>
          </p:cNvPr>
          <p:cNvSpPr txBox="1"/>
          <p:nvPr/>
        </p:nvSpPr>
        <p:spPr>
          <a:xfrm>
            <a:off x="9113888" y="769735"/>
            <a:ext cx="1817357" cy="830997"/>
          </a:xfrm>
          <a:prstGeom prst="rect">
            <a:avLst/>
          </a:prstGeom>
          <a:noFill/>
        </p:spPr>
        <p:txBody>
          <a:bodyPr wrap="none" rtlCol="0">
            <a:spAutoFit/>
          </a:bodyPr>
          <a:lstStyle/>
          <a:p>
            <a:r>
              <a:rPr lang="en-US" sz="2400" dirty="0">
                <a:solidFill>
                  <a:srgbClr val="FF0000"/>
                </a:solidFill>
              </a:rPr>
              <a:t>May provide </a:t>
            </a:r>
          </a:p>
          <a:p>
            <a:r>
              <a:rPr lang="en-US" sz="2400" dirty="0">
                <a:solidFill>
                  <a:srgbClr val="FF0000"/>
                </a:solidFill>
              </a:rPr>
              <a:t>basis for:</a:t>
            </a:r>
          </a:p>
        </p:txBody>
      </p:sp>
      <p:sp>
        <p:nvSpPr>
          <p:cNvPr id="2" name="TextBox 1">
            <a:extLst>
              <a:ext uri="{FF2B5EF4-FFF2-40B4-BE49-F238E27FC236}">
                <a16:creationId xmlns:a16="http://schemas.microsoft.com/office/drawing/2014/main" id="{93C131F2-22B7-47EE-AACA-9687443BCE9F}"/>
              </a:ext>
            </a:extLst>
          </p:cNvPr>
          <p:cNvSpPr txBox="1"/>
          <p:nvPr/>
        </p:nvSpPr>
        <p:spPr>
          <a:xfrm>
            <a:off x="503583" y="1600732"/>
            <a:ext cx="3178434" cy="1200329"/>
          </a:xfrm>
          <a:prstGeom prst="rect">
            <a:avLst/>
          </a:prstGeom>
          <a:noFill/>
        </p:spPr>
        <p:txBody>
          <a:bodyPr wrap="none" rtlCol="0">
            <a:spAutoFit/>
          </a:bodyPr>
          <a:lstStyle/>
          <a:p>
            <a:r>
              <a:rPr lang="en-US" dirty="0"/>
              <a:t>[CHECK SUB-BULLETS? SHOULD </a:t>
            </a:r>
          </a:p>
          <a:p>
            <a:r>
              <a:rPr lang="en-US" dirty="0"/>
              <a:t>THESE BE ABOUT USE OR</a:t>
            </a:r>
          </a:p>
          <a:p>
            <a:r>
              <a:rPr lang="en-US" dirty="0"/>
              <a:t> STRUCTURE? WHAT ABOUT </a:t>
            </a:r>
          </a:p>
          <a:p>
            <a:r>
              <a:rPr lang="en-US" dirty="0"/>
              <a:t>SUBJECTS?]</a:t>
            </a:r>
          </a:p>
        </p:txBody>
      </p:sp>
    </p:spTree>
    <p:extLst>
      <p:ext uri="{BB962C8B-B14F-4D97-AF65-F5344CB8AC3E}">
        <p14:creationId xmlns:p14="http://schemas.microsoft.com/office/powerpoint/2010/main" val="1133821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2CA71-EEE2-4DB5-89E2-F9AC6EB40DAB}"/>
              </a:ext>
            </a:extLst>
          </p:cNvPr>
          <p:cNvSpPr>
            <a:spLocks noGrp="1"/>
          </p:cNvSpPr>
          <p:nvPr>
            <p:ph type="title"/>
          </p:nvPr>
        </p:nvSpPr>
        <p:spPr/>
        <p:txBody>
          <a:bodyPr/>
          <a:lstStyle/>
          <a:p>
            <a:r>
              <a:rPr lang="en-US" dirty="0"/>
              <a:t>Controlled Vocabularies, Subjects, and Keywords</a:t>
            </a:r>
          </a:p>
        </p:txBody>
      </p:sp>
      <p:sp>
        <p:nvSpPr>
          <p:cNvPr id="3" name="Content Placeholder 2">
            <a:extLst>
              <a:ext uri="{FF2B5EF4-FFF2-40B4-BE49-F238E27FC236}">
                <a16:creationId xmlns:a16="http://schemas.microsoft.com/office/drawing/2014/main" id="{D205A59E-6161-4C65-B09B-13F3A5F2CFA8}"/>
              </a:ext>
            </a:extLst>
          </p:cNvPr>
          <p:cNvSpPr>
            <a:spLocks noGrp="1"/>
          </p:cNvSpPr>
          <p:nvPr>
            <p:ph idx="1"/>
          </p:nvPr>
        </p:nvSpPr>
        <p:spPr/>
        <p:txBody>
          <a:bodyPr>
            <a:normAutofit fontScale="77500" lnSpcReduction="20000"/>
          </a:bodyPr>
          <a:lstStyle/>
          <a:p>
            <a:pPr marL="0" indent="0">
              <a:buNone/>
            </a:pPr>
            <a:r>
              <a:rPr lang="en-US" dirty="0"/>
              <a:t>[IMPROVE WORDING FOR FIRST BULLET – TOO CIRCULAR; MAKE MORE LIKE OTHERS]</a:t>
            </a:r>
          </a:p>
          <a:p>
            <a:endParaRPr lang="en-US" dirty="0"/>
          </a:p>
          <a:p>
            <a:r>
              <a:rPr lang="en-US" dirty="0"/>
              <a:t>Controlled Vocabularies (CVs) are lists of controlled terms. They exist in DDI, but are always developed/chosen by the user. DDI provides useful (but not required) CVs for some purposes.</a:t>
            </a:r>
          </a:p>
          <a:p>
            <a:pPr lvl="1"/>
            <a:r>
              <a:rPr lang="en-US" dirty="0"/>
              <a:t>CVs may be based on other </a:t>
            </a:r>
            <a:r>
              <a:rPr lang="en-US" dirty="0" err="1"/>
              <a:t>Codelists</a:t>
            </a:r>
            <a:r>
              <a:rPr lang="en-US" dirty="0"/>
              <a:t>, classifications, ontologies, thesauri, etc. but are not complete formalizations of these sources. (The CVs do not generally contain all structural and relationship information).</a:t>
            </a:r>
          </a:p>
          <a:p>
            <a:r>
              <a:rPr lang="en-US" dirty="0"/>
              <a:t>Keywords are terms used by DDI to support searches. This is their only function in the standard. </a:t>
            </a:r>
          </a:p>
          <a:p>
            <a:pPr lvl="1"/>
            <a:r>
              <a:rPr lang="en-US" dirty="0"/>
              <a:t>They are terms associated with studies and some other resources in DDI (they are a form of topical classification). They may be based on </a:t>
            </a:r>
            <a:r>
              <a:rPr lang="en-US" dirty="0" err="1"/>
              <a:t>Codelists</a:t>
            </a:r>
            <a:r>
              <a:rPr lang="en-US" dirty="0"/>
              <a:t>, classifications, CVs, ontologies, thesauri, taxonomies or other sources of useful terms, but are not formalizations of these.</a:t>
            </a:r>
          </a:p>
          <a:p>
            <a:r>
              <a:rPr lang="en-US" dirty="0"/>
              <a:t>“Subjects” exist in DDI to describe the topical coverage of studies/datasets. They provide support for the use of formal constructs and textual descriptions.</a:t>
            </a:r>
          </a:p>
        </p:txBody>
      </p:sp>
    </p:spTree>
    <p:extLst>
      <p:ext uri="{BB962C8B-B14F-4D97-AF65-F5344CB8AC3E}">
        <p14:creationId xmlns:p14="http://schemas.microsoft.com/office/powerpoint/2010/main" val="520420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8897-F174-4E57-8346-C3061CC53C61}"/>
              </a:ext>
            </a:extLst>
          </p:cNvPr>
          <p:cNvSpPr>
            <a:spLocks noGrp="1"/>
          </p:cNvSpPr>
          <p:nvPr>
            <p:ph type="title"/>
          </p:nvPr>
        </p:nvSpPr>
        <p:spPr/>
        <p:txBody>
          <a:bodyPr/>
          <a:lstStyle/>
          <a:p>
            <a:r>
              <a:rPr lang="en-US" dirty="0"/>
              <a:t>Concept Systems</a:t>
            </a:r>
          </a:p>
        </p:txBody>
      </p:sp>
      <p:sp>
        <p:nvSpPr>
          <p:cNvPr id="3" name="Content Placeholder 2">
            <a:extLst>
              <a:ext uri="{FF2B5EF4-FFF2-40B4-BE49-F238E27FC236}">
                <a16:creationId xmlns:a16="http://schemas.microsoft.com/office/drawing/2014/main" id="{6F1194E7-67C5-4C58-8143-61AA3A5E530A}"/>
              </a:ext>
            </a:extLst>
          </p:cNvPr>
          <p:cNvSpPr>
            <a:spLocks noGrp="1"/>
          </p:cNvSpPr>
          <p:nvPr>
            <p:ph idx="1"/>
          </p:nvPr>
        </p:nvSpPr>
        <p:spPr/>
        <p:txBody>
          <a:bodyPr/>
          <a:lstStyle/>
          <a:p>
            <a:r>
              <a:rPr lang="en-US" dirty="0"/>
              <a:t>Concepts can be organized into systems – sets of concepts with specific relationships between and among them.</a:t>
            </a:r>
          </a:p>
          <a:p>
            <a:r>
              <a:rPr lang="en-US" dirty="0"/>
              <a:t>There are several examples of this, including thesauri, classifications, ontologies, vocabularies, and other similar types of schemes.</a:t>
            </a:r>
          </a:p>
          <a:p>
            <a:r>
              <a:rPr lang="en-US" dirty="0"/>
              <a:t>Some of these are of particular interest because of their application to data. These are either directly supported within DDI, or are complementary to it.</a:t>
            </a:r>
          </a:p>
        </p:txBody>
      </p:sp>
    </p:spTree>
    <p:extLst>
      <p:ext uri="{BB962C8B-B14F-4D97-AF65-F5344CB8AC3E}">
        <p14:creationId xmlns:p14="http://schemas.microsoft.com/office/powerpoint/2010/main" val="2955178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AA9D-A6F5-431B-B80E-A77C81B3CDCF}"/>
              </a:ext>
            </a:extLst>
          </p:cNvPr>
          <p:cNvSpPr>
            <a:spLocks noGrp="1"/>
          </p:cNvSpPr>
          <p:nvPr>
            <p:ph type="title"/>
          </p:nvPr>
        </p:nvSpPr>
        <p:spPr/>
        <p:txBody>
          <a:bodyPr/>
          <a:lstStyle/>
          <a:p>
            <a:r>
              <a:rPr lang="en-US" dirty="0"/>
              <a:t>Thesauri</a:t>
            </a:r>
          </a:p>
        </p:txBody>
      </p:sp>
      <p:sp>
        <p:nvSpPr>
          <p:cNvPr id="3" name="Content Placeholder 2">
            <a:extLst>
              <a:ext uri="{FF2B5EF4-FFF2-40B4-BE49-F238E27FC236}">
                <a16:creationId xmlns:a16="http://schemas.microsoft.com/office/drawing/2014/main" id="{1E82A13B-C9E4-4EE7-BF69-1BE7C351227E}"/>
              </a:ext>
            </a:extLst>
          </p:cNvPr>
          <p:cNvSpPr>
            <a:spLocks noGrp="1"/>
          </p:cNvSpPr>
          <p:nvPr>
            <p:ph idx="1"/>
          </p:nvPr>
        </p:nvSpPr>
        <p:spPr/>
        <p:txBody>
          <a:bodyPr>
            <a:normAutofit fontScale="77500" lnSpcReduction="20000"/>
          </a:bodyPr>
          <a:lstStyle/>
          <a:p>
            <a:pPr marL="0" indent="0">
              <a:buNone/>
            </a:pPr>
            <a:r>
              <a:rPr lang="en-US" dirty="0"/>
              <a:t>[ISSUE: USE MESH HEADINGS AS AN EXAMPLE? THEY ARE DESCRIBED/PRESENTED AS A CV, A THESAURUS, AND AN ONTOLOGY IN DIFFERENT VERSIONS. SKIP? USE OTHER EXAMPLE?]</a:t>
            </a:r>
          </a:p>
          <a:p>
            <a:endParaRPr lang="en-US" dirty="0"/>
          </a:p>
          <a:p>
            <a:r>
              <a:rPr lang="en-US" dirty="0"/>
              <a:t>Thesauri are concept systems which are largely hierarchical, and in which the various subject headings (or similar concepts) are organized topically, and often with “narrower than,” “broader than,” and “related to” relationships. They function in this sense as non-hierarchical graphs.</a:t>
            </a:r>
          </a:p>
          <a:p>
            <a:pPr lvl="1"/>
            <a:r>
              <a:rPr lang="en-US" dirty="0"/>
              <a:t>ELSST is a common example within Social Science in Europe.</a:t>
            </a:r>
          </a:p>
          <a:p>
            <a:r>
              <a:rPr lang="en-US" dirty="0"/>
              <a:t>Some thesauri are more general in their intended use, being a structured set of concepts and their definitions within a particular field [cite GESIS thesaurus or other…]</a:t>
            </a:r>
          </a:p>
          <a:p>
            <a:r>
              <a:rPr lang="en-US" dirty="0"/>
              <a:t>They are not used to represent responses to questions or variable values in the way that formal ontologies and classifications are often used.</a:t>
            </a:r>
          </a:p>
          <a:p>
            <a:r>
              <a:rPr lang="en-US" dirty="0"/>
              <a:t>They can be represented in DDI as Concept Schemes.</a:t>
            </a:r>
          </a:p>
        </p:txBody>
      </p:sp>
    </p:spTree>
    <p:extLst>
      <p:ext uri="{BB962C8B-B14F-4D97-AF65-F5344CB8AC3E}">
        <p14:creationId xmlns:p14="http://schemas.microsoft.com/office/powerpoint/2010/main" val="179067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E6550-BB23-4808-B347-3B703F2075F7}"/>
              </a:ext>
            </a:extLst>
          </p:cNvPr>
          <p:cNvSpPr>
            <a:spLocks noGrp="1"/>
          </p:cNvSpPr>
          <p:nvPr>
            <p:ph type="ctrTitle"/>
          </p:nvPr>
        </p:nvSpPr>
        <p:spPr>
          <a:xfrm>
            <a:off x="1895061" y="1827142"/>
            <a:ext cx="9144000" cy="1495426"/>
          </a:xfrm>
        </p:spPr>
        <p:txBody>
          <a:bodyPr>
            <a:normAutofit/>
          </a:bodyPr>
          <a:lstStyle/>
          <a:p>
            <a:r>
              <a:rPr lang="en-US" sz="4400" b="1" dirty="0"/>
              <a:t>Foundational DDI Metadata: Concepts and Their Use</a:t>
            </a:r>
          </a:p>
        </p:txBody>
      </p:sp>
      <p:sp>
        <p:nvSpPr>
          <p:cNvPr id="3" name="Subtitle 2">
            <a:extLst>
              <a:ext uri="{FF2B5EF4-FFF2-40B4-BE49-F238E27FC236}">
                <a16:creationId xmlns:a16="http://schemas.microsoft.com/office/drawing/2014/main" id="{CC33158A-3D64-41B8-AE08-39C3C788732B}"/>
              </a:ext>
            </a:extLst>
          </p:cNvPr>
          <p:cNvSpPr>
            <a:spLocks noGrp="1"/>
          </p:cNvSpPr>
          <p:nvPr>
            <p:ph type="subTitle" idx="1"/>
          </p:nvPr>
        </p:nvSpPr>
        <p:spPr>
          <a:xfrm>
            <a:off x="1524000" y="3837918"/>
            <a:ext cx="9144000" cy="1655762"/>
          </a:xfrm>
        </p:spPr>
        <p:txBody>
          <a:bodyPr/>
          <a:lstStyle/>
          <a:p>
            <a:r>
              <a:rPr lang="en-US" dirty="0"/>
              <a:t>Schloss </a:t>
            </a:r>
            <a:r>
              <a:rPr lang="en-US" dirty="0" err="1"/>
              <a:t>Dagstuhl</a:t>
            </a:r>
            <a:r>
              <a:rPr lang="en-US" dirty="0"/>
              <a:t>, </a:t>
            </a:r>
            <a:r>
              <a:rPr lang="en-US" dirty="0" err="1"/>
              <a:t>Wadern</a:t>
            </a:r>
            <a:r>
              <a:rPr lang="en-US" dirty="0"/>
              <a:t>, Germany</a:t>
            </a:r>
          </a:p>
          <a:p>
            <a:r>
              <a:rPr lang="en-US" dirty="0"/>
              <a:t>September 26, 2018</a:t>
            </a:r>
          </a:p>
        </p:txBody>
      </p:sp>
    </p:spTree>
    <p:extLst>
      <p:ext uri="{BB962C8B-B14F-4D97-AF65-F5344CB8AC3E}">
        <p14:creationId xmlns:p14="http://schemas.microsoft.com/office/powerpoint/2010/main" val="3423246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6E6F6-C1A0-4156-B7E3-16A63BD2E24D}"/>
              </a:ext>
            </a:extLst>
          </p:cNvPr>
          <p:cNvSpPr>
            <a:spLocks noGrp="1"/>
          </p:cNvSpPr>
          <p:nvPr>
            <p:ph type="title"/>
          </p:nvPr>
        </p:nvSpPr>
        <p:spPr/>
        <p:txBody>
          <a:bodyPr/>
          <a:lstStyle/>
          <a:p>
            <a:r>
              <a:rPr lang="en-US" dirty="0"/>
              <a:t>Ontologies</a:t>
            </a:r>
          </a:p>
        </p:txBody>
      </p:sp>
      <p:sp>
        <p:nvSpPr>
          <p:cNvPr id="3" name="Content Placeholder 2">
            <a:extLst>
              <a:ext uri="{FF2B5EF4-FFF2-40B4-BE49-F238E27FC236}">
                <a16:creationId xmlns:a16="http://schemas.microsoft.com/office/drawing/2014/main" id="{4EC9C7C0-6231-4EB7-9D17-0E8E2AACF0E3}"/>
              </a:ext>
            </a:extLst>
          </p:cNvPr>
          <p:cNvSpPr>
            <a:spLocks noGrp="1"/>
          </p:cNvSpPr>
          <p:nvPr>
            <p:ph idx="1"/>
          </p:nvPr>
        </p:nvSpPr>
        <p:spPr/>
        <p:txBody>
          <a:bodyPr>
            <a:normAutofit fontScale="92500" lnSpcReduction="10000"/>
          </a:bodyPr>
          <a:lstStyle/>
          <a:p>
            <a:r>
              <a:rPr lang="en-US" dirty="0"/>
              <a:t>Ontologies are concept systems which characterize and describe the complex relationships between and among entities within a domain.</a:t>
            </a:r>
          </a:p>
          <a:p>
            <a:r>
              <a:rPr lang="en-US" dirty="0"/>
              <a:t>Ontologies have become an extremely popular way of organizing concepts within many different domains, especially in combination with RDF/Linked Data technologies</a:t>
            </a:r>
          </a:p>
          <a:p>
            <a:r>
              <a:rPr lang="en-US" dirty="0"/>
              <a:t>Often contain complex structures (may be levelled or organized as graphs) with rich sets of specific relationships identified between the objects and concepts they describe</a:t>
            </a:r>
          </a:p>
          <a:p>
            <a:pPr lvl="1"/>
            <a:r>
              <a:rPr lang="en-US" dirty="0"/>
              <a:t>Often support logical inferencing</a:t>
            </a:r>
          </a:p>
          <a:p>
            <a:r>
              <a:rPr lang="en-US" dirty="0"/>
              <a:t>They are not explicitly supported within DDI, but have many applications when expressed as sets of keywords, CVs, or </a:t>
            </a:r>
            <a:r>
              <a:rPr lang="en-US" dirty="0" err="1"/>
              <a:t>codelists</a:t>
            </a:r>
            <a:r>
              <a:rPr lang="en-US" dirty="0"/>
              <a:t> (generally involving a reduction of the full set of relationships and other information).</a:t>
            </a:r>
          </a:p>
        </p:txBody>
      </p:sp>
    </p:spTree>
    <p:extLst>
      <p:ext uri="{BB962C8B-B14F-4D97-AF65-F5344CB8AC3E}">
        <p14:creationId xmlns:p14="http://schemas.microsoft.com/office/powerpoint/2010/main" val="2842511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27680-1B8B-488A-83A4-9D91128B81D4}"/>
              </a:ext>
            </a:extLst>
          </p:cNvPr>
          <p:cNvSpPr>
            <a:spLocks noGrp="1"/>
          </p:cNvSpPr>
          <p:nvPr>
            <p:ph type="title"/>
          </p:nvPr>
        </p:nvSpPr>
        <p:spPr/>
        <p:txBody>
          <a:bodyPr/>
          <a:lstStyle/>
          <a:p>
            <a:r>
              <a:rPr lang="en-US" dirty="0"/>
              <a:t>Classifications</a:t>
            </a:r>
          </a:p>
        </p:txBody>
      </p:sp>
      <p:sp>
        <p:nvSpPr>
          <p:cNvPr id="3" name="Content Placeholder 2">
            <a:extLst>
              <a:ext uri="{FF2B5EF4-FFF2-40B4-BE49-F238E27FC236}">
                <a16:creationId xmlns:a16="http://schemas.microsoft.com/office/drawing/2014/main" id="{EAB6DA9C-D05F-4324-9D74-BF7737FC6B45}"/>
              </a:ext>
            </a:extLst>
          </p:cNvPr>
          <p:cNvSpPr>
            <a:spLocks noGrp="1"/>
          </p:cNvSpPr>
          <p:nvPr>
            <p:ph idx="1"/>
          </p:nvPr>
        </p:nvSpPr>
        <p:spPr/>
        <p:txBody>
          <a:bodyPr/>
          <a:lstStyle/>
          <a:p>
            <a:r>
              <a:rPr lang="en-US" dirty="0"/>
              <a:t>Classifications are concept systems used to classify items. They are often hierarchical, and may have organizing concepts associated with each level.</a:t>
            </a:r>
          </a:p>
          <a:p>
            <a:pPr lvl="1"/>
            <a:r>
              <a:rPr lang="en-US" dirty="0"/>
              <a:t>They are sometimes referred to as “hierarchical </a:t>
            </a:r>
            <a:r>
              <a:rPr lang="en-US" dirty="0" err="1"/>
              <a:t>codelists</a:t>
            </a:r>
            <a:r>
              <a:rPr lang="en-US" dirty="0"/>
              <a:t>”</a:t>
            </a:r>
          </a:p>
          <a:p>
            <a:r>
              <a:rPr lang="en-US" dirty="0"/>
              <a:t>Although not always explicit, DDI provides a structure for describing classifications of all types. (Statistical classifications are a special case, supported explicitly in some versions of DDI.)</a:t>
            </a:r>
          </a:p>
          <a:p>
            <a:pPr marL="0" indent="0">
              <a:buNone/>
            </a:pPr>
            <a:endParaRPr lang="en-US" dirty="0"/>
          </a:p>
        </p:txBody>
      </p:sp>
    </p:spTree>
    <p:extLst>
      <p:ext uri="{BB962C8B-B14F-4D97-AF65-F5344CB8AC3E}">
        <p14:creationId xmlns:p14="http://schemas.microsoft.com/office/powerpoint/2010/main" val="185778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F8F8FF12-145E-414E-B839-EDE05FDFF656}"/>
              </a:ext>
            </a:extLst>
          </p:cNvPr>
          <p:cNvSpPr/>
          <p:nvPr/>
        </p:nvSpPr>
        <p:spPr>
          <a:xfrm>
            <a:off x="3293509" y="474920"/>
            <a:ext cx="5049078" cy="6095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EC88FC0-C0F8-4061-A255-6B523FC6CB6A}"/>
              </a:ext>
            </a:extLst>
          </p:cNvPr>
          <p:cNvSpPr txBox="1"/>
          <p:nvPr/>
        </p:nvSpPr>
        <p:spPr>
          <a:xfrm>
            <a:off x="3564835" y="543340"/>
            <a:ext cx="4506426" cy="461665"/>
          </a:xfrm>
          <a:prstGeom prst="rect">
            <a:avLst/>
          </a:prstGeom>
          <a:noFill/>
        </p:spPr>
        <p:txBody>
          <a:bodyPr wrap="none" rtlCol="0">
            <a:spAutoFit/>
          </a:bodyPr>
          <a:lstStyle/>
          <a:p>
            <a:r>
              <a:rPr lang="en-US" sz="2400" b="1" dirty="0"/>
              <a:t>Classification: Means of Transport</a:t>
            </a:r>
          </a:p>
        </p:txBody>
      </p:sp>
      <p:sp>
        <p:nvSpPr>
          <p:cNvPr id="6" name="Oval 5">
            <a:extLst>
              <a:ext uri="{FF2B5EF4-FFF2-40B4-BE49-F238E27FC236}">
                <a16:creationId xmlns:a16="http://schemas.microsoft.com/office/drawing/2014/main" id="{5B263556-7C78-4753-9A94-896CD4228BCD}"/>
              </a:ext>
            </a:extLst>
          </p:cNvPr>
          <p:cNvSpPr/>
          <p:nvPr/>
        </p:nvSpPr>
        <p:spPr>
          <a:xfrm>
            <a:off x="3228564" y="2258414"/>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Air</a:t>
            </a:r>
          </a:p>
        </p:txBody>
      </p:sp>
      <p:sp>
        <p:nvSpPr>
          <p:cNvPr id="7" name="Oval 6">
            <a:extLst>
              <a:ext uri="{FF2B5EF4-FFF2-40B4-BE49-F238E27FC236}">
                <a16:creationId xmlns:a16="http://schemas.microsoft.com/office/drawing/2014/main" id="{8E4F3B47-122C-4B1F-9A4B-AB0E00A4A811}"/>
              </a:ext>
            </a:extLst>
          </p:cNvPr>
          <p:cNvSpPr/>
          <p:nvPr/>
        </p:nvSpPr>
        <p:spPr>
          <a:xfrm>
            <a:off x="6341509" y="2239616"/>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Ground</a:t>
            </a:r>
          </a:p>
        </p:txBody>
      </p:sp>
      <p:sp>
        <p:nvSpPr>
          <p:cNvPr id="8" name="Oval 7">
            <a:extLst>
              <a:ext uri="{FF2B5EF4-FFF2-40B4-BE49-F238E27FC236}">
                <a16:creationId xmlns:a16="http://schemas.microsoft.com/office/drawing/2014/main" id="{79A54466-B556-46FB-85FD-59F57637F8F2}"/>
              </a:ext>
            </a:extLst>
          </p:cNvPr>
          <p:cNvSpPr/>
          <p:nvPr/>
        </p:nvSpPr>
        <p:spPr>
          <a:xfrm>
            <a:off x="9418983" y="2239617"/>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Water</a:t>
            </a:r>
          </a:p>
        </p:txBody>
      </p:sp>
      <p:sp>
        <p:nvSpPr>
          <p:cNvPr id="9" name="Oval 8">
            <a:extLst>
              <a:ext uri="{FF2B5EF4-FFF2-40B4-BE49-F238E27FC236}">
                <a16:creationId xmlns:a16="http://schemas.microsoft.com/office/drawing/2014/main" id="{58A4D5A9-B968-417E-A53D-CEE9A7A91453}"/>
              </a:ext>
            </a:extLst>
          </p:cNvPr>
          <p:cNvSpPr/>
          <p:nvPr/>
        </p:nvSpPr>
        <p:spPr>
          <a:xfrm>
            <a:off x="3389896" y="3676257"/>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Airplane</a:t>
            </a:r>
          </a:p>
        </p:txBody>
      </p:sp>
      <p:sp>
        <p:nvSpPr>
          <p:cNvPr id="10" name="Oval 9">
            <a:extLst>
              <a:ext uri="{FF2B5EF4-FFF2-40B4-BE49-F238E27FC236}">
                <a16:creationId xmlns:a16="http://schemas.microsoft.com/office/drawing/2014/main" id="{13F51D46-8CD8-47E7-B57A-10FBE7EE552B}"/>
              </a:ext>
            </a:extLst>
          </p:cNvPr>
          <p:cNvSpPr/>
          <p:nvPr/>
        </p:nvSpPr>
        <p:spPr>
          <a:xfrm>
            <a:off x="3389896" y="4300466"/>
            <a:ext cx="2168390"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Helicopter</a:t>
            </a:r>
          </a:p>
        </p:txBody>
      </p:sp>
      <p:sp>
        <p:nvSpPr>
          <p:cNvPr id="11" name="Oval 10">
            <a:extLst>
              <a:ext uri="{FF2B5EF4-FFF2-40B4-BE49-F238E27FC236}">
                <a16:creationId xmlns:a16="http://schemas.microsoft.com/office/drawing/2014/main" id="{93FD2720-99B7-48F9-96BF-7B48EF09DA4D}"/>
              </a:ext>
            </a:extLst>
          </p:cNvPr>
          <p:cNvSpPr/>
          <p:nvPr/>
        </p:nvSpPr>
        <p:spPr>
          <a:xfrm>
            <a:off x="3472207" y="5007154"/>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Zeppelin</a:t>
            </a:r>
          </a:p>
        </p:txBody>
      </p:sp>
      <p:sp>
        <p:nvSpPr>
          <p:cNvPr id="12" name="Oval 11">
            <a:extLst>
              <a:ext uri="{FF2B5EF4-FFF2-40B4-BE49-F238E27FC236}">
                <a16:creationId xmlns:a16="http://schemas.microsoft.com/office/drawing/2014/main" id="{BC2133F1-63EB-4313-B284-4688F0851F60}"/>
              </a:ext>
            </a:extLst>
          </p:cNvPr>
          <p:cNvSpPr/>
          <p:nvPr/>
        </p:nvSpPr>
        <p:spPr>
          <a:xfrm>
            <a:off x="6326939" y="3522617"/>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Car</a:t>
            </a:r>
          </a:p>
        </p:txBody>
      </p:sp>
      <p:sp>
        <p:nvSpPr>
          <p:cNvPr id="13" name="Oval 12">
            <a:extLst>
              <a:ext uri="{FF2B5EF4-FFF2-40B4-BE49-F238E27FC236}">
                <a16:creationId xmlns:a16="http://schemas.microsoft.com/office/drawing/2014/main" id="{DE4B82DE-11F1-4855-B6D7-95C64E0B990C}"/>
              </a:ext>
            </a:extLst>
          </p:cNvPr>
          <p:cNvSpPr/>
          <p:nvPr/>
        </p:nvSpPr>
        <p:spPr>
          <a:xfrm>
            <a:off x="6326939" y="4165633"/>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Train</a:t>
            </a:r>
          </a:p>
        </p:txBody>
      </p:sp>
      <p:sp>
        <p:nvSpPr>
          <p:cNvPr id="14" name="Oval 13">
            <a:extLst>
              <a:ext uri="{FF2B5EF4-FFF2-40B4-BE49-F238E27FC236}">
                <a16:creationId xmlns:a16="http://schemas.microsoft.com/office/drawing/2014/main" id="{B439FD28-0D1F-4947-85AA-3ABA07D65A6F}"/>
              </a:ext>
            </a:extLst>
          </p:cNvPr>
          <p:cNvSpPr/>
          <p:nvPr/>
        </p:nvSpPr>
        <p:spPr>
          <a:xfrm>
            <a:off x="6434133" y="4854753"/>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Truck</a:t>
            </a:r>
          </a:p>
        </p:txBody>
      </p:sp>
      <p:sp>
        <p:nvSpPr>
          <p:cNvPr id="15" name="Oval 14">
            <a:extLst>
              <a:ext uri="{FF2B5EF4-FFF2-40B4-BE49-F238E27FC236}">
                <a16:creationId xmlns:a16="http://schemas.microsoft.com/office/drawing/2014/main" id="{27F9B490-31C4-4DCA-AC9F-9D080C1A27F3}"/>
              </a:ext>
            </a:extLst>
          </p:cNvPr>
          <p:cNvSpPr/>
          <p:nvPr/>
        </p:nvSpPr>
        <p:spPr>
          <a:xfrm>
            <a:off x="9266584" y="4006612"/>
            <a:ext cx="2210455"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Submarine</a:t>
            </a:r>
          </a:p>
        </p:txBody>
      </p:sp>
      <p:sp>
        <p:nvSpPr>
          <p:cNvPr id="16" name="Oval 15">
            <a:extLst>
              <a:ext uri="{FF2B5EF4-FFF2-40B4-BE49-F238E27FC236}">
                <a16:creationId xmlns:a16="http://schemas.microsoft.com/office/drawing/2014/main" id="{EE00730F-AAEE-41BB-AA30-459039B73EDF}"/>
              </a:ext>
            </a:extLst>
          </p:cNvPr>
          <p:cNvSpPr/>
          <p:nvPr/>
        </p:nvSpPr>
        <p:spPr>
          <a:xfrm>
            <a:off x="9266585" y="4659341"/>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Jet-ski</a:t>
            </a:r>
          </a:p>
        </p:txBody>
      </p:sp>
      <p:sp>
        <p:nvSpPr>
          <p:cNvPr id="17" name="Oval 16">
            <a:extLst>
              <a:ext uri="{FF2B5EF4-FFF2-40B4-BE49-F238E27FC236}">
                <a16:creationId xmlns:a16="http://schemas.microsoft.com/office/drawing/2014/main" id="{91188003-C560-4939-87D2-8C6AA34BF5DB}"/>
              </a:ext>
            </a:extLst>
          </p:cNvPr>
          <p:cNvSpPr/>
          <p:nvPr/>
        </p:nvSpPr>
        <p:spPr>
          <a:xfrm>
            <a:off x="9266585" y="5394043"/>
            <a:ext cx="2210454"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Surfboard</a:t>
            </a:r>
          </a:p>
        </p:txBody>
      </p:sp>
      <p:sp>
        <p:nvSpPr>
          <p:cNvPr id="18" name="Oval 17">
            <a:extLst>
              <a:ext uri="{FF2B5EF4-FFF2-40B4-BE49-F238E27FC236}">
                <a16:creationId xmlns:a16="http://schemas.microsoft.com/office/drawing/2014/main" id="{BEAB8F01-49F2-40FB-AAFE-CBAEB605A5C4}"/>
              </a:ext>
            </a:extLst>
          </p:cNvPr>
          <p:cNvSpPr/>
          <p:nvPr/>
        </p:nvSpPr>
        <p:spPr>
          <a:xfrm>
            <a:off x="6445900" y="5497769"/>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Horse</a:t>
            </a:r>
          </a:p>
        </p:txBody>
      </p:sp>
      <p:sp>
        <p:nvSpPr>
          <p:cNvPr id="19" name="Oval 18">
            <a:extLst>
              <a:ext uri="{FF2B5EF4-FFF2-40B4-BE49-F238E27FC236}">
                <a16:creationId xmlns:a16="http://schemas.microsoft.com/office/drawing/2014/main" id="{2C2623FF-08E0-46E2-B95F-3DC1F541DF9C}"/>
              </a:ext>
            </a:extLst>
          </p:cNvPr>
          <p:cNvSpPr/>
          <p:nvPr/>
        </p:nvSpPr>
        <p:spPr>
          <a:xfrm>
            <a:off x="9266585" y="3350344"/>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Boat</a:t>
            </a:r>
          </a:p>
        </p:txBody>
      </p:sp>
      <p:cxnSp>
        <p:nvCxnSpPr>
          <p:cNvPr id="21" name="Straight Connector 20">
            <a:extLst>
              <a:ext uri="{FF2B5EF4-FFF2-40B4-BE49-F238E27FC236}">
                <a16:creationId xmlns:a16="http://schemas.microsoft.com/office/drawing/2014/main" id="{019EFA4F-C80C-43F3-A8BA-AAF156B83EA7}"/>
              </a:ext>
            </a:extLst>
          </p:cNvPr>
          <p:cNvCxnSpPr>
            <a:stCxn id="6" idx="2"/>
            <a:endCxn id="6" idx="2"/>
          </p:cNvCxnSpPr>
          <p:nvPr/>
        </p:nvCxnSpPr>
        <p:spPr>
          <a:xfrm>
            <a:off x="3228564" y="248924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93E2DE0-0D2D-4F27-A952-5CCC0D35ADAB}"/>
              </a:ext>
            </a:extLst>
          </p:cNvPr>
          <p:cNvCxnSpPr>
            <a:cxnSpLocks/>
          </p:cNvCxnSpPr>
          <p:nvPr/>
        </p:nvCxnSpPr>
        <p:spPr>
          <a:xfrm>
            <a:off x="7342048" y="2720079"/>
            <a:ext cx="0" cy="4880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74C2053-58EF-4C81-8863-AEB49219F776}"/>
              </a:ext>
            </a:extLst>
          </p:cNvPr>
          <p:cNvCxnSpPr>
            <a:cxnSpLocks/>
          </p:cNvCxnSpPr>
          <p:nvPr/>
        </p:nvCxnSpPr>
        <p:spPr>
          <a:xfrm flipH="1">
            <a:off x="5962162" y="3208174"/>
            <a:ext cx="13798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9F4554D-7984-4A4D-8BBE-A9F0E57180E0}"/>
              </a:ext>
            </a:extLst>
          </p:cNvPr>
          <p:cNvCxnSpPr>
            <a:cxnSpLocks/>
          </p:cNvCxnSpPr>
          <p:nvPr/>
        </p:nvCxnSpPr>
        <p:spPr>
          <a:xfrm flipH="1">
            <a:off x="5923063" y="3208174"/>
            <a:ext cx="39099" cy="25204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306C985-E5F6-4B51-A984-9CC9460A946D}"/>
              </a:ext>
            </a:extLst>
          </p:cNvPr>
          <p:cNvCxnSpPr>
            <a:cxnSpLocks/>
          </p:cNvCxnSpPr>
          <p:nvPr/>
        </p:nvCxnSpPr>
        <p:spPr>
          <a:xfrm>
            <a:off x="5962162" y="3775780"/>
            <a:ext cx="379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36821F1-6E0C-4C5F-AF74-D501A0F7DB1E}"/>
              </a:ext>
            </a:extLst>
          </p:cNvPr>
          <p:cNvCxnSpPr>
            <a:cxnSpLocks/>
          </p:cNvCxnSpPr>
          <p:nvPr/>
        </p:nvCxnSpPr>
        <p:spPr>
          <a:xfrm>
            <a:off x="5923064" y="4396467"/>
            <a:ext cx="4184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D824C2C-EFEA-4B38-A1EA-AE4DA4B7F562}"/>
              </a:ext>
            </a:extLst>
          </p:cNvPr>
          <p:cNvCxnSpPr>
            <a:cxnSpLocks/>
          </p:cNvCxnSpPr>
          <p:nvPr/>
        </p:nvCxnSpPr>
        <p:spPr>
          <a:xfrm>
            <a:off x="5923064" y="5085587"/>
            <a:ext cx="51321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5BD39ABF-2C50-4FCA-A40E-87C8619EED6D}"/>
              </a:ext>
            </a:extLst>
          </p:cNvPr>
          <p:cNvGrpSpPr/>
          <p:nvPr/>
        </p:nvGrpSpPr>
        <p:grpSpPr>
          <a:xfrm>
            <a:off x="2962519" y="2872479"/>
            <a:ext cx="1418984" cy="2400927"/>
            <a:chOff x="2810119" y="2720079"/>
            <a:chExt cx="1418984" cy="2400927"/>
          </a:xfrm>
        </p:grpSpPr>
        <p:cxnSp>
          <p:nvCxnSpPr>
            <p:cNvPr id="54" name="Straight Connector 53">
              <a:extLst>
                <a:ext uri="{FF2B5EF4-FFF2-40B4-BE49-F238E27FC236}">
                  <a16:creationId xmlns:a16="http://schemas.microsoft.com/office/drawing/2014/main" id="{2DB083D2-1B56-4787-B315-0E1CD1140B9D}"/>
                </a:ext>
              </a:extLst>
            </p:cNvPr>
            <p:cNvCxnSpPr>
              <a:cxnSpLocks/>
            </p:cNvCxnSpPr>
            <p:nvPr/>
          </p:nvCxnSpPr>
          <p:spPr>
            <a:xfrm>
              <a:off x="4229103" y="2720079"/>
              <a:ext cx="0" cy="4880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EA01D7F-567D-4D15-8EB7-2B2B12F1CDBA}"/>
                </a:ext>
              </a:extLst>
            </p:cNvPr>
            <p:cNvCxnSpPr>
              <a:cxnSpLocks/>
            </p:cNvCxnSpPr>
            <p:nvPr/>
          </p:nvCxnSpPr>
          <p:spPr>
            <a:xfrm flipH="1">
              <a:off x="2849217" y="3208174"/>
              <a:ext cx="13798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1782784-66A8-4884-988F-75F54BB205E8}"/>
                </a:ext>
              </a:extLst>
            </p:cNvPr>
            <p:cNvCxnSpPr>
              <a:cxnSpLocks/>
            </p:cNvCxnSpPr>
            <p:nvPr/>
          </p:nvCxnSpPr>
          <p:spPr>
            <a:xfrm>
              <a:off x="2849217" y="3208174"/>
              <a:ext cx="0" cy="19128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6A30BC1-F305-4C8C-9F0C-3D1659506948}"/>
                </a:ext>
              </a:extLst>
            </p:cNvPr>
            <p:cNvCxnSpPr>
              <a:cxnSpLocks/>
            </p:cNvCxnSpPr>
            <p:nvPr/>
          </p:nvCxnSpPr>
          <p:spPr>
            <a:xfrm>
              <a:off x="2849217" y="3775780"/>
              <a:ext cx="379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C328D68-66D0-4717-A2AD-5C1B74458499}"/>
                </a:ext>
              </a:extLst>
            </p:cNvPr>
            <p:cNvCxnSpPr>
              <a:cxnSpLocks/>
            </p:cNvCxnSpPr>
            <p:nvPr/>
          </p:nvCxnSpPr>
          <p:spPr>
            <a:xfrm>
              <a:off x="2810119" y="4396467"/>
              <a:ext cx="4184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83F455D-E01D-477C-B5C0-338BEE58F10A}"/>
                </a:ext>
              </a:extLst>
            </p:cNvPr>
            <p:cNvCxnSpPr>
              <a:cxnSpLocks/>
            </p:cNvCxnSpPr>
            <p:nvPr/>
          </p:nvCxnSpPr>
          <p:spPr>
            <a:xfrm>
              <a:off x="2810119" y="5085587"/>
              <a:ext cx="51321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1" name="Straight Connector 60">
            <a:extLst>
              <a:ext uri="{FF2B5EF4-FFF2-40B4-BE49-F238E27FC236}">
                <a16:creationId xmlns:a16="http://schemas.microsoft.com/office/drawing/2014/main" id="{2A00BD9B-3B73-40C0-A299-2CE3AD8C2617}"/>
              </a:ext>
            </a:extLst>
          </p:cNvPr>
          <p:cNvCxnSpPr>
            <a:cxnSpLocks/>
            <a:endCxn id="18" idx="2"/>
          </p:cNvCxnSpPr>
          <p:nvPr/>
        </p:nvCxnSpPr>
        <p:spPr>
          <a:xfrm>
            <a:off x="5956279" y="5728601"/>
            <a:ext cx="489621"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2696CD2-BE9F-4AF1-922E-40645EBE03FE}"/>
              </a:ext>
            </a:extLst>
          </p:cNvPr>
          <p:cNvCxnSpPr>
            <a:cxnSpLocks/>
          </p:cNvCxnSpPr>
          <p:nvPr/>
        </p:nvCxnSpPr>
        <p:spPr>
          <a:xfrm>
            <a:off x="10343670" y="2713455"/>
            <a:ext cx="0" cy="4880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0FCE4DC-24A3-4DA6-8A04-B725749D727C}"/>
              </a:ext>
            </a:extLst>
          </p:cNvPr>
          <p:cNvCxnSpPr>
            <a:cxnSpLocks/>
          </p:cNvCxnSpPr>
          <p:nvPr/>
        </p:nvCxnSpPr>
        <p:spPr>
          <a:xfrm flipH="1">
            <a:off x="8778914" y="3201550"/>
            <a:ext cx="1564756" cy="66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0688509-719B-46E0-A3EB-0911A81E84FA}"/>
              </a:ext>
            </a:extLst>
          </p:cNvPr>
          <p:cNvCxnSpPr>
            <a:cxnSpLocks/>
            <a:endCxn id="19" idx="2"/>
          </p:cNvCxnSpPr>
          <p:nvPr/>
        </p:nvCxnSpPr>
        <p:spPr>
          <a:xfrm flipV="1">
            <a:off x="8818012" y="3581177"/>
            <a:ext cx="448573" cy="157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5FE6DB5-784D-460F-91A3-B24C8CEF529C}"/>
              </a:ext>
            </a:extLst>
          </p:cNvPr>
          <p:cNvCxnSpPr>
            <a:cxnSpLocks/>
            <a:endCxn id="15" idx="2"/>
          </p:cNvCxnSpPr>
          <p:nvPr/>
        </p:nvCxnSpPr>
        <p:spPr>
          <a:xfrm>
            <a:off x="8778914" y="4217567"/>
            <a:ext cx="487670" cy="198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17C320D-49F2-4BA3-B668-D2F9F9027575}"/>
              </a:ext>
            </a:extLst>
          </p:cNvPr>
          <p:cNvCxnSpPr>
            <a:cxnSpLocks/>
          </p:cNvCxnSpPr>
          <p:nvPr/>
        </p:nvCxnSpPr>
        <p:spPr>
          <a:xfrm>
            <a:off x="8778914" y="4906687"/>
            <a:ext cx="51321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29735C9-B650-49CA-9873-AC3079A3E375}"/>
              </a:ext>
            </a:extLst>
          </p:cNvPr>
          <p:cNvCxnSpPr>
            <a:cxnSpLocks/>
          </p:cNvCxnSpPr>
          <p:nvPr/>
        </p:nvCxnSpPr>
        <p:spPr>
          <a:xfrm>
            <a:off x="8785625" y="5668969"/>
            <a:ext cx="489621"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8E9C6F9-8FC9-4CA7-998B-3B3150EE6B3D}"/>
              </a:ext>
            </a:extLst>
          </p:cNvPr>
          <p:cNvCxnSpPr>
            <a:cxnSpLocks/>
          </p:cNvCxnSpPr>
          <p:nvPr/>
        </p:nvCxnSpPr>
        <p:spPr>
          <a:xfrm flipH="1">
            <a:off x="8767086" y="3217204"/>
            <a:ext cx="39099" cy="25204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Left Brace 77">
            <a:extLst>
              <a:ext uri="{FF2B5EF4-FFF2-40B4-BE49-F238E27FC236}">
                <a16:creationId xmlns:a16="http://schemas.microsoft.com/office/drawing/2014/main" id="{53FAEE09-EA2A-4EAE-A105-418BB771A4F8}"/>
              </a:ext>
            </a:extLst>
          </p:cNvPr>
          <p:cNvSpPr/>
          <p:nvPr/>
        </p:nvSpPr>
        <p:spPr>
          <a:xfrm>
            <a:off x="1848329" y="1550504"/>
            <a:ext cx="437007" cy="1651046"/>
          </a:xfrm>
          <a:prstGeom prst="lef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Left Brace 78">
            <a:extLst>
              <a:ext uri="{FF2B5EF4-FFF2-40B4-BE49-F238E27FC236}">
                <a16:creationId xmlns:a16="http://schemas.microsoft.com/office/drawing/2014/main" id="{DF59817C-DD0D-4CA7-A4BB-DD76B60E8B1A}"/>
              </a:ext>
            </a:extLst>
          </p:cNvPr>
          <p:cNvSpPr/>
          <p:nvPr/>
        </p:nvSpPr>
        <p:spPr>
          <a:xfrm>
            <a:off x="1848329" y="3544946"/>
            <a:ext cx="437007" cy="2414473"/>
          </a:xfrm>
          <a:prstGeom prst="lef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1B400D99-B935-42F3-8D32-061D8610B82B}"/>
              </a:ext>
            </a:extLst>
          </p:cNvPr>
          <p:cNvSpPr txBox="1"/>
          <p:nvPr/>
        </p:nvSpPr>
        <p:spPr>
          <a:xfrm>
            <a:off x="226943" y="1960528"/>
            <a:ext cx="1534394" cy="830997"/>
          </a:xfrm>
          <a:prstGeom prst="rect">
            <a:avLst/>
          </a:prstGeom>
          <a:noFill/>
        </p:spPr>
        <p:txBody>
          <a:bodyPr wrap="none" rtlCol="0">
            <a:spAutoFit/>
          </a:bodyPr>
          <a:lstStyle/>
          <a:p>
            <a:r>
              <a:rPr lang="en-US" sz="2400" b="1" dirty="0"/>
              <a:t>Level 1:</a:t>
            </a:r>
          </a:p>
          <a:p>
            <a:r>
              <a:rPr lang="en-US" sz="2400" b="1" dirty="0"/>
              <a:t>“Medium”</a:t>
            </a:r>
          </a:p>
        </p:txBody>
      </p:sp>
      <p:sp>
        <p:nvSpPr>
          <p:cNvPr id="81" name="TextBox 80">
            <a:extLst>
              <a:ext uri="{FF2B5EF4-FFF2-40B4-BE49-F238E27FC236}">
                <a16:creationId xmlns:a16="http://schemas.microsoft.com/office/drawing/2014/main" id="{9FE50F4E-3B28-4CA7-B5DD-58A9775E9DDC}"/>
              </a:ext>
            </a:extLst>
          </p:cNvPr>
          <p:cNvSpPr txBox="1"/>
          <p:nvPr/>
        </p:nvSpPr>
        <p:spPr>
          <a:xfrm>
            <a:off x="196693" y="4290009"/>
            <a:ext cx="1241302" cy="1200329"/>
          </a:xfrm>
          <a:prstGeom prst="rect">
            <a:avLst/>
          </a:prstGeom>
          <a:noFill/>
        </p:spPr>
        <p:txBody>
          <a:bodyPr wrap="none" rtlCol="0">
            <a:spAutoFit/>
          </a:bodyPr>
          <a:lstStyle/>
          <a:p>
            <a:r>
              <a:rPr lang="en-US" sz="2400" b="1" dirty="0"/>
              <a:t>Level 2:</a:t>
            </a:r>
          </a:p>
          <a:p>
            <a:r>
              <a:rPr lang="en-US" sz="2400" b="1" dirty="0"/>
              <a:t>“Vehicle</a:t>
            </a:r>
          </a:p>
          <a:p>
            <a:r>
              <a:rPr lang="en-US" sz="2400" b="1" dirty="0"/>
              <a:t>Type”</a:t>
            </a:r>
          </a:p>
        </p:txBody>
      </p:sp>
      <p:sp>
        <p:nvSpPr>
          <p:cNvPr id="83" name="TextBox 82">
            <a:extLst>
              <a:ext uri="{FF2B5EF4-FFF2-40B4-BE49-F238E27FC236}">
                <a16:creationId xmlns:a16="http://schemas.microsoft.com/office/drawing/2014/main" id="{5350F02B-A96E-4911-B678-D8184A4F27DA}"/>
              </a:ext>
            </a:extLst>
          </p:cNvPr>
          <p:cNvSpPr txBox="1"/>
          <p:nvPr/>
        </p:nvSpPr>
        <p:spPr>
          <a:xfrm>
            <a:off x="226943" y="702365"/>
            <a:ext cx="1608902" cy="830997"/>
          </a:xfrm>
          <a:prstGeom prst="rect">
            <a:avLst/>
          </a:prstGeom>
          <a:noFill/>
        </p:spPr>
        <p:txBody>
          <a:bodyPr wrap="none" rtlCol="0">
            <a:spAutoFit/>
          </a:bodyPr>
          <a:lstStyle/>
          <a:p>
            <a:r>
              <a:rPr lang="en-US" sz="2400" b="1" u="sng" dirty="0"/>
              <a:t>Organizing </a:t>
            </a:r>
          </a:p>
          <a:p>
            <a:r>
              <a:rPr lang="en-US" sz="2400" b="1" u="sng" dirty="0"/>
              <a:t>Concepts</a:t>
            </a:r>
          </a:p>
        </p:txBody>
      </p:sp>
      <p:cxnSp>
        <p:nvCxnSpPr>
          <p:cNvPr id="45" name="Straight Connector 44">
            <a:extLst>
              <a:ext uri="{FF2B5EF4-FFF2-40B4-BE49-F238E27FC236}">
                <a16:creationId xmlns:a16="http://schemas.microsoft.com/office/drawing/2014/main" id="{88FC187D-F99B-4603-B77D-B6D09E9E1803}"/>
              </a:ext>
            </a:extLst>
          </p:cNvPr>
          <p:cNvCxnSpPr>
            <a:cxnSpLocks/>
          </p:cNvCxnSpPr>
          <p:nvPr/>
        </p:nvCxnSpPr>
        <p:spPr>
          <a:xfrm flipH="1">
            <a:off x="4227443" y="1084519"/>
            <a:ext cx="543340" cy="11550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EEE4FCC-2C66-48AD-B044-FD18AA2C5D02}"/>
              </a:ext>
            </a:extLst>
          </p:cNvPr>
          <p:cNvCxnSpPr>
            <a:cxnSpLocks/>
            <a:endCxn id="8" idx="0"/>
          </p:cNvCxnSpPr>
          <p:nvPr/>
        </p:nvCxnSpPr>
        <p:spPr>
          <a:xfrm>
            <a:off x="6639339" y="1084519"/>
            <a:ext cx="3780183" cy="11550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EAE487B-C437-4486-BE94-EFD4F4374281}"/>
              </a:ext>
            </a:extLst>
          </p:cNvPr>
          <p:cNvCxnSpPr>
            <a:cxnSpLocks/>
            <a:endCxn id="7" idx="0"/>
          </p:cNvCxnSpPr>
          <p:nvPr/>
        </p:nvCxnSpPr>
        <p:spPr>
          <a:xfrm>
            <a:off x="5558286" y="1084519"/>
            <a:ext cx="1783762" cy="11550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829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F9F9-4447-4B2F-9F73-A094EA08B39B}"/>
              </a:ext>
            </a:extLst>
          </p:cNvPr>
          <p:cNvSpPr>
            <a:spLocks noGrp="1"/>
          </p:cNvSpPr>
          <p:nvPr>
            <p:ph type="title"/>
          </p:nvPr>
        </p:nvSpPr>
        <p:spPr/>
        <p:txBody>
          <a:bodyPr/>
          <a:lstStyle/>
          <a:p>
            <a:r>
              <a:rPr lang="en-US" dirty="0"/>
              <a:t>Classifications (2)</a:t>
            </a:r>
          </a:p>
        </p:txBody>
      </p:sp>
      <p:sp>
        <p:nvSpPr>
          <p:cNvPr id="3" name="Content Placeholder 2">
            <a:extLst>
              <a:ext uri="{FF2B5EF4-FFF2-40B4-BE49-F238E27FC236}">
                <a16:creationId xmlns:a16="http://schemas.microsoft.com/office/drawing/2014/main" id="{4B098292-CF73-473B-82C4-1BE61586DDFC}"/>
              </a:ext>
            </a:extLst>
          </p:cNvPr>
          <p:cNvSpPr>
            <a:spLocks noGrp="1"/>
          </p:cNvSpPr>
          <p:nvPr>
            <p:ph idx="1"/>
          </p:nvPr>
        </p:nvSpPr>
        <p:spPr/>
        <p:txBody>
          <a:bodyPr>
            <a:normAutofit fontScale="92500" lnSpcReduction="20000"/>
          </a:bodyPr>
          <a:lstStyle/>
          <a:p>
            <a:pPr marL="0" indent="0">
              <a:buNone/>
            </a:pPr>
            <a:r>
              <a:rPr lang="en-US" dirty="0"/>
              <a:t>[BULLETR ABOUT GEO CLASSIFICATIONS OK HERE? HOW BEST TO HANDLE?]</a:t>
            </a:r>
          </a:p>
          <a:p>
            <a:endParaRPr lang="en-US" dirty="0"/>
          </a:p>
          <a:p>
            <a:r>
              <a:rPr lang="en-US" dirty="0"/>
              <a:t>In DDI, the structure of a complex classification (more than a flat list of Codes and associated Categories) is described within the </a:t>
            </a:r>
            <a:r>
              <a:rPr lang="en-US" dirty="0" err="1"/>
              <a:t>Codelist</a:t>
            </a:r>
            <a:r>
              <a:rPr lang="en-US" dirty="0"/>
              <a:t> construct. (This may change in DDI 4). </a:t>
            </a:r>
          </a:p>
          <a:p>
            <a:pPr lvl="1"/>
            <a:r>
              <a:rPr lang="en-US" dirty="0"/>
              <a:t>Categories are referenced by each Code, but live in a separate, flat Category Scheme</a:t>
            </a:r>
          </a:p>
          <a:p>
            <a:r>
              <a:rPr lang="en-US" dirty="0"/>
              <a:t>Classifications are used exactly like </a:t>
            </a:r>
            <a:r>
              <a:rPr lang="en-US" dirty="0" err="1"/>
              <a:t>Codelists</a:t>
            </a:r>
            <a:r>
              <a:rPr lang="en-US" dirty="0"/>
              <a:t> in DDI</a:t>
            </a:r>
          </a:p>
          <a:p>
            <a:pPr lvl="1"/>
            <a:r>
              <a:rPr lang="en-US" dirty="0"/>
              <a:t>As value sets for variable representation</a:t>
            </a:r>
          </a:p>
          <a:p>
            <a:pPr lvl="1"/>
            <a:r>
              <a:rPr lang="en-US" dirty="0"/>
              <a:t>To populate responses to questions in a questionnaire</a:t>
            </a:r>
          </a:p>
          <a:p>
            <a:r>
              <a:rPr lang="en-US" dirty="0"/>
              <a:t>Geographical classifications (sometimes a type of Statistical Classification) may be described using a different set of constructs based on international standards (the ISO 19115 family).</a:t>
            </a:r>
          </a:p>
        </p:txBody>
      </p:sp>
    </p:spTree>
    <p:extLst>
      <p:ext uri="{BB962C8B-B14F-4D97-AF65-F5344CB8AC3E}">
        <p14:creationId xmlns:p14="http://schemas.microsoft.com/office/powerpoint/2010/main" val="4275075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C3FBA-8570-4310-8145-35B1AFC0745A}"/>
              </a:ext>
            </a:extLst>
          </p:cNvPr>
          <p:cNvSpPr>
            <a:spLocks noGrp="1"/>
          </p:cNvSpPr>
          <p:nvPr>
            <p:ph type="title"/>
          </p:nvPr>
        </p:nvSpPr>
        <p:spPr/>
        <p:txBody>
          <a:bodyPr/>
          <a:lstStyle/>
          <a:p>
            <a:r>
              <a:rPr lang="en-US" dirty="0"/>
              <a:t>Statistical Classifications</a:t>
            </a:r>
          </a:p>
        </p:txBody>
      </p:sp>
      <p:sp>
        <p:nvSpPr>
          <p:cNvPr id="3" name="Content Placeholder 2">
            <a:extLst>
              <a:ext uri="{FF2B5EF4-FFF2-40B4-BE49-F238E27FC236}">
                <a16:creationId xmlns:a16="http://schemas.microsoft.com/office/drawing/2014/main" id="{4FB85BF9-2481-4003-9555-AC4D1C694DBA}"/>
              </a:ext>
            </a:extLst>
          </p:cNvPr>
          <p:cNvSpPr>
            <a:spLocks noGrp="1"/>
          </p:cNvSpPr>
          <p:nvPr>
            <p:ph idx="1"/>
          </p:nvPr>
        </p:nvSpPr>
        <p:spPr/>
        <p:txBody>
          <a:bodyPr>
            <a:normAutofit fontScale="85000" lnSpcReduction="20000"/>
          </a:bodyPr>
          <a:lstStyle/>
          <a:p>
            <a:r>
              <a:rPr lang="en-US" dirty="0"/>
              <a:t>Statistical Classifications are a more constrained type of classification:</a:t>
            </a:r>
          </a:p>
          <a:p>
            <a:pPr lvl="1"/>
            <a:r>
              <a:rPr lang="en-US" dirty="0"/>
              <a:t>All lower-level Categories are sub-Categories of those at the next higher level (they are “even” hierarchies – all paths from root to leaf have the same length)</a:t>
            </a:r>
          </a:p>
          <a:p>
            <a:pPr lvl="1"/>
            <a:r>
              <a:rPr lang="en-US" dirty="0"/>
              <a:t>All Categories in a level are mutually exclusive</a:t>
            </a:r>
          </a:p>
          <a:p>
            <a:pPr lvl="1"/>
            <a:r>
              <a:rPr lang="en-US" dirty="0"/>
              <a:t>Categories at each level are jointly exhaustive</a:t>
            </a:r>
          </a:p>
          <a:p>
            <a:pPr lvl="1"/>
            <a:r>
              <a:rPr lang="en-US" dirty="0"/>
              <a:t>This means that any given item can be described by one and only one Category at any given level of the classification, and all possible items can be described</a:t>
            </a:r>
          </a:p>
          <a:p>
            <a:r>
              <a:rPr lang="en-US" dirty="0"/>
              <a:t>Statistical classifications may be very similar to ontologies in their application and function</a:t>
            </a:r>
          </a:p>
          <a:p>
            <a:r>
              <a:rPr lang="en-US" dirty="0"/>
              <a:t>Statistical Classifications are described with specific constructs in some versions of DDI (DDI 3.3 and later)</a:t>
            </a:r>
          </a:p>
          <a:p>
            <a:r>
              <a:rPr lang="en-US" dirty="0"/>
              <a:t>In DDI, Statistical Classifications – like other classifications – may be used in the same way as </a:t>
            </a:r>
            <a:r>
              <a:rPr lang="en-US" dirty="0" err="1"/>
              <a:t>Codelists</a:t>
            </a:r>
            <a:endParaRPr lang="en-US" dirty="0"/>
          </a:p>
          <a:p>
            <a:pPr lvl="1"/>
            <a:r>
              <a:rPr lang="en-US" dirty="0"/>
              <a:t>Subsets of Statistical Classifications are often used as flat </a:t>
            </a:r>
            <a:r>
              <a:rPr lang="en-US" dirty="0" err="1"/>
              <a:t>Codelists</a:t>
            </a:r>
            <a:r>
              <a:rPr lang="en-US" dirty="0"/>
              <a:t> (</a:t>
            </a:r>
            <a:r>
              <a:rPr lang="en-US" dirty="0" err="1"/>
              <a:t>eg</a:t>
            </a:r>
            <a:r>
              <a:rPr lang="en-US" dirty="0"/>
              <a:t>, a single level of a hierarchical Statistical Classification)</a:t>
            </a:r>
          </a:p>
        </p:txBody>
      </p:sp>
    </p:spTree>
    <p:extLst>
      <p:ext uri="{BB962C8B-B14F-4D97-AF65-F5344CB8AC3E}">
        <p14:creationId xmlns:p14="http://schemas.microsoft.com/office/powerpoint/2010/main" val="1414581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6BF08-70F6-421E-BA75-007CD1AD1CFC}"/>
              </a:ext>
            </a:extLst>
          </p:cNvPr>
          <p:cNvSpPr>
            <a:spLocks noGrp="1"/>
          </p:cNvSpPr>
          <p:nvPr>
            <p:ph type="title"/>
          </p:nvPr>
        </p:nvSpPr>
        <p:spPr/>
        <p:txBody>
          <a:bodyPr/>
          <a:lstStyle/>
          <a:p>
            <a:r>
              <a:rPr lang="en-US" dirty="0"/>
              <a:t>Maintaining Statistical Classifications</a:t>
            </a:r>
          </a:p>
        </p:txBody>
      </p:sp>
      <p:sp>
        <p:nvSpPr>
          <p:cNvPr id="3" name="Content Placeholder 2">
            <a:extLst>
              <a:ext uri="{FF2B5EF4-FFF2-40B4-BE49-F238E27FC236}">
                <a16:creationId xmlns:a16="http://schemas.microsoft.com/office/drawing/2014/main" id="{8BEFAFCF-2D58-4A04-AFCC-D344CDB1B52E}"/>
              </a:ext>
            </a:extLst>
          </p:cNvPr>
          <p:cNvSpPr>
            <a:spLocks noGrp="1"/>
          </p:cNvSpPr>
          <p:nvPr>
            <p:ph idx="1"/>
          </p:nvPr>
        </p:nvSpPr>
        <p:spPr/>
        <p:txBody>
          <a:bodyPr>
            <a:normAutofit fontScale="92500"/>
          </a:bodyPr>
          <a:lstStyle/>
          <a:p>
            <a:r>
              <a:rPr lang="en-US" dirty="0"/>
              <a:t>Because Statistical Classifications are often used across long periods of time for many different streams of data, their evolution must be carefully tracked</a:t>
            </a:r>
          </a:p>
          <a:p>
            <a:pPr lvl="1"/>
            <a:r>
              <a:rPr lang="en-US" dirty="0"/>
              <a:t>To guarantee consistency within repeated waves of data collection</a:t>
            </a:r>
          </a:p>
          <a:p>
            <a:pPr lvl="1"/>
            <a:r>
              <a:rPr lang="en-US" dirty="0"/>
              <a:t>To support comparability between different data sets using the same classification</a:t>
            </a:r>
          </a:p>
          <a:p>
            <a:r>
              <a:rPr lang="en-US" dirty="0"/>
              <a:t>The Neuchatel Model* is a popular model for systems which maintain Statistical Classifications</a:t>
            </a:r>
          </a:p>
          <a:p>
            <a:r>
              <a:rPr lang="en-US" dirty="0"/>
              <a:t>To align with this model, DDI has adopted many of the constructs found in the Neuchatel classification model</a:t>
            </a:r>
          </a:p>
          <a:p>
            <a:pPr marL="0" indent="0">
              <a:buNone/>
            </a:pPr>
            <a:r>
              <a:rPr lang="en-US" sz="2200" dirty="0"/>
              <a:t>* Neuchatel is now maintained as an appendix of the Generic Statistical Information Model (GSIM) produced by UN/ECE</a:t>
            </a:r>
          </a:p>
        </p:txBody>
      </p:sp>
    </p:spTree>
    <p:extLst>
      <p:ext uri="{BB962C8B-B14F-4D97-AF65-F5344CB8AC3E}">
        <p14:creationId xmlns:p14="http://schemas.microsoft.com/office/powerpoint/2010/main" val="2611463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5142-992C-48EF-8397-59CEC66687CD}"/>
              </a:ext>
            </a:extLst>
          </p:cNvPr>
          <p:cNvSpPr>
            <a:spLocks noGrp="1"/>
          </p:cNvSpPr>
          <p:nvPr>
            <p:ph type="title"/>
          </p:nvPr>
        </p:nvSpPr>
        <p:spPr/>
        <p:txBody>
          <a:bodyPr/>
          <a:lstStyle/>
          <a:p>
            <a:r>
              <a:rPr lang="en-US" dirty="0"/>
              <a:t>Maintaining Statistical Classifications (2)</a:t>
            </a:r>
          </a:p>
        </p:txBody>
      </p:sp>
      <p:sp>
        <p:nvSpPr>
          <p:cNvPr id="3" name="Content Placeholder 2">
            <a:extLst>
              <a:ext uri="{FF2B5EF4-FFF2-40B4-BE49-F238E27FC236}">
                <a16:creationId xmlns:a16="http://schemas.microsoft.com/office/drawing/2014/main" id="{90EF5188-14C9-4B2C-A465-623D2C8C4FEC}"/>
              </a:ext>
            </a:extLst>
          </p:cNvPr>
          <p:cNvSpPr>
            <a:spLocks noGrp="1"/>
          </p:cNvSpPr>
          <p:nvPr>
            <p:ph idx="1"/>
          </p:nvPr>
        </p:nvSpPr>
        <p:spPr/>
        <p:txBody>
          <a:bodyPr>
            <a:normAutofit fontScale="85000" lnSpcReduction="20000"/>
          </a:bodyPr>
          <a:lstStyle/>
          <a:p>
            <a:pPr marL="0" indent="0">
              <a:buNone/>
            </a:pPr>
            <a:r>
              <a:rPr lang="en-US" dirty="0"/>
              <a:t>[QUERY: IS THIS TOO MUCH INFO? OK TO INCLUDE WITH IDEA IT OFTEN WILL BE CUT?]</a:t>
            </a:r>
          </a:p>
          <a:p>
            <a:endParaRPr lang="en-US" dirty="0"/>
          </a:p>
          <a:p>
            <a:r>
              <a:rPr lang="en-US" dirty="0"/>
              <a:t>There are a set of Neuchatel-aligned constructs in DDI for implementing the model needed for maintaining statistical classifications.</a:t>
            </a:r>
          </a:p>
          <a:p>
            <a:r>
              <a:rPr lang="en-US" dirty="0"/>
              <a:t>Important constructs include:</a:t>
            </a:r>
          </a:p>
          <a:p>
            <a:pPr lvl="1"/>
            <a:r>
              <a:rPr lang="en-US" dirty="0"/>
              <a:t>Classification Families: A group of Classification Series</a:t>
            </a:r>
          </a:p>
          <a:p>
            <a:pPr lvl="1"/>
            <a:r>
              <a:rPr lang="en-US" dirty="0"/>
              <a:t>Classification Series: A group of Statistical Classifications which are semantically related (reflecting changes across time)</a:t>
            </a:r>
          </a:p>
          <a:p>
            <a:pPr lvl="1"/>
            <a:r>
              <a:rPr lang="en-US" dirty="0"/>
              <a:t>Correspondence Tables: A description/mapping of the items within two Statistical Classifications:</a:t>
            </a:r>
          </a:p>
          <a:p>
            <a:pPr lvl="2"/>
            <a:r>
              <a:rPr lang="en-US" dirty="0"/>
              <a:t>Changes made to a variant classification can be described</a:t>
            </a:r>
          </a:p>
          <a:p>
            <a:pPr lvl="2"/>
            <a:r>
              <a:rPr lang="en-US" dirty="0"/>
              <a:t>Changes over time made within members of a Classification Series can be described (splits, joins, etc.)</a:t>
            </a:r>
          </a:p>
          <a:p>
            <a:pPr lvl="2"/>
            <a:r>
              <a:rPr lang="en-US" dirty="0"/>
              <a:t>Relationship between Classifications from two different Classification Series (semantic relationships) – example: mapping between classifications for activities and products</a:t>
            </a:r>
          </a:p>
        </p:txBody>
      </p:sp>
    </p:spTree>
    <p:extLst>
      <p:ext uri="{BB962C8B-B14F-4D97-AF65-F5344CB8AC3E}">
        <p14:creationId xmlns:p14="http://schemas.microsoft.com/office/powerpoint/2010/main" val="2917552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B9FFA-A339-4DDB-90DF-06350A439825}"/>
              </a:ext>
            </a:extLst>
          </p:cNvPr>
          <p:cNvSpPr>
            <a:spLocks noGrp="1"/>
          </p:cNvSpPr>
          <p:nvPr>
            <p:ph type="title"/>
          </p:nvPr>
        </p:nvSpPr>
        <p:spPr>
          <a:xfrm>
            <a:off x="838200" y="79166"/>
            <a:ext cx="10515600" cy="1325563"/>
          </a:xfrm>
        </p:spPr>
        <p:txBody>
          <a:bodyPr/>
          <a:lstStyle/>
          <a:p>
            <a:r>
              <a:rPr lang="en-US" dirty="0"/>
              <a:t>Versions of DDI and Foundational Metadata</a:t>
            </a:r>
            <a:br>
              <a:rPr lang="en-US" dirty="0"/>
            </a:br>
            <a:r>
              <a:rPr lang="en-US" sz="2400" dirty="0"/>
              <a:t>[TO DO: CHECK TO MAKE SURE MATRIX IS CORRECT FOR ALL MATERIAL]</a:t>
            </a:r>
            <a:r>
              <a:rPr lang="en-US" dirty="0"/>
              <a:t> </a:t>
            </a:r>
          </a:p>
        </p:txBody>
      </p:sp>
      <p:graphicFrame>
        <p:nvGraphicFramePr>
          <p:cNvPr id="4" name="Content Placeholder 3">
            <a:extLst>
              <a:ext uri="{FF2B5EF4-FFF2-40B4-BE49-F238E27FC236}">
                <a16:creationId xmlns:a16="http://schemas.microsoft.com/office/drawing/2014/main" id="{ACF376BD-4099-412E-9349-C98F845C3955}"/>
              </a:ext>
            </a:extLst>
          </p:cNvPr>
          <p:cNvGraphicFramePr>
            <a:graphicFrameLocks noGrp="1"/>
          </p:cNvGraphicFramePr>
          <p:nvPr>
            <p:ph idx="1"/>
            <p:extLst>
              <p:ext uri="{D42A27DB-BD31-4B8C-83A1-F6EECF244321}">
                <p14:modId xmlns:p14="http://schemas.microsoft.com/office/powerpoint/2010/main" val="632831611"/>
              </p:ext>
            </p:extLst>
          </p:nvPr>
        </p:nvGraphicFramePr>
        <p:xfrm>
          <a:off x="838200" y="1404729"/>
          <a:ext cx="10515600" cy="5294307"/>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1837501"/>
                    </a:ext>
                  </a:extLst>
                </a:gridCol>
                <a:gridCol w="2103120">
                  <a:extLst>
                    <a:ext uri="{9D8B030D-6E8A-4147-A177-3AD203B41FA5}">
                      <a16:colId xmlns:a16="http://schemas.microsoft.com/office/drawing/2014/main" val="3113755422"/>
                    </a:ext>
                  </a:extLst>
                </a:gridCol>
                <a:gridCol w="2103120">
                  <a:extLst>
                    <a:ext uri="{9D8B030D-6E8A-4147-A177-3AD203B41FA5}">
                      <a16:colId xmlns:a16="http://schemas.microsoft.com/office/drawing/2014/main" val="1859479716"/>
                    </a:ext>
                  </a:extLst>
                </a:gridCol>
                <a:gridCol w="2103120">
                  <a:extLst>
                    <a:ext uri="{9D8B030D-6E8A-4147-A177-3AD203B41FA5}">
                      <a16:colId xmlns:a16="http://schemas.microsoft.com/office/drawing/2014/main" val="1558344880"/>
                    </a:ext>
                  </a:extLst>
                </a:gridCol>
                <a:gridCol w="2103120">
                  <a:extLst>
                    <a:ext uri="{9D8B030D-6E8A-4147-A177-3AD203B41FA5}">
                      <a16:colId xmlns:a16="http://schemas.microsoft.com/office/drawing/2014/main" val="3099673338"/>
                    </a:ext>
                  </a:extLst>
                </a:gridCol>
              </a:tblGrid>
              <a:tr h="433919">
                <a:tc>
                  <a:txBody>
                    <a:bodyPr/>
                    <a:lstStyle/>
                    <a:p>
                      <a:r>
                        <a:rPr lang="en-US" dirty="0"/>
                        <a:t>Feature</a:t>
                      </a:r>
                    </a:p>
                  </a:txBody>
                  <a:tcPr/>
                </a:tc>
                <a:tc>
                  <a:txBody>
                    <a:bodyPr/>
                    <a:lstStyle/>
                    <a:p>
                      <a:pPr algn="ctr"/>
                      <a:r>
                        <a:rPr lang="en-US" dirty="0"/>
                        <a:t>DDI Codebook</a:t>
                      </a:r>
                    </a:p>
                  </a:txBody>
                  <a:tcPr/>
                </a:tc>
                <a:tc>
                  <a:txBody>
                    <a:bodyPr/>
                    <a:lstStyle/>
                    <a:p>
                      <a:pPr algn="ctr"/>
                      <a:r>
                        <a:rPr lang="en-US" dirty="0"/>
                        <a:t>DDI Lifecycle (3.2)</a:t>
                      </a:r>
                    </a:p>
                  </a:txBody>
                  <a:tcPr/>
                </a:tc>
                <a:tc>
                  <a:txBody>
                    <a:bodyPr/>
                    <a:lstStyle/>
                    <a:p>
                      <a:pPr algn="ctr"/>
                      <a:r>
                        <a:rPr lang="en-US" dirty="0"/>
                        <a:t>DDI Lifecycle (3.3)</a:t>
                      </a:r>
                    </a:p>
                  </a:txBody>
                  <a:tcPr/>
                </a:tc>
                <a:tc>
                  <a:txBody>
                    <a:bodyPr/>
                    <a:lstStyle/>
                    <a:p>
                      <a:pPr algn="ctr"/>
                      <a:r>
                        <a:rPr lang="en-US" dirty="0"/>
                        <a:t>DDI 4</a:t>
                      </a:r>
                    </a:p>
                  </a:txBody>
                  <a:tcPr/>
                </a:tc>
                <a:extLst>
                  <a:ext uri="{0D108BD9-81ED-4DB2-BD59-A6C34878D82A}">
                    <a16:rowId xmlns:a16="http://schemas.microsoft.com/office/drawing/2014/main" val="3875121167"/>
                  </a:ext>
                </a:extLst>
              </a:tr>
              <a:tr h="433919">
                <a:tc>
                  <a:txBody>
                    <a:bodyPr/>
                    <a:lstStyle/>
                    <a:p>
                      <a:r>
                        <a:rPr lang="en-US" dirty="0"/>
                        <a:t>Concepts</a:t>
                      </a:r>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3072177319"/>
                  </a:ext>
                </a:extLst>
              </a:tr>
              <a:tr h="433919">
                <a:tc>
                  <a:txBody>
                    <a:bodyPr/>
                    <a:lstStyle/>
                    <a:p>
                      <a:r>
                        <a:rPr lang="en-US" dirty="0"/>
                        <a:t>Universe</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3376168685"/>
                  </a:ext>
                </a:extLst>
              </a:tr>
              <a:tr h="433919">
                <a:tc>
                  <a:txBody>
                    <a:bodyPr/>
                    <a:lstStyle/>
                    <a:p>
                      <a:r>
                        <a:rPr lang="en-US" dirty="0"/>
                        <a:t>Population</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2079490568"/>
                  </a:ext>
                </a:extLst>
              </a:tr>
              <a:tr h="433919">
                <a:tc>
                  <a:txBody>
                    <a:bodyPr/>
                    <a:lstStyle/>
                    <a:p>
                      <a:r>
                        <a:rPr lang="en-US" dirty="0"/>
                        <a:t>Unit Type</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328405104"/>
                  </a:ext>
                </a:extLst>
              </a:tr>
              <a:tr h="433919">
                <a:tc>
                  <a:txBody>
                    <a:bodyPr/>
                    <a:lstStyle/>
                    <a:p>
                      <a:r>
                        <a:rPr lang="en-US" dirty="0"/>
                        <a:t>Variables</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4061587931"/>
                  </a:ext>
                </a:extLst>
              </a:tr>
              <a:tr h="433919">
                <a:tc>
                  <a:txBody>
                    <a:bodyPr/>
                    <a:lstStyle/>
                    <a:p>
                      <a:r>
                        <a:rPr lang="en-US" dirty="0" err="1"/>
                        <a:t>Codelist</a:t>
                      </a:r>
                      <a:r>
                        <a:rPr lang="en-US" dirty="0"/>
                        <a:t>/Category</a:t>
                      </a:r>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577495467"/>
                  </a:ext>
                </a:extLst>
              </a:tr>
              <a:tr h="433919">
                <a:tc>
                  <a:txBody>
                    <a:bodyPr/>
                    <a:lstStyle/>
                    <a:p>
                      <a:r>
                        <a:rPr lang="en-US" dirty="0"/>
                        <a:t>Classification</a:t>
                      </a:r>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855302591"/>
                  </a:ext>
                </a:extLst>
              </a:tr>
              <a:tr h="748956">
                <a:tc>
                  <a:txBody>
                    <a:bodyPr/>
                    <a:lstStyle/>
                    <a:p>
                      <a:r>
                        <a:rPr lang="en-US" dirty="0"/>
                        <a:t>Statistical Classification</a:t>
                      </a:r>
                    </a:p>
                  </a:txBody>
                  <a:tcPr/>
                </a:tc>
                <a:tc>
                  <a:txBody>
                    <a:bodyPr/>
                    <a:lstStyle/>
                    <a:p>
                      <a:pPr algn="ctr"/>
                      <a:endParaRPr lang="en-US" dirty="0"/>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645815625"/>
                  </a:ext>
                </a:extLst>
              </a:tr>
              <a:tr h="433919">
                <a:tc>
                  <a:txBody>
                    <a:bodyPr/>
                    <a:lstStyle/>
                    <a:p>
                      <a:r>
                        <a:rPr lang="en-US" dirty="0"/>
                        <a:t>Keywords/CVs/Subjects</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367918647"/>
                  </a:ext>
                </a:extLst>
              </a:tr>
              <a:tr h="433919">
                <a:tc>
                  <a:txBody>
                    <a:bodyPr/>
                    <a:lstStyle/>
                    <a:p>
                      <a:r>
                        <a:rPr lang="en-US" dirty="0"/>
                        <a:t>Thesauri</a:t>
                      </a:r>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3417863733"/>
                  </a:ext>
                </a:extLst>
              </a:tr>
            </a:tbl>
          </a:graphicData>
        </a:graphic>
      </p:graphicFrame>
    </p:spTree>
    <p:extLst>
      <p:ext uri="{BB962C8B-B14F-4D97-AF65-F5344CB8AC3E}">
        <p14:creationId xmlns:p14="http://schemas.microsoft.com/office/powerpoint/2010/main" val="233045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E772C-0949-4601-94CF-A97A5F1E85E8}"/>
              </a:ext>
            </a:extLst>
          </p:cNvPr>
          <p:cNvSpPr>
            <a:spLocks noGrp="1"/>
          </p:cNvSpPr>
          <p:nvPr>
            <p:ph type="title"/>
          </p:nvPr>
        </p:nvSpPr>
        <p:spPr>
          <a:xfrm>
            <a:off x="738187" y="214313"/>
            <a:ext cx="10515600" cy="847725"/>
          </a:xfrm>
        </p:spPr>
        <p:txBody>
          <a:bodyPr/>
          <a:lstStyle/>
          <a:p>
            <a:r>
              <a:rPr lang="en-US" dirty="0"/>
              <a:t>Thinking </a:t>
            </a:r>
            <a:r>
              <a:rPr lang="en-US"/>
              <a:t>bigger with DDI!</a:t>
            </a:r>
            <a:endParaRPr lang="en-US" dirty="0"/>
          </a:p>
        </p:txBody>
      </p:sp>
      <p:pic>
        <p:nvPicPr>
          <p:cNvPr id="1028" name="Picture 4" descr="Bildergebnis fÃ¼r lego death star">
            <a:extLst>
              <a:ext uri="{FF2B5EF4-FFF2-40B4-BE49-F238E27FC236}">
                <a16:creationId xmlns:a16="http://schemas.microsoft.com/office/drawing/2014/main" id="{8C9C6CF2-B1F8-48C0-A7BC-077478E79A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1169886"/>
            <a:ext cx="6884987" cy="5688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50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648393"/>
            <a:ext cx="10515600" cy="5528570"/>
          </a:xfrm>
        </p:spPr>
        <p:txBody>
          <a:bodyPr/>
          <a:lstStyle/>
          <a:p>
            <a:pPr marL="0" indent="0">
              <a:buNone/>
            </a:pPr>
            <a:endParaRPr lang="sv-SE" dirty="0"/>
          </a:p>
          <a:p>
            <a:pPr marL="0" indent="0">
              <a:buNone/>
            </a:pPr>
            <a:endParaRPr lang="sv-SE" dirty="0"/>
          </a:p>
          <a:p>
            <a:pPr marL="0" indent="0" algn="ctr">
              <a:buNone/>
            </a:pPr>
            <a:endParaRPr lang="sv-SE" dirty="0"/>
          </a:p>
          <a:p>
            <a:pPr marL="0" indent="0" algn="ctr">
              <a:buNone/>
            </a:pPr>
            <a:endParaRPr lang="sv-SE" dirty="0"/>
          </a:p>
          <a:p>
            <a:pPr marL="0" indent="0" algn="ctr">
              <a:buNone/>
            </a:pPr>
            <a:endParaRPr lang="sv-SE" dirty="0"/>
          </a:p>
          <a:p>
            <a:pPr marL="0" indent="0" algn="ctr">
              <a:buNone/>
            </a:pPr>
            <a:r>
              <a:rPr lang="sv-SE" dirty="0"/>
              <a:t>A </a:t>
            </a:r>
            <a:r>
              <a:rPr lang="sv-SE" i="1" u="sng" dirty="0"/>
              <a:t>concept</a:t>
            </a:r>
            <a:r>
              <a:rPr lang="sv-SE" dirty="0"/>
              <a:t> is an idea with a formal definition and a name.</a:t>
            </a:r>
          </a:p>
          <a:p>
            <a:pPr marL="0" indent="0" algn="ctr">
              <a:buNone/>
            </a:pPr>
            <a:endParaRPr lang="sv-SE" dirty="0"/>
          </a:p>
        </p:txBody>
      </p:sp>
    </p:spTree>
    <p:extLst>
      <p:ext uri="{BB962C8B-B14F-4D97-AF65-F5344CB8AC3E}">
        <p14:creationId xmlns:p14="http://schemas.microsoft.com/office/powerpoint/2010/main" val="227710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648393"/>
            <a:ext cx="10515600" cy="5528570"/>
          </a:xfrm>
        </p:spPr>
        <p:txBody>
          <a:bodyPr/>
          <a:lstStyle/>
          <a:p>
            <a:pPr marL="0" indent="0">
              <a:buNone/>
            </a:pPr>
            <a:endParaRPr lang="sv-SE" dirty="0"/>
          </a:p>
          <a:p>
            <a:pPr marL="0" indent="0">
              <a:buNone/>
            </a:pPr>
            <a:endParaRPr lang="sv-SE" dirty="0"/>
          </a:p>
          <a:p>
            <a:pPr marL="0" indent="0" algn="ctr">
              <a:buNone/>
            </a:pPr>
            <a:endParaRPr lang="sv-SE" dirty="0"/>
          </a:p>
          <a:p>
            <a:pPr marL="0" indent="0">
              <a:buNone/>
            </a:pPr>
            <a:r>
              <a:rPr lang="sv-SE" dirty="0"/>
              <a:t>Concepts are used in many places when collecting, producing, and describing data.</a:t>
            </a:r>
          </a:p>
          <a:p>
            <a:pPr marL="0" indent="0">
              <a:buNone/>
            </a:pPr>
            <a:r>
              <a:rPr lang="sv-SE" dirty="0"/>
              <a:t>Examples are:</a:t>
            </a:r>
          </a:p>
          <a:p>
            <a:pPr marL="0" indent="0" algn="ctr">
              <a:buNone/>
            </a:pPr>
            <a:r>
              <a:rPr lang="sv-SE" dirty="0" err="1"/>
              <a:t>Variables</a:t>
            </a:r>
            <a:endParaRPr lang="sv-SE" dirty="0"/>
          </a:p>
          <a:p>
            <a:pPr marL="0" indent="0" algn="ctr">
              <a:buNone/>
            </a:pPr>
            <a:r>
              <a:rPr lang="sv-SE" dirty="0" err="1"/>
              <a:t>Categories</a:t>
            </a:r>
            <a:endParaRPr lang="sv-SE" dirty="0"/>
          </a:p>
          <a:p>
            <a:pPr marL="0" indent="0" algn="ctr">
              <a:buNone/>
            </a:pPr>
            <a:r>
              <a:rPr lang="sv-SE" dirty="0"/>
              <a:t>Unit Types</a:t>
            </a:r>
          </a:p>
          <a:p>
            <a:pPr marL="0" indent="0" algn="ctr">
              <a:buNone/>
            </a:pPr>
            <a:r>
              <a:rPr lang="sv-SE" dirty="0" err="1"/>
              <a:t>Universes</a:t>
            </a:r>
            <a:endParaRPr lang="sv-SE" dirty="0"/>
          </a:p>
          <a:p>
            <a:pPr marL="0" indent="0" algn="ctr">
              <a:buNone/>
            </a:pPr>
            <a:endParaRPr lang="sv-SE" dirty="0"/>
          </a:p>
          <a:p>
            <a:pPr marL="0" indent="0" algn="ctr">
              <a:buNone/>
            </a:pPr>
            <a:endParaRPr lang="sv-SE" dirty="0"/>
          </a:p>
        </p:txBody>
      </p:sp>
    </p:spTree>
    <p:extLst>
      <p:ext uri="{BB962C8B-B14F-4D97-AF65-F5344CB8AC3E}">
        <p14:creationId xmlns:p14="http://schemas.microsoft.com/office/powerpoint/2010/main" val="50346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7" name="Oval 33"/>
          <p:cNvSpPr>
            <a:spLocks noChangeArrowheads="1"/>
          </p:cNvSpPr>
          <p:nvPr/>
        </p:nvSpPr>
        <p:spPr bwMode="auto">
          <a:xfrm>
            <a:off x="5143500" y="3505200"/>
            <a:ext cx="2133600" cy="2057400"/>
          </a:xfrm>
          <a:prstGeom prst="ellipse">
            <a:avLst/>
          </a:prstGeom>
          <a:solidFill>
            <a:schemeClr val="accent4"/>
          </a:solidFill>
          <a:ln w="9525">
            <a:solidFill>
              <a:schemeClr val="tx1"/>
            </a:solidFill>
            <a:round/>
            <a:headEnd/>
            <a:tailEnd/>
          </a:ln>
          <a:extLst/>
        </p:spPr>
        <p:txBody>
          <a:bodyPr wrap="none" anchor="ctr"/>
          <a:lstStyle/>
          <a:p>
            <a:endParaRPr lang="nl-NL"/>
          </a:p>
        </p:txBody>
      </p:sp>
      <p:sp>
        <p:nvSpPr>
          <p:cNvPr id="11266" name="AutoShape 4"/>
          <p:cNvSpPr>
            <a:spLocks noChangeArrowheads="1"/>
          </p:cNvSpPr>
          <p:nvPr/>
        </p:nvSpPr>
        <p:spPr bwMode="auto">
          <a:xfrm>
            <a:off x="4000500" y="609600"/>
            <a:ext cx="1295400" cy="1447800"/>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t>Study</a:t>
            </a:r>
          </a:p>
        </p:txBody>
      </p:sp>
      <p:sp>
        <p:nvSpPr>
          <p:cNvPr id="6150" name="Cloud"/>
          <p:cNvSpPr>
            <a:spLocks noChangeAspect="1" noEditPoints="1" noChangeArrowheads="1"/>
          </p:cNvSpPr>
          <p:nvPr/>
        </p:nvSpPr>
        <p:spPr bwMode="auto">
          <a:xfrm>
            <a:off x="2095500" y="3581400"/>
            <a:ext cx="2133600" cy="1219200"/>
          </a:xfrm>
          <a:custGeom>
            <a:avLst/>
            <a:gdLst>
              <a:gd name="T0" fmla="*/ 653711 w 21600"/>
              <a:gd name="T1" fmla="*/ 34408533 h 21600"/>
              <a:gd name="T2" fmla="*/ 105376133 w 21600"/>
              <a:gd name="T3" fmla="*/ 68743802 h 21600"/>
              <a:gd name="T4" fmla="*/ 210576640 w 21600"/>
              <a:gd name="T5" fmla="*/ 34408533 h 21600"/>
              <a:gd name="T6" fmla="*/ 105376133 w 21600"/>
              <a:gd name="T7" fmla="*/ 393468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4"/>
          </a:solidFill>
          <a:ln w="9525">
            <a:solidFill>
              <a:srgbClr val="000000"/>
            </a:solidFill>
            <a:miter lim="800000"/>
            <a:headEnd/>
            <a:tailEnd/>
          </a:ln>
          <a:effectLst>
            <a:outerShdw dist="107763" dir="2700000" algn="ctr" rotWithShape="0">
              <a:srgbClr val="808080"/>
            </a:outerShdw>
          </a:effectLst>
        </p:spPr>
        <p:txBody>
          <a:bodyPr/>
          <a:lstStyle/>
          <a:p>
            <a:r>
              <a:rPr lang="en-US" dirty="0"/>
              <a:t>      </a:t>
            </a:r>
          </a:p>
          <a:p>
            <a:r>
              <a:rPr lang="en-US" sz="2400" b="1" dirty="0"/>
              <a:t>Concepts</a:t>
            </a:r>
            <a:r>
              <a:rPr lang="en-US" dirty="0"/>
              <a:t> </a:t>
            </a:r>
            <a:endParaRPr lang="en-US" sz="2800" dirty="0">
              <a:solidFill>
                <a:schemeClr val="accent6"/>
              </a:solidFill>
            </a:endParaRPr>
          </a:p>
        </p:txBody>
      </p:sp>
      <p:sp>
        <p:nvSpPr>
          <p:cNvPr id="6152" name="Line 8"/>
          <p:cNvSpPr>
            <a:spLocks noChangeShapeType="1"/>
          </p:cNvSpPr>
          <p:nvPr/>
        </p:nvSpPr>
        <p:spPr bwMode="auto">
          <a:xfrm flipV="1">
            <a:off x="3314700" y="2133600"/>
            <a:ext cx="1219200" cy="13716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53" name="AutoShape 9"/>
          <p:cNvSpPr>
            <a:spLocks noChangeArrowheads="1"/>
          </p:cNvSpPr>
          <p:nvPr/>
        </p:nvSpPr>
        <p:spPr bwMode="auto">
          <a:xfrm>
            <a:off x="2476500" y="2133600"/>
            <a:ext cx="1371600" cy="457200"/>
          </a:xfrm>
          <a:prstGeom prst="wedgeRectCallout">
            <a:avLst>
              <a:gd name="adj1" fmla="val 45833"/>
              <a:gd name="adj2" fmla="val 119792"/>
            </a:avLst>
          </a:prstGeom>
          <a:solidFill>
            <a:schemeClr val="bg1"/>
          </a:solidFill>
          <a:ln w="9525">
            <a:solidFill>
              <a:schemeClr val="tx1"/>
            </a:solidFill>
            <a:miter lim="800000"/>
            <a:headEnd/>
            <a:tailEnd/>
          </a:ln>
        </p:spPr>
        <p:txBody>
          <a:bodyPr/>
          <a:lstStyle/>
          <a:p>
            <a:pPr algn="ctr"/>
            <a:r>
              <a:rPr lang="en-US" i="1"/>
              <a:t>measures</a:t>
            </a:r>
          </a:p>
        </p:txBody>
      </p:sp>
      <p:sp>
        <p:nvSpPr>
          <p:cNvPr id="6154" name="AutoShape 10"/>
          <p:cNvSpPr>
            <a:spLocks noChangeArrowheads="1"/>
          </p:cNvSpPr>
          <p:nvPr/>
        </p:nvSpPr>
        <p:spPr bwMode="auto">
          <a:xfrm>
            <a:off x="7124700" y="609600"/>
            <a:ext cx="1295400" cy="1447800"/>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t>Survey</a:t>
            </a:r>
          </a:p>
          <a:p>
            <a:pPr algn="ctr"/>
            <a:r>
              <a:rPr lang="en-US"/>
              <a:t>Instruments</a:t>
            </a:r>
          </a:p>
        </p:txBody>
      </p:sp>
      <p:sp>
        <p:nvSpPr>
          <p:cNvPr id="6156" name="Line 12"/>
          <p:cNvSpPr>
            <a:spLocks noChangeShapeType="1"/>
          </p:cNvSpPr>
          <p:nvPr/>
        </p:nvSpPr>
        <p:spPr bwMode="auto">
          <a:xfrm flipH="1">
            <a:off x="5372100" y="1219200"/>
            <a:ext cx="1676400"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57" name="AutoShape 13"/>
          <p:cNvSpPr>
            <a:spLocks noChangeArrowheads="1"/>
          </p:cNvSpPr>
          <p:nvPr/>
        </p:nvSpPr>
        <p:spPr bwMode="auto">
          <a:xfrm>
            <a:off x="5829300" y="381000"/>
            <a:ext cx="990600" cy="457200"/>
          </a:xfrm>
          <a:prstGeom prst="wedgeRectCallout">
            <a:avLst>
              <a:gd name="adj1" fmla="val -44389"/>
              <a:gd name="adj2" fmla="val 119792"/>
            </a:avLst>
          </a:prstGeom>
          <a:solidFill>
            <a:schemeClr val="bg1"/>
          </a:solidFill>
          <a:ln w="9525">
            <a:solidFill>
              <a:schemeClr val="tx1"/>
            </a:solidFill>
            <a:miter lim="800000"/>
            <a:headEnd/>
            <a:tailEnd/>
          </a:ln>
        </p:spPr>
        <p:txBody>
          <a:bodyPr/>
          <a:lstStyle/>
          <a:p>
            <a:pPr algn="ctr"/>
            <a:r>
              <a:rPr lang="en-US" i="1"/>
              <a:t>using</a:t>
            </a:r>
          </a:p>
        </p:txBody>
      </p:sp>
      <p:sp>
        <p:nvSpPr>
          <p:cNvPr id="6158" name="Rectangle 14"/>
          <p:cNvSpPr>
            <a:spLocks noChangeArrowheads="1"/>
          </p:cNvSpPr>
          <p:nvPr/>
        </p:nvSpPr>
        <p:spPr bwMode="auto">
          <a:xfrm>
            <a:off x="8039100" y="30480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6159" name="Rectangle 15"/>
          <p:cNvSpPr>
            <a:spLocks noChangeArrowheads="1"/>
          </p:cNvSpPr>
          <p:nvPr/>
        </p:nvSpPr>
        <p:spPr bwMode="auto">
          <a:xfrm>
            <a:off x="8191500" y="32004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6160" name="Rectangle 16"/>
          <p:cNvSpPr>
            <a:spLocks noChangeArrowheads="1"/>
          </p:cNvSpPr>
          <p:nvPr/>
        </p:nvSpPr>
        <p:spPr bwMode="auto">
          <a:xfrm>
            <a:off x="8343900" y="33528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6161" name="Rectangle 17"/>
          <p:cNvSpPr>
            <a:spLocks noChangeArrowheads="1"/>
          </p:cNvSpPr>
          <p:nvPr/>
        </p:nvSpPr>
        <p:spPr bwMode="auto">
          <a:xfrm>
            <a:off x="8496300" y="35052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6162" name="Rectangle 18"/>
          <p:cNvSpPr>
            <a:spLocks noChangeArrowheads="1"/>
          </p:cNvSpPr>
          <p:nvPr/>
        </p:nvSpPr>
        <p:spPr bwMode="auto">
          <a:xfrm>
            <a:off x="8648700" y="36576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6163" name="Rectangle 19"/>
          <p:cNvSpPr>
            <a:spLocks noChangeArrowheads="1"/>
          </p:cNvSpPr>
          <p:nvPr/>
        </p:nvSpPr>
        <p:spPr bwMode="auto">
          <a:xfrm>
            <a:off x="8801100" y="3810000"/>
            <a:ext cx="1447800" cy="762000"/>
          </a:xfrm>
          <a:prstGeom prst="rect">
            <a:avLst/>
          </a:prstGeom>
          <a:solidFill>
            <a:schemeClr val="bg1"/>
          </a:solidFill>
          <a:ln w="9525">
            <a:solidFill>
              <a:schemeClr val="tx1"/>
            </a:solidFill>
            <a:miter lim="800000"/>
            <a:headEnd/>
            <a:tailEnd/>
          </a:ln>
        </p:spPr>
        <p:txBody>
          <a:bodyPr wrap="none" anchor="ctr"/>
          <a:lstStyle/>
          <a:p>
            <a:pPr algn="ctr"/>
            <a:r>
              <a:rPr lang="en-US"/>
              <a:t>Questions</a:t>
            </a:r>
          </a:p>
        </p:txBody>
      </p:sp>
      <p:sp>
        <p:nvSpPr>
          <p:cNvPr id="6165" name="Line 21"/>
          <p:cNvSpPr>
            <a:spLocks noChangeShapeType="1"/>
          </p:cNvSpPr>
          <p:nvPr/>
        </p:nvSpPr>
        <p:spPr bwMode="auto">
          <a:xfrm flipH="1" flipV="1">
            <a:off x="8115300" y="2133600"/>
            <a:ext cx="762000" cy="8382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66" name="AutoShape 22"/>
          <p:cNvSpPr>
            <a:spLocks noChangeArrowheads="1"/>
          </p:cNvSpPr>
          <p:nvPr/>
        </p:nvSpPr>
        <p:spPr bwMode="auto">
          <a:xfrm>
            <a:off x="8648700" y="2057400"/>
            <a:ext cx="1600200" cy="381000"/>
          </a:xfrm>
          <a:prstGeom prst="wedgeRectCallout">
            <a:avLst>
              <a:gd name="adj1" fmla="val -52481"/>
              <a:gd name="adj2" fmla="val 108750"/>
            </a:avLst>
          </a:prstGeom>
          <a:solidFill>
            <a:schemeClr val="bg1"/>
          </a:solidFill>
          <a:ln w="9525">
            <a:solidFill>
              <a:schemeClr val="tx1"/>
            </a:solidFill>
            <a:miter lim="800000"/>
            <a:headEnd/>
            <a:tailEnd/>
          </a:ln>
        </p:spPr>
        <p:txBody>
          <a:bodyPr/>
          <a:lstStyle/>
          <a:p>
            <a:pPr algn="ctr"/>
            <a:r>
              <a:rPr lang="en-US" i="1"/>
              <a:t>made up of</a:t>
            </a:r>
          </a:p>
        </p:txBody>
      </p:sp>
      <p:sp>
        <p:nvSpPr>
          <p:cNvPr id="6167" name="AutoShape 23"/>
          <p:cNvSpPr>
            <a:spLocks noChangeArrowheads="1"/>
          </p:cNvSpPr>
          <p:nvPr/>
        </p:nvSpPr>
        <p:spPr bwMode="auto">
          <a:xfrm>
            <a:off x="5905500" y="38862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68" name="AutoShape 24"/>
          <p:cNvSpPr>
            <a:spLocks noChangeArrowheads="1"/>
          </p:cNvSpPr>
          <p:nvPr/>
        </p:nvSpPr>
        <p:spPr bwMode="auto">
          <a:xfrm>
            <a:off x="6057900" y="40386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69" name="AutoShape 25"/>
          <p:cNvSpPr>
            <a:spLocks noChangeArrowheads="1"/>
          </p:cNvSpPr>
          <p:nvPr/>
        </p:nvSpPr>
        <p:spPr bwMode="auto">
          <a:xfrm>
            <a:off x="6210300" y="41910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0" name="AutoShape 26"/>
          <p:cNvSpPr>
            <a:spLocks noChangeArrowheads="1"/>
          </p:cNvSpPr>
          <p:nvPr/>
        </p:nvSpPr>
        <p:spPr bwMode="auto">
          <a:xfrm>
            <a:off x="6362700" y="43434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1" name="AutoShape 27"/>
          <p:cNvSpPr>
            <a:spLocks noChangeArrowheads="1"/>
          </p:cNvSpPr>
          <p:nvPr/>
        </p:nvSpPr>
        <p:spPr bwMode="auto">
          <a:xfrm>
            <a:off x="6515100" y="44958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2" name="AutoShape 28"/>
          <p:cNvSpPr>
            <a:spLocks noChangeArrowheads="1"/>
          </p:cNvSpPr>
          <p:nvPr/>
        </p:nvSpPr>
        <p:spPr bwMode="auto">
          <a:xfrm>
            <a:off x="5448300" y="38862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3" name="AutoShape 29"/>
          <p:cNvSpPr>
            <a:spLocks noChangeArrowheads="1"/>
          </p:cNvSpPr>
          <p:nvPr/>
        </p:nvSpPr>
        <p:spPr bwMode="auto">
          <a:xfrm>
            <a:off x="5600700" y="40386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4" name="AutoShape 30"/>
          <p:cNvSpPr>
            <a:spLocks noChangeArrowheads="1"/>
          </p:cNvSpPr>
          <p:nvPr/>
        </p:nvSpPr>
        <p:spPr bwMode="auto">
          <a:xfrm>
            <a:off x="5753100" y="41910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5" name="AutoShape 31"/>
          <p:cNvSpPr>
            <a:spLocks noChangeArrowheads="1"/>
          </p:cNvSpPr>
          <p:nvPr/>
        </p:nvSpPr>
        <p:spPr bwMode="auto">
          <a:xfrm>
            <a:off x="5905500" y="43434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6" name="AutoShape 32"/>
          <p:cNvSpPr>
            <a:spLocks noChangeArrowheads="1"/>
          </p:cNvSpPr>
          <p:nvPr/>
        </p:nvSpPr>
        <p:spPr bwMode="auto">
          <a:xfrm>
            <a:off x="6057900" y="44958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8" name="Text Box 34"/>
          <p:cNvSpPr txBox="1">
            <a:spLocks noChangeArrowheads="1"/>
          </p:cNvSpPr>
          <p:nvPr/>
        </p:nvSpPr>
        <p:spPr bwMode="auto">
          <a:xfrm>
            <a:off x="5600700" y="4876801"/>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t>Universes</a:t>
            </a:r>
          </a:p>
        </p:txBody>
      </p:sp>
      <p:sp>
        <p:nvSpPr>
          <p:cNvPr id="6179" name="Line 35"/>
          <p:cNvSpPr>
            <a:spLocks noChangeShapeType="1"/>
          </p:cNvSpPr>
          <p:nvPr/>
        </p:nvSpPr>
        <p:spPr bwMode="auto">
          <a:xfrm flipH="1" flipV="1">
            <a:off x="5219700" y="2133600"/>
            <a:ext cx="609600" cy="13716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80" name="AutoShape 36"/>
          <p:cNvSpPr>
            <a:spLocks noChangeArrowheads="1"/>
          </p:cNvSpPr>
          <p:nvPr/>
        </p:nvSpPr>
        <p:spPr bwMode="auto">
          <a:xfrm>
            <a:off x="6134100" y="2667000"/>
            <a:ext cx="914400" cy="304800"/>
          </a:xfrm>
          <a:prstGeom prst="wedgeRectCallout">
            <a:avLst>
              <a:gd name="adj1" fmla="val -103648"/>
              <a:gd name="adj2" fmla="val 50000"/>
            </a:avLst>
          </a:prstGeom>
          <a:solidFill>
            <a:schemeClr val="bg1"/>
          </a:solidFill>
          <a:ln w="9525">
            <a:solidFill>
              <a:schemeClr val="tx1"/>
            </a:solidFill>
            <a:miter lim="800000"/>
            <a:headEnd/>
            <a:tailEnd/>
          </a:ln>
        </p:spPr>
        <p:txBody>
          <a:bodyPr/>
          <a:lstStyle/>
          <a:p>
            <a:pPr algn="ctr"/>
            <a:r>
              <a:rPr lang="en-US" i="1"/>
              <a:t>about</a:t>
            </a:r>
          </a:p>
        </p:txBody>
      </p:sp>
      <p:sp>
        <p:nvSpPr>
          <p:cNvPr id="11295" name="Text Box 6"/>
          <p:cNvSpPr txBox="1">
            <a:spLocks noChangeArrowheads="1"/>
          </p:cNvSpPr>
          <p:nvPr/>
        </p:nvSpPr>
        <p:spPr bwMode="auto">
          <a:xfrm>
            <a:off x="5791201" y="6221413"/>
            <a:ext cx="4581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dirty="0">
                <a:latin typeface="Calibri" pitchFamily="34" charset="0"/>
              </a:rPr>
              <a:t>Copyright © GESIS – Leibniz Institute for the Social Sciences, 2010</a:t>
            </a:r>
          </a:p>
          <a:p>
            <a:pPr algn="ctr" eaLnBrk="1" hangingPunct="1"/>
            <a:r>
              <a:rPr lang="en-US" sz="1200" dirty="0" err="1">
                <a:latin typeface="Calibri" pitchFamily="34" charset="0"/>
              </a:rPr>
              <a:t>Publshed</a:t>
            </a:r>
            <a:r>
              <a:rPr lang="en-US" sz="1200" dirty="0">
                <a:latin typeface="Calibri" pitchFamily="34" charset="0"/>
              </a:rPr>
              <a:t> under Creative Commons Attribute-</a:t>
            </a:r>
            <a:r>
              <a:rPr lang="en-US" sz="1200" dirty="0" err="1">
                <a:latin typeface="Calibri" pitchFamily="34" charset="0"/>
              </a:rPr>
              <a:t>ShareAlike</a:t>
            </a:r>
            <a:r>
              <a:rPr lang="en-US" sz="1200" dirty="0">
                <a:latin typeface="Calibri" pitchFamily="34" charset="0"/>
              </a:rPr>
              <a:t> 3.0 </a:t>
            </a:r>
            <a:r>
              <a:rPr lang="en-US" sz="1200" dirty="0" err="1">
                <a:latin typeface="Calibri" pitchFamily="34" charset="0"/>
              </a:rPr>
              <a:t>Unported</a:t>
            </a:r>
            <a:endParaRPr lang="en-US" sz="1200" dirty="0">
              <a:latin typeface="Calibri" pitchFamily="34" charset="0"/>
            </a:endParaRPr>
          </a:p>
        </p:txBody>
      </p:sp>
    </p:spTree>
    <p:extLst>
      <p:ext uri="{BB962C8B-B14F-4D97-AF65-F5344CB8AC3E}">
        <p14:creationId xmlns:p14="http://schemas.microsoft.com/office/powerpoint/2010/main" val="2790260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5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7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17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17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17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1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18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15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1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157"/>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15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15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16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16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16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16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16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7" grpId="0" animBg="1"/>
      <p:bldP spid="6150" grpId="0" animBg="1"/>
      <p:bldP spid="6152" grpId="0" animBg="1"/>
      <p:bldP spid="6153" grpId="0" animBg="1"/>
      <p:bldP spid="6154" grpId="0" animBg="1"/>
      <p:bldP spid="6156" grpId="0" animBg="1"/>
      <p:bldP spid="6157" grpId="0" animBg="1"/>
      <p:bldP spid="6158" grpId="0" animBg="1"/>
      <p:bldP spid="6159" grpId="0" animBg="1"/>
      <p:bldP spid="6160" grpId="0" animBg="1"/>
      <p:bldP spid="6161" grpId="0" animBg="1"/>
      <p:bldP spid="6162" grpId="0" animBg="1"/>
      <p:bldP spid="6163" grpId="0" animBg="1"/>
      <p:bldP spid="6165" grpId="0" animBg="1"/>
      <p:bldP spid="6166" grpId="0" animBg="1"/>
      <p:bldP spid="6167" grpId="0" animBg="1"/>
      <p:bldP spid="6168" grpId="0" animBg="1"/>
      <p:bldP spid="6169" grpId="0" animBg="1"/>
      <p:bldP spid="6170" grpId="0" animBg="1"/>
      <p:bldP spid="6171" grpId="0" animBg="1"/>
      <p:bldP spid="6172" grpId="0" animBg="1"/>
      <p:bldP spid="6173" grpId="0" animBg="1"/>
      <p:bldP spid="6174" grpId="0" animBg="1"/>
      <p:bldP spid="6175" grpId="0" animBg="1"/>
      <p:bldP spid="6176" grpId="0" animBg="1"/>
      <p:bldP spid="6178" grpId="0"/>
      <p:bldP spid="6179" grpId="0" animBg="1"/>
      <p:bldP spid="618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2362200" y="6858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12291" name="Rectangle 5"/>
          <p:cNvSpPr>
            <a:spLocks noChangeArrowheads="1"/>
          </p:cNvSpPr>
          <p:nvPr/>
        </p:nvSpPr>
        <p:spPr bwMode="auto">
          <a:xfrm>
            <a:off x="2514600" y="8382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12292" name="Rectangle 6"/>
          <p:cNvSpPr>
            <a:spLocks noChangeArrowheads="1"/>
          </p:cNvSpPr>
          <p:nvPr/>
        </p:nvSpPr>
        <p:spPr bwMode="auto">
          <a:xfrm>
            <a:off x="2667000" y="9906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12293" name="Rectangle 7"/>
          <p:cNvSpPr>
            <a:spLocks noChangeArrowheads="1"/>
          </p:cNvSpPr>
          <p:nvPr/>
        </p:nvSpPr>
        <p:spPr bwMode="auto">
          <a:xfrm>
            <a:off x="2819400" y="11430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12294" name="Rectangle 8"/>
          <p:cNvSpPr>
            <a:spLocks noChangeArrowheads="1"/>
          </p:cNvSpPr>
          <p:nvPr/>
        </p:nvSpPr>
        <p:spPr bwMode="auto">
          <a:xfrm>
            <a:off x="2971800" y="12954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12295" name="Rectangle 9"/>
          <p:cNvSpPr>
            <a:spLocks noChangeArrowheads="1"/>
          </p:cNvSpPr>
          <p:nvPr/>
        </p:nvSpPr>
        <p:spPr bwMode="auto">
          <a:xfrm>
            <a:off x="3124200" y="1447800"/>
            <a:ext cx="1447800" cy="762000"/>
          </a:xfrm>
          <a:prstGeom prst="rect">
            <a:avLst/>
          </a:prstGeom>
          <a:solidFill>
            <a:schemeClr val="bg1"/>
          </a:solidFill>
          <a:ln w="9525">
            <a:solidFill>
              <a:schemeClr val="tx1"/>
            </a:solidFill>
            <a:miter lim="800000"/>
            <a:headEnd/>
            <a:tailEnd/>
          </a:ln>
        </p:spPr>
        <p:txBody>
          <a:bodyPr wrap="none" anchor="ctr"/>
          <a:lstStyle/>
          <a:p>
            <a:pPr algn="ctr"/>
            <a:r>
              <a:rPr lang="en-US"/>
              <a:t>Questions</a:t>
            </a:r>
          </a:p>
        </p:txBody>
      </p:sp>
      <p:sp>
        <p:nvSpPr>
          <p:cNvPr id="7179" name="Rectangle 11"/>
          <p:cNvSpPr>
            <a:spLocks noChangeArrowheads="1"/>
          </p:cNvSpPr>
          <p:nvPr/>
        </p:nvSpPr>
        <p:spPr bwMode="auto">
          <a:xfrm>
            <a:off x="2514600" y="40386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7180" name="Rectangle 12"/>
          <p:cNvSpPr>
            <a:spLocks noChangeArrowheads="1"/>
          </p:cNvSpPr>
          <p:nvPr/>
        </p:nvSpPr>
        <p:spPr bwMode="auto">
          <a:xfrm>
            <a:off x="2667000" y="41910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7181" name="Rectangle 13"/>
          <p:cNvSpPr>
            <a:spLocks noChangeArrowheads="1"/>
          </p:cNvSpPr>
          <p:nvPr/>
        </p:nvSpPr>
        <p:spPr bwMode="auto">
          <a:xfrm>
            <a:off x="2819400" y="43434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7182" name="Rectangle 14"/>
          <p:cNvSpPr>
            <a:spLocks noChangeArrowheads="1"/>
          </p:cNvSpPr>
          <p:nvPr/>
        </p:nvSpPr>
        <p:spPr bwMode="auto">
          <a:xfrm>
            <a:off x="2971800" y="44958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7183" name="Rectangle 15"/>
          <p:cNvSpPr>
            <a:spLocks noChangeArrowheads="1"/>
          </p:cNvSpPr>
          <p:nvPr/>
        </p:nvSpPr>
        <p:spPr bwMode="auto">
          <a:xfrm>
            <a:off x="3124200" y="46482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7184" name="Rectangle 16"/>
          <p:cNvSpPr>
            <a:spLocks noChangeArrowheads="1"/>
          </p:cNvSpPr>
          <p:nvPr/>
        </p:nvSpPr>
        <p:spPr bwMode="auto">
          <a:xfrm>
            <a:off x="3276600" y="4800600"/>
            <a:ext cx="1447800" cy="762000"/>
          </a:xfrm>
          <a:prstGeom prst="rect">
            <a:avLst/>
          </a:prstGeom>
          <a:solidFill>
            <a:schemeClr val="bg1"/>
          </a:solidFill>
          <a:ln w="9525">
            <a:solidFill>
              <a:schemeClr val="tx1"/>
            </a:solidFill>
            <a:miter lim="800000"/>
            <a:headEnd/>
            <a:tailEnd/>
          </a:ln>
        </p:spPr>
        <p:txBody>
          <a:bodyPr wrap="none" anchor="ctr"/>
          <a:lstStyle/>
          <a:p>
            <a:pPr algn="ctr"/>
            <a:r>
              <a:rPr lang="en-US"/>
              <a:t>Responses</a:t>
            </a:r>
          </a:p>
        </p:txBody>
      </p:sp>
      <p:sp>
        <p:nvSpPr>
          <p:cNvPr id="7185" name="Line 17"/>
          <p:cNvSpPr>
            <a:spLocks noChangeShapeType="1"/>
          </p:cNvSpPr>
          <p:nvPr/>
        </p:nvSpPr>
        <p:spPr bwMode="auto">
          <a:xfrm flipV="1">
            <a:off x="3352800" y="2286000"/>
            <a:ext cx="0" cy="16764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86" name="AutoShape 18"/>
          <p:cNvSpPr>
            <a:spLocks noChangeArrowheads="1"/>
          </p:cNvSpPr>
          <p:nvPr/>
        </p:nvSpPr>
        <p:spPr bwMode="auto">
          <a:xfrm>
            <a:off x="3733800" y="3048000"/>
            <a:ext cx="1143000" cy="457200"/>
          </a:xfrm>
          <a:prstGeom prst="wedgeRectCallout">
            <a:avLst>
              <a:gd name="adj1" fmla="val -81667"/>
              <a:gd name="adj2" fmla="val 56597"/>
            </a:avLst>
          </a:prstGeom>
          <a:solidFill>
            <a:schemeClr val="bg1"/>
          </a:solidFill>
          <a:ln w="9525">
            <a:solidFill>
              <a:schemeClr val="tx1"/>
            </a:solidFill>
            <a:miter lim="800000"/>
            <a:headEnd/>
            <a:tailEnd/>
          </a:ln>
        </p:spPr>
        <p:txBody>
          <a:bodyPr/>
          <a:lstStyle/>
          <a:p>
            <a:pPr algn="ctr"/>
            <a:r>
              <a:rPr lang="en-US" i="1"/>
              <a:t>collect</a:t>
            </a:r>
          </a:p>
        </p:txBody>
      </p:sp>
      <p:sp>
        <p:nvSpPr>
          <p:cNvPr id="7187" name="AutoShape 19" descr="Large grid"/>
          <p:cNvSpPr>
            <a:spLocks noChangeArrowheads="1"/>
          </p:cNvSpPr>
          <p:nvPr/>
        </p:nvSpPr>
        <p:spPr bwMode="auto">
          <a:xfrm>
            <a:off x="6019800" y="3810000"/>
            <a:ext cx="2133600" cy="1447800"/>
          </a:xfrm>
          <a:prstGeom prst="cube">
            <a:avLst>
              <a:gd name="adj" fmla="val 25000"/>
            </a:avLst>
          </a:prstGeom>
          <a:pattFill prst="lgGrid">
            <a:fgClr>
              <a:schemeClr val="tx1"/>
            </a:fgClr>
            <a:bgClr>
              <a:schemeClr val="bg1"/>
            </a:bgClr>
          </a:pattFill>
          <a:ln w="9525">
            <a:solidFill>
              <a:schemeClr val="tx1"/>
            </a:solidFill>
            <a:miter lim="800000"/>
            <a:headEnd/>
            <a:tailEnd/>
          </a:ln>
        </p:spPr>
        <p:txBody>
          <a:bodyPr wrap="none" anchor="ctr"/>
          <a:lstStyle/>
          <a:p>
            <a:pPr algn="ctr"/>
            <a:endParaRPr lang="nl-NL"/>
          </a:p>
        </p:txBody>
      </p:sp>
      <p:sp>
        <p:nvSpPr>
          <p:cNvPr id="7188" name="Line 20"/>
          <p:cNvSpPr>
            <a:spLocks noChangeShapeType="1"/>
          </p:cNvSpPr>
          <p:nvPr/>
        </p:nvSpPr>
        <p:spPr bwMode="auto">
          <a:xfrm flipH="1">
            <a:off x="4800600" y="5029200"/>
            <a:ext cx="1143000"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89" name="AutoShape 21"/>
          <p:cNvSpPr>
            <a:spLocks noChangeArrowheads="1"/>
          </p:cNvSpPr>
          <p:nvPr/>
        </p:nvSpPr>
        <p:spPr bwMode="auto">
          <a:xfrm>
            <a:off x="4953000" y="5715000"/>
            <a:ext cx="1447800" cy="381000"/>
          </a:xfrm>
          <a:prstGeom prst="wedgeRectCallout">
            <a:avLst>
              <a:gd name="adj1" fmla="val -25111"/>
              <a:gd name="adj2" fmla="val -225833"/>
            </a:avLst>
          </a:prstGeom>
          <a:solidFill>
            <a:schemeClr val="bg1"/>
          </a:solidFill>
          <a:ln w="9525">
            <a:solidFill>
              <a:schemeClr val="tx1"/>
            </a:solidFill>
            <a:miter lim="800000"/>
            <a:headEnd/>
            <a:tailEnd/>
          </a:ln>
        </p:spPr>
        <p:txBody>
          <a:bodyPr/>
          <a:lstStyle/>
          <a:p>
            <a:pPr algn="ctr"/>
            <a:r>
              <a:rPr lang="en-US" i="1"/>
              <a:t>resulting in</a:t>
            </a:r>
          </a:p>
        </p:txBody>
      </p:sp>
      <p:sp>
        <p:nvSpPr>
          <p:cNvPr id="7191" name="Text Box 23"/>
          <p:cNvSpPr txBox="1">
            <a:spLocks noChangeArrowheads="1"/>
          </p:cNvSpPr>
          <p:nvPr/>
        </p:nvSpPr>
        <p:spPr bwMode="auto">
          <a:xfrm>
            <a:off x="6248400" y="5257801"/>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t>Data Files</a:t>
            </a:r>
          </a:p>
        </p:txBody>
      </p:sp>
      <p:sp>
        <p:nvSpPr>
          <p:cNvPr id="7192" name="Rectangle 24"/>
          <p:cNvSpPr>
            <a:spLocks noChangeArrowheads="1"/>
          </p:cNvSpPr>
          <p:nvPr/>
        </p:nvSpPr>
        <p:spPr bwMode="auto">
          <a:xfrm>
            <a:off x="5715000" y="1676400"/>
            <a:ext cx="1676400" cy="685800"/>
          </a:xfrm>
          <a:prstGeom prst="rect">
            <a:avLst/>
          </a:prstGeom>
          <a:solidFill>
            <a:schemeClr val="accent4"/>
          </a:solidFill>
          <a:ln w="9525">
            <a:solidFill>
              <a:schemeClr val="tx1"/>
            </a:solidFill>
            <a:miter lim="800000"/>
            <a:headEnd/>
            <a:tailEnd/>
          </a:ln>
        </p:spPr>
        <p:txBody>
          <a:bodyPr wrap="none" anchor="ctr"/>
          <a:lstStyle/>
          <a:p>
            <a:endParaRPr lang="nl-NL"/>
          </a:p>
        </p:txBody>
      </p:sp>
      <p:sp>
        <p:nvSpPr>
          <p:cNvPr id="7193" name="Rectangle 25"/>
          <p:cNvSpPr>
            <a:spLocks noChangeArrowheads="1"/>
          </p:cNvSpPr>
          <p:nvPr/>
        </p:nvSpPr>
        <p:spPr bwMode="auto">
          <a:xfrm>
            <a:off x="5867400" y="1828800"/>
            <a:ext cx="1676400" cy="685800"/>
          </a:xfrm>
          <a:prstGeom prst="rect">
            <a:avLst/>
          </a:prstGeom>
          <a:solidFill>
            <a:schemeClr val="accent4"/>
          </a:solidFill>
          <a:ln w="9525">
            <a:solidFill>
              <a:schemeClr val="tx1"/>
            </a:solidFill>
            <a:miter lim="800000"/>
            <a:headEnd/>
            <a:tailEnd/>
          </a:ln>
        </p:spPr>
        <p:txBody>
          <a:bodyPr wrap="none" anchor="ctr"/>
          <a:lstStyle/>
          <a:p>
            <a:endParaRPr lang="nl-NL"/>
          </a:p>
        </p:txBody>
      </p:sp>
      <p:sp>
        <p:nvSpPr>
          <p:cNvPr id="7194" name="Rectangle 26"/>
          <p:cNvSpPr>
            <a:spLocks noChangeArrowheads="1"/>
          </p:cNvSpPr>
          <p:nvPr/>
        </p:nvSpPr>
        <p:spPr bwMode="auto">
          <a:xfrm>
            <a:off x="6019800" y="1981200"/>
            <a:ext cx="1676400" cy="685800"/>
          </a:xfrm>
          <a:prstGeom prst="rect">
            <a:avLst/>
          </a:prstGeom>
          <a:solidFill>
            <a:schemeClr val="accent4"/>
          </a:solidFill>
          <a:ln w="9525">
            <a:solidFill>
              <a:schemeClr val="tx1"/>
            </a:solidFill>
            <a:miter lim="800000"/>
            <a:headEnd/>
            <a:tailEnd/>
          </a:ln>
        </p:spPr>
        <p:txBody>
          <a:bodyPr wrap="none" anchor="ctr"/>
          <a:lstStyle/>
          <a:p>
            <a:endParaRPr lang="nl-NL"/>
          </a:p>
        </p:txBody>
      </p:sp>
      <p:sp>
        <p:nvSpPr>
          <p:cNvPr id="7195" name="Rectangle 27"/>
          <p:cNvSpPr>
            <a:spLocks noChangeArrowheads="1"/>
          </p:cNvSpPr>
          <p:nvPr/>
        </p:nvSpPr>
        <p:spPr bwMode="auto">
          <a:xfrm>
            <a:off x="6172200" y="2133600"/>
            <a:ext cx="1676400" cy="685800"/>
          </a:xfrm>
          <a:prstGeom prst="rect">
            <a:avLst/>
          </a:prstGeom>
          <a:solidFill>
            <a:schemeClr val="accent4"/>
          </a:solidFill>
          <a:ln w="9525">
            <a:solidFill>
              <a:schemeClr val="tx1"/>
            </a:solidFill>
            <a:miter lim="800000"/>
            <a:headEnd/>
            <a:tailEnd/>
          </a:ln>
        </p:spPr>
        <p:txBody>
          <a:bodyPr wrap="none" anchor="ctr"/>
          <a:lstStyle/>
          <a:p>
            <a:endParaRPr lang="nl-NL"/>
          </a:p>
        </p:txBody>
      </p:sp>
      <p:sp>
        <p:nvSpPr>
          <p:cNvPr id="7196" name="Rectangle 28"/>
          <p:cNvSpPr>
            <a:spLocks noChangeArrowheads="1"/>
          </p:cNvSpPr>
          <p:nvPr/>
        </p:nvSpPr>
        <p:spPr bwMode="auto">
          <a:xfrm>
            <a:off x="6324600" y="2286000"/>
            <a:ext cx="1676400" cy="685800"/>
          </a:xfrm>
          <a:prstGeom prst="rect">
            <a:avLst/>
          </a:prstGeom>
          <a:solidFill>
            <a:schemeClr val="accent4"/>
          </a:solidFill>
          <a:ln w="9525">
            <a:solidFill>
              <a:schemeClr val="tx1"/>
            </a:solidFill>
            <a:miter lim="800000"/>
            <a:headEnd/>
            <a:tailEnd/>
          </a:ln>
        </p:spPr>
        <p:txBody>
          <a:bodyPr wrap="none" anchor="ctr"/>
          <a:lstStyle/>
          <a:p>
            <a:pPr algn="ctr"/>
            <a:r>
              <a:rPr lang="en-US" sz="2400" b="1" dirty="0"/>
              <a:t>Variables</a:t>
            </a:r>
          </a:p>
        </p:txBody>
      </p:sp>
      <p:sp>
        <p:nvSpPr>
          <p:cNvPr id="7198" name="Line 30"/>
          <p:cNvSpPr>
            <a:spLocks noChangeShapeType="1"/>
          </p:cNvSpPr>
          <p:nvPr/>
        </p:nvSpPr>
        <p:spPr bwMode="auto">
          <a:xfrm>
            <a:off x="7010400" y="3048000"/>
            <a:ext cx="0" cy="6858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99" name="AutoShape 31"/>
          <p:cNvSpPr>
            <a:spLocks noChangeArrowheads="1"/>
          </p:cNvSpPr>
          <p:nvPr/>
        </p:nvSpPr>
        <p:spPr bwMode="auto">
          <a:xfrm>
            <a:off x="7315200" y="3124200"/>
            <a:ext cx="1371600" cy="381000"/>
          </a:xfrm>
          <a:prstGeom prst="wedgeRectCallout">
            <a:avLst>
              <a:gd name="adj1" fmla="val -70718"/>
              <a:gd name="adj2" fmla="val 58750"/>
            </a:avLst>
          </a:prstGeom>
          <a:solidFill>
            <a:schemeClr val="bg1"/>
          </a:solidFill>
          <a:ln w="9525">
            <a:solidFill>
              <a:schemeClr val="tx1"/>
            </a:solidFill>
            <a:miter lim="800000"/>
            <a:headEnd/>
            <a:tailEnd/>
          </a:ln>
        </p:spPr>
        <p:txBody>
          <a:bodyPr/>
          <a:lstStyle/>
          <a:p>
            <a:pPr algn="ctr"/>
            <a:r>
              <a:rPr lang="en-US" i="1"/>
              <a:t>made up of</a:t>
            </a:r>
          </a:p>
        </p:txBody>
      </p:sp>
      <p:sp>
        <p:nvSpPr>
          <p:cNvPr id="7200" name="AutoShape 32"/>
          <p:cNvSpPr>
            <a:spLocks noChangeArrowheads="1"/>
          </p:cNvSpPr>
          <p:nvPr/>
        </p:nvSpPr>
        <p:spPr bwMode="auto">
          <a:xfrm>
            <a:off x="8610600" y="304800"/>
            <a:ext cx="1600200" cy="1447800"/>
          </a:xfrm>
          <a:prstGeom prst="flowChartMultidocument">
            <a:avLst/>
          </a:prstGeom>
          <a:solidFill>
            <a:schemeClr val="accent4"/>
          </a:solidFill>
          <a:ln w="9525">
            <a:solidFill>
              <a:schemeClr val="tx1"/>
            </a:solidFill>
            <a:miter lim="800000"/>
            <a:headEnd/>
            <a:tailEnd/>
          </a:ln>
        </p:spPr>
        <p:txBody>
          <a:bodyPr wrap="none" anchor="ctr"/>
          <a:lstStyle/>
          <a:p>
            <a:pPr algn="ctr"/>
            <a:r>
              <a:rPr lang="en-US" sz="2000" b="1" dirty="0"/>
              <a:t>Categories</a:t>
            </a:r>
            <a:r>
              <a:rPr lang="en-US" dirty="0"/>
              <a:t>/</a:t>
            </a:r>
          </a:p>
          <a:p>
            <a:pPr algn="ctr"/>
            <a:r>
              <a:rPr lang="en-US" dirty="0"/>
              <a:t>Codes,</a:t>
            </a:r>
          </a:p>
          <a:p>
            <a:pPr algn="ctr"/>
            <a:r>
              <a:rPr lang="en-US" dirty="0"/>
              <a:t>Numbers</a:t>
            </a:r>
          </a:p>
        </p:txBody>
      </p:sp>
      <p:sp>
        <p:nvSpPr>
          <p:cNvPr id="7202" name="Line 34"/>
          <p:cNvSpPr>
            <a:spLocks noChangeShapeType="1"/>
          </p:cNvSpPr>
          <p:nvPr/>
        </p:nvSpPr>
        <p:spPr bwMode="auto">
          <a:xfrm flipH="1">
            <a:off x="7315200" y="762000"/>
            <a:ext cx="1219200" cy="8382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203" name="AutoShape 35"/>
          <p:cNvSpPr>
            <a:spLocks noChangeArrowheads="1"/>
          </p:cNvSpPr>
          <p:nvPr/>
        </p:nvSpPr>
        <p:spPr bwMode="auto">
          <a:xfrm>
            <a:off x="6172200" y="533400"/>
            <a:ext cx="1676400" cy="381000"/>
          </a:xfrm>
          <a:prstGeom prst="wedgeRectCallout">
            <a:avLst>
              <a:gd name="adj1" fmla="val 41949"/>
              <a:gd name="adj2" fmla="val 131667"/>
            </a:avLst>
          </a:prstGeom>
          <a:solidFill>
            <a:schemeClr val="bg1"/>
          </a:solidFill>
          <a:ln w="9525">
            <a:solidFill>
              <a:schemeClr val="tx1"/>
            </a:solidFill>
            <a:miter lim="800000"/>
            <a:headEnd/>
            <a:tailEnd/>
          </a:ln>
        </p:spPr>
        <p:txBody>
          <a:bodyPr/>
          <a:lstStyle/>
          <a:p>
            <a:pPr algn="ctr"/>
            <a:r>
              <a:rPr lang="en-US" i="1" dirty="0"/>
              <a:t>with values of</a:t>
            </a:r>
          </a:p>
        </p:txBody>
      </p:sp>
      <p:sp>
        <p:nvSpPr>
          <p:cNvPr id="12318" name="Text Box 6"/>
          <p:cNvSpPr txBox="1">
            <a:spLocks noChangeArrowheads="1"/>
          </p:cNvSpPr>
          <p:nvPr/>
        </p:nvSpPr>
        <p:spPr bwMode="auto">
          <a:xfrm>
            <a:off x="5791201" y="6221413"/>
            <a:ext cx="4581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dirty="0">
                <a:latin typeface="Calibri" pitchFamily="34" charset="0"/>
              </a:rPr>
              <a:t>Copyright © GESIS – Leibniz Institute for the Social Sciences, 2010</a:t>
            </a:r>
          </a:p>
          <a:p>
            <a:pPr algn="ctr" eaLnBrk="1" hangingPunct="1"/>
            <a:r>
              <a:rPr lang="en-US" sz="1200" dirty="0">
                <a:latin typeface="Calibri" pitchFamily="34" charset="0"/>
              </a:rPr>
              <a:t>Published under Creative Commons Attribute-</a:t>
            </a:r>
            <a:r>
              <a:rPr lang="en-US" sz="1200" dirty="0" err="1">
                <a:latin typeface="Calibri" pitchFamily="34" charset="0"/>
              </a:rPr>
              <a:t>ShareAlike</a:t>
            </a:r>
            <a:r>
              <a:rPr lang="en-US" sz="1200" dirty="0">
                <a:latin typeface="Calibri" pitchFamily="34" charset="0"/>
              </a:rPr>
              <a:t> 3.0 </a:t>
            </a:r>
            <a:r>
              <a:rPr lang="en-US" sz="1200" dirty="0" err="1">
                <a:latin typeface="Calibri" pitchFamily="34" charset="0"/>
              </a:rPr>
              <a:t>Unported</a:t>
            </a:r>
            <a:endParaRPr lang="en-US" sz="1200" dirty="0">
              <a:latin typeface="Calibri" pitchFamily="34" charset="0"/>
            </a:endParaRPr>
          </a:p>
        </p:txBody>
      </p:sp>
      <p:pic>
        <p:nvPicPr>
          <p:cNvPr id="2" name="Picture 1">
            <a:extLst>
              <a:ext uri="{FF2B5EF4-FFF2-40B4-BE49-F238E27FC236}">
                <a16:creationId xmlns:a16="http://schemas.microsoft.com/office/drawing/2014/main" id="{90A2CB8B-E8B5-4674-90F6-4437C4F4B78D}"/>
              </a:ext>
            </a:extLst>
          </p:cNvPr>
          <p:cNvPicPr>
            <a:picLocks noChangeAspect="1"/>
          </p:cNvPicPr>
          <p:nvPr/>
        </p:nvPicPr>
        <p:blipFill>
          <a:blip r:embed="rId2"/>
          <a:stretch>
            <a:fillRect/>
          </a:stretch>
        </p:blipFill>
        <p:spPr>
          <a:xfrm>
            <a:off x="304583" y="5257800"/>
            <a:ext cx="1676545" cy="1463167"/>
          </a:xfrm>
          <a:prstGeom prst="rect">
            <a:avLst/>
          </a:prstGeom>
        </p:spPr>
      </p:pic>
      <p:sp>
        <p:nvSpPr>
          <p:cNvPr id="32" name="Line 34">
            <a:extLst>
              <a:ext uri="{FF2B5EF4-FFF2-40B4-BE49-F238E27FC236}">
                <a16:creationId xmlns:a16="http://schemas.microsoft.com/office/drawing/2014/main" id="{279C6618-5762-4EA4-9F50-E66726915A6A}"/>
              </a:ext>
            </a:extLst>
          </p:cNvPr>
          <p:cNvSpPr>
            <a:spLocks noChangeShapeType="1"/>
          </p:cNvSpPr>
          <p:nvPr/>
        </p:nvSpPr>
        <p:spPr bwMode="auto">
          <a:xfrm flipV="1">
            <a:off x="1981128" y="5257800"/>
            <a:ext cx="838272" cy="3048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sz="2800"/>
          </a:p>
        </p:txBody>
      </p:sp>
      <p:sp>
        <p:nvSpPr>
          <p:cNvPr id="33" name="AutoShape 35">
            <a:extLst>
              <a:ext uri="{FF2B5EF4-FFF2-40B4-BE49-F238E27FC236}">
                <a16:creationId xmlns:a16="http://schemas.microsoft.com/office/drawing/2014/main" id="{633777E9-8611-4CDD-8B8B-631AF6FC33B3}"/>
              </a:ext>
            </a:extLst>
          </p:cNvPr>
          <p:cNvSpPr>
            <a:spLocks noChangeArrowheads="1"/>
          </p:cNvSpPr>
          <p:nvPr/>
        </p:nvSpPr>
        <p:spPr bwMode="auto">
          <a:xfrm>
            <a:off x="647700" y="4548187"/>
            <a:ext cx="1676400" cy="381000"/>
          </a:xfrm>
          <a:prstGeom prst="wedgeRectCallout">
            <a:avLst>
              <a:gd name="adj1" fmla="val 49619"/>
              <a:gd name="adj2" fmla="val 169167"/>
            </a:avLst>
          </a:prstGeom>
          <a:solidFill>
            <a:schemeClr val="bg1"/>
          </a:solidFill>
          <a:ln w="9525">
            <a:solidFill>
              <a:schemeClr val="tx1"/>
            </a:solidFill>
            <a:miter lim="800000"/>
            <a:headEnd/>
            <a:tailEnd/>
          </a:ln>
        </p:spPr>
        <p:txBody>
          <a:bodyPr/>
          <a:lstStyle/>
          <a:p>
            <a:pPr algn="ctr"/>
            <a:r>
              <a:rPr lang="en-US" i="1" dirty="0"/>
              <a:t>with values of</a:t>
            </a:r>
          </a:p>
        </p:txBody>
      </p:sp>
      <p:grpSp>
        <p:nvGrpSpPr>
          <p:cNvPr id="5" name="Group 4">
            <a:extLst>
              <a:ext uri="{FF2B5EF4-FFF2-40B4-BE49-F238E27FC236}">
                <a16:creationId xmlns:a16="http://schemas.microsoft.com/office/drawing/2014/main" id="{E575888D-1D51-48DB-BB57-62B3F370F167}"/>
              </a:ext>
            </a:extLst>
          </p:cNvPr>
          <p:cNvGrpSpPr/>
          <p:nvPr/>
        </p:nvGrpSpPr>
        <p:grpSpPr>
          <a:xfrm>
            <a:off x="251792" y="410817"/>
            <a:ext cx="1464294" cy="1676400"/>
            <a:chOff x="516835" y="914400"/>
            <a:chExt cx="1464294" cy="1676400"/>
          </a:xfrm>
        </p:grpSpPr>
        <p:sp>
          <p:nvSpPr>
            <p:cNvPr id="4" name="Flowchart: Document 3">
              <a:extLst>
                <a:ext uri="{FF2B5EF4-FFF2-40B4-BE49-F238E27FC236}">
                  <a16:creationId xmlns:a16="http://schemas.microsoft.com/office/drawing/2014/main" id="{0A638F31-C9C7-4B3B-A079-B2B6E549D842}"/>
                </a:ext>
              </a:extLst>
            </p:cNvPr>
            <p:cNvSpPr/>
            <p:nvPr/>
          </p:nvSpPr>
          <p:spPr>
            <a:xfrm>
              <a:off x="516835" y="914400"/>
              <a:ext cx="1159554" cy="1371600"/>
            </a:xfrm>
            <a:prstGeom prst="flowChart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Document 36">
              <a:extLst>
                <a:ext uri="{FF2B5EF4-FFF2-40B4-BE49-F238E27FC236}">
                  <a16:creationId xmlns:a16="http://schemas.microsoft.com/office/drawing/2014/main" id="{31BD2CC9-49F1-4118-8F5B-1DD4710ACC0B}"/>
                </a:ext>
              </a:extLst>
            </p:cNvPr>
            <p:cNvSpPr/>
            <p:nvPr/>
          </p:nvSpPr>
          <p:spPr>
            <a:xfrm>
              <a:off x="669235" y="1066800"/>
              <a:ext cx="1159554" cy="1371600"/>
            </a:xfrm>
            <a:prstGeom prst="flowChart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Document 37">
              <a:extLst>
                <a:ext uri="{FF2B5EF4-FFF2-40B4-BE49-F238E27FC236}">
                  <a16:creationId xmlns:a16="http://schemas.microsoft.com/office/drawing/2014/main" id="{E720E5EE-320A-464C-8EB1-8FCC5B80823B}"/>
                </a:ext>
              </a:extLst>
            </p:cNvPr>
            <p:cNvSpPr/>
            <p:nvPr/>
          </p:nvSpPr>
          <p:spPr>
            <a:xfrm>
              <a:off x="821635" y="1219200"/>
              <a:ext cx="1159494" cy="1371600"/>
            </a:xfrm>
            <a:prstGeom prst="flowChart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Concepts</a:t>
              </a:r>
            </a:p>
          </p:txBody>
        </p:sp>
      </p:grpSp>
      <p:sp>
        <p:nvSpPr>
          <p:cNvPr id="42" name="Line 34">
            <a:extLst>
              <a:ext uri="{FF2B5EF4-FFF2-40B4-BE49-F238E27FC236}">
                <a16:creationId xmlns:a16="http://schemas.microsoft.com/office/drawing/2014/main" id="{454A6C9A-ECC5-4069-827E-4528D7C47FF2}"/>
              </a:ext>
            </a:extLst>
          </p:cNvPr>
          <p:cNvSpPr>
            <a:spLocks noChangeShapeType="1"/>
          </p:cNvSpPr>
          <p:nvPr/>
        </p:nvSpPr>
        <p:spPr bwMode="auto">
          <a:xfrm>
            <a:off x="1752600" y="1447800"/>
            <a:ext cx="1066796" cy="5334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3" name="AutoShape 35">
            <a:extLst>
              <a:ext uri="{FF2B5EF4-FFF2-40B4-BE49-F238E27FC236}">
                <a16:creationId xmlns:a16="http://schemas.microsoft.com/office/drawing/2014/main" id="{173B7A0B-E398-4426-8B13-8A07FC252C63}"/>
              </a:ext>
            </a:extLst>
          </p:cNvPr>
          <p:cNvSpPr>
            <a:spLocks noChangeArrowheads="1"/>
          </p:cNvSpPr>
          <p:nvPr/>
        </p:nvSpPr>
        <p:spPr bwMode="auto">
          <a:xfrm>
            <a:off x="624509" y="2295317"/>
            <a:ext cx="1676400" cy="381000"/>
          </a:xfrm>
          <a:prstGeom prst="wedgeRectCallout">
            <a:avLst>
              <a:gd name="adj1" fmla="val 45666"/>
              <a:gd name="adj2" fmla="val -192572"/>
            </a:avLst>
          </a:prstGeom>
          <a:solidFill>
            <a:schemeClr val="bg1"/>
          </a:solidFill>
          <a:ln w="9525">
            <a:solidFill>
              <a:schemeClr val="tx1"/>
            </a:solidFill>
            <a:miter lim="800000"/>
            <a:headEnd/>
            <a:tailEnd/>
          </a:ln>
        </p:spPr>
        <p:txBody>
          <a:bodyPr/>
          <a:lstStyle/>
          <a:p>
            <a:pPr algn="ctr"/>
            <a:r>
              <a:rPr lang="en-US" i="1" dirty="0"/>
              <a:t>associated with</a:t>
            </a:r>
          </a:p>
        </p:txBody>
      </p:sp>
    </p:spTree>
    <p:extLst>
      <p:ext uri="{BB962C8B-B14F-4D97-AF65-F5344CB8AC3E}">
        <p14:creationId xmlns:p14="http://schemas.microsoft.com/office/powerpoint/2010/main" val="4013603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8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8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8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8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8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8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18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19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9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19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19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19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19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19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19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20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20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20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animBg="1"/>
      <p:bldP spid="7180" grpId="0" animBg="1"/>
      <p:bldP spid="7181" grpId="0" animBg="1"/>
      <p:bldP spid="7182" grpId="0" animBg="1"/>
      <p:bldP spid="7183" grpId="0" animBg="1"/>
      <p:bldP spid="7184" grpId="0" animBg="1"/>
      <p:bldP spid="7185" grpId="0" animBg="1"/>
      <p:bldP spid="7186" grpId="0" animBg="1"/>
      <p:bldP spid="7187" grpId="0" animBg="1"/>
      <p:bldP spid="7188" grpId="0" animBg="1"/>
      <p:bldP spid="7189" grpId="0" animBg="1"/>
      <p:bldP spid="7191" grpId="0"/>
      <p:bldP spid="7192" grpId="0" animBg="1"/>
      <p:bldP spid="7193" grpId="0" animBg="1"/>
      <p:bldP spid="7194" grpId="0" animBg="1"/>
      <p:bldP spid="7195" grpId="0" animBg="1"/>
      <p:bldP spid="7196" grpId="0" animBg="1"/>
      <p:bldP spid="7198" grpId="0" animBg="1"/>
      <p:bldP spid="7199" grpId="0" animBg="1"/>
      <p:bldP spid="7200" grpId="0" animBg="1"/>
      <p:bldP spid="7202" grpId="0" animBg="1"/>
      <p:bldP spid="7203" grpId="0" animBg="1"/>
      <p:bldP spid="32" grpId="0" animBg="1"/>
      <p:bldP spid="33"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64F59-5AFB-4358-BF35-B439B6A598CD}"/>
              </a:ext>
            </a:extLst>
          </p:cNvPr>
          <p:cNvSpPr>
            <a:spLocks noGrp="1"/>
          </p:cNvSpPr>
          <p:nvPr>
            <p:ph type="title"/>
          </p:nvPr>
        </p:nvSpPr>
        <p:spPr/>
        <p:txBody>
          <a:bodyPr/>
          <a:lstStyle/>
          <a:p>
            <a:r>
              <a:rPr lang="en-US" dirty="0"/>
              <a:t>Categories and Codes</a:t>
            </a:r>
          </a:p>
        </p:txBody>
      </p:sp>
      <p:sp>
        <p:nvSpPr>
          <p:cNvPr id="3" name="Content Placeholder 2">
            <a:extLst>
              <a:ext uri="{FF2B5EF4-FFF2-40B4-BE49-F238E27FC236}">
                <a16:creationId xmlns:a16="http://schemas.microsoft.com/office/drawing/2014/main" id="{03AF6048-10EA-46C7-AF7F-84293E821F0A}"/>
              </a:ext>
            </a:extLst>
          </p:cNvPr>
          <p:cNvSpPr>
            <a:spLocks noGrp="1"/>
          </p:cNvSpPr>
          <p:nvPr>
            <p:ph idx="1"/>
          </p:nvPr>
        </p:nvSpPr>
        <p:spPr/>
        <p:txBody>
          <a:bodyPr/>
          <a:lstStyle/>
          <a:p>
            <a:r>
              <a:rPr lang="en-US" dirty="0"/>
              <a:t>A Category is the meaning associated with a Code – it is a specialized type of Concept. </a:t>
            </a:r>
          </a:p>
          <a:p>
            <a:r>
              <a:rPr lang="en-US" dirty="0"/>
              <a:t>When the Code appears in a data set (as a variable value) or questionnaire (as a response to a question), it is referring to the meaning supplied by the Category.</a:t>
            </a:r>
          </a:p>
          <a:p>
            <a:r>
              <a:rPr lang="en-US" dirty="0"/>
              <a:t>The Code is just the sign which refers to the Category – in and of itself, it has no meaning/definition. That is supplied by the Category.</a:t>
            </a:r>
          </a:p>
        </p:txBody>
      </p:sp>
    </p:spTree>
    <p:extLst>
      <p:ext uri="{BB962C8B-B14F-4D97-AF65-F5344CB8AC3E}">
        <p14:creationId xmlns:p14="http://schemas.microsoft.com/office/powerpoint/2010/main" val="2632157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sv-SE" dirty="0" err="1"/>
              <a:t>CodeLists</a:t>
            </a:r>
            <a:endParaRPr lang="en-US" altLang="sv-SE" dirty="0"/>
          </a:p>
        </p:txBody>
      </p:sp>
      <p:sp>
        <p:nvSpPr>
          <p:cNvPr id="27651" name="Rectangle 3"/>
          <p:cNvSpPr>
            <a:spLocks noGrp="1" noChangeArrowheads="1"/>
          </p:cNvSpPr>
          <p:nvPr>
            <p:ph type="body" idx="1"/>
          </p:nvPr>
        </p:nvSpPr>
        <p:spPr>
          <a:xfrm>
            <a:off x="6788515" y="2012015"/>
            <a:ext cx="5360324" cy="4351338"/>
          </a:xfrm>
        </p:spPr>
        <p:txBody>
          <a:bodyPr>
            <a:normAutofit/>
          </a:bodyPr>
          <a:lstStyle/>
          <a:p>
            <a:pPr marL="0" indent="0">
              <a:lnSpc>
                <a:spcPct val="90000"/>
              </a:lnSpc>
              <a:buNone/>
            </a:pPr>
            <a:endParaRPr lang="en-US" altLang="sv-SE" sz="2400" dirty="0"/>
          </a:p>
          <a:p>
            <a:pPr marL="0" indent="0">
              <a:lnSpc>
                <a:spcPct val="90000"/>
              </a:lnSpc>
              <a:buNone/>
            </a:pPr>
            <a:r>
              <a:rPr lang="en-US" altLang="sv-SE" sz="2400" dirty="0"/>
              <a:t>A code is a sign paired with a meaning (a Category – the use of a concept).</a:t>
            </a:r>
          </a:p>
          <a:p>
            <a:pPr marL="0" indent="0">
              <a:lnSpc>
                <a:spcPct val="90000"/>
              </a:lnSpc>
              <a:buNone/>
            </a:pPr>
            <a:endParaRPr lang="en-US" altLang="sv-SE" sz="2400" dirty="0"/>
          </a:p>
          <a:p>
            <a:pPr marL="0" indent="0">
              <a:lnSpc>
                <a:spcPct val="90000"/>
              </a:lnSpc>
              <a:buNone/>
            </a:pPr>
            <a:r>
              <a:rPr lang="en-US" altLang="sv-SE" sz="2400" dirty="0"/>
              <a:t>A </a:t>
            </a:r>
            <a:r>
              <a:rPr lang="en-US" altLang="sv-SE" sz="2400" dirty="0" err="1"/>
              <a:t>codelist</a:t>
            </a:r>
            <a:r>
              <a:rPr lang="en-US" altLang="sv-SE" sz="2400" dirty="0"/>
              <a:t> is a set of codes used together for a specific purpose (the response to a question, the representation of the value of a variable, etc.)</a:t>
            </a:r>
          </a:p>
          <a:p>
            <a:pPr marL="0" indent="0">
              <a:lnSpc>
                <a:spcPct val="90000"/>
              </a:lnSpc>
              <a:buNone/>
            </a:pPr>
            <a:endParaRPr lang="en-US" altLang="sv-SE" sz="2400" dirty="0"/>
          </a:p>
          <a:p>
            <a:pPr marL="0" indent="0">
              <a:lnSpc>
                <a:spcPct val="90000"/>
              </a:lnSpc>
              <a:buNone/>
            </a:pPr>
            <a:endParaRPr lang="en-US" altLang="sv-SE" sz="2400" dirty="0"/>
          </a:p>
        </p:txBody>
      </p:sp>
      <p:sp>
        <p:nvSpPr>
          <p:cNvPr id="6" name="Rectangle 5">
            <a:extLst>
              <a:ext uri="{FF2B5EF4-FFF2-40B4-BE49-F238E27FC236}">
                <a16:creationId xmlns:a16="http://schemas.microsoft.com/office/drawing/2014/main" id="{0B359D3B-3027-4607-865F-2544155A9604}"/>
              </a:ext>
            </a:extLst>
          </p:cNvPr>
          <p:cNvSpPr/>
          <p:nvPr/>
        </p:nvSpPr>
        <p:spPr>
          <a:xfrm>
            <a:off x="477078" y="2213112"/>
            <a:ext cx="2809461" cy="31076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8214D55-E0AE-4D84-B7A2-29C132300097}"/>
              </a:ext>
            </a:extLst>
          </p:cNvPr>
          <p:cNvSpPr/>
          <p:nvPr/>
        </p:nvSpPr>
        <p:spPr>
          <a:xfrm>
            <a:off x="980661" y="3021496"/>
            <a:ext cx="1762539"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3B237F8-1182-4080-AC99-E07F60371175}"/>
              </a:ext>
            </a:extLst>
          </p:cNvPr>
          <p:cNvSpPr txBox="1"/>
          <p:nvPr/>
        </p:nvSpPr>
        <p:spPr>
          <a:xfrm>
            <a:off x="1436759" y="3075369"/>
            <a:ext cx="837089" cy="369332"/>
          </a:xfrm>
          <a:prstGeom prst="rect">
            <a:avLst/>
          </a:prstGeom>
          <a:noFill/>
        </p:spPr>
        <p:txBody>
          <a:bodyPr wrap="square" rtlCol="0">
            <a:spAutoFit/>
          </a:bodyPr>
          <a:lstStyle/>
          <a:p>
            <a:r>
              <a:rPr lang="en-US" dirty="0"/>
              <a:t>Code 1</a:t>
            </a:r>
          </a:p>
        </p:txBody>
      </p:sp>
      <p:sp>
        <p:nvSpPr>
          <p:cNvPr id="9" name="Rectangle 8">
            <a:extLst>
              <a:ext uri="{FF2B5EF4-FFF2-40B4-BE49-F238E27FC236}">
                <a16:creationId xmlns:a16="http://schemas.microsoft.com/office/drawing/2014/main" id="{0BB04861-E9AD-4118-9DE5-6717AA627E2A}"/>
              </a:ext>
            </a:extLst>
          </p:cNvPr>
          <p:cNvSpPr/>
          <p:nvPr/>
        </p:nvSpPr>
        <p:spPr>
          <a:xfrm>
            <a:off x="974037" y="3717233"/>
            <a:ext cx="1762539"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F9BBC13-F616-4431-9F14-A0AA1B557220}"/>
              </a:ext>
            </a:extLst>
          </p:cNvPr>
          <p:cNvSpPr txBox="1"/>
          <p:nvPr/>
        </p:nvSpPr>
        <p:spPr>
          <a:xfrm>
            <a:off x="1430135" y="3771106"/>
            <a:ext cx="837089" cy="369332"/>
          </a:xfrm>
          <a:prstGeom prst="rect">
            <a:avLst/>
          </a:prstGeom>
          <a:noFill/>
        </p:spPr>
        <p:txBody>
          <a:bodyPr wrap="square" rtlCol="0">
            <a:spAutoFit/>
          </a:bodyPr>
          <a:lstStyle/>
          <a:p>
            <a:r>
              <a:rPr lang="en-US" dirty="0"/>
              <a:t>Code 2</a:t>
            </a:r>
          </a:p>
        </p:txBody>
      </p:sp>
      <p:sp>
        <p:nvSpPr>
          <p:cNvPr id="11" name="Rectangle 10">
            <a:extLst>
              <a:ext uri="{FF2B5EF4-FFF2-40B4-BE49-F238E27FC236}">
                <a16:creationId xmlns:a16="http://schemas.microsoft.com/office/drawing/2014/main" id="{D8C84963-4F2D-4126-A437-FD251A979799}"/>
              </a:ext>
            </a:extLst>
          </p:cNvPr>
          <p:cNvSpPr/>
          <p:nvPr/>
        </p:nvSpPr>
        <p:spPr>
          <a:xfrm>
            <a:off x="960784" y="4459357"/>
            <a:ext cx="1762539"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5D3AB9D-A1F4-4C0E-A400-762ECB4606FE}"/>
              </a:ext>
            </a:extLst>
          </p:cNvPr>
          <p:cNvSpPr txBox="1"/>
          <p:nvPr/>
        </p:nvSpPr>
        <p:spPr>
          <a:xfrm>
            <a:off x="1416882" y="4513230"/>
            <a:ext cx="837089" cy="369332"/>
          </a:xfrm>
          <a:prstGeom prst="rect">
            <a:avLst/>
          </a:prstGeom>
          <a:noFill/>
        </p:spPr>
        <p:txBody>
          <a:bodyPr wrap="square" rtlCol="0">
            <a:spAutoFit/>
          </a:bodyPr>
          <a:lstStyle/>
          <a:p>
            <a:r>
              <a:rPr lang="en-US" dirty="0"/>
              <a:t>Code 3</a:t>
            </a:r>
          </a:p>
        </p:txBody>
      </p:sp>
      <p:sp>
        <p:nvSpPr>
          <p:cNvPr id="13" name="TextBox 12">
            <a:extLst>
              <a:ext uri="{FF2B5EF4-FFF2-40B4-BE49-F238E27FC236}">
                <a16:creationId xmlns:a16="http://schemas.microsoft.com/office/drawing/2014/main" id="{FA10CC6A-550A-41D7-8047-B0B50BB77875}"/>
              </a:ext>
            </a:extLst>
          </p:cNvPr>
          <p:cNvSpPr txBox="1"/>
          <p:nvPr/>
        </p:nvSpPr>
        <p:spPr>
          <a:xfrm>
            <a:off x="1326688" y="2442577"/>
            <a:ext cx="937116" cy="369332"/>
          </a:xfrm>
          <a:prstGeom prst="rect">
            <a:avLst/>
          </a:prstGeom>
          <a:noFill/>
        </p:spPr>
        <p:txBody>
          <a:bodyPr wrap="square" rtlCol="0">
            <a:spAutoFit/>
          </a:bodyPr>
          <a:lstStyle/>
          <a:p>
            <a:r>
              <a:rPr lang="en-US" dirty="0" err="1"/>
              <a:t>Codelist</a:t>
            </a:r>
            <a:endParaRPr lang="en-US" dirty="0"/>
          </a:p>
        </p:txBody>
      </p:sp>
      <p:sp>
        <p:nvSpPr>
          <p:cNvPr id="14" name="Rectangle 13">
            <a:extLst>
              <a:ext uri="{FF2B5EF4-FFF2-40B4-BE49-F238E27FC236}">
                <a16:creationId xmlns:a16="http://schemas.microsoft.com/office/drawing/2014/main" id="{990F627C-45A8-446E-BFB5-7BA945A55693}"/>
              </a:ext>
            </a:extLst>
          </p:cNvPr>
          <p:cNvSpPr/>
          <p:nvPr/>
        </p:nvSpPr>
        <p:spPr>
          <a:xfrm>
            <a:off x="3677480" y="2206485"/>
            <a:ext cx="2809461" cy="31076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71F94CE-4FA8-42F3-B163-A03CE3EF7D46}"/>
              </a:ext>
            </a:extLst>
          </p:cNvPr>
          <p:cNvSpPr/>
          <p:nvPr/>
        </p:nvSpPr>
        <p:spPr>
          <a:xfrm>
            <a:off x="4234076" y="3014869"/>
            <a:ext cx="1908151"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0A042FAF-3A81-454B-BA08-0790EAA7FF29}"/>
              </a:ext>
            </a:extLst>
          </p:cNvPr>
          <p:cNvSpPr txBox="1"/>
          <p:nvPr/>
        </p:nvSpPr>
        <p:spPr>
          <a:xfrm>
            <a:off x="4330867" y="3068742"/>
            <a:ext cx="1568956" cy="369332"/>
          </a:xfrm>
          <a:prstGeom prst="rect">
            <a:avLst/>
          </a:prstGeom>
          <a:noFill/>
        </p:spPr>
        <p:txBody>
          <a:bodyPr wrap="square" rtlCol="0">
            <a:spAutoFit/>
          </a:bodyPr>
          <a:lstStyle/>
          <a:p>
            <a:r>
              <a:rPr lang="en-US" dirty="0"/>
              <a:t>Category “Yes”</a:t>
            </a:r>
          </a:p>
        </p:txBody>
      </p:sp>
      <p:sp>
        <p:nvSpPr>
          <p:cNvPr id="17" name="Rectangle 16">
            <a:extLst>
              <a:ext uri="{FF2B5EF4-FFF2-40B4-BE49-F238E27FC236}">
                <a16:creationId xmlns:a16="http://schemas.microsoft.com/office/drawing/2014/main" id="{B961B155-F435-473F-BA81-62D1BA983A23}"/>
              </a:ext>
            </a:extLst>
          </p:cNvPr>
          <p:cNvSpPr/>
          <p:nvPr/>
        </p:nvSpPr>
        <p:spPr>
          <a:xfrm>
            <a:off x="4227449" y="3710606"/>
            <a:ext cx="1908151"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0C99E13-9262-4597-BBF4-07F0C6C8F05C}"/>
              </a:ext>
            </a:extLst>
          </p:cNvPr>
          <p:cNvSpPr txBox="1"/>
          <p:nvPr/>
        </p:nvSpPr>
        <p:spPr>
          <a:xfrm>
            <a:off x="4442597" y="3751229"/>
            <a:ext cx="1534138" cy="369332"/>
          </a:xfrm>
          <a:prstGeom prst="rect">
            <a:avLst/>
          </a:prstGeom>
          <a:noFill/>
        </p:spPr>
        <p:txBody>
          <a:bodyPr wrap="square" rtlCol="0">
            <a:spAutoFit/>
          </a:bodyPr>
          <a:lstStyle/>
          <a:p>
            <a:r>
              <a:rPr lang="en-US" dirty="0"/>
              <a:t>Category “No”</a:t>
            </a:r>
          </a:p>
        </p:txBody>
      </p:sp>
      <p:sp>
        <p:nvSpPr>
          <p:cNvPr id="19" name="Rectangle 18">
            <a:extLst>
              <a:ext uri="{FF2B5EF4-FFF2-40B4-BE49-F238E27FC236}">
                <a16:creationId xmlns:a16="http://schemas.microsoft.com/office/drawing/2014/main" id="{0C2ADD89-6DAD-48E8-A948-325DF2444581}"/>
              </a:ext>
            </a:extLst>
          </p:cNvPr>
          <p:cNvSpPr/>
          <p:nvPr/>
        </p:nvSpPr>
        <p:spPr>
          <a:xfrm>
            <a:off x="4280458" y="4452730"/>
            <a:ext cx="1908151"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B5C4BBC-3C53-4865-BCDE-F555F19E5A72}"/>
              </a:ext>
            </a:extLst>
          </p:cNvPr>
          <p:cNvSpPr txBox="1"/>
          <p:nvPr/>
        </p:nvSpPr>
        <p:spPr>
          <a:xfrm>
            <a:off x="4353343" y="4499976"/>
            <a:ext cx="1994211" cy="369332"/>
          </a:xfrm>
          <a:prstGeom prst="rect">
            <a:avLst/>
          </a:prstGeom>
          <a:noFill/>
        </p:spPr>
        <p:txBody>
          <a:bodyPr wrap="square" rtlCol="0">
            <a:spAutoFit/>
          </a:bodyPr>
          <a:lstStyle/>
          <a:p>
            <a:r>
              <a:rPr lang="en-US" dirty="0"/>
              <a:t>Category “Maybe”</a:t>
            </a:r>
          </a:p>
        </p:txBody>
      </p:sp>
      <p:sp>
        <p:nvSpPr>
          <p:cNvPr id="21" name="TextBox 20">
            <a:extLst>
              <a:ext uri="{FF2B5EF4-FFF2-40B4-BE49-F238E27FC236}">
                <a16:creationId xmlns:a16="http://schemas.microsoft.com/office/drawing/2014/main" id="{65019177-2568-4CF0-8A25-C24AF178B570}"/>
              </a:ext>
            </a:extLst>
          </p:cNvPr>
          <p:cNvSpPr txBox="1"/>
          <p:nvPr/>
        </p:nvSpPr>
        <p:spPr>
          <a:xfrm>
            <a:off x="4234076" y="2487808"/>
            <a:ext cx="1814664" cy="369332"/>
          </a:xfrm>
          <a:prstGeom prst="rect">
            <a:avLst/>
          </a:prstGeom>
          <a:noFill/>
        </p:spPr>
        <p:txBody>
          <a:bodyPr wrap="square" rtlCol="0">
            <a:spAutoFit/>
          </a:bodyPr>
          <a:lstStyle/>
          <a:p>
            <a:r>
              <a:rPr lang="en-US" dirty="0"/>
              <a:t>Category Scheme</a:t>
            </a:r>
          </a:p>
        </p:txBody>
      </p:sp>
      <p:cxnSp>
        <p:nvCxnSpPr>
          <p:cNvPr id="22" name="Straight Arrow Connector 21">
            <a:extLst>
              <a:ext uri="{FF2B5EF4-FFF2-40B4-BE49-F238E27FC236}">
                <a16:creationId xmlns:a16="http://schemas.microsoft.com/office/drawing/2014/main" id="{03B2C147-68D4-4E26-8B97-D4C2B97DDE0C}"/>
              </a:ext>
            </a:extLst>
          </p:cNvPr>
          <p:cNvCxnSpPr>
            <a:cxnSpLocks/>
          </p:cNvCxnSpPr>
          <p:nvPr/>
        </p:nvCxnSpPr>
        <p:spPr>
          <a:xfrm>
            <a:off x="3286539" y="2803696"/>
            <a:ext cx="39094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E2C23B5-D287-4454-83FC-BE3BEBD77122}"/>
              </a:ext>
            </a:extLst>
          </p:cNvPr>
          <p:cNvCxnSpPr>
            <a:cxnSpLocks/>
            <a:stCxn id="7" idx="3"/>
          </p:cNvCxnSpPr>
          <p:nvPr/>
        </p:nvCxnSpPr>
        <p:spPr>
          <a:xfrm>
            <a:off x="2743200" y="3260035"/>
            <a:ext cx="144448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E0F3EF9-338A-48AD-8F73-5D9305AAD201}"/>
              </a:ext>
            </a:extLst>
          </p:cNvPr>
          <p:cNvCxnSpPr>
            <a:cxnSpLocks/>
            <a:stCxn id="9" idx="3"/>
          </p:cNvCxnSpPr>
          <p:nvPr/>
        </p:nvCxnSpPr>
        <p:spPr>
          <a:xfrm>
            <a:off x="2736576" y="3955772"/>
            <a:ext cx="145111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F949F75-CE06-4FD0-861C-BE9481923613}"/>
              </a:ext>
            </a:extLst>
          </p:cNvPr>
          <p:cNvCxnSpPr>
            <a:cxnSpLocks/>
            <a:stCxn id="11" idx="3"/>
          </p:cNvCxnSpPr>
          <p:nvPr/>
        </p:nvCxnSpPr>
        <p:spPr>
          <a:xfrm>
            <a:off x="2723323" y="4697896"/>
            <a:ext cx="1464364"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38247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903</TotalTime>
  <Words>2122</Words>
  <Application>Microsoft Office PowerPoint</Application>
  <PresentationFormat>Widescreen</PresentationFormat>
  <Paragraphs>288</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Office-tema</vt:lpstr>
      <vt:lpstr>OPEN ISSUES/QUESTIONS</vt:lpstr>
      <vt:lpstr>Foundational DDI Metadata: Concepts and Their Use</vt:lpstr>
      <vt:lpstr>Thinking bigger with DDI!</vt:lpstr>
      <vt:lpstr>PowerPoint Presentation</vt:lpstr>
      <vt:lpstr>PowerPoint Presentation</vt:lpstr>
      <vt:lpstr>PowerPoint Presentation</vt:lpstr>
      <vt:lpstr>PowerPoint Presentation</vt:lpstr>
      <vt:lpstr>Categories and Codes</vt:lpstr>
      <vt:lpstr>CodeLists</vt:lpstr>
      <vt:lpstr>Universe</vt:lpstr>
      <vt:lpstr>Related Ideas: Unit Types, Units, and Populations</vt:lpstr>
      <vt:lpstr>Population</vt:lpstr>
      <vt:lpstr>Unit Types</vt:lpstr>
      <vt:lpstr>Unit</vt:lpstr>
      <vt:lpstr>Related Constructs</vt:lpstr>
      <vt:lpstr>PowerPoint Presentation</vt:lpstr>
      <vt:lpstr>Controlled Vocabularies, Subjects, and Keywords</vt:lpstr>
      <vt:lpstr>Concept Systems</vt:lpstr>
      <vt:lpstr>Thesauri</vt:lpstr>
      <vt:lpstr>Ontologies</vt:lpstr>
      <vt:lpstr>Classifications</vt:lpstr>
      <vt:lpstr>PowerPoint Presentation</vt:lpstr>
      <vt:lpstr>Classifications (2)</vt:lpstr>
      <vt:lpstr>Statistical Classifications</vt:lpstr>
      <vt:lpstr>Maintaining Statistical Classifications</vt:lpstr>
      <vt:lpstr>Maintaining Statistical Classifications (2)</vt:lpstr>
      <vt:lpstr>Versions of DDI and Foundational Metadata [TO DO: CHECK TO MAKE SURE MATRIX IS CORRECT FOR ALL MATERIAL] </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 Fihn Marberg</dc:creator>
  <cp:lastModifiedBy>Arofan Gregory</cp:lastModifiedBy>
  <cp:revision>128</cp:revision>
  <dcterms:created xsi:type="dcterms:W3CDTF">2018-09-25T08:56:28Z</dcterms:created>
  <dcterms:modified xsi:type="dcterms:W3CDTF">2018-09-28T10:10:15Z</dcterms:modified>
</cp:coreProperties>
</file>