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63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36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525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8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5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79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8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87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89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85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7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8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61271-913B-47D7-805B-D6B33D490439}" type="datetimeFigureOut">
              <a:rPr lang="en-US" smtClean="0"/>
              <a:t>9/28/2018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A9D7F-C9DA-49C2-8A1F-1798D29DB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49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ry.ddialliance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Identification and Versioning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90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identifying 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management of items separately from each other</a:t>
            </a:r>
          </a:p>
          <a:p>
            <a:r>
              <a:rPr lang="en-US" dirty="0" smtClean="0"/>
              <a:t>Allows for reuse of items</a:t>
            </a:r>
          </a:p>
          <a:p>
            <a:r>
              <a:rPr lang="en-US" dirty="0" smtClean="0"/>
              <a:t>Track provenance between items</a:t>
            </a:r>
          </a:p>
          <a:p>
            <a:r>
              <a:rPr lang="en-US" dirty="0" smtClean="0"/>
              <a:t>Allows changes to content over time to be tracked and managed</a:t>
            </a:r>
          </a:p>
          <a:p>
            <a:r>
              <a:rPr lang="en-US" dirty="0" smtClean="0"/>
              <a:t>To use a specific version of a DDI item</a:t>
            </a:r>
          </a:p>
          <a:p>
            <a:r>
              <a:rPr lang="en-US" dirty="0" smtClean="0"/>
              <a:t>Annotate </a:t>
            </a:r>
            <a:r>
              <a:rPr lang="en-US" i="1" dirty="0" smtClean="0"/>
              <a:t>who</a:t>
            </a:r>
            <a:r>
              <a:rPr lang="en-US" dirty="0" smtClean="0"/>
              <a:t> made changes and </a:t>
            </a:r>
            <a:r>
              <a:rPr lang="en-US" i="1" dirty="0" smtClean="0"/>
              <a:t>why</a:t>
            </a:r>
            <a:r>
              <a:rPr lang="en-US" dirty="0" smtClean="0"/>
              <a:t> changes were made</a:t>
            </a:r>
          </a:p>
          <a:p>
            <a:r>
              <a:rPr lang="en-US" dirty="0" smtClean="0"/>
              <a:t>The version numbering is flexible to support varied workflows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1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Typed item defined by the DDI standard</a:t>
            </a:r>
          </a:p>
          <a:p>
            <a:r>
              <a:rPr lang="en-US" dirty="0" smtClean="0"/>
              <a:t>Can be managed independently</a:t>
            </a:r>
          </a:p>
          <a:p>
            <a:r>
              <a:rPr lang="en-US" dirty="0" smtClean="0"/>
              <a:t>Examples include:</a:t>
            </a:r>
          </a:p>
          <a:p>
            <a:pPr lvl="1"/>
            <a:r>
              <a:rPr lang="en-US" dirty="0" smtClean="0"/>
              <a:t>Questions, Classifications, Concepts, Organizations, Variable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0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of 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DDI items are identified by the combination of three parts</a:t>
            </a:r>
          </a:p>
          <a:p>
            <a:pPr lvl="1"/>
            <a:r>
              <a:rPr lang="en-US" dirty="0" smtClean="0"/>
              <a:t>Agency identifier</a:t>
            </a:r>
          </a:p>
          <a:p>
            <a:pPr lvl="1"/>
            <a:r>
              <a:rPr lang="en-US" dirty="0" smtClean="0"/>
              <a:t>Item identifier</a:t>
            </a:r>
          </a:p>
          <a:p>
            <a:pPr lvl="1"/>
            <a:r>
              <a:rPr lang="en-US" dirty="0" smtClean="0"/>
              <a:t>Item version</a:t>
            </a:r>
          </a:p>
          <a:p>
            <a:r>
              <a:rPr lang="en-US" dirty="0" smtClean="0"/>
              <a:t>Agency identifiers can be obtained for free from the DDI Registry</a:t>
            </a:r>
          </a:p>
          <a:p>
            <a:pPr lvl="1"/>
            <a:r>
              <a:rPr lang="en-US" dirty="0" smtClean="0">
                <a:hlinkClick r:id="rId2"/>
              </a:rPr>
              <a:t>http://registry.ddialliance.org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Necessary for resolution of DDI items in a distributed environment</a:t>
            </a:r>
          </a:p>
          <a:p>
            <a:r>
              <a:rPr lang="en-US" dirty="0" smtClean="0"/>
              <a:t>The identification can be expressed in two formats</a:t>
            </a:r>
          </a:p>
          <a:p>
            <a:pPr lvl="1"/>
            <a:r>
              <a:rPr lang="en-US" dirty="0" smtClean="0"/>
              <a:t>A DDI urn in the format of urn:ddi:int.example:1001:1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three identification components (Agency, ID, Version)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70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Versioning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360529"/>
            <a:ext cx="5157787" cy="823912"/>
          </a:xfrm>
        </p:spPr>
        <p:txBody>
          <a:bodyPr/>
          <a:lstStyle/>
          <a:p>
            <a:r>
              <a:rPr lang="sv-SE" dirty="0" smtClean="0"/>
              <a:t>Version 1</a:t>
            </a:r>
            <a:endParaRPr lang="sv-S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360529"/>
            <a:ext cx="5183188" cy="823912"/>
          </a:xfrm>
        </p:spPr>
        <p:txBody>
          <a:bodyPr/>
          <a:lstStyle/>
          <a:p>
            <a:r>
              <a:rPr lang="sv-SE" dirty="0" smtClean="0"/>
              <a:t>Version 2</a:t>
            </a:r>
            <a:endParaRPr lang="sv-SE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39788" y="3775732"/>
            <a:ext cx="5157787" cy="16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sv-SE" sz="2800" b="1" dirty="0" smtClean="0">
                <a:solidFill>
                  <a:schemeClr val="tx1"/>
                </a:solidFill>
              </a:rPr>
              <a:t> 1</a:t>
            </a:r>
            <a:r>
              <a:rPr lang="sv-SE" sz="2800" dirty="0" smtClean="0">
                <a:solidFill>
                  <a:schemeClr val="tx1"/>
                </a:solidFill>
              </a:rPr>
              <a:t> </a:t>
            </a:r>
            <a:r>
              <a:rPr lang="sv-SE" sz="2800" b="1" dirty="0" err="1" smtClean="0">
                <a:solidFill>
                  <a:schemeClr val="tx1"/>
                </a:solidFill>
              </a:rPr>
              <a:t>What</a:t>
            </a:r>
            <a:r>
              <a:rPr lang="sv-SE" sz="2800" b="1" dirty="0" smtClean="0">
                <a:solidFill>
                  <a:schemeClr val="tx1"/>
                </a:solidFill>
              </a:rPr>
              <a:t> is </a:t>
            </a:r>
            <a:r>
              <a:rPr lang="sv-SE" sz="2800" b="1" dirty="0" err="1" smtClean="0">
                <a:solidFill>
                  <a:schemeClr val="tx1"/>
                </a:solidFill>
              </a:rPr>
              <a:t>yore</a:t>
            </a:r>
            <a:r>
              <a:rPr lang="sv-SE" sz="2800" b="1" dirty="0" smtClean="0">
                <a:solidFill>
                  <a:schemeClr val="tx1"/>
                </a:solidFill>
              </a:rPr>
              <a:t> </a:t>
            </a:r>
            <a:r>
              <a:rPr lang="sv-SE" sz="2800" b="1" dirty="0" err="1" smtClean="0">
                <a:solidFill>
                  <a:schemeClr val="tx1"/>
                </a:solidFill>
              </a:rPr>
              <a:t>name</a:t>
            </a:r>
            <a:r>
              <a:rPr lang="sv-SE" sz="2800" b="1" dirty="0" smtClean="0">
                <a:solidFill>
                  <a:schemeClr val="tx1"/>
                </a:solidFill>
              </a:rPr>
              <a:t>?</a:t>
            </a:r>
            <a:r>
              <a:rPr lang="sv-SE" sz="2800" dirty="0" smtClean="0">
                <a:solidFill>
                  <a:schemeClr val="tx1"/>
                </a:solidFill>
              </a:rPr>
              <a:t/>
            </a:r>
            <a:br>
              <a:rPr lang="sv-SE" sz="2800" dirty="0" smtClean="0">
                <a:solidFill>
                  <a:schemeClr val="tx1"/>
                </a:solidFill>
              </a:rPr>
            </a:br>
            <a:r>
              <a:rPr lang="sv-SE" sz="2800" b="1" dirty="0" smtClean="0">
                <a:solidFill>
                  <a:schemeClr val="tx1"/>
                </a:solidFill>
              </a:rPr>
              <a:t>      [_______________]</a:t>
            </a:r>
            <a:r>
              <a:rPr lang="sv-SE" sz="2800" dirty="0" smtClean="0">
                <a:solidFill>
                  <a:schemeClr val="tx1"/>
                </a:solidFill>
              </a:rPr>
              <a:t/>
            </a:r>
            <a:br>
              <a:rPr lang="sv-SE" sz="2800" dirty="0" smtClean="0">
                <a:solidFill>
                  <a:schemeClr val="tx1"/>
                </a:solidFill>
              </a:rPr>
            </a:br>
            <a:r>
              <a:rPr lang="sv-SE" sz="2800" b="1" dirty="0" smtClean="0">
                <a:solidFill>
                  <a:schemeClr val="tx1"/>
                </a:solidFill>
              </a:rPr>
              <a:t>      </a:t>
            </a:r>
            <a:r>
              <a:rPr lang="sv-SE" sz="2800" b="1" i="1" dirty="0" err="1" smtClean="0">
                <a:solidFill>
                  <a:schemeClr val="tx1"/>
                </a:solidFill>
              </a:rPr>
              <a:t>Enter</a:t>
            </a:r>
            <a:r>
              <a:rPr lang="sv-SE" sz="2800" b="1" i="1" dirty="0" smtClean="0">
                <a:solidFill>
                  <a:schemeClr val="tx1"/>
                </a:solidFill>
              </a:rPr>
              <a:t> </a:t>
            </a:r>
            <a:r>
              <a:rPr lang="sv-SE" sz="2800" b="1" i="1" dirty="0" err="1" smtClean="0">
                <a:solidFill>
                  <a:schemeClr val="tx1"/>
                </a:solidFill>
              </a:rPr>
              <a:t>your</a:t>
            </a:r>
            <a:r>
              <a:rPr lang="sv-SE" sz="2800" b="1" i="1" dirty="0" smtClean="0">
                <a:solidFill>
                  <a:schemeClr val="tx1"/>
                </a:solidFill>
              </a:rPr>
              <a:t> </a:t>
            </a:r>
            <a:r>
              <a:rPr lang="sv-SE" sz="2800" b="1" i="1" dirty="0" err="1" smtClean="0">
                <a:solidFill>
                  <a:schemeClr val="tx1"/>
                </a:solidFill>
              </a:rPr>
              <a:t>first</a:t>
            </a:r>
            <a:r>
              <a:rPr lang="sv-SE" sz="2800" b="1" i="1" dirty="0" smtClean="0">
                <a:solidFill>
                  <a:schemeClr val="tx1"/>
                </a:solidFill>
              </a:rPr>
              <a:t> and last </a:t>
            </a:r>
            <a:r>
              <a:rPr lang="sv-SE" sz="2800" b="1" i="1" dirty="0" err="1" smtClean="0">
                <a:solidFill>
                  <a:schemeClr val="tx1"/>
                </a:solidFill>
              </a:rPr>
              <a:t>name</a:t>
            </a:r>
            <a:endParaRPr lang="sv-SE" sz="2800" b="1" dirty="0">
              <a:solidFill>
                <a:schemeClr val="tx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172200" y="3775732"/>
            <a:ext cx="5183188" cy="16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sv-SE" sz="2800" b="1" dirty="0" smtClean="0">
                <a:solidFill>
                  <a:schemeClr val="tx1"/>
                </a:solidFill>
              </a:rPr>
              <a:t>1</a:t>
            </a:r>
            <a:r>
              <a:rPr lang="sv-SE" sz="2800" dirty="0" smtClean="0">
                <a:solidFill>
                  <a:schemeClr val="tx1"/>
                </a:solidFill>
              </a:rPr>
              <a:t> </a:t>
            </a:r>
            <a:r>
              <a:rPr lang="sv-SE" sz="2800" b="1" dirty="0" err="1" smtClean="0">
                <a:solidFill>
                  <a:schemeClr val="tx1"/>
                </a:solidFill>
              </a:rPr>
              <a:t>What</a:t>
            </a:r>
            <a:r>
              <a:rPr lang="sv-SE" sz="2800" b="1" dirty="0" smtClean="0">
                <a:solidFill>
                  <a:schemeClr val="tx1"/>
                </a:solidFill>
              </a:rPr>
              <a:t> is </a:t>
            </a:r>
            <a:r>
              <a:rPr lang="sv-SE" sz="2800" b="1" dirty="0" err="1" smtClean="0">
                <a:solidFill>
                  <a:schemeClr val="tx1"/>
                </a:solidFill>
              </a:rPr>
              <a:t>yo</a:t>
            </a:r>
            <a:r>
              <a:rPr lang="sv-SE" sz="2800" b="1" dirty="0" err="1" smtClean="0">
                <a:solidFill>
                  <a:srgbClr val="FF0000"/>
                </a:solidFill>
              </a:rPr>
              <a:t>ur</a:t>
            </a:r>
            <a:r>
              <a:rPr lang="sv-SE" sz="2800" b="1" dirty="0" smtClean="0">
                <a:solidFill>
                  <a:schemeClr val="tx1"/>
                </a:solidFill>
              </a:rPr>
              <a:t> </a:t>
            </a:r>
            <a:r>
              <a:rPr lang="sv-SE" sz="2800" b="1" dirty="0" err="1" smtClean="0">
                <a:solidFill>
                  <a:schemeClr val="tx1"/>
                </a:solidFill>
              </a:rPr>
              <a:t>name</a:t>
            </a:r>
            <a:r>
              <a:rPr lang="sv-SE" sz="2800" b="1" dirty="0" smtClean="0">
                <a:solidFill>
                  <a:schemeClr val="tx1"/>
                </a:solidFill>
              </a:rPr>
              <a:t>?</a:t>
            </a:r>
            <a:r>
              <a:rPr lang="sv-SE" sz="2800" dirty="0" smtClean="0">
                <a:solidFill>
                  <a:schemeClr val="tx1"/>
                </a:solidFill>
              </a:rPr>
              <a:t/>
            </a:r>
            <a:br>
              <a:rPr lang="sv-SE" sz="2800" dirty="0" smtClean="0">
                <a:solidFill>
                  <a:schemeClr val="tx1"/>
                </a:solidFill>
              </a:rPr>
            </a:br>
            <a:r>
              <a:rPr lang="sv-SE" sz="2800" b="1" dirty="0" smtClean="0">
                <a:solidFill>
                  <a:schemeClr val="tx1"/>
                </a:solidFill>
              </a:rPr>
              <a:t>      [_______________]</a:t>
            </a:r>
            <a:r>
              <a:rPr lang="sv-SE" sz="2800" dirty="0" smtClean="0">
                <a:solidFill>
                  <a:schemeClr val="tx1"/>
                </a:solidFill>
              </a:rPr>
              <a:t/>
            </a:r>
            <a:br>
              <a:rPr lang="sv-SE" sz="2800" dirty="0" smtClean="0">
                <a:solidFill>
                  <a:schemeClr val="tx1"/>
                </a:solidFill>
              </a:rPr>
            </a:br>
            <a:r>
              <a:rPr lang="sv-SE" sz="2800" b="1" dirty="0" smtClean="0">
                <a:solidFill>
                  <a:schemeClr val="tx1"/>
                </a:solidFill>
              </a:rPr>
              <a:t>      </a:t>
            </a:r>
            <a:r>
              <a:rPr lang="sv-SE" sz="2800" b="1" i="1" dirty="0" err="1" smtClean="0">
                <a:solidFill>
                  <a:schemeClr val="tx1"/>
                </a:solidFill>
              </a:rPr>
              <a:t>Enter</a:t>
            </a:r>
            <a:r>
              <a:rPr lang="sv-SE" sz="2800" b="1" i="1" dirty="0" smtClean="0">
                <a:solidFill>
                  <a:schemeClr val="tx1"/>
                </a:solidFill>
              </a:rPr>
              <a:t> </a:t>
            </a:r>
            <a:r>
              <a:rPr lang="sv-SE" sz="2800" b="1" i="1" dirty="0" err="1" smtClean="0">
                <a:solidFill>
                  <a:schemeClr val="tx1"/>
                </a:solidFill>
              </a:rPr>
              <a:t>your</a:t>
            </a:r>
            <a:r>
              <a:rPr lang="sv-SE" sz="2800" b="1" i="1" dirty="0" smtClean="0">
                <a:solidFill>
                  <a:schemeClr val="tx1"/>
                </a:solidFill>
              </a:rPr>
              <a:t> </a:t>
            </a:r>
            <a:r>
              <a:rPr lang="sv-SE" sz="2800" b="1" i="1" dirty="0" err="1" smtClean="0">
                <a:solidFill>
                  <a:schemeClr val="tx1"/>
                </a:solidFill>
              </a:rPr>
              <a:t>first</a:t>
            </a:r>
            <a:r>
              <a:rPr lang="sv-SE" sz="2800" b="1" i="1" dirty="0" smtClean="0">
                <a:solidFill>
                  <a:schemeClr val="tx1"/>
                </a:solidFill>
              </a:rPr>
              <a:t> and last </a:t>
            </a:r>
            <a:r>
              <a:rPr lang="sv-SE" sz="2800" b="1" i="1" dirty="0" err="1" smtClean="0">
                <a:solidFill>
                  <a:schemeClr val="tx1"/>
                </a:solidFill>
              </a:rPr>
              <a:t>name</a:t>
            </a:r>
            <a:endParaRPr lang="sv-SE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9788" y="2184441"/>
          <a:ext cx="5157787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2768">
                  <a:extLst>
                    <a:ext uri="{9D8B030D-6E8A-4147-A177-3AD203B41FA5}">
                      <a16:colId xmlns:a16="http://schemas.microsoft.com/office/drawing/2014/main" val="2989992001"/>
                    </a:ext>
                  </a:extLst>
                </a:gridCol>
                <a:gridCol w="3955019">
                  <a:extLst>
                    <a:ext uri="{9D8B030D-6E8A-4147-A177-3AD203B41FA5}">
                      <a16:colId xmlns:a16="http://schemas.microsoft.com/office/drawing/2014/main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1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551246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172200" y="2184441"/>
          <a:ext cx="518318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691">
                  <a:extLst>
                    <a:ext uri="{9D8B030D-6E8A-4147-A177-3AD203B41FA5}">
                      <a16:colId xmlns:a16="http://schemas.microsoft.com/office/drawing/2014/main" val="2989992001"/>
                    </a:ext>
                  </a:extLst>
                </a:gridCol>
                <a:gridCol w="3974497">
                  <a:extLst>
                    <a:ext uri="{9D8B030D-6E8A-4147-A177-3AD203B41FA5}">
                      <a16:colId xmlns:a16="http://schemas.microsoft.com/office/drawing/2014/main" val="1200544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Property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Value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314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Agency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 smtClean="0"/>
                        <a:t>int.example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451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ID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abc123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01124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Version</a:t>
                      </a:r>
                      <a:endParaRPr lang="sv-S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2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1551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4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Reuse of DDI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same item can be referenced from multiple locations</a:t>
            </a:r>
          </a:p>
          <a:p>
            <a:pPr lvl="1"/>
            <a:r>
              <a:rPr lang="en-US" dirty="0" smtClean="0"/>
              <a:t>One definition, used in multiple relationships</a:t>
            </a:r>
          </a:p>
          <a:p>
            <a:pPr lvl="1"/>
            <a:r>
              <a:rPr lang="en-US" dirty="0" smtClean="0"/>
              <a:t>For example: The same question item used in multiple questionnaires or in a repeated study</a:t>
            </a:r>
          </a:p>
          <a:p>
            <a:r>
              <a:rPr lang="en-US" dirty="0" smtClean="0"/>
              <a:t>Relationships between DDI items are created using references</a:t>
            </a:r>
          </a:p>
          <a:p>
            <a:pPr lvl="1"/>
            <a:r>
              <a:rPr lang="en-US" dirty="0" smtClean="0"/>
              <a:t>Identification is used to designate a reference</a:t>
            </a:r>
          </a:p>
          <a:p>
            <a:pPr lvl="1"/>
            <a:r>
              <a:rPr lang="en-US" dirty="0" smtClean="0"/>
              <a:t>References are to a specific version of an item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Picture here (question -&gt; </a:t>
            </a:r>
            <a:r>
              <a:rPr lang="en-US" dirty="0" err="1" smtClean="0"/>
              <a:t>Codelist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9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Increment the version when</a:t>
            </a:r>
          </a:p>
          <a:p>
            <a:pPr lvl="1"/>
            <a:r>
              <a:rPr lang="en-US" dirty="0" smtClean="0"/>
              <a:t>Any content of a DDI item has changed</a:t>
            </a:r>
          </a:p>
          <a:p>
            <a:r>
              <a:rPr lang="en-US" dirty="0" smtClean="0"/>
              <a:t>Create a new item and identification when</a:t>
            </a:r>
          </a:p>
          <a:p>
            <a:pPr lvl="1"/>
            <a:r>
              <a:rPr lang="en-US" dirty="0" smtClean="0"/>
              <a:t>When the item is no longer semantically the same</a:t>
            </a:r>
          </a:p>
          <a:p>
            <a:pPr lvl="1"/>
            <a:r>
              <a:rPr lang="en-US" dirty="0" smtClean="0"/>
              <a:t>A substantive change of the item as determined by a policy</a:t>
            </a:r>
          </a:p>
          <a:p>
            <a:r>
              <a:rPr lang="en-US" dirty="0" smtClean="0"/>
              <a:t>A versioning policy can be defined</a:t>
            </a:r>
          </a:p>
          <a:p>
            <a:pPr lvl="1"/>
            <a:r>
              <a:rPr lang="en-US" dirty="0" smtClean="0"/>
              <a:t>Can be system specific or organization specific</a:t>
            </a:r>
          </a:p>
          <a:p>
            <a:pPr lvl="1"/>
            <a:r>
              <a:rPr lang="en-US" dirty="0" smtClean="0"/>
              <a:t>Ensure access to a distributed</a:t>
            </a:r>
          </a:p>
          <a:p>
            <a:pPr lvl="1"/>
            <a:r>
              <a:rPr lang="en-US" dirty="0" smtClean="0"/>
              <a:t> DDI item with a specific version number is always unchanging</a:t>
            </a:r>
          </a:p>
        </p:txBody>
      </p:sp>
    </p:spTree>
    <p:extLst>
      <p:ext uri="{BB962C8B-B14F-4D97-AF65-F5344CB8AC3E}">
        <p14:creationId xmlns:p14="http://schemas.microsoft.com/office/powerpoint/2010/main" val="42126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331</Words>
  <Application>Microsoft Office PowerPoint</Application>
  <PresentationFormat>Widescreen</PresentationFormat>
  <Paragraphs>66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Identification and Versioning</vt:lpstr>
      <vt:lpstr>Benefits of identifying DDI items</vt:lpstr>
      <vt:lpstr>DDI Items</vt:lpstr>
      <vt:lpstr>Identification of DDI items</vt:lpstr>
      <vt:lpstr>Versioning</vt:lpstr>
      <vt:lpstr>Reuse of DDI items</vt:lpstr>
      <vt:lpstr>When to version</vt:lpstr>
    </vt:vector>
  </TitlesOfParts>
  <Company>LZI Schloss Dagstuhl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 and Versioning</dc:title>
  <dc:creator>Maic Masuch</dc:creator>
  <cp:lastModifiedBy>Olof Olsson</cp:lastModifiedBy>
  <cp:revision>13</cp:revision>
  <dcterms:created xsi:type="dcterms:W3CDTF">2018-09-27T12:19:06Z</dcterms:created>
  <dcterms:modified xsi:type="dcterms:W3CDTF">2018-09-28T08:07:56Z</dcterms:modified>
</cp:coreProperties>
</file>