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5" r:id="rId5"/>
    <p:sldId id="280" r:id="rId6"/>
    <p:sldId id="268" r:id="rId7"/>
    <p:sldId id="272" r:id="rId8"/>
    <p:sldId id="277" r:id="rId9"/>
    <p:sldId id="269" r:id="rId10"/>
    <p:sldId id="281" r:id="rId11"/>
    <p:sldId id="290" r:id="rId12"/>
    <p:sldId id="271" r:id="rId13"/>
    <p:sldId id="274" r:id="rId14"/>
    <p:sldId id="266" r:id="rId15"/>
    <p:sldId id="275" r:id="rId16"/>
    <p:sldId id="273" r:id="rId17"/>
    <p:sldId id="278" r:id="rId18"/>
    <p:sldId id="276" r:id="rId19"/>
    <p:sldId id="282" r:id="rId20"/>
    <p:sldId id="289" r:id="rId21"/>
    <p:sldId id="284" r:id="rId22"/>
    <p:sldId id="285" r:id="rId23"/>
    <p:sldId id="286" r:id="rId24"/>
    <p:sldId id="287" r:id="rId25"/>
    <p:sldId id="288" r:id="rId2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de Orten" initials="HO" lastIdx="1" clrIdx="0"/>
  <p:cmAuthor id="1" name="Olof Olsson" initials="OO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9C3E"/>
    <a:srgbClr val="3786CD"/>
    <a:srgbClr val="054E72"/>
    <a:srgbClr val="007682"/>
    <a:srgbClr val="4B8E3C"/>
    <a:srgbClr val="009999"/>
    <a:srgbClr val="9ECB7F"/>
    <a:srgbClr val="8FCF49"/>
    <a:srgbClr val="7ABC32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8995" autoAdjust="0"/>
  </p:normalViewPr>
  <p:slideViewPr>
    <p:cSldViewPr snapToGrid="0">
      <p:cViewPr>
        <p:scale>
          <a:sx n="131" d="100"/>
          <a:sy n="131" d="100"/>
        </p:scale>
        <p:origin x="-8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16905-68F1-4052-A3D7-416CC2DEFE74}" type="datetimeFigureOut">
              <a:rPr lang="nb-NO" smtClean="0"/>
              <a:t>06.11.2018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1AE5D-42B2-4963-8505-62E5185E34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310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04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7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8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8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dialliance.org/system/files/DDI%203.2%20Best%20Practices_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y.ddiallianc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Identification and Versioning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0FC4C21-5CA5-874F-BCDC-CA03DF2749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" y="5808760"/>
            <a:ext cx="2540000" cy="900000"/>
          </a:xfrm>
          <a:prstGeom prst="rect">
            <a:avLst/>
          </a:prstGeom>
        </p:spPr>
      </p:pic>
      <p:pic>
        <p:nvPicPr>
          <p:cNvPr id="5" name="Picture 4" descr="Creative Commons License">
            <a:hlinkClick r:id="rId3"/>
            <a:extLst>
              <a:ext uri="{FF2B5EF4-FFF2-40B4-BE49-F238E27FC236}">
                <a16:creationId xmlns:a16="http://schemas.microsoft.com/office/drawing/2014/main" xmlns="" id="{C245CA79-408A-B448-B7C5-7917D745E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0" y="635113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2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tt pil 17"/>
          <p:cNvCxnSpPr/>
          <p:nvPr/>
        </p:nvCxnSpPr>
        <p:spPr>
          <a:xfrm flipV="1">
            <a:off x="3716930" y="4210341"/>
            <a:ext cx="0" cy="910162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7"/>
          <p:cNvCxnSpPr/>
          <p:nvPr/>
        </p:nvCxnSpPr>
        <p:spPr>
          <a:xfrm>
            <a:off x="3716930" y="1995368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7607674" y="493583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V1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7607674" y="129531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smtClean="0"/>
              <a:t>V2</a:t>
            </a:r>
            <a:endParaRPr lang="nb-NO" b="1" dirty="0"/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633371" y="194374"/>
            <a:ext cx="10515600" cy="770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Use </a:t>
            </a:r>
            <a:r>
              <a:rPr lang="en-US" sz="4400" dirty="0"/>
              <a:t>a specific version of a DDI item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096" y="1234350"/>
            <a:ext cx="16668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l venstre 10"/>
          <p:cNvSpPr/>
          <p:nvPr/>
        </p:nvSpPr>
        <p:spPr>
          <a:xfrm>
            <a:off x="8045614" y="1479976"/>
            <a:ext cx="1286359" cy="484632"/>
          </a:xfrm>
          <a:prstGeom prst="leftArrow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8617481" y="4300872"/>
            <a:ext cx="378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Example</a:t>
            </a:r>
            <a:r>
              <a:rPr lang="nb-NO" dirty="0" smtClean="0"/>
              <a:t>: </a:t>
            </a:r>
            <a:r>
              <a:rPr lang="nb-NO" dirty="0" err="1" smtClean="0"/>
              <a:t>Researcher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look</a:t>
            </a:r>
            <a:r>
              <a:rPr lang="nb-NO" dirty="0" smtClean="0"/>
              <a:t> up </a:t>
            </a:r>
            <a:r>
              <a:rPr lang="nb-NO" b="1" dirty="0" smtClean="0"/>
              <a:t>different </a:t>
            </a:r>
            <a:r>
              <a:rPr lang="nb-NO" b="1" dirty="0" err="1" smtClean="0"/>
              <a:t>versions</a:t>
            </a:r>
            <a:r>
              <a:rPr lang="nb-NO" b="1" dirty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b="1" dirty="0" err="1" smtClean="0"/>
              <a:t>the</a:t>
            </a:r>
            <a:r>
              <a:rPr lang="nb-NO" b="1" dirty="0" smtClean="0"/>
              <a:t> same </a:t>
            </a:r>
            <a:r>
              <a:rPr lang="nb-NO" dirty="0" err="1" smtClean="0"/>
              <a:t>question</a:t>
            </a:r>
            <a:r>
              <a:rPr lang="nb-NO" dirty="0" smtClean="0"/>
              <a:t> to </a:t>
            </a:r>
            <a:r>
              <a:rPr lang="nb-NO" dirty="0" err="1" smtClean="0"/>
              <a:t>decide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in a </a:t>
            </a:r>
            <a:r>
              <a:rPr lang="nb-NO" dirty="0" err="1" smtClean="0"/>
              <a:t>questionnaire</a:t>
            </a:r>
            <a:endParaRPr lang="nb-NO" dirty="0"/>
          </a:p>
        </p:txBody>
      </p:sp>
      <p:sp>
        <p:nvSpPr>
          <p:cNvPr id="5" name="Avrundet rektangel 4"/>
          <p:cNvSpPr/>
          <p:nvPr/>
        </p:nvSpPr>
        <p:spPr>
          <a:xfrm>
            <a:off x="467430" y="2735793"/>
            <a:ext cx="7049248" cy="1474547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bg1"/>
                </a:solidFill>
              </a:rPr>
              <a:t>1</a:t>
            </a: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2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	About equally by natural processes and human activity</a:t>
            </a:r>
          </a:p>
          <a:p>
            <a:r>
              <a:rPr lang="nb-NO" b="1" dirty="0">
                <a:solidFill>
                  <a:schemeClr val="bg1"/>
                </a:solidFill>
              </a:rPr>
              <a:t>4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5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2" name="Avrundet rektangel 11"/>
          <p:cNvSpPr/>
          <p:nvPr/>
        </p:nvSpPr>
        <p:spPr>
          <a:xfrm>
            <a:off x="395208" y="1295240"/>
            <a:ext cx="7121470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  <p:sp>
        <p:nvSpPr>
          <p:cNvPr id="25" name="Avrundet rektangel 24"/>
          <p:cNvSpPr/>
          <p:nvPr/>
        </p:nvSpPr>
        <p:spPr>
          <a:xfrm>
            <a:off x="467430" y="4935767"/>
            <a:ext cx="7049248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>
                <a:solidFill>
                  <a:srgbClr val="FF0000"/>
                </a:solidFill>
              </a:rPr>
              <a:t>[or</a:t>
            </a:r>
            <a:r>
              <a:rPr lang="en-US" b="1" dirty="0">
                <a:solidFill>
                  <a:srgbClr val="FF0000"/>
                </a:solidFill>
              </a:rPr>
              <a:t>: a rise in the </a:t>
            </a:r>
            <a:r>
              <a:rPr lang="en-US" b="1" dirty="0" smtClean="0">
                <a:solidFill>
                  <a:srgbClr val="FF0000"/>
                </a:solidFill>
              </a:rPr>
              <a:t>world's temperature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9650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Rett pil 17"/>
          <p:cNvCxnSpPr/>
          <p:nvPr/>
        </p:nvCxnSpPr>
        <p:spPr>
          <a:xfrm flipV="1">
            <a:off x="2805193" y="3654732"/>
            <a:ext cx="0" cy="796846"/>
          </a:xfrm>
          <a:prstGeom prst="straightConnector1">
            <a:avLst/>
          </a:prstGeom>
          <a:ln w="47625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76208" y="1081707"/>
            <a:ext cx="10515600" cy="547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ways to manage changes to an item: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Tittel 3"/>
          <p:cNvSpPr>
            <a:spLocks noGrp="1"/>
          </p:cNvSpPr>
          <p:nvPr>
            <p:ph type="title"/>
          </p:nvPr>
        </p:nvSpPr>
        <p:spPr>
          <a:xfrm>
            <a:off x="783956" y="209225"/>
            <a:ext cx="10515600" cy="44186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Track </a:t>
            </a:r>
            <a:r>
              <a:rPr lang="en-US" dirty="0"/>
              <a:t>and </a:t>
            </a:r>
            <a:r>
              <a:rPr lang="en-US" dirty="0" smtClean="0"/>
              <a:t>manage changes to content over time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4" name="Avrundet rektangel 3"/>
          <p:cNvSpPr/>
          <p:nvPr/>
        </p:nvSpPr>
        <p:spPr>
          <a:xfrm>
            <a:off x="2331060" y="1900230"/>
            <a:ext cx="675583" cy="467140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056746" y="1822510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10" name="Avrundet rektangel 9"/>
          <p:cNvSpPr/>
          <p:nvPr/>
        </p:nvSpPr>
        <p:spPr>
          <a:xfrm>
            <a:off x="2433792" y="2016117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2" name="TekstSylinder 1"/>
          <p:cNvSpPr txBox="1"/>
          <p:nvPr/>
        </p:nvSpPr>
        <p:spPr>
          <a:xfrm>
            <a:off x="4083803" y="1900230"/>
            <a:ext cx="7838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/>
              <a:t>Create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new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version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the</a:t>
            </a:r>
            <a:r>
              <a:rPr lang="nb-NO" sz="2400" b="1" dirty="0" smtClean="0"/>
              <a:t> item</a:t>
            </a:r>
          </a:p>
          <a:p>
            <a:r>
              <a:rPr lang="nb-NO" sz="2400" dirty="0" smtClean="0"/>
              <a:t>	</a:t>
            </a:r>
            <a:r>
              <a:rPr lang="nb-NO" sz="2400" dirty="0" err="1" smtClean="0"/>
              <a:t>Allows</a:t>
            </a:r>
            <a:r>
              <a:rPr lang="nb-NO" sz="2400" dirty="0" smtClean="0"/>
              <a:t> </a:t>
            </a:r>
            <a:r>
              <a:rPr lang="nb-NO" sz="2400" dirty="0" err="1" smtClean="0"/>
              <a:t>tracking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provenance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level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item</a:t>
            </a:r>
            <a:endParaRPr lang="nb-NO" sz="2400" dirty="0"/>
          </a:p>
        </p:txBody>
      </p:sp>
      <p:sp>
        <p:nvSpPr>
          <p:cNvPr id="12" name="Avrundet rektangel 11"/>
          <p:cNvSpPr/>
          <p:nvPr/>
        </p:nvSpPr>
        <p:spPr>
          <a:xfrm>
            <a:off x="2327210" y="2976729"/>
            <a:ext cx="675583" cy="467140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14" name="Avrundet rektangel 13"/>
          <p:cNvSpPr/>
          <p:nvPr/>
        </p:nvSpPr>
        <p:spPr>
          <a:xfrm>
            <a:off x="2586192" y="5787001"/>
            <a:ext cx="675583" cy="467140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3130629" y="1993892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V2</a:t>
            </a:r>
            <a:endParaRPr lang="nb-NO" sz="1050" b="1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3223619" y="2135680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V3</a:t>
            </a:r>
            <a:endParaRPr lang="nb-NO" sz="1050" b="1" dirty="0"/>
          </a:p>
        </p:txBody>
      </p:sp>
      <p:sp>
        <p:nvSpPr>
          <p:cNvPr id="17" name="Avrundet rektangel 16"/>
          <p:cNvSpPr/>
          <p:nvPr/>
        </p:nvSpPr>
        <p:spPr>
          <a:xfrm>
            <a:off x="2586192" y="2168517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19" name="Avrundet rektangel 18"/>
          <p:cNvSpPr/>
          <p:nvPr/>
        </p:nvSpPr>
        <p:spPr>
          <a:xfrm>
            <a:off x="2464788" y="3984438"/>
            <a:ext cx="675583" cy="467140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20" name="Avrundet rektangel 19"/>
          <p:cNvSpPr/>
          <p:nvPr/>
        </p:nvSpPr>
        <p:spPr>
          <a:xfrm>
            <a:off x="2447294" y="3138593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3012395" y="2895142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3116156" y="3143574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V2</a:t>
            </a:r>
            <a:endParaRPr lang="nb-NO" sz="1050" b="1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1953390" y="1881764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ID1</a:t>
            </a:r>
            <a:endParaRPr lang="nb-NO" sz="1050" b="1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1940335" y="2928985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ID1</a:t>
            </a:r>
            <a:endParaRPr lang="nb-NO" sz="1050" b="1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2066310" y="3984438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ID2</a:t>
            </a:r>
            <a:endParaRPr lang="nb-NO" sz="1050" b="1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3149297" y="3984438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32" name="Avrundet rektangel 31"/>
          <p:cNvSpPr/>
          <p:nvPr/>
        </p:nvSpPr>
        <p:spPr>
          <a:xfrm>
            <a:off x="2479610" y="4919148"/>
            <a:ext cx="675583" cy="467140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33" name="Avrundet rektangel 32"/>
          <p:cNvSpPr/>
          <p:nvPr/>
        </p:nvSpPr>
        <p:spPr>
          <a:xfrm>
            <a:off x="2599694" y="5081012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3164795" y="4837561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3268556" y="5085993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V2</a:t>
            </a:r>
            <a:endParaRPr lang="nb-NO" sz="1050" b="1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2046241" y="4871404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ID1</a:t>
            </a:r>
            <a:endParaRPr lang="nb-NO" sz="1050" b="1" dirty="0"/>
          </a:p>
        </p:txBody>
      </p:sp>
      <p:sp>
        <p:nvSpPr>
          <p:cNvPr id="37" name="TekstSylinder 36"/>
          <p:cNvSpPr txBox="1"/>
          <p:nvPr/>
        </p:nvSpPr>
        <p:spPr>
          <a:xfrm>
            <a:off x="2213891" y="5746382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ID3</a:t>
            </a:r>
            <a:endParaRPr lang="nb-NO" sz="1050" b="1" dirty="0"/>
          </a:p>
        </p:txBody>
      </p:sp>
      <p:sp>
        <p:nvSpPr>
          <p:cNvPr id="38" name="TekstSylinder 37"/>
          <p:cNvSpPr txBox="1"/>
          <p:nvPr/>
        </p:nvSpPr>
        <p:spPr>
          <a:xfrm>
            <a:off x="3300056" y="5791258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cxnSp>
        <p:nvCxnSpPr>
          <p:cNvPr id="40" name="Rett linje 39"/>
          <p:cNvCxnSpPr/>
          <p:nvPr/>
        </p:nvCxnSpPr>
        <p:spPr>
          <a:xfrm flipV="1">
            <a:off x="1953390" y="2733788"/>
            <a:ext cx="9073654" cy="3348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/>
          <p:nvPr/>
        </p:nvCxnSpPr>
        <p:spPr>
          <a:xfrm flipV="1">
            <a:off x="1940335" y="4652995"/>
            <a:ext cx="9073654" cy="3348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Sylinder 49"/>
          <p:cNvSpPr txBox="1"/>
          <p:nvPr/>
        </p:nvSpPr>
        <p:spPr>
          <a:xfrm>
            <a:off x="4011481" y="3889175"/>
            <a:ext cx="7542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/>
              <a:t>Create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new</a:t>
            </a:r>
            <a:r>
              <a:rPr lang="nb-NO" sz="2400" b="1" dirty="0" smtClean="0"/>
              <a:t> item </a:t>
            </a:r>
            <a:r>
              <a:rPr lang="nb-NO" sz="2400" b="1" dirty="0" err="1" smtClean="0"/>
              <a:t>with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based-on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reference</a:t>
            </a:r>
            <a:r>
              <a:rPr lang="nb-NO" sz="2400" b="1" dirty="0" smtClean="0"/>
              <a:t> to </a:t>
            </a:r>
            <a:r>
              <a:rPr lang="nb-NO" sz="2400" b="1" dirty="0" err="1" smtClean="0"/>
              <a:t>its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source</a:t>
            </a:r>
            <a:endParaRPr lang="nb-NO" sz="2400" b="1" dirty="0" smtClean="0"/>
          </a:p>
          <a:p>
            <a:r>
              <a:rPr lang="nb-NO" sz="2400" b="1" dirty="0"/>
              <a:t>	</a:t>
            </a:r>
            <a:r>
              <a:rPr lang="nb-NO" sz="2400" dirty="0" err="1" smtClean="0"/>
              <a:t>Allows</a:t>
            </a:r>
            <a:r>
              <a:rPr lang="nb-NO" sz="2400" dirty="0" smtClean="0"/>
              <a:t> </a:t>
            </a:r>
            <a:r>
              <a:rPr lang="nb-NO" sz="2400" dirty="0" err="1" smtClean="0"/>
              <a:t>tracking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provenance</a:t>
            </a:r>
            <a:r>
              <a:rPr lang="nb-NO" sz="2400" dirty="0" smtClean="0"/>
              <a:t> </a:t>
            </a:r>
            <a:r>
              <a:rPr lang="nb-NO" sz="2400" dirty="0" err="1" smtClean="0"/>
              <a:t>between</a:t>
            </a:r>
            <a:r>
              <a:rPr lang="nb-NO" sz="2400" dirty="0" smtClean="0"/>
              <a:t> </a:t>
            </a:r>
            <a:r>
              <a:rPr lang="nb-NO" sz="2400" dirty="0" err="1" smtClean="0"/>
              <a:t>items</a:t>
            </a:r>
            <a:endParaRPr lang="nb-NO" sz="2400" b="1" dirty="0"/>
          </a:p>
        </p:txBody>
      </p:sp>
      <p:sp>
        <p:nvSpPr>
          <p:cNvPr id="51" name="TekstSylinder 50"/>
          <p:cNvSpPr txBox="1"/>
          <p:nvPr/>
        </p:nvSpPr>
        <p:spPr>
          <a:xfrm>
            <a:off x="4083804" y="5538633"/>
            <a:ext cx="7523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/>
              <a:t>Create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new</a:t>
            </a:r>
            <a:r>
              <a:rPr lang="nb-NO" sz="2400" b="1" dirty="0" smtClean="0"/>
              <a:t> item </a:t>
            </a:r>
            <a:r>
              <a:rPr lang="nb-NO" sz="2400" b="1" dirty="0" err="1" smtClean="0"/>
              <a:t>without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reference</a:t>
            </a:r>
            <a:r>
              <a:rPr lang="nb-NO" sz="2400" b="1" dirty="0" smtClean="0"/>
              <a:t> to an </a:t>
            </a:r>
            <a:r>
              <a:rPr lang="nb-NO" sz="2400" b="1" dirty="0" err="1" smtClean="0"/>
              <a:t>existing</a:t>
            </a:r>
            <a:r>
              <a:rPr lang="nb-NO" sz="2400" b="1" dirty="0" smtClean="0"/>
              <a:t> item</a:t>
            </a:r>
          </a:p>
          <a:p>
            <a:r>
              <a:rPr lang="nb-NO" sz="2400" b="1" dirty="0"/>
              <a:t>	</a:t>
            </a:r>
            <a:r>
              <a:rPr lang="nb-NO" sz="2400" dirty="0" smtClean="0"/>
              <a:t>No </a:t>
            </a:r>
            <a:r>
              <a:rPr lang="nb-NO" sz="2400" dirty="0" err="1" smtClean="0"/>
              <a:t>tracking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provenance</a:t>
            </a:r>
            <a:r>
              <a:rPr lang="nb-NO" sz="2400" dirty="0" smtClean="0"/>
              <a:t> </a:t>
            </a:r>
            <a:r>
              <a:rPr lang="nb-NO" sz="2400" dirty="0" err="1" smtClean="0"/>
              <a:t>within</a:t>
            </a:r>
            <a:r>
              <a:rPr lang="nb-NO" sz="2400" dirty="0" smtClean="0"/>
              <a:t> or </a:t>
            </a:r>
            <a:r>
              <a:rPr lang="nb-NO" sz="2400" dirty="0" err="1" smtClean="0"/>
              <a:t>between</a:t>
            </a:r>
            <a:r>
              <a:rPr lang="nb-NO" sz="2400" dirty="0" smtClean="0"/>
              <a:t> </a:t>
            </a:r>
            <a:r>
              <a:rPr lang="nb-NO" sz="2400" dirty="0" err="1" smtClean="0"/>
              <a:t>items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8832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14952" y="1120453"/>
            <a:ext cx="11258227" cy="54740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Increment </a:t>
            </a:r>
            <a:r>
              <a:rPr lang="en-US" dirty="0"/>
              <a:t>the </a:t>
            </a:r>
            <a:r>
              <a:rPr lang="en-US" dirty="0" smtClean="0"/>
              <a:t>version number </a:t>
            </a:r>
            <a:r>
              <a:rPr lang="en-US" dirty="0"/>
              <a:t>when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Any content of a </a:t>
            </a:r>
            <a:r>
              <a:rPr lang="en-US" dirty="0" smtClean="0"/>
              <a:t>published DDI </a:t>
            </a:r>
            <a:r>
              <a:rPr lang="en-US" dirty="0"/>
              <a:t>item has </a:t>
            </a:r>
            <a:r>
              <a:rPr lang="en-US" dirty="0" smtClean="0"/>
              <a:t>changed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dirty="0"/>
              <a:t>versioning policy can be defined</a:t>
            </a:r>
          </a:p>
          <a:p>
            <a:pPr lvl="1"/>
            <a:r>
              <a:rPr lang="en-US" dirty="0"/>
              <a:t>Can be </a:t>
            </a:r>
            <a:r>
              <a:rPr lang="en-US" dirty="0" smtClean="0"/>
              <a:t>system, organization or project specific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Ensure access to a </a:t>
            </a:r>
            <a:r>
              <a:rPr lang="en-US" dirty="0" smtClean="0"/>
              <a:t>distributed system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 DDI item with a specific version number is always </a:t>
            </a:r>
            <a:r>
              <a:rPr lang="en-US" dirty="0" smtClean="0"/>
              <a:t>unchanging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Create a new item and identification when</a:t>
            </a:r>
          </a:p>
          <a:p>
            <a:pPr lvl="1"/>
            <a:r>
              <a:rPr lang="en-US" dirty="0"/>
              <a:t>When the item is no longer semantically the same</a:t>
            </a:r>
          </a:p>
          <a:p>
            <a:pPr lvl="1"/>
            <a:r>
              <a:rPr lang="en-US" dirty="0"/>
              <a:t>A substantive change of the item as determined by a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A based-on relationship to an existing item can be made, in order to track provenance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 user decides, based on the policy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Tittel 3"/>
          <p:cNvSpPr>
            <a:spLocks noGrp="1"/>
          </p:cNvSpPr>
          <p:nvPr>
            <p:ph type="title"/>
          </p:nvPr>
        </p:nvSpPr>
        <p:spPr>
          <a:xfrm>
            <a:off x="783956" y="209225"/>
            <a:ext cx="10515600" cy="44186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Track </a:t>
            </a:r>
            <a:r>
              <a:rPr lang="en-US" dirty="0"/>
              <a:t>and </a:t>
            </a:r>
            <a:r>
              <a:rPr lang="en-US" dirty="0" smtClean="0"/>
              <a:t>manage changes to content over time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26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tt pil 17"/>
          <p:cNvCxnSpPr/>
          <p:nvPr/>
        </p:nvCxnSpPr>
        <p:spPr>
          <a:xfrm>
            <a:off x="4917021" y="4404240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7"/>
          <p:cNvCxnSpPr/>
          <p:nvPr/>
        </p:nvCxnSpPr>
        <p:spPr>
          <a:xfrm>
            <a:off x="7389068" y="4405012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Versioning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60529"/>
            <a:ext cx="5157787" cy="823912"/>
          </a:xfrm>
        </p:spPr>
        <p:txBody>
          <a:bodyPr/>
          <a:lstStyle/>
          <a:p>
            <a:r>
              <a:rPr lang="sv-SE" dirty="0" smtClean="0"/>
              <a:t>Version 1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60529"/>
            <a:ext cx="5183188" cy="823912"/>
          </a:xfrm>
        </p:spPr>
        <p:txBody>
          <a:bodyPr/>
          <a:lstStyle/>
          <a:p>
            <a:r>
              <a:rPr lang="sv-SE" dirty="0" smtClean="0"/>
              <a:t>Version 2</a:t>
            </a:r>
            <a:endParaRPr lang="sv-S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04541"/>
              </p:ext>
            </p:extLst>
          </p:nvPr>
        </p:nvGraphicFramePr>
        <p:xfrm>
          <a:off x="839788" y="2184441"/>
          <a:ext cx="515778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768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3955019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40804"/>
              </p:ext>
            </p:extLst>
          </p:nvPr>
        </p:nvGraphicFramePr>
        <p:xfrm>
          <a:off x="6172200" y="2184441"/>
          <a:ext cx="51831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691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3974497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</a:tbl>
          </a:graphicData>
        </a:graphic>
      </p:graphicFrame>
      <p:sp>
        <p:nvSpPr>
          <p:cNvPr id="11" name="Avrundet rektangel 10"/>
          <p:cNvSpPr/>
          <p:nvPr/>
        </p:nvSpPr>
        <p:spPr>
          <a:xfrm>
            <a:off x="836906" y="3758702"/>
            <a:ext cx="5184186" cy="112326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2400" b="1" dirty="0" smtClean="0">
              <a:solidFill>
                <a:schemeClr val="bg1"/>
              </a:solidFill>
            </a:endParaRPr>
          </a:p>
          <a:p>
            <a:r>
              <a:rPr lang="sv-SE" sz="2400" b="1" dirty="0" smtClean="0">
                <a:solidFill>
                  <a:schemeClr val="bg1"/>
                </a:solidFill>
              </a:rPr>
              <a:t>What </a:t>
            </a:r>
            <a:r>
              <a:rPr lang="sv-SE" sz="2400" b="1" dirty="0">
                <a:solidFill>
                  <a:schemeClr val="bg1"/>
                </a:solidFill>
              </a:rPr>
              <a:t>is yore name?</a:t>
            </a: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2" name="Avrundet rektangel 11"/>
          <p:cNvSpPr/>
          <p:nvPr/>
        </p:nvSpPr>
        <p:spPr>
          <a:xfrm>
            <a:off x="6157991" y="3758702"/>
            <a:ext cx="5225514" cy="112326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>
                <a:solidFill>
                  <a:schemeClr val="bg1"/>
                </a:solidFill>
              </a:rPr>
              <a:t>What is yo</a:t>
            </a:r>
            <a:r>
              <a:rPr lang="sv-SE" sz="2400" b="1" dirty="0">
                <a:solidFill>
                  <a:srgbClr val="FF0000"/>
                </a:solidFill>
              </a:rPr>
              <a:t>ur</a:t>
            </a:r>
            <a:r>
              <a:rPr lang="sv-SE" sz="2400" b="1" dirty="0">
                <a:solidFill>
                  <a:schemeClr val="bg1"/>
                </a:solidFill>
              </a:rPr>
              <a:t> name</a:t>
            </a:r>
            <a:r>
              <a:rPr lang="sv-SE" sz="2400" b="1" dirty="0" smtClean="0">
                <a:solidFill>
                  <a:schemeClr val="bg1"/>
                </a:solidFill>
              </a:rPr>
              <a:t>?</a:t>
            </a: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3" name="Avrundet rektangel 12"/>
          <p:cNvSpPr/>
          <p:nvPr/>
        </p:nvSpPr>
        <p:spPr>
          <a:xfrm>
            <a:off x="4017204" y="5145437"/>
            <a:ext cx="4281574" cy="782664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and last name</a:t>
            </a:r>
            <a:endParaRPr lang="nb-N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22633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08" y="1651132"/>
            <a:ext cx="11899563" cy="4112854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version numbering is flexible to support varied </a:t>
            </a:r>
            <a:r>
              <a:rPr lang="en-US" dirty="0" smtClean="0"/>
              <a:t>workflows. </a:t>
            </a:r>
          </a:p>
          <a:p>
            <a:pPr lvl="1"/>
            <a:r>
              <a:rPr lang="en-US" dirty="0" smtClean="0"/>
              <a:t>For example, implement an </a:t>
            </a:r>
            <a:r>
              <a:rPr lang="en-US" i="1" dirty="0" smtClean="0"/>
              <a:t>integer</a:t>
            </a:r>
            <a:r>
              <a:rPr lang="en-US" dirty="0" smtClean="0"/>
              <a:t> in your system if your goal is to capture a series of item revisions (recommended in the </a:t>
            </a:r>
            <a:r>
              <a:rPr lang="en-US" dirty="0" smtClean="0">
                <a:hlinkClick r:id="rId2"/>
              </a:rPr>
              <a:t>Implementation guidelines</a:t>
            </a:r>
            <a:r>
              <a:rPr lang="en-US" dirty="0" smtClean="0"/>
              <a:t>)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or use a </a:t>
            </a:r>
            <a:r>
              <a:rPr lang="en-US" i="1" dirty="0" smtClean="0"/>
              <a:t>hierarchical version number </a:t>
            </a:r>
            <a:r>
              <a:rPr lang="en-US" dirty="0" smtClean="0"/>
              <a:t>(levels separated by a ‘.‘ ) if you wish to capture	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item changes at different levels of importance (for example Minor vs. Major changes)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structure allows to annotate </a:t>
            </a:r>
            <a:r>
              <a:rPr lang="en-US" i="1" dirty="0"/>
              <a:t>who</a:t>
            </a:r>
            <a:r>
              <a:rPr lang="en-US" dirty="0"/>
              <a:t> made changes and </a:t>
            </a:r>
            <a:r>
              <a:rPr lang="en-US" i="1" dirty="0"/>
              <a:t>why</a:t>
            </a:r>
            <a:r>
              <a:rPr lang="en-US" dirty="0"/>
              <a:t> changes were made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tt pil 17"/>
          <p:cNvCxnSpPr/>
          <p:nvPr/>
        </p:nvCxnSpPr>
        <p:spPr>
          <a:xfrm>
            <a:off x="5180258" y="5008782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7725905" y="5201392"/>
            <a:ext cx="0" cy="54781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16" y="1782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Example with hierarchical version number,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version </a:t>
            </a:r>
            <a:r>
              <a:rPr lang="en-US" sz="3200" dirty="0"/>
              <a:t>rationale and version responsibility</a:t>
            </a:r>
            <a:endParaRPr lang="sv-S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407" y="1332853"/>
            <a:ext cx="1952786" cy="499631"/>
          </a:xfrm>
        </p:spPr>
        <p:txBody>
          <a:bodyPr/>
          <a:lstStyle/>
          <a:p>
            <a:r>
              <a:rPr lang="sv-SE" dirty="0" smtClean="0"/>
              <a:t>Version 1.0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617" y="1301857"/>
            <a:ext cx="5183188" cy="526123"/>
          </a:xfrm>
        </p:spPr>
        <p:txBody>
          <a:bodyPr/>
          <a:lstStyle/>
          <a:p>
            <a:r>
              <a:rPr lang="sv-SE" dirty="0" smtClean="0"/>
              <a:t>Version 1.1</a:t>
            </a:r>
            <a:endParaRPr lang="sv-S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85232"/>
              </p:ext>
            </p:extLst>
          </p:nvPr>
        </p:nvGraphicFramePr>
        <p:xfrm>
          <a:off x="860453" y="1796984"/>
          <a:ext cx="515778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351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2696436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1.0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RationaleCode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CREATED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RationaleDescription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Item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created</a:t>
                      </a:r>
                      <a:r>
                        <a:rPr lang="sv-SE" baseline="0" dirty="0" smtClean="0"/>
                        <a:t/>
                      </a:r>
                      <a:br>
                        <a:rPr lang="sv-SE" baseline="0" dirty="0" smtClean="0"/>
                      </a:b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VersionResponsibility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Olof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29014"/>
              </p:ext>
            </p:extLst>
          </p:nvPr>
        </p:nvGraphicFramePr>
        <p:xfrm>
          <a:off x="6208363" y="1796983"/>
          <a:ext cx="518318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573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2420615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1.1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RationaleCode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TYPO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RationaleDescription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Question text: ’yore’ changed to ’your’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VersionResponsibility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Olof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Avrundet rektangel 13"/>
          <p:cNvSpPr/>
          <p:nvPr/>
        </p:nvSpPr>
        <p:spPr>
          <a:xfrm>
            <a:off x="836906" y="4735076"/>
            <a:ext cx="5181334" cy="805568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2400" b="1" dirty="0" smtClean="0">
              <a:solidFill>
                <a:schemeClr val="bg1"/>
              </a:solidFill>
            </a:endParaRPr>
          </a:p>
          <a:p>
            <a:pPr algn="ctr"/>
            <a:r>
              <a:rPr lang="sv-SE" sz="2400" b="1" dirty="0" smtClean="0">
                <a:solidFill>
                  <a:schemeClr val="bg1"/>
                </a:solidFill>
              </a:rPr>
              <a:t>What </a:t>
            </a:r>
            <a:r>
              <a:rPr lang="sv-SE" sz="2400" b="1" dirty="0">
                <a:solidFill>
                  <a:schemeClr val="bg1"/>
                </a:solidFill>
              </a:rPr>
              <a:t>is yore name?</a:t>
            </a: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6157991" y="4735076"/>
            <a:ext cx="5225514" cy="805568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bg1"/>
                </a:solidFill>
              </a:rPr>
              <a:t>What is yo</a:t>
            </a:r>
            <a:r>
              <a:rPr lang="sv-SE" sz="2400" b="1" dirty="0">
                <a:solidFill>
                  <a:srgbClr val="FF0000"/>
                </a:solidFill>
              </a:rPr>
              <a:t>ur</a:t>
            </a:r>
            <a:r>
              <a:rPr lang="sv-SE" sz="2400" b="1" dirty="0">
                <a:solidFill>
                  <a:schemeClr val="bg1"/>
                </a:solidFill>
              </a:rPr>
              <a:t> name</a:t>
            </a:r>
            <a:r>
              <a:rPr lang="sv-SE" sz="2400" b="1" dirty="0" smtClean="0">
                <a:solidFill>
                  <a:schemeClr val="bg1"/>
                </a:solidFill>
              </a:rPr>
              <a:t>?</a:t>
            </a: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6" name="Avrundet rektangel 15"/>
          <p:cNvSpPr/>
          <p:nvPr/>
        </p:nvSpPr>
        <p:spPr>
          <a:xfrm>
            <a:off x="4017204" y="5749859"/>
            <a:ext cx="4281574" cy="561301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and last name</a:t>
            </a:r>
            <a:endParaRPr lang="nb-N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DDI </a:t>
            </a:r>
            <a:r>
              <a:rPr lang="nb-NO" dirty="0" err="1" smtClean="0"/>
              <a:t>versioning</a:t>
            </a:r>
            <a:r>
              <a:rPr lang="nb-NO" dirty="0" smtClean="0"/>
              <a:t> </a:t>
            </a:r>
            <a:r>
              <a:rPr lang="nb-NO" dirty="0" err="1" smtClean="0"/>
              <a:t>rules</a:t>
            </a:r>
            <a:endParaRPr lang="nb-NO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783957" y="1918615"/>
            <a:ext cx="10515600" cy="2800619"/>
          </a:xfrm>
        </p:spPr>
        <p:txBody>
          <a:bodyPr>
            <a:normAutofit fontScale="92500" lnSpcReduction="20000"/>
          </a:bodyPr>
          <a:lstStyle/>
          <a:p>
            <a:r>
              <a:rPr lang="nb-NO" dirty="0" err="1" smtClean="0"/>
              <a:t>Once</a:t>
            </a:r>
            <a:r>
              <a:rPr lang="nb-NO" dirty="0" smtClean="0"/>
              <a:t> metadata is </a:t>
            </a:r>
            <a:r>
              <a:rPr lang="nb-NO" dirty="0" err="1" smtClean="0"/>
              <a:t>published</a:t>
            </a:r>
            <a:r>
              <a:rPr lang="nb-NO" dirty="0" smtClean="0"/>
              <a:t> </a:t>
            </a:r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content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 smtClean="0"/>
              <a:t>result</a:t>
            </a:r>
            <a:r>
              <a:rPr lang="nb-NO" dirty="0" smtClean="0"/>
              <a:t> in a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item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Versioning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start </a:t>
            </a:r>
            <a:r>
              <a:rPr lang="nb-NO" dirty="0" err="1" smtClean="0"/>
              <a:t>earlier</a:t>
            </a:r>
            <a:r>
              <a:rPr lang="nb-NO" dirty="0" smtClean="0"/>
              <a:t>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history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items</a:t>
            </a:r>
            <a:r>
              <a:rPr lang="nb-NO" dirty="0" smtClean="0"/>
              <a:t> is </a:t>
            </a:r>
            <a:r>
              <a:rPr lang="nb-NO" dirty="0" err="1" smtClean="0"/>
              <a:t>important</a:t>
            </a:r>
            <a:r>
              <a:rPr lang="nb-NO" dirty="0" smtClean="0"/>
              <a:t> to </a:t>
            </a:r>
            <a:r>
              <a:rPr lang="nb-NO" dirty="0" err="1" smtClean="0"/>
              <a:t>capture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‘</a:t>
            </a:r>
            <a:r>
              <a:rPr lang="nb-NO" dirty="0" err="1" smtClean="0"/>
              <a:t>Versioning</a:t>
            </a:r>
            <a:r>
              <a:rPr lang="nb-NO" dirty="0" smtClean="0"/>
              <a:t> up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containing</a:t>
            </a:r>
            <a:r>
              <a:rPr lang="nb-NO" dirty="0" smtClean="0"/>
              <a:t> </a:t>
            </a:r>
            <a:r>
              <a:rPr lang="nb-NO" dirty="0" err="1" smtClean="0"/>
              <a:t>tree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metadata’</a:t>
            </a:r>
          </a:p>
        </p:txBody>
      </p:sp>
    </p:spTree>
    <p:extLst>
      <p:ext uri="{BB962C8B-B14F-4D97-AF65-F5344CB8AC3E}">
        <p14:creationId xmlns:p14="http://schemas.microsoft.com/office/powerpoint/2010/main" val="34726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ue 15"/>
          <p:cNvSpPr/>
          <p:nvPr/>
        </p:nvSpPr>
        <p:spPr>
          <a:xfrm rot="13213863">
            <a:off x="2188015" y="2871093"/>
            <a:ext cx="2833783" cy="3052377"/>
          </a:xfrm>
          <a:prstGeom prst="arc">
            <a:avLst>
              <a:gd name="adj1" fmla="val 16041975"/>
              <a:gd name="adj2" fmla="val 0"/>
            </a:avLst>
          </a:prstGeom>
          <a:ln w="44450">
            <a:solidFill>
              <a:srgbClr val="054E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Bue 25"/>
          <p:cNvSpPr/>
          <p:nvPr/>
        </p:nvSpPr>
        <p:spPr>
          <a:xfrm rot="13035758">
            <a:off x="5662172" y="2574929"/>
            <a:ext cx="2859580" cy="3382153"/>
          </a:xfrm>
          <a:prstGeom prst="arc">
            <a:avLst>
              <a:gd name="adj1" fmla="val 16041975"/>
              <a:gd name="adj2" fmla="val 130733"/>
            </a:avLst>
          </a:prstGeom>
          <a:ln w="44450">
            <a:solidFill>
              <a:srgbClr val="054E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Versioning</a:t>
            </a:r>
            <a:r>
              <a:rPr lang="nb-NO" dirty="0" smtClean="0"/>
              <a:t> </a:t>
            </a:r>
            <a:r>
              <a:rPr lang="nb-NO" dirty="0"/>
              <a:t>up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containing</a:t>
            </a:r>
            <a:r>
              <a:rPr lang="nb-NO" dirty="0"/>
              <a:t> </a:t>
            </a:r>
            <a:r>
              <a:rPr lang="nb-NO" dirty="0" smtClean="0"/>
              <a:t>metadata </a:t>
            </a:r>
            <a:r>
              <a:rPr lang="nb-NO" dirty="0" err="1" smtClean="0"/>
              <a:t>tree</a:t>
            </a:r>
            <a:endParaRPr lang="nb-NO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714070" y="1693891"/>
            <a:ext cx="10515600" cy="514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err="1" smtClean="0"/>
              <a:t>Example</a:t>
            </a:r>
            <a:r>
              <a:rPr lang="nb-NO" sz="2000" dirty="0" smtClean="0"/>
              <a:t>: A </a:t>
            </a:r>
            <a:r>
              <a:rPr lang="nb-NO" sz="2000" dirty="0" err="1" smtClean="0"/>
              <a:t>category</a:t>
            </a:r>
            <a:r>
              <a:rPr lang="nb-NO" sz="2000" dirty="0" smtClean="0"/>
              <a:t> </a:t>
            </a:r>
            <a:r>
              <a:rPr lang="nb-NO" sz="2000" dirty="0" err="1" smtClean="0"/>
              <a:t>version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 triggers a </a:t>
            </a:r>
            <a:r>
              <a:rPr lang="nb-NO" sz="2000" dirty="0" err="1" smtClean="0"/>
              <a:t>version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code</a:t>
            </a:r>
            <a:r>
              <a:rPr lang="nb-NO" sz="2000" dirty="0" smtClean="0"/>
              <a:t> list(s) </a:t>
            </a:r>
            <a:r>
              <a:rPr lang="nb-NO" sz="2000" dirty="0" err="1" smtClean="0"/>
              <a:t>referencing</a:t>
            </a:r>
            <a:r>
              <a:rPr lang="nb-NO" sz="2000" dirty="0" smtClean="0"/>
              <a:t> it</a:t>
            </a:r>
            <a:endParaRPr lang="en-US" sz="20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554583" y="4920462"/>
            <a:ext cx="103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Category</a:t>
            </a:r>
            <a:endParaRPr lang="nb-NO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093578" y="5302418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8430824" y="5289794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V2</a:t>
            </a:r>
            <a:endParaRPr lang="nb-NO" sz="1400" b="1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2554583" y="2221692"/>
            <a:ext cx="991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CodeList</a:t>
            </a:r>
            <a:endParaRPr lang="nb-NO" b="1" dirty="0"/>
          </a:p>
        </p:txBody>
      </p:sp>
      <p:cxnSp>
        <p:nvCxnSpPr>
          <p:cNvPr id="14" name="Rett pil 13"/>
          <p:cNvCxnSpPr>
            <a:endCxn id="17" idx="1"/>
          </p:cNvCxnSpPr>
          <p:nvPr/>
        </p:nvCxnSpPr>
        <p:spPr>
          <a:xfrm flipH="1">
            <a:off x="6064773" y="5577951"/>
            <a:ext cx="1116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19"/>
          <p:cNvSpPr txBox="1"/>
          <p:nvPr/>
        </p:nvSpPr>
        <p:spPr>
          <a:xfrm>
            <a:off x="5055028" y="2653713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8511830" y="2642642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V2</a:t>
            </a:r>
            <a:endParaRPr lang="nb-NO" sz="1400" b="1" dirty="0"/>
          </a:p>
        </p:txBody>
      </p:sp>
      <p:cxnSp>
        <p:nvCxnSpPr>
          <p:cNvPr id="24" name="Rett linje 23"/>
          <p:cNvCxnSpPr/>
          <p:nvPr/>
        </p:nvCxnSpPr>
        <p:spPr>
          <a:xfrm>
            <a:off x="790408" y="4811783"/>
            <a:ext cx="10701580" cy="0"/>
          </a:xfrm>
          <a:prstGeom prst="line">
            <a:avLst/>
          </a:prstGeom>
          <a:ln w="15875">
            <a:solidFill>
              <a:srgbClr val="054E7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vrundet rektangel 2"/>
          <p:cNvSpPr/>
          <p:nvPr/>
        </p:nvSpPr>
        <p:spPr>
          <a:xfrm>
            <a:off x="2607226" y="5348351"/>
            <a:ext cx="2447802" cy="457200"/>
          </a:xfrm>
          <a:prstGeom prst="roundRect">
            <a:avLst/>
          </a:prstGeom>
          <a:solidFill>
            <a:srgbClr val="7B9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tx1"/>
                </a:solidFill>
              </a:rPr>
              <a:t>Liberal </a:t>
            </a:r>
            <a:r>
              <a:rPr lang="nb-NO" b="1" dirty="0" err="1">
                <a:solidFill>
                  <a:schemeClr val="tx1"/>
                </a:solidFill>
              </a:rPr>
              <a:t>Democrat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7" name="Avrundet rektangel 16"/>
          <p:cNvSpPr/>
          <p:nvPr/>
        </p:nvSpPr>
        <p:spPr>
          <a:xfrm>
            <a:off x="6064773" y="5349351"/>
            <a:ext cx="2321393" cy="457200"/>
          </a:xfrm>
          <a:prstGeom prst="roundRect">
            <a:avLst/>
          </a:prstGeom>
          <a:solidFill>
            <a:srgbClr val="7B9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tx1"/>
                </a:solidFill>
              </a:rPr>
              <a:t>Liberal </a:t>
            </a:r>
            <a:r>
              <a:rPr lang="nb-NO" b="1" dirty="0" err="1">
                <a:solidFill>
                  <a:schemeClr val="tx1"/>
                </a:solidFill>
              </a:rPr>
              <a:t>Democrat</a:t>
            </a:r>
            <a:r>
              <a:rPr lang="nb-NO" b="1" dirty="0" err="1">
                <a:solidFill>
                  <a:srgbClr val="FF0000"/>
                </a:solidFill>
              </a:rPr>
              <a:t>s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23" name="Avrundet rektangel 22"/>
          <p:cNvSpPr/>
          <p:nvPr/>
        </p:nvSpPr>
        <p:spPr>
          <a:xfrm>
            <a:off x="2506277" y="2646886"/>
            <a:ext cx="2572719" cy="1830461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1 </a:t>
            </a:r>
            <a:r>
              <a:rPr lang="nb-NO" sz="1600" b="1" dirty="0" err="1"/>
              <a:t>Conservative</a:t>
            </a:r>
            <a:endParaRPr lang="nb-NO" sz="1600" b="1" dirty="0"/>
          </a:p>
          <a:p>
            <a:r>
              <a:rPr lang="nb-NO" sz="1600" b="1" dirty="0"/>
              <a:t>2 Labour</a:t>
            </a:r>
          </a:p>
          <a:p>
            <a:r>
              <a:rPr lang="nb-NO" sz="1600" b="1" dirty="0"/>
              <a:t>3 Liberal </a:t>
            </a:r>
            <a:r>
              <a:rPr lang="nb-NO" sz="1600" b="1" dirty="0" err="1"/>
              <a:t>Democrat</a:t>
            </a:r>
            <a:endParaRPr lang="nb-NO" sz="1600" b="1" dirty="0"/>
          </a:p>
          <a:p>
            <a:r>
              <a:rPr lang="nb-NO" sz="1600" b="1" dirty="0"/>
              <a:t>4 Scottish National Party</a:t>
            </a:r>
          </a:p>
          <a:p>
            <a:r>
              <a:rPr lang="nb-NO" sz="1600" b="1" dirty="0"/>
              <a:t>5 </a:t>
            </a:r>
            <a:r>
              <a:rPr lang="nb-NO" sz="1600" b="1" dirty="0" err="1"/>
              <a:t>Plaid</a:t>
            </a:r>
            <a:r>
              <a:rPr lang="nb-NO" sz="1600" b="1" dirty="0"/>
              <a:t> </a:t>
            </a:r>
            <a:r>
              <a:rPr lang="nb-NO" sz="1600" b="1" dirty="0" err="1"/>
              <a:t>Cymru</a:t>
            </a:r>
            <a:endParaRPr lang="nb-NO" sz="1600" b="1" dirty="0"/>
          </a:p>
          <a:p>
            <a:r>
              <a:rPr lang="nb-NO" sz="1600" b="1" dirty="0"/>
              <a:t>6 Green Party</a:t>
            </a:r>
          </a:p>
        </p:txBody>
      </p:sp>
      <p:sp>
        <p:nvSpPr>
          <p:cNvPr id="25" name="Avrundet rektangel 24"/>
          <p:cNvSpPr/>
          <p:nvPr/>
        </p:nvSpPr>
        <p:spPr>
          <a:xfrm>
            <a:off x="5939111" y="2623683"/>
            <a:ext cx="2572719" cy="1830461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1 </a:t>
            </a:r>
            <a:r>
              <a:rPr lang="nb-NO" sz="1600" b="1" dirty="0" err="1"/>
              <a:t>Conservative</a:t>
            </a:r>
            <a:endParaRPr lang="nb-NO" sz="1600" b="1" dirty="0"/>
          </a:p>
          <a:p>
            <a:r>
              <a:rPr lang="nb-NO" sz="1600" b="1" dirty="0"/>
              <a:t>2 Labour</a:t>
            </a:r>
          </a:p>
          <a:p>
            <a:r>
              <a:rPr lang="nb-NO" sz="1600" b="1" dirty="0"/>
              <a:t>3 Liberal </a:t>
            </a:r>
            <a:r>
              <a:rPr lang="nb-NO" sz="1600" b="1" dirty="0" err="1"/>
              <a:t>Democrat</a:t>
            </a:r>
            <a:r>
              <a:rPr lang="nb-NO" sz="1600" b="1" dirty="0" err="1">
                <a:solidFill>
                  <a:srgbClr val="FF0000"/>
                </a:solidFill>
              </a:rPr>
              <a:t>s</a:t>
            </a:r>
            <a:endParaRPr lang="nb-NO" sz="1600" b="1" dirty="0">
              <a:solidFill>
                <a:srgbClr val="FF0000"/>
              </a:solidFill>
            </a:endParaRPr>
          </a:p>
          <a:p>
            <a:r>
              <a:rPr lang="nb-NO" sz="1600" b="1" dirty="0"/>
              <a:t>4 Scottish National Party</a:t>
            </a:r>
          </a:p>
          <a:p>
            <a:r>
              <a:rPr lang="nb-NO" sz="1600" b="1" dirty="0"/>
              <a:t>5 </a:t>
            </a:r>
            <a:r>
              <a:rPr lang="nb-NO" sz="1600" b="1" dirty="0" err="1"/>
              <a:t>Plaid</a:t>
            </a:r>
            <a:r>
              <a:rPr lang="nb-NO" sz="1600" b="1" dirty="0"/>
              <a:t> </a:t>
            </a:r>
            <a:r>
              <a:rPr lang="nb-NO" sz="1600" b="1" dirty="0" err="1"/>
              <a:t>Cymru</a:t>
            </a:r>
            <a:endParaRPr lang="nb-NO" sz="1600" b="1" dirty="0"/>
          </a:p>
          <a:p>
            <a:r>
              <a:rPr lang="nb-NO" sz="1600" b="1" dirty="0"/>
              <a:t>6 Green Party</a:t>
            </a:r>
          </a:p>
        </p:txBody>
      </p:sp>
    </p:spTree>
    <p:extLst>
      <p:ext uri="{BB962C8B-B14F-4D97-AF65-F5344CB8AC3E}">
        <p14:creationId xmlns:p14="http://schemas.microsoft.com/office/powerpoint/2010/main" val="24601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Rett pil 17"/>
          <p:cNvCxnSpPr/>
          <p:nvPr/>
        </p:nvCxnSpPr>
        <p:spPr>
          <a:xfrm>
            <a:off x="8944736" y="5023486"/>
            <a:ext cx="0" cy="740425"/>
          </a:xfrm>
          <a:prstGeom prst="straightConnector1">
            <a:avLst/>
          </a:prstGeom>
          <a:ln w="47625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7"/>
          <p:cNvCxnSpPr/>
          <p:nvPr/>
        </p:nvCxnSpPr>
        <p:spPr>
          <a:xfrm>
            <a:off x="2769567" y="4996907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04555"/>
              </p:ext>
            </p:extLst>
          </p:nvPr>
        </p:nvGraphicFramePr>
        <p:xfrm>
          <a:off x="480745" y="1804732"/>
          <a:ext cx="459510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081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2297027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</a:tbl>
          </a:graphicData>
        </a:graphic>
      </p:graphicFrame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75579" y="980821"/>
            <a:ext cx="5157787" cy="823912"/>
          </a:xfrm>
        </p:spPr>
        <p:txBody>
          <a:bodyPr/>
          <a:lstStyle/>
          <a:p>
            <a:r>
              <a:rPr lang="sv-SE" dirty="0" smtClean="0"/>
              <a:t>ID abc123</a:t>
            </a:r>
            <a:endParaRPr lang="sv-S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34771"/>
              </p:ext>
            </p:extLst>
          </p:nvPr>
        </p:nvGraphicFramePr>
        <p:xfrm>
          <a:off x="5525146" y="1794401"/>
          <a:ext cx="6462794" cy="290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529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3036265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>
                    <a:solidFill>
                      <a:srgbClr val="007682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abc124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>
                    <a:solidFill>
                      <a:srgbClr val="007682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  <a:tr h="410835">
                <a:tc>
                  <a:txBody>
                    <a:bodyPr/>
                    <a:lstStyle/>
                    <a:p>
                      <a:r>
                        <a:rPr lang="sv-SE" b="0" dirty="0" smtClean="0"/>
                        <a:t>BasedOnReference</a:t>
                      </a:r>
                      <a:endParaRPr lang="sv-SE" b="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int.example:abc123:1</a:t>
                      </a:r>
                    </a:p>
                  </a:txBody>
                  <a:tcPr>
                    <a:solidFill>
                      <a:srgbClr val="0076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BasedOnRationaleCode</a:t>
                      </a:r>
                      <a:endParaRPr lang="sv-SE" b="0" dirty="0"/>
                    </a:p>
                  </a:txBody>
                  <a:tcPr>
                    <a:solidFill>
                      <a:srgbClr val="007682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VARIANT OF SOURCE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4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BasedOnRationaleDescription</a:t>
                      </a:r>
                      <a:endParaRPr lang="sv-SE" b="0" dirty="0"/>
                    </a:p>
                  </a:txBody>
                  <a:tcPr>
                    <a:solidFill>
                      <a:srgbClr val="007682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The question asks about the first rather then the full name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1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525146" y="1317356"/>
            <a:ext cx="5157787" cy="477046"/>
          </a:xfrm>
        </p:spPr>
        <p:txBody>
          <a:bodyPr/>
          <a:lstStyle/>
          <a:p>
            <a:r>
              <a:rPr lang="sv-SE" dirty="0" smtClean="0"/>
              <a:t>ID abc124</a:t>
            </a:r>
            <a:endParaRPr lang="sv-SE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526943" y="135259"/>
            <a:ext cx="11460996" cy="1182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New item with a based on reference to an existing item</a:t>
            </a:r>
            <a:endParaRPr lang="en-US" sz="4000" dirty="0"/>
          </a:p>
        </p:txBody>
      </p:sp>
      <p:sp>
        <p:nvSpPr>
          <p:cNvPr id="14" name="Avrundet rektangel 13"/>
          <p:cNvSpPr/>
          <p:nvPr/>
        </p:nvSpPr>
        <p:spPr>
          <a:xfrm>
            <a:off x="453155" y="4735076"/>
            <a:ext cx="4621539" cy="776031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 dirty="0" smtClean="0">
              <a:solidFill>
                <a:schemeClr val="bg1"/>
              </a:solidFill>
            </a:endParaRPr>
          </a:p>
          <a:p>
            <a:pPr algn="ctr"/>
            <a:r>
              <a:rPr lang="sv-SE" sz="2400" b="1" dirty="0" smtClean="0">
                <a:solidFill>
                  <a:schemeClr val="bg1"/>
                </a:solidFill>
              </a:rPr>
              <a:t>What </a:t>
            </a:r>
            <a:r>
              <a:rPr lang="sv-SE" sz="2400" b="1" dirty="0">
                <a:solidFill>
                  <a:schemeClr val="bg1"/>
                </a:solidFill>
              </a:rPr>
              <a:t>is </a:t>
            </a:r>
            <a:r>
              <a:rPr lang="sv-SE" sz="2400" b="1" dirty="0" smtClean="0">
                <a:solidFill>
                  <a:schemeClr val="bg1"/>
                </a:solidFill>
              </a:rPr>
              <a:t>your </a:t>
            </a:r>
            <a:r>
              <a:rPr lang="sv-SE" sz="2400" b="1" dirty="0">
                <a:solidFill>
                  <a:schemeClr val="bg1"/>
                </a:solidFill>
              </a:rPr>
              <a:t>name?</a:t>
            </a: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5525146" y="4735076"/>
            <a:ext cx="6462794" cy="805568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bg1"/>
                </a:solidFill>
              </a:rPr>
              <a:t>What is your </a:t>
            </a:r>
            <a:r>
              <a:rPr lang="sv-SE" sz="2400" b="1" dirty="0" smtClean="0">
                <a:solidFill>
                  <a:schemeClr val="bg1"/>
                </a:solidFill>
              </a:rPr>
              <a:t>first name?</a:t>
            </a: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6" name="Avrundet rektangel 15"/>
          <p:cNvSpPr/>
          <p:nvPr/>
        </p:nvSpPr>
        <p:spPr>
          <a:xfrm>
            <a:off x="453155" y="5737332"/>
            <a:ext cx="4621539" cy="561301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and last name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19" name="Avrundet rektangel 18"/>
          <p:cNvSpPr/>
          <p:nvPr/>
        </p:nvSpPr>
        <p:spPr>
          <a:xfrm>
            <a:off x="5525146" y="5760955"/>
            <a:ext cx="6462794" cy="561301"/>
          </a:xfrm>
          <a:prstGeom prst="roundRect">
            <a:avLst/>
          </a:prstGeom>
          <a:solidFill>
            <a:srgbClr val="7B9C3E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</a:t>
            </a:r>
            <a:r>
              <a:rPr lang="sv-SE" sz="1600" b="1" i="1" dirty="0" smtClean="0">
                <a:solidFill>
                  <a:schemeClr val="bg1"/>
                </a:solidFill>
              </a:rPr>
              <a:t>name</a:t>
            </a:r>
            <a:endParaRPr lang="nb-N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445040" y="2276872"/>
            <a:ext cx="1113723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case: </a:t>
            </a:r>
            <a:r>
              <a:rPr lang="nb-NO" sz="3600" dirty="0" err="1"/>
              <a:t>Q</a:t>
            </a:r>
            <a:r>
              <a:rPr lang="nb-NO" sz="3600" dirty="0" err="1" smtClean="0"/>
              <a:t>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3527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190" y="41936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DDI Items –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724193"/>
            <a:ext cx="10515600" cy="4351338"/>
          </a:xfrm>
        </p:spPr>
        <p:txBody>
          <a:bodyPr/>
          <a:lstStyle/>
          <a:p>
            <a:r>
              <a:rPr lang="en-US" dirty="0" smtClean="0"/>
              <a:t>Typed items (elements or objects) as defined by the DDI standard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be managed independently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Questions, Classifications, Concepts, Organizations, Variable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pil 17"/>
          <p:cNvCxnSpPr/>
          <p:nvPr/>
        </p:nvCxnSpPr>
        <p:spPr>
          <a:xfrm>
            <a:off x="5204008" y="1947839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7249" y="-54244"/>
            <a:ext cx="11137237" cy="1008112"/>
          </a:xfrm>
        </p:spPr>
        <p:txBody>
          <a:bodyPr>
            <a:normAutofit/>
          </a:bodyPr>
          <a:lstStyle/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 – </a:t>
            </a:r>
            <a:r>
              <a:rPr lang="nb-NO" sz="3600" dirty="0" err="1" smtClean="0"/>
              <a:t>question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807670" y="1171033"/>
            <a:ext cx="3695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774176" y="4365104"/>
            <a:ext cx="807137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2000" b="1" dirty="0" err="1" smtClean="0"/>
              <a:t>You</a:t>
            </a:r>
            <a:r>
              <a:rPr lang="nb-NO" sz="2000" b="1" dirty="0" smtClean="0"/>
              <a:t> make a </a:t>
            </a:r>
            <a:r>
              <a:rPr lang="nb-NO" sz="2000" b="1" dirty="0" err="1" smtClean="0"/>
              <a:t>change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text</a:t>
            </a:r>
            <a:r>
              <a:rPr lang="nb-NO" sz="2000" b="1" dirty="0" smtClean="0"/>
              <a:t> in order to </a:t>
            </a:r>
            <a:r>
              <a:rPr lang="nb-NO" sz="2000" b="1" dirty="0" err="1" smtClean="0"/>
              <a:t>improve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  </a:t>
            </a:r>
            <a:endParaRPr lang="nb-NO" sz="2000" b="1" dirty="0"/>
          </a:p>
        </p:txBody>
      </p:sp>
      <p:sp>
        <p:nvSpPr>
          <p:cNvPr id="16" name="Avrundet rektangel 15"/>
          <p:cNvSpPr/>
          <p:nvPr/>
        </p:nvSpPr>
        <p:spPr>
          <a:xfrm>
            <a:off x="1991704" y="2688264"/>
            <a:ext cx="7049248" cy="1474547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bg1"/>
                </a:solidFill>
              </a:rPr>
              <a:t>1</a:t>
            </a: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2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	About equally by natural processes and human activity</a:t>
            </a:r>
          </a:p>
          <a:p>
            <a:r>
              <a:rPr lang="nb-NO" b="1" dirty="0">
                <a:solidFill>
                  <a:schemeClr val="bg1"/>
                </a:solidFill>
              </a:rPr>
              <a:t>4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5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8" name="Avrundet rektangel 17"/>
          <p:cNvSpPr/>
          <p:nvPr/>
        </p:nvSpPr>
        <p:spPr>
          <a:xfrm>
            <a:off x="1919559" y="1571143"/>
            <a:ext cx="7049248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>
                <a:solidFill>
                  <a:srgbClr val="FF0000"/>
                </a:solidFill>
              </a:rPr>
              <a:t>[or</a:t>
            </a:r>
            <a:r>
              <a:rPr lang="en-US" b="1" dirty="0">
                <a:solidFill>
                  <a:srgbClr val="FF0000"/>
                </a:solidFill>
              </a:rPr>
              <a:t>: a rise in the </a:t>
            </a:r>
            <a:r>
              <a:rPr lang="en-US" b="1" dirty="0" smtClean="0">
                <a:solidFill>
                  <a:srgbClr val="FF0000"/>
                </a:solidFill>
              </a:rPr>
              <a:t>world's temperature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  <p:sp>
        <p:nvSpPr>
          <p:cNvPr id="19" name="Avrundet rektangel 18"/>
          <p:cNvSpPr/>
          <p:nvPr/>
        </p:nvSpPr>
        <p:spPr>
          <a:xfrm>
            <a:off x="1919559" y="4952818"/>
            <a:ext cx="7121470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15765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After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decide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 </a:t>
            </a:r>
            <a:r>
              <a:rPr lang="nb-NO" dirty="0" err="1" smtClean="0"/>
              <a:t>this</a:t>
            </a:r>
            <a:r>
              <a:rPr lang="nb-NO" dirty="0" smtClean="0"/>
              <a:t> is. </a:t>
            </a:r>
          </a:p>
          <a:p>
            <a:pPr marL="0" indent="0">
              <a:buNone/>
            </a:pPr>
            <a:r>
              <a:rPr lang="nb-NO" dirty="0" smtClean="0"/>
              <a:t>Is it: 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question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first draft?</a:t>
            </a:r>
          </a:p>
          <a:p>
            <a:pPr lvl="1"/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completely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?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b="1" dirty="0" smtClean="0"/>
              <a:t>DDI </a:t>
            </a:r>
            <a:r>
              <a:rPr lang="nb-NO" b="1" dirty="0" err="1" smtClean="0"/>
              <a:t>allows</a:t>
            </a:r>
            <a:r>
              <a:rPr lang="nb-NO" b="1" dirty="0" smtClean="0"/>
              <a:t> all </a:t>
            </a:r>
            <a:r>
              <a:rPr lang="nb-NO" b="1" dirty="0" err="1" smtClean="0"/>
              <a:t>these</a:t>
            </a:r>
            <a:r>
              <a:rPr lang="nb-NO" b="1" dirty="0" smtClean="0"/>
              <a:t> </a:t>
            </a:r>
            <a:r>
              <a:rPr lang="nb-NO" b="1" dirty="0" err="1" smtClean="0"/>
              <a:t>possibilities</a:t>
            </a:r>
            <a:endParaRPr lang="nb-NO" b="1" dirty="0" smtClean="0"/>
          </a:p>
          <a:p>
            <a:pPr marL="457200" lvl="1" indent="0">
              <a:buNone/>
            </a:pPr>
            <a:r>
              <a:rPr lang="nb-NO" b="1" dirty="0" err="1" smtClean="0"/>
              <a:t>You</a:t>
            </a:r>
            <a:r>
              <a:rPr lang="nb-NO" b="1" dirty="0" smtClean="0"/>
              <a:t> </a:t>
            </a:r>
            <a:r>
              <a:rPr lang="nb-NO" b="1" dirty="0" err="1" smtClean="0"/>
              <a:t>decide</a:t>
            </a:r>
            <a:r>
              <a:rPr lang="nb-NO" b="1" dirty="0" smtClean="0"/>
              <a:t>, </a:t>
            </a:r>
            <a:r>
              <a:rPr lang="nb-NO" b="1" dirty="0" err="1" smtClean="0"/>
              <a:t>based</a:t>
            </a:r>
            <a:r>
              <a:rPr lang="nb-NO" b="1" dirty="0" smtClean="0"/>
              <a:t> </a:t>
            </a:r>
            <a:r>
              <a:rPr lang="nb-NO" b="1" dirty="0" err="1" smtClean="0"/>
              <a:t>on</a:t>
            </a:r>
            <a:r>
              <a:rPr lang="nb-NO" b="1" dirty="0" smtClean="0"/>
              <a:t> </a:t>
            </a:r>
            <a:r>
              <a:rPr lang="nb-NO" b="1" dirty="0" err="1" smtClean="0"/>
              <a:t>your</a:t>
            </a:r>
            <a:r>
              <a:rPr lang="nb-NO" b="1" dirty="0" smtClean="0"/>
              <a:t> </a:t>
            </a:r>
            <a:r>
              <a:rPr lang="nb-NO" b="1" dirty="0" err="1" smtClean="0"/>
              <a:t>versioning</a:t>
            </a:r>
            <a:r>
              <a:rPr lang="nb-NO" b="1" dirty="0" smtClean="0"/>
              <a:t> policy!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32013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9970" y="372874"/>
            <a:ext cx="10515600" cy="1325563"/>
          </a:xfrm>
        </p:spPr>
        <p:txBody>
          <a:bodyPr/>
          <a:lstStyle/>
          <a:p>
            <a:pPr algn="ctr"/>
            <a:r>
              <a:rPr lang="nb-NO" dirty="0" smtClean="0"/>
              <a:t>The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	‘climate </a:t>
            </a:r>
            <a:r>
              <a:rPr lang="en-US" i="1" dirty="0"/>
              <a:t>change </a:t>
            </a:r>
            <a:r>
              <a:rPr lang="en-US" i="1" dirty="0">
                <a:solidFill>
                  <a:srgbClr val="FF0000"/>
                </a:solidFill>
              </a:rPr>
              <a:t>[or: a rise in the world's </a:t>
            </a:r>
            <a:r>
              <a:rPr lang="en-US" i="1" dirty="0" smtClean="0">
                <a:solidFill>
                  <a:srgbClr val="FF0000"/>
                </a:solidFill>
              </a:rPr>
              <a:t>temperature] </a:t>
            </a:r>
          </a:p>
          <a:p>
            <a:pPr marL="0" indent="0">
              <a:buNone/>
            </a:pPr>
            <a:r>
              <a:rPr lang="en-US" dirty="0" smtClean="0"/>
              <a:t>changed to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‘climate change’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According to your project’s policy this represents a conceptual improvement, a </a:t>
            </a:r>
            <a:r>
              <a:rPr lang="en-US" b="1" dirty="0" smtClean="0"/>
              <a:t>version change</a:t>
            </a:r>
          </a:p>
          <a:p>
            <a:pPr marL="0" indent="0">
              <a:buNone/>
            </a:pP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0710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3367" y="467609"/>
            <a:ext cx="10972800" cy="880743"/>
          </a:xfrm>
        </p:spPr>
        <p:txBody>
          <a:bodyPr/>
          <a:lstStyle/>
          <a:p>
            <a:pPr algn="ctr"/>
            <a:r>
              <a:rPr lang="nb-NO" dirty="0" smtClean="0"/>
              <a:t>Version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increment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2394" y="1343472"/>
            <a:ext cx="10972800" cy="53517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DDI version </a:t>
            </a:r>
            <a:r>
              <a:rPr lang="en-US" sz="2400" dirty="0"/>
              <a:t>numbering is </a:t>
            </a:r>
            <a:r>
              <a:rPr lang="en-US" sz="2400" dirty="0" smtClean="0"/>
              <a:t>flexible. It can be an integer or </a:t>
            </a:r>
            <a:r>
              <a:rPr lang="en-US" sz="2400" dirty="0"/>
              <a:t>a hierarchical version number </a:t>
            </a:r>
            <a:endParaRPr lang="en-US" sz="2400" dirty="0" smtClean="0"/>
          </a:p>
          <a:p>
            <a:r>
              <a:rPr lang="en-US" sz="2400" dirty="0" smtClean="0"/>
              <a:t>In this example:</a:t>
            </a:r>
          </a:p>
          <a:p>
            <a:pPr lvl="1"/>
            <a:r>
              <a:rPr lang="nb-NO" dirty="0"/>
              <a:t>T</a:t>
            </a:r>
            <a:r>
              <a:rPr lang="nb-NO" dirty="0" smtClean="0"/>
              <a:t>he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has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levels</a:t>
            </a:r>
            <a:r>
              <a:rPr lang="nb-NO" dirty="0" smtClean="0"/>
              <a:t>, </a:t>
            </a:r>
            <a:r>
              <a:rPr lang="nb-NO" b="1" dirty="0" smtClean="0"/>
              <a:t>Minor vs. Major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endParaRPr lang="nb-NO" dirty="0" smtClean="0"/>
          </a:p>
          <a:p>
            <a:pPr lvl="1"/>
            <a:r>
              <a:rPr lang="nb-NO" dirty="0" smtClean="0"/>
              <a:t>The </a:t>
            </a:r>
            <a:r>
              <a:rPr lang="nb-NO" dirty="0" err="1" smtClean="0"/>
              <a:t>versioning</a:t>
            </a:r>
            <a:r>
              <a:rPr lang="nb-NO" dirty="0" smtClean="0"/>
              <a:t> policy </a:t>
            </a:r>
            <a:r>
              <a:rPr lang="nb-NO" dirty="0" err="1" smtClean="0"/>
              <a:t>defines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endParaRPr lang="nb-NO" dirty="0" smtClean="0"/>
          </a:p>
          <a:p>
            <a:pPr lvl="2"/>
            <a:r>
              <a:rPr lang="nb-NO" sz="2400" dirty="0" smtClean="0"/>
              <a:t> </a:t>
            </a:r>
            <a:r>
              <a:rPr lang="nb-NO" sz="2400" b="1" dirty="0" smtClean="0"/>
              <a:t>Minor</a:t>
            </a:r>
            <a:r>
              <a:rPr lang="nb-NO" sz="2400" dirty="0" smtClean="0"/>
              <a:t> </a:t>
            </a:r>
            <a:r>
              <a:rPr lang="nb-NO" sz="2400" dirty="0" err="1" smtClean="0"/>
              <a:t>versions</a:t>
            </a:r>
            <a:r>
              <a:rPr lang="nb-NO" sz="2400" dirty="0" smtClean="0"/>
              <a:t> </a:t>
            </a:r>
            <a:r>
              <a:rPr lang="nb-NO" sz="2400" dirty="0" err="1" smtClean="0"/>
              <a:t>represent</a:t>
            </a:r>
            <a:r>
              <a:rPr lang="nb-NO" sz="2400" dirty="0" smtClean="0"/>
              <a:t> </a:t>
            </a:r>
            <a:r>
              <a:rPr lang="nb-NO" sz="2400" dirty="0" err="1" smtClean="0"/>
              <a:t>typos</a:t>
            </a:r>
            <a:r>
              <a:rPr lang="nb-NO" sz="2400" dirty="0" smtClean="0"/>
              <a:t> (</a:t>
            </a:r>
            <a:r>
              <a:rPr lang="nb-NO" sz="2400" dirty="0" err="1" smtClean="0"/>
              <a:t>no</a:t>
            </a:r>
            <a:r>
              <a:rPr lang="nb-NO" sz="2400" dirty="0" smtClean="0"/>
              <a:t> </a:t>
            </a:r>
            <a:r>
              <a:rPr lang="nb-NO" sz="2400" dirty="0" err="1" smtClean="0"/>
              <a:t>meaning</a:t>
            </a:r>
            <a:r>
              <a:rPr lang="nb-NO" sz="2400" dirty="0" smtClean="0"/>
              <a:t> </a:t>
            </a:r>
            <a:r>
              <a:rPr lang="nb-NO" sz="2400" dirty="0" err="1" smtClean="0"/>
              <a:t>change</a:t>
            </a:r>
            <a:r>
              <a:rPr lang="nb-NO" sz="2400" dirty="0" smtClean="0"/>
              <a:t>). </a:t>
            </a:r>
          </a:p>
          <a:p>
            <a:pPr lvl="2"/>
            <a:r>
              <a:rPr lang="nb-NO" sz="2400" dirty="0" smtClean="0"/>
              <a:t> </a:t>
            </a:r>
            <a:r>
              <a:rPr lang="nb-NO" sz="2400" b="1" dirty="0" smtClean="0"/>
              <a:t>Major</a:t>
            </a:r>
            <a:r>
              <a:rPr lang="nb-NO" sz="2400" dirty="0" smtClean="0"/>
              <a:t> </a:t>
            </a:r>
            <a:r>
              <a:rPr lang="nb-NO" sz="2400" dirty="0" err="1" smtClean="0"/>
              <a:t>versions</a:t>
            </a:r>
            <a:r>
              <a:rPr lang="nb-NO" sz="2400" dirty="0" smtClean="0"/>
              <a:t> </a:t>
            </a:r>
            <a:r>
              <a:rPr lang="nb-NO" sz="2400" dirty="0" err="1" smtClean="0"/>
              <a:t>represent</a:t>
            </a:r>
            <a:r>
              <a:rPr lang="nb-NO" sz="2400" dirty="0" smtClean="0"/>
              <a:t> all </a:t>
            </a:r>
            <a:r>
              <a:rPr lang="nb-NO" sz="2400" dirty="0" err="1" smtClean="0"/>
              <a:t>other</a:t>
            </a:r>
            <a:r>
              <a:rPr lang="nb-NO" sz="2400" dirty="0" smtClean="0"/>
              <a:t> </a:t>
            </a:r>
            <a:r>
              <a:rPr lang="nb-NO" sz="2400" dirty="0" err="1" smtClean="0"/>
              <a:t>changes</a:t>
            </a:r>
            <a:r>
              <a:rPr lang="nb-NO" sz="2400" dirty="0" smtClean="0"/>
              <a:t> </a:t>
            </a:r>
            <a:r>
              <a:rPr lang="nb-NO" sz="2400" dirty="0"/>
              <a:t>to (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semantically</a:t>
            </a:r>
            <a:r>
              <a:rPr lang="nb-NO" sz="2400" dirty="0"/>
              <a:t> </a:t>
            </a:r>
            <a:r>
              <a:rPr lang="nb-NO" sz="2400" dirty="0" smtClean="0"/>
              <a:t>same) item</a:t>
            </a:r>
          </a:p>
          <a:p>
            <a:pPr lvl="2"/>
            <a:endParaRPr lang="nb-NO" sz="2600" dirty="0" smtClean="0"/>
          </a:p>
          <a:p>
            <a:pPr marL="0" indent="0">
              <a:buNone/>
            </a:pPr>
            <a:r>
              <a:rPr lang="nb-NO" sz="3600" i="1" dirty="0" smtClean="0"/>
              <a:t>	</a:t>
            </a:r>
            <a:r>
              <a:rPr lang="nb-NO" sz="3000" i="1" dirty="0" smtClean="0"/>
              <a:t>The </a:t>
            </a:r>
            <a:r>
              <a:rPr lang="nb-NO" sz="3000" i="1" dirty="0" err="1" smtClean="0"/>
              <a:t>change</a:t>
            </a:r>
            <a:r>
              <a:rPr lang="nb-NO" sz="3000" i="1" dirty="0" smtClean="0"/>
              <a:t> in </a:t>
            </a:r>
            <a:r>
              <a:rPr lang="nb-NO" sz="3000" i="1" dirty="0" err="1" smtClean="0"/>
              <a:t>wording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made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the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question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text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clearer</a:t>
            </a:r>
            <a:endParaRPr lang="nb-NO" sz="3000" i="1" dirty="0" smtClean="0"/>
          </a:p>
          <a:p>
            <a:pPr marL="0" indent="0">
              <a:buNone/>
            </a:pPr>
            <a:r>
              <a:rPr lang="nb-NO" sz="3000" i="1" dirty="0" smtClean="0"/>
              <a:t>	</a:t>
            </a:r>
            <a:r>
              <a:rPr lang="nb-NO" sz="3000" i="1" dirty="0" err="1" smtClean="0"/>
              <a:t>You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decide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this</a:t>
            </a:r>
            <a:r>
              <a:rPr lang="nb-NO" sz="3000" i="1" dirty="0" smtClean="0"/>
              <a:t> is a </a:t>
            </a:r>
            <a:r>
              <a:rPr lang="nb-NO" sz="3000" b="1" i="1" dirty="0" smtClean="0"/>
              <a:t>major </a:t>
            </a:r>
            <a:r>
              <a:rPr lang="nb-NO" sz="3000" b="1" i="1" dirty="0" err="1" smtClean="0"/>
              <a:t>version</a:t>
            </a:r>
            <a:r>
              <a:rPr lang="nb-NO" sz="3000" b="1" i="1" dirty="0" smtClean="0"/>
              <a:t> </a:t>
            </a:r>
            <a:r>
              <a:rPr lang="nb-NO" sz="3000" b="1" i="1" dirty="0" err="1" smtClean="0"/>
              <a:t>change</a:t>
            </a:r>
            <a:endParaRPr lang="nb-NO" sz="3000" dirty="0" smtClean="0"/>
          </a:p>
          <a:p>
            <a:pPr marL="0" indent="0">
              <a:buNone/>
            </a:pPr>
            <a:r>
              <a:rPr lang="nb-NO" sz="3000" dirty="0" smtClean="0"/>
              <a:t>	</a:t>
            </a:r>
            <a:r>
              <a:rPr lang="nb-NO" sz="3000" i="1" dirty="0" smtClean="0"/>
              <a:t>Version </a:t>
            </a:r>
            <a:r>
              <a:rPr lang="nb-NO" sz="3000" i="1" dirty="0" err="1" smtClean="0"/>
              <a:t>number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changes</a:t>
            </a:r>
            <a:r>
              <a:rPr lang="nb-NO" sz="3000" i="1" dirty="0" smtClean="0"/>
              <a:t> from </a:t>
            </a:r>
            <a:r>
              <a:rPr lang="nb-NO" sz="3000" b="1" i="1" dirty="0" smtClean="0"/>
              <a:t>1.0 to 2.0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3783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63471" y="454377"/>
            <a:ext cx="11623729" cy="720080"/>
          </a:xfrm>
        </p:spPr>
        <p:txBody>
          <a:bodyPr>
            <a:noAutofit/>
          </a:bodyPr>
          <a:lstStyle/>
          <a:p>
            <a:r>
              <a:rPr lang="nb-NO" sz="3600" dirty="0" err="1" smtClean="0"/>
              <a:t>Describe</a:t>
            </a:r>
            <a:r>
              <a:rPr lang="nb-NO" sz="3600" dirty="0" smtClean="0"/>
              <a:t>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rationale</a:t>
            </a:r>
            <a:r>
              <a:rPr lang="nb-NO" sz="3600" dirty="0" smtClean="0"/>
              <a:t> for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change</a:t>
            </a:r>
            <a:r>
              <a:rPr lang="nb-NO" sz="3600" dirty="0" smtClean="0"/>
              <a:t> and </a:t>
            </a:r>
            <a:r>
              <a:rPr lang="nb-NO" sz="3600" dirty="0" err="1" smtClean="0"/>
              <a:t>who</a:t>
            </a:r>
            <a:r>
              <a:rPr lang="nb-NO" sz="3600" dirty="0" smtClean="0"/>
              <a:t> is </a:t>
            </a:r>
            <a:r>
              <a:rPr lang="nb-NO" sz="3600" dirty="0" err="1" smtClean="0"/>
              <a:t>responsible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35360" y="1176723"/>
            <a:ext cx="11856641" cy="60631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DDI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to:</a:t>
            </a:r>
          </a:p>
          <a:p>
            <a:endParaRPr lang="nb-NO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reason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 by </a:t>
            </a:r>
            <a:r>
              <a:rPr lang="nb-NO" sz="2000" dirty="0" err="1" smtClean="0"/>
              <a:t>selecting</a:t>
            </a:r>
            <a:r>
              <a:rPr lang="nb-NO" sz="2000" dirty="0" smtClean="0"/>
              <a:t> a term from 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     a </a:t>
            </a:r>
            <a:r>
              <a:rPr lang="nb-NO" sz="2000" dirty="0" err="1" smtClean="0"/>
              <a:t>user</a:t>
            </a:r>
            <a:r>
              <a:rPr lang="nb-NO" sz="2000" dirty="0" smtClean="0"/>
              <a:t> </a:t>
            </a:r>
            <a:r>
              <a:rPr lang="nb-NO" sz="2000" dirty="0" err="1" smtClean="0"/>
              <a:t>defined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controlled</a:t>
            </a:r>
            <a:r>
              <a:rPr lang="nb-NO" sz="2000" dirty="0" smtClean="0"/>
              <a:t> </a:t>
            </a:r>
            <a:r>
              <a:rPr lang="nb-NO" sz="2000" dirty="0" err="1" smtClean="0"/>
              <a:t>vocabulary</a:t>
            </a:r>
            <a:r>
              <a:rPr lang="nb-NO" sz="2000" dirty="0"/>
              <a:t>:</a:t>
            </a:r>
            <a:endParaRPr lang="nb-NO" sz="2000" dirty="0" smtClean="0"/>
          </a:p>
          <a:p>
            <a:endParaRPr lang="nb-NO" sz="2000" dirty="0"/>
          </a:p>
          <a:p>
            <a:r>
              <a:rPr lang="nb-NO" sz="2000" dirty="0" smtClean="0"/>
              <a:t>	</a:t>
            </a:r>
            <a:r>
              <a:rPr lang="nb-NO" sz="2000" dirty="0" err="1" smtClean="0"/>
              <a:t>Conceptual</a:t>
            </a:r>
            <a:r>
              <a:rPr lang="nb-NO" sz="2000" dirty="0" smtClean="0"/>
              <a:t> </a:t>
            </a:r>
            <a:r>
              <a:rPr lang="nb-NO" sz="2000" dirty="0" err="1" smtClean="0"/>
              <a:t>improvement</a:t>
            </a:r>
            <a:r>
              <a:rPr lang="nb-NO" sz="2000" dirty="0" smtClean="0"/>
              <a:t>	</a:t>
            </a:r>
          </a:p>
          <a:p>
            <a:r>
              <a:rPr lang="nb-NO" sz="2000" dirty="0" smtClean="0"/>
              <a:t>	Real </a:t>
            </a:r>
            <a:r>
              <a:rPr lang="nb-NO" sz="2000" dirty="0" err="1" smtClean="0"/>
              <a:t>life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smtClean="0"/>
              <a:t>Content element </a:t>
            </a:r>
            <a:r>
              <a:rPr lang="nb-NO" sz="2000" dirty="0" err="1" smtClean="0"/>
              <a:t>added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err="1" smtClean="0"/>
              <a:t>Other</a:t>
            </a:r>
            <a:r>
              <a:rPr lang="nb-NO" sz="2000" dirty="0" smtClean="0"/>
              <a:t> purpose</a:t>
            </a:r>
          </a:p>
          <a:p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rationale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:</a:t>
            </a:r>
          </a:p>
          <a:p>
            <a:r>
              <a:rPr lang="nb-NO" sz="2000" i="1" dirty="0" smtClean="0"/>
              <a:t>	</a:t>
            </a:r>
            <a:r>
              <a:rPr lang="nb-NO" sz="2000" i="1" dirty="0" err="1" smtClean="0"/>
              <a:t>You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decided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that</a:t>
            </a:r>
            <a:r>
              <a:rPr lang="nb-NO" sz="2000" i="1" dirty="0" smtClean="0"/>
              <a:t> ‘</a:t>
            </a:r>
            <a:r>
              <a:rPr lang="nb-NO" sz="2000" i="1" dirty="0" err="1" smtClean="0"/>
              <a:t>climate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change</a:t>
            </a:r>
            <a:r>
              <a:rPr lang="nb-NO" sz="2000" i="1" dirty="0" smtClean="0"/>
              <a:t>’ </a:t>
            </a:r>
            <a:r>
              <a:rPr lang="nb-NO" sz="2000" i="1" dirty="0" err="1" smtClean="0"/>
              <a:t>rather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than</a:t>
            </a:r>
            <a:r>
              <a:rPr lang="nb-NO" sz="2000" i="1" dirty="0" smtClean="0"/>
              <a:t> ‘</a:t>
            </a:r>
            <a:r>
              <a:rPr lang="nb-NO" sz="2000" i="1" dirty="0" err="1" smtClean="0"/>
              <a:t>temperature</a:t>
            </a:r>
            <a:r>
              <a:rPr lang="nb-NO" sz="2000" i="1" dirty="0" smtClean="0"/>
              <a:t> rise’ </a:t>
            </a:r>
            <a:r>
              <a:rPr lang="nb-NO" sz="2000" i="1" dirty="0" err="1" smtClean="0"/>
              <a:t>should</a:t>
            </a:r>
            <a:r>
              <a:rPr lang="nb-NO" sz="2000" i="1" dirty="0" smtClean="0"/>
              <a:t> be </a:t>
            </a:r>
            <a:r>
              <a:rPr lang="nb-NO" sz="2000" i="1" dirty="0" err="1" smtClean="0"/>
              <a:t>measured</a:t>
            </a:r>
            <a:r>
              <a:rPr lang="nb-NO" sz="2000" i="1" dirty="0" smtClean="0"/>
              <a:t>  </a:t>
            </a:r>
          </a:p>
          <a:p>
            <a:endParaRPr lang="nb-NO" sz="2000" b="1" i="1" dirty="0" smtClean="0"/>
          </a:p>
          <a:p>
            <a:r>
              <a:rPr lang="nb-NO" sz="2000" b="1" dirty="0" smtClean="0"/>
              <a:t>This </a:t>
            </a:r>
            <a:r>
              <a:rPr lang="nb-NO" sz="2000" b="1" dirty="0" err="1" smtClean="0"/>
              <a:t>information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capture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history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item</a:t>
            </a:r>
          </a:p>
          <a:p>
            <a:endParaRPr lang="nb-NO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who</a:t>
            </a:r>
            <a:r>
              <a:rPr lang="nb-NO" sz="2000" dirty="0" smtClean="0"/>
              <a:t> </a:t>
            </a:r>
            <a:r>
              <a:rPr lang="nb-NO" sz="2000" dirty="0"/>
              <a:t>is </a:t>
            </a:r>
            <a:r>
              <a:rPr lang="nb-NO" sz="2000" dirty="0" err="1"/>
              <a:t>responsible</a:t>
            </a:r>
            <a:r>
              <a:rPr lang="nb-NO" sz="2000" dirty="0"/>
              <a:t> for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change</a:t>
            </a:r>
            <a:r>
              <a:rPr lang="nb-NO" sz="2000" dirty="0"/>
              <a:t>: </a:t>
            </a:r>
            <a:r>
              <a:rPr lang="nb-NO" sz="2800" b="1" dirty="0" err="1"/>
              <a:t>You</a:t>
            </a:r>
            <a:r>
              <a:rPr lang="nb-NO" sz="2800" b="1" dirty="0"/>
              <a:t>!</a:t>
            </a:r>
          </a:p>
          <a:p>
            <a:endParaRPr lang="nb-NO" sz="2000" dirty="0" smtClean="0"/>
          </a:p>
          <a:p>
            <a:r>
              <a:rPr lang="nb-NO" sz="2000" dirty="0"/>
              <a:t>	</a:t>
            </a:r>
            <a:endParaRPr lang="nb-NO" sz="2000" dirty="0" smtClean="0"/>
          </a:p>
          <a:p>
            <a:r>
              <a:rPr lang="nb-NO" sz="2000" dirty="0" smtClean="0"/>
              <a:t>  	</a:t>
            </a:r>
            <a:endParaRPr lang="nb-NO" sz="2000" dirty="0"/>
          </a:p>
        </p:txBody>
      </p:sp>
      <p:sp>
        <p:nvSpPr>
          <p:cNvPr id="3" name="Ellipse 2"/>
          <p:cNvSpPr/>
          <p:nvPr/>
        </p:nvSpPr>
        <p:spPr>
          <a:xfrm>
            <a:off x="827984" y="2703452"/>
            <a:ext cx="4216232" cy="370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695060" y="5805264"/>
            <a:ext cx="11137237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8303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Rett pil 17"/>
          <p:cNvCxnSpPr/>
          <p:nvPr/>
        </p:nvCxnSpPr>
        <p:spPr>
          <a:xfrm>
            <a:off x="4855914" y="1534069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5240" y="-172353"/>
            <a:ext cx="11521283" cy="1008112"/>
          </a:xfrm>
        </p:spPr>
        <p:txBody>
          <a:bodyPr>
            <a:normAutofit/>
          </a:bodyPr>
          <a:lstStyle/>
          <a:p>
            <a:r>
              <a:rPr lang="nb-NO" sz="3600" dirty="0" smtClean="0"/>
              <a:t>Save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new</a:t>
            </a:r>
            <a:r>
              <a:rPr lang="nb-NO" sz="3600" dirty="0" smtClean="0"/>
              <a:t> </a:t>
            </a:r>
            <a:r>
              <a:rPr lang="nb-NO" sz="3600" dirty="0" err="1" smtClean="0"/>
              <a:t>version</a:t>
            </a:r>
            <a:r>
              <a:rPr lang="nb-NO" sz="3600" dirty="0" smtClean="0"/>
              <a:t> 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691463" y="830797"/>
            <a:ext cx="3695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12" name="Rektangel 11"/>
          <p:cNvSpPr/>
          <p:nvPr/>
        </p:nvSpPr>
        <p:spPr>
          <a:xfrm>
            <a:off x="1691463" y="4323424"/>
            <a:ext cx="9358830" cy="2411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1691463" y="3892095"/>
            <a:ext cx="401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 smtClean="0"/>
              <a:t>Second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</a:t>
            </a:r>
            <a:r>
              <a:rPr lang="nb-NO" sz="2000" b="1" dirty="0" err="1"/>
              <a:t>the</a:t>
            </a:r>
            <a:r>
              <a:rPr lang="nb-NO" sz="2000" b="1" dirty="0"/>
              <a:t> </a:t>
            </a:r>
            <a:r>
              <a:rPr lang="nb-NO" sz="2000" b="1" dirty="0" err="1"/>
              <a:t>question</a:t>
            </a:r>
            <a:r>
              <a:rPr lang="nb-NO" sz="2000" b="1" dirty="0"/>
              <a:t> </a:t>
            </a:r>
            <a:r>
              <a:rPr lang="nb-NO" sz="2000" b="1" dirty="0" smtClean="0"/>
              <a:t>V2.0</a:t>
            </a:r>
            <a:endParaRPr lang="nb-NO" sz="2000" b="1" dirty="0"/>
          </a:p>
        </p:txBody>
      </p:sp>
      <p:sp>
        <p:nvSpPr>
          <p:cNvPr id="13" name="Rektangel 12"/>
          <p:cNvSpPr/>
          <p:nvPr/>
        </p:nvSpPr>
        <p:spPr>
          <a:xfrm>
            <a:off x="1807700" y="4323424"/>
            <a:ext cx="1142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is caused by natural processes, human activity or both?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947198" y="4924030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 rot="20554743">
            <a:off x="3017434" y="5170125"/>
            <a:ext cx="6516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b="1" dirty="0" smtClean="0">
                <a:solidFill>
                  <a:srgbClr val="FF0000"/>
                </a:solidFill>
              </a:rPr>
              <a:t>READY FOR THE QUESTIONNAIRE</a:t>
            </a:r>
            <a:endParaRPr lang="nb-NO" sz="3600" b="1" dirty="0">
              <a:solidFill>
                <a:srgbClr val="FF0000"/>
              </a:solidFill>
            </a:endParaRPr>
          </a:p>
        </p:txBody>
      </p:sp>
      <p:sp>
        <p:nvSpPr>
          <p:cNvPr id="16" name="Avrundet rektangel 15"/>
          <p:cNvSpPr/>
          <p:nvPr/>
        </p:nvSpPr>
        <p:spPr>
          <a:xfrm>
            <a:off x="1691464" y="2274494"/>
            <a:ext cx="7049248" cy="1474547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bg1"/>
                </a:solidFill>
              </a:rPr>
              <a:t>1</a:t>
            </a: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2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	About equally by natural processes and human activity</a:t>
            </a:r>
          </a:p>
          <a:p>
            <a:r>
              <a:rPr lang="nb-NO" b="1" dirty="0">
                <a:solidFill>
                  <a:schemeClr val="bg1"/>
                </a:solidFill>
              </a:rPr>
              <a:t>4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5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7" name="Avrundet rektangel 16"/>
          <p:cNvSpPr/>
          <p:nvPr/>
        </p:nvSpPr>
        <p:spPr>
          <a:xfrm>
            <a:off x="1691463" y="1296166"/>
            <a:ext cx="7049249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>
                <a:solidFill>
                  <a:srgbClr val="FF0000"/>
                </a:solidFill>
              </a:rPr>
              <a:t>[or</a:t>
            </a:r>
            <a:r>
              <a:rPr lang="en-US" b="1" dirty="0">
                <a:solidFill>
                  <a:srgbClr val="FF0000"/>
                </a:solidFill>
              </a:rPr>
              <a:t>: a rise in the </a:t>
            </a:r>
            <a:r>
              <a:rPr lang="en-US" b="1" dirty="0" smtClean="0">
                <a:solidFill>
                  <a:srgbClr val="FF0000"/>
                </a:solidFill>
              </a:rPr>
              <a:t>world's temperature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6635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698" y="19464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Identification of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943" y="147691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DDI items are identified by the combination of three parts</a:t>
            </a:r>
          </a:p>
          <a:p>
            <a:pPr lvl="1"/>
            <a:r>
              <a:rPr lang="en-US" dirty="0" smtClean="0"/>
              <a:t>Agency identifier</a:t>
            </a:r>
          </a:p>
          <a:p>
            <a:pPr lvl="1"/>
            <a:r>
              <a:rPr lang="en-US" dirty="0" smtClean="0"/>
              <a:t>Item identifier</a:t>
            </a:r>
          </a:p>
          <a:p>
            <a:pPr lvl="1"/>
            <a:r>
              <a:rPr lang="en-US" dirty="0" smtClean="0"/>
              <a:t>Item version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The identification can be expressed in two formats</a:t>
            </a:r>
          </a:p>
          <a:p>
            <a:pPr lvl="1"/>
            <a:r>
              <a:rPr lang="en-US" dirty="0"/>
              <a:t>A DDI urn in the format of </a:t>
            </a:r>
            <a:r>
              <a:rPr lang="en-US" dirty="0" err="1" smtClean="0"/>
              <a:t>urn</a:t>
            </a:r>
            <a:r>
              <a:rPr lang="en-US" dirty="0" err="1" smtClean="0">
                <a:solidFill>
                  <a:srgbClr val="FF0000"/>
                </a:solidFill>
              </a:rPr>
              <a:t>:</a:t>
            </a:r>
            <a:r>
              <a:rPr lang="en-US" dirty="0" err="1" smtClean="0"/>
              <a:t>ddi</a:t>
            </a:r>
            <a:r>
              <a:rPr lang="en-US" dirty="0" err="1" smtClean="0">
                <a:solidFill>
                  <a:srgbClr val="FF0000"/>
                </a:solidFill>
              </a:rPr>
              <a:t>:agency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3786CD"/>
                </a:solidFill>
              </a:rPr>
              <a:t>identifier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7B9C3E"/>
                </a:solidFill>
              </a:rPr>
              <a:t>version</a:t>
            </a:r>
            <a:r>
              <a:rPr lang="en-US" dirty="0">
                <a:solidFill>
                  <a:srgbClr val="7B9C3E"/>
                </a:solidFill>
              </a:rPr>
              <a:t> </a:t>
            </a:r>
            <a:r>
              <a:rPr lang="en-US" dirty="0" smtClean="0"/>
              <a:t>(urn:ddi:int.example:1001:1)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three identification components (Agency, ID, Version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Agency identifiers can be obtained for free from the DDI Registry</a:t>
            </a:r>
          </a:p>
          <a:p>
            <a:pPr lvl="1"/>
            <a:r>
              <a:rPr lang="en-US" dirty="0" smtClean="0">
                <a:hlinkClick r:id="rId2"/>
              </a:rPr>
              <a:t>http://registry.ddialliance.org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Necessary for resolution of DDI items in a distributed environment</a:t>
            </a:r>
          </a:p>
        </p:txBody>
      </p:sp>
    </p:spTree>
    <p:extLst>
      <p:ext uri="{BB962C8B-B14F-4D97-AF65-F5344CB8AC3E}">
        <p14:creationId xmlns:p14="http://schemas.microsoft.com/office/powerpoint/2010/main" val="35867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7204" y="1492411"/>
            <a:ext cx="10515600" cy="4351338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To </a:t>
            </a:r>
            <a:r>
              <a:rPr lang="nb-NO" dirty="0" err="1" smtClean="0"/>
              <a:t>uniquely</a:t>
            </a:r>
            <a:r>
              <a:rPr lang="nb-NO" dirty="0" smtClean="0"/>
              <a:t> </a:t>
            </a:r>
            <a:r>
              <a:rPr lang="nb-NO" dirty="0" err="1" smtClean="0"/>
              <a:t>define</a:t>
            </a:r>
            <a:r>
              <a:rPr lang="nb-NO" dirty="0" smtClean="0"/>
              <a:t> DDI </a:t>
            </a:r>
            <a:r>
              <a:rPr lang="nb-NO" dirty="0" err="1" smtClean="0"/>
              <a:t>items</a:t>
            </a:r>
            <a:r>
              <a:rPr lang="nb-NO" dirty="0" smtClean="0"/>
              <a:t> in a persistent manner to </a:t>
            </a:r>
            <a:r>
              <a:rPr lang="nb-NO" dirty="0" err="1" smtClean="0"/>
              <a:t>ensure</a:t>
            </a:r>
            <a:r>
              <a:rPr lang="nb-NO" dirty="0" smtClean="0"/>
              <a:t> </a:t>
            </a:r>
            <a:r>
              <a:rPr lang="nb-NO" dirty="0" err="1" smtClean="0"/>
              <a:t>accurate</a:t>
            </a:r>
            <a:r>
              <a:rPr lang="nb-NO" dirty="0" smtClean="0"/>
              <a:t> </a:t>
            </a:r>
            <a:r>
              <a:rPr lang="nb-NO" dirty="0" err="1" smtClean="0"/>
              <a:t>reference</a:t>
            </a:r>
            <a:r>
              <a:rPr lang="nb-NO" dirty="0" smtClean="0"/>
              <a:t> and </a:t>
            </a:r>
            <a:r>
              <a:rPr lang="nb-NO" dirty="0" err="1" smtClean="0"/>
              <a:t>retrieval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item </a:t>
            </a:r>
            <a:r>
              <a:rPr lang="nb-NO" dirty="0" err="1" smtClean="0"/>
              <a:t>content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To </a:t>
            </a:r>
            <a:r>
              <a:rPr lang="nb-NO" dirty="0" err="1" smtClean="0"/>
              <a:t>manage</a:t>
            </a:r>
            <a:r>
              <a:rPr lang="nb-NO" dirty="0" smtClean="0"/>
              <a:t> metadata </a:t>
            </a:r>
            <a:r>
              <a:rPr lang="nb-NO" dirty="0" err="1" smtClean="0"/>
              <a:t>change</a:t>
            </a:r>
            <a:r>
              <a:rPr lang="nb-NO" dirty="0" smtClean="0"/>
              <a:t> over time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325" y="450366"/>
            <a:ext cx="1201118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Main purpose </a:t>
            </a:r>
            <a:r>
              <a:rPr lang="en-US" dirty="0"/>
              <a:t>of the </a:t>
            </a:r>
            <a:r>
              <a:rPr lang="en-US" dirty="0" smtClean="0"/>
              <a:t>DDI identification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identifying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447" y="2127841"/>
            <a:ext cx="10515600" cy="3017595"/>
          </a:xfrm>
        </p:spPr>
        <p:txBody>
          <a:bodyPr/>
          <a:lstStyle/>
          <a:p>
            <a:r>
              <a:rPr lang="en-US" dirty="0" smtClean="0"/>
              <a:t>Allows management of items separately from each other</a:t>
            </a:r>
          </a:p>
          <a:p>
            <a:r>
              <a:rPr lang="en-US" dirty="0" smtClean="0"/>
              <a:t>Allows for reuse of items</a:t>
            </a:r>
          </a:p>
          <a:p>
            <a:r>
              <a:rPr lang="en-US" dirty="0" smtClean="0"/>
              <a:t>Track provenance between items</a:t>
            </a:r>
          </a:p>
          <a:p>
            <a:r>
              <a:rPr lang="en-US" dirty="0" smtClean="0"/>
              <a:t>To use a specific version of a DDI item</a:t>
            </a:r>
          </a:p>
          <a:p>
            <a:r>
              <a:rPr lang="en-US" dirty="0"/>
              <a:t>Allows changes to content over time to be tracked and managed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63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tt pil 17"/>
          <p:cNvCxnSpPr/>
          <p:nvPr/>
        </p:nvCxnSpPr>
        <p:spPr>
          <a:xfrm>
            <a:off x="4483253" y="4777041"/>
            <a:ext cx="1199196" cy="0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vrundet rektangel 21"/>
          <p:cNvSpPr/>
          <p:nvPr/>
        </p:nvSpPr>
        <p:spPr>
          <a:xfrm>
            <a:off x="966648" y="3622559"/>
            <a:ext cx="3642102" cy="835607"/>
          </a:xfrm>
          <a:prstGeom prst="roundRect">
            <a:avLst/>
          </a:prstGeom>
          <a:solidFill>
            <a:srgbClr val="054E72"/>
          </a:solidFill>
          <a:ln>
            <a:solidFill>
              <a:srgbClr val="3786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5241" y="225639"/>
            <a:ext cx="12071890" cy="1325563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of items separately from each other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240" y="1382983"/>
            <a:ext cx="119336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</a:pPr>
            <a:endParaRPr lang="en-US" sz="1800" b="1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 dirty="0" smtClean="0"/>
              <a:t>Example: A </a:t>
            </a:r>
            <a:r>
              <a:rPr lang="en-US" sz="2000" dirty="0"/>
              <a:t>managed representation, for example a </a:t>
            </a:r>
            <a:r>
              <a:rPr lang="en-US" sz="2000" dirty="0" smtClean="0"/>
              <a:t>scale, can be maintained separately from the question referencing it.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 b="1" dirty="0" smtClean="0"/>
              <a:t>V1, V2, V3 </a:t>
            </a:r>
            <a:r>
              <a:rPr lang="en-US" sz="2000" dirty="0" smtClean="0"/>
              <a:t>represent different </a:t>
            </a:r>
            <a:r>
              <a:rPr lang="en-US" sz="2000" b="1" dirty="0" smtClean="0"/>
              <a:t>versions </a:t>
            </a:r>
            <a:r>
              <a:rPr lang="en-US" sz="2000" dirty="0" smtClean="0"/>
              <a:t>of the item.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296265" y="417889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V1</a:t>
            </a:r>
            <a:endParaRPr lang="nb-NO" b="1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4539597" y="357210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V1</a:t>
            </a:r>
            <a:endParaRPr lang="nb-NO" b="1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4735319" y="394143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V2</a:t>
            </a:r>
            <a:endParaRPr lang="nb-NO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4863881" y="4290595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V3</a:t>
            </a:r>
            <a:endParaRPr lang="nb-NO" b="1" dirty="0"/>
          </a:p>
        </p:txBody>
      </p:sp>
      <p:sp>
        <p:nvSpPr>
          <p:cNvPr id="3" name="Avrundet rektangel 2"/>
          <p:cNvSpPr/>
          <p:nvPr/>
        </p:nvSpPr>
        <p:spPr>
          <a:xfrm>
            <a:off x="5719574" y="4175848"/>
            <a:ext cx="5525140" cy="914400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agree</a:t>
            </a:r>
            <a:r>
              <a:rPr lang="nb-NO" sz="1600" b="1" dirty="0"/>
              <a:t>                                            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disagree</a:t>
            </a:r>
            <a:endParaRPr lang="nb-NO" sz="1600" dirty="0"/>
          </a:p>
          <a:p>
            <a:r>
              <a:rPr lang="nb-NO" sz="1600" b="1" dirty="0"/>
              <a:t>                     </a:t>
            </a:r>
            <a:r>
              <a:rPr lang="nb-NO" sz="1600" dirty="0"/>
              <a:t>0    1     2     3     4     5     6     7     8     9     10</a:t>
            </a:r>
          </a:p>
        </p:txBody>
      </p:sp>
      <p:sp>
        <p:nvSpPr>
          <p:cNvPr id="16" name="Avrundet rektangel 15"/>
          <p:cNvSpPr/>
          <p:nvPr/>
        </p:nvSpPr>
        <p:spPr>
          <a:xfrm>
            <a:off x="1116465" y="3941434"/>
            <a:ext cx="3642102" cy="835607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14" name="Avrundet rektangel 13"/>
          <p:cNvSpPr/>
          <p:nvPr/>
        </p:nvSpPr>
        <p:spPr>
          <a:xfrm>
            <a:off x="1255362" y="4254640"/>
            <a:ext cx="3642102" cy="835607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People in general </a:t>
            </a:r>
            <a:r>
              <a:rPr lang="nb-NO" sz="1600" b="1" dirty="0" err="1" smtClean="0"/>
              <a:t>should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care</a:t>
            </a:r>
            <a:r>
              <a:rPr lang="nb-NO" sz="1600" b="1" dirty="0" smtClean="0"/>
              <a:t> more </a:t>
            </a:r>
            <a:r>
              <a:rPr lang="nb-NO" sz="1600" b="1" dirty="0" err="1" smtClean="0"/>
              <a:t>about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environment</a:t>
            </a:r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24762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1363" y="585786"/>
            <a:ext cx="10515600" cy="921235"/>
          </a:xfrm>
        </p:spPr>
        <p:txBody>
          <a:bodyPr/>
          <a:lstStyle/>
          <a:p>
            <a:pPr algn="ctr"/>
            <a:r>
              <a:rPr lang="nb-NO" dirty="0" err="1"/>
              <a:t>Reuse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DDI </a:t>
            </a:r>
            <a:r>
              <a:rPr lang="nb-NO" dirty="0" err="1"/>
              <a:t>items</a:t>
            </a:r>
            <a:endParaRPr lang="nb-N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1477" y="1166059"/>
            <a:ext cx="118174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773586" y="1778243"/>
            <a:ext cx="10515600" cy="3739154"/>
          </a:xfrm>
        </p:spPr>
        <p:txBody>
          <a:bodyPr>
            <a:normAutofit/>
          </a:bodyPr>
          <a:lstStyle/>
          <a:p>
            <a:r>
              <a:rPr lang="en-US" dirty="0" smtClean="0"/>
              <a:t>The same item can be referenced from multiple locations</a:t>
            </a:r>
          </a:p>
          <a:p>
            <a:pPr lvl="1"/>
            <a:r>
              <a:rPr lang="en-US" dirty="0" smtClean="0"/>
              <a:t>One definition, used in multiple relationships</a:t>
            </a:r>
          </a:p>
          <a:p>
            <a:pPr lvl="1"/>
            <a:r>
              <a:rPr lang="en-US" dirty="0" smtClean="0"/>
              <a:t>For example: The same question item used in multiple questionnaires or in a repeated study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Relationships between DDI items are created using references</a:t>
            </a:r>
          </a:p>
          <a:p>
            <a:pPr lvl="1"/>
            <a:r>
              <a:rPr lang="en-US" dirty="0" smtClean="0"/>
              <a:t>Identification is used to designate a reference</a:t>
            </a:r>
          </a:p>
          <a:p>
            <a:pPr lvl="1"/>
            <a:r>
              <a:rPr lang="en-US" dirty="0" smtClean="0"/>
              <a:t>References are to a specific version of an item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5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Rett pil 17"/>
          <p:cNvCxnSpPr/>
          <p:nvPr/>
        </p:nvCxnSpPr>
        <p:spPr>
          <a:xfrm>
            <a:off x="3517712" y="3479855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5940278" y="3479855"/>
            <a:ext cx="0" cy="740425"/>
          </a:xfrm>
          <a:prstGeom prst="straightConnector1">
            <a:avLst/>
          </a:prstGeom>
          <a:ln w="47625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7"/>
          <p:cNvCxnSpPr/>
          <p:nvPr/>
        </p:nvCxnSpPr>
        <p:spPr>
          <a:xfrm>
            <a:off x="8469722" y="3489109"/>
            <a:ext cx="0" cy="740425"/>
          </a:xfrm>
          <a:prstGeom prst="straightConnector1">
            <a:avLst/>
          </a:prstGeom>
          <a:ln w="47625">
            <a:solidFill>
              <a:srgbClr val="7B9C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349" y="477298"/>
            <a:ext cx="10515600" cy="921235"/>
          </a:xfrm>
        </p:spPr>
        <p:txBody>
          <a:bodyPr/>
          <a:lstStyle/>
          <a:p>
            <a:pPr algn="ctr"/>
            <a:r>
              <a:rPr lang="nb-NO" dirty="0" err="1"/>
              <a:t>Reuse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DDI </a:t>
            </a:r>
            <a:r>
              <a:rPr lang="nb-NO" dirty="0" err="1"/>
              <a:t>items</a:t>
            </a:r>
            <a:endParaRPr lang="nb-N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1477" y="1166059"/>
            <a:ext cx="118174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/>
          </a:p>
        </p:txBody>
      </p:sp>
      <p:sp>
        <p:nvSpPr>
          <p:cNvPr id="3" name="Rektangel 2"/>
          <p:cNvSpPr/>
          <p:nvPr/>
        </p:nvSpPr>
        <p:spPr>
          <a:xfrm>
            <a:off x="131733" y="1588368"/>
            <a:ext cx="1195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dirty="0"/>
              <a:t>Example: A managed scale representation can for example be reused by reference by many different question items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11779168" y="2710351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V4</a:t>
            </a:r>
            <a:endParaRPr lang="nb-NO" sz="1400" b="1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3745651" y="2736544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V3</a:t>
            </a:r>
            <a:endParaRPr lang="nb-NO" sz="1400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7292273" y="4686734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7710863" y="2736908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23" name="Avrundet rektangel 22"/>
          <p:cNvSpPr/>
          <p:nvPr/>
        </p:nvSpPr>
        <p:spPr>
          <a:xfrm>
            <a:off x="3185968" y="4229534"/>
            <a:ext cx="5525140" cy="914400"/>
          </a:xfrm>
          <a:prstGeom prst="roundRect">
            <a:avLst/>
          </a:prstGeom>
          <a:solidFill>
            <a:srgbClr val="4B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agree</a:t>
            </a:r>
            <a:r>
              <a:rPr lang="nb-NO" sz="1600" b="1" dirty="0"/>
              <a:t>                                            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disagree</a:t>
            </a:r>
            <a:endParaRPr lang="nb-NO" sz="1600" dirty="0"/>
          </a:p>
          <a:p>
            <a:r>
              <a:rPr lang="nb-NO" sz="1600" b="1" dirty="0"/>
              <a:t>                     </a:t>
            </a:r>
            <a:r>
              <a:rPr lang="nb-NO" sz="1600" dirty="0"/>
              <a:t>0    1     2     3     4     5     6     7     8     9     10</a:t>
            </a:r>
          </a:p>
        </p:txBody>
      </p:sp>
      <p:sp>
        <p:nvSpPr>
          <p:cNvPr id="24" name="Avrundet rektangel 23"/>
          <p:cNvSpPr/>
          <p:nvPr/>
        </p:nvSpPr>
        <p:spPr>
          <a:xfrm>
            <a:off x="170481" y="2712568"/>
            <a:ext cx="3642102" cy="835607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People in general </a:t>
            </a:r>
            <a:r>
              <a:rPr lang="nb-NO" sz="1600" b="1" dirty="0" err="1" smtClean="0"/>
              <a:t>should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care</a:t>
            </a:r>
            <a:r>
              <a:rPr lang="nb-NO" sz="1600" b="1" dirty="0" smtClean="0"/>
              <a:t> more </a:t>
            </a:r>
            <a:r>
              <a:rPr lang="nb-NO" sz="1600" b="1" dirty="0" err="1" smtClean="0"/>
              <a:t>about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environment</a:t>
            </a:r>
            <a:endParaRPr lang="nb-NO" sz="1600" b="1" dirty="0" smtClean="0"/>
          </a:p>
        </p:txBody>
      </p:sp>
      <p:sp>
        <p:nvSpPr>
          <p:cNvPr id="25" name="Avrundet rektangel 24"/>
          <p:cNvSpPr/>
          <p:nvPr/>
        </p:nvSpPr>
        <p:spPr>
          <a:xfrm>
            <a:off x="4127487" y="2725487"/>
            <a:ext cx="3642102" cy="835607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err="1"/>
              <a:t>Climate</a:t>
            </a:r>
            <a:r>
              <a:rPr lang="nb-NO" sz="1600" b="1" dirty="0"/>
              <a:t> </a:t>
            </a:r>
            <a:r>
              <a:rPr lang="nb-NO" sz="1600" b="1" dirty="0" err="1"/>
              <a:t>change</a:t>
            </a:r>
            <a:r>
              <a:rPr lang="nb-NO" sz="1600" b="1" dirty="0"/>
              <a:t> is </a:t>
            </a:r>
            <a:r>
              <a:rPr lang="nb-NO" sz="1600" b="1" dirty="0" err="1"/>
              <a:t>caused</a:t>
            </a:r>
            <a:r>
              <a:rPr lang="nb-NO" sz="1600" b="1" dirty="0"/>
              <a:t> by human </a:t>
            </a:r>
            <a:r>
              <a:rPr lang="nb-NO" sz="1600" b="1" dirty="0" err="1"/>
              <a:t>activity</a:t>
            </a:r>
            <a:r>
              <a:rPr lang="nb-NO" sz="1600" b="1" dirty="0"/>
              <a:t> </a:t>
            </a:r>
            <a:r>
              <a:rPr lang="nb-NO" sz="1600" b="1" dirty="0" err="1"/>
              <a:t>alone</a:t>
            </a:r>
            <a:endParaRPr lang="nb-NO" sz="1600" b="1" dirty="0"/>
          </a:p>
        </p:txBody>
      </p:sp>
      <p:sp>
        <p:nvSpPr>
          <p:cNvPr id="26" name="Avrundet rektangel 25"/>
          <p:cNvSpPr/>
          <p:nvPr/>
        </p:nvSpPr>
        <p:spPr>
          <a:xfrm>
            <a:off x="8177940" y="2712567"/>
            <a:ext cx="3642102" cy="835607"/>
          </a:xfrm>
          <a:prstGeom prst="roundRect">
            <a:avLst/>
          </a:prstGeom>
          <a:solidFill>
            <a:srgbClr val="7B9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err="1"/>
              <a:t>There</a:t>
            </a:r>
            <a:r>
              <a:rPr lang="nb-NO" sz="1600" b="1" dirty="0"/>
              <a:t> is </a:t>
            </a:r>
            <a:r>
              <a:rPr lang="nb-NO" sz="1600" b="1" dirty="0" err="1"/>
              <a:t>nothing</a:t>
            </a:r>
            <a:r>
              <a:rPr lang="nb-NO" sz="1600" b="1" dirty="0"/>
              <a:t> I </a:t>
            </a:r>
            <a:r>
              <a:rPr lang="nb-NO" sz="1600" b="1" dirty="0" err="1"/>
              <a:t>can</a:t>
            </a:r>
            <a:r>
              <a:rPr lang="nb-NO" sz="1600" b="1" dirty="0"/>
              <a:t> do to </a:t>
            </a:r>
            <a:r>
              <a:rPr lang="nb-NO" sz="1600" b="1" dirty="0" err="1"/>
              <a:t>prevent</a:t>
            </a:r>
            <a:r>
              <a:rPr lang="nb-NO" sz="1600" b="1" dirty="0"/>
              <a:t> global </a:t>
            </a:r>
            <a:r>
              <a:rPr lang="nb-NO" sz="1600" b="1" dirty="0" err="1"/>
              <a:t>temparature</a:t>
            </a:r>
            <a:r>
              <a:rPr lang="nb-NO" sz="1600" b="1" dirty="0"/>
              <a:t> rise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8711108" y="4220280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</p:spTree>
    <p:extLst>
      <p:ext uri="{BB962C8B-B14F-4D97-AF65-F5344CB8AC3E}">
        <p14:creationId xmlns:p14="http://schemas.microsoft.com/office/powerpoint/2010/main" val="19432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83258" y="1063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Track provenance between items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7685" y="1270860"/>
            <a:ext cx="7262247" cy="829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Example: Two related code list with education categories. The short list is based on the long list. The short list has a </a:t>
            </a:r>
            <a:r>
              <a:rPr lang="en-US" sz="1600" b="1" dirty="0" smtClean="0"/>
              <a:t>based-on </a:t>
            </a:r>
            <a:r>
              <a:rPr lang="en-US" sz="1600" dirty="0" smtClean="0"/>
              <a:t>reference to the long list.</a:t>
            </a:r>
          </a:p>
          <a:p>
            <a:pPr marL="457200" lvl="1" indent="0">
              <a:buNone/>
            </a:pPr>
            <a:r>
              <a:rPr lang="en-US" sz="1600" dirty="0" smtClean="0"/>
              <a:t>This allows to track  the relationship between the two related code lists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cxnSp>
        <p:nvCxnSpPr>
          <p:cNvPr id="11" name="Rett pil 10"/>
          <p:cNvCxnSpPr/>
          <p:nvPr/>
        </p:nvCxnSpPr>
        <p:spPr>
          <a:xfrm flipH="1">
            <a:off x="4787685" y="3949853"/>
            <a:ext cx="1845590" cy="0"/>
          </a:xfrm>
          <a:prstGeom prst="straightConnector1">
            <a:avLst/>
          </a:prstGeom>
          <a:ln w="50800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845625"/>
              </p:ext>
            </p:extLst>
          </p:nvPr>
        </p:nvGraphicFramePr>
        <p:xfrm>
          <a:off x="6629899" y="3136830"/>
          <a:ext cx="3564803" cy="1953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8132">
                  <a:extLst>
                    <a:ext uri="{9D8B030D-6E8A-4147-A177-3AD203B41FA5}">
                      <a16:colId xmlns:a16="http://schemas.microsoft.com/office/drawing/2014/main" xmlns="" val="1847546260"/>
                    </a:ext>
                  </a:extLst>
                </a:gridCol>
                <a:gridCol w="3006671">
                  <a:extLst>
                    <a:ext uri="{9D8B030D-6E8A-4147-A177-3AD203B41FA5}">
                      <a16:colId xmlns:a16="http://schemas.microsoft.com/office/drawing/2014/main" xmlns="" val="4055701957"/>
                    </a:ext>
                  </a:extLst>
                </a:gridCol>
              </a:tblGrid>
              <a:tr h="247080"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code</a:t>
                      </a:r>
                      <a:endParaRPr lang="sv-SE" sz="1000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category</a:t>
                      </a:r>
                      <a:endParaRPr lang="sv-SE" sz="1000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553834"/>
                  </a:ext>
                </a:extLst>
              </a:tr>
              <a:tr h="216474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I, less than lower secondary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203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2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II, lower secondary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418115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3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IIIb, lower tier upper secondary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8818553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4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IIIa, upper tier upper secondary</a:t>
                      </a:r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5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ES-ISCED IV,</a:t>
                      </a:r>
                      <a:r>
                        <a:rPr lang="sv-SE" sz="1000" baseline="0" dirty="0" smtClean="0"/>
                        <a:t> advanced vocational, sub-degree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6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V1,</a:t>
                      </a:r>
                      <a:r>
                        <a:rPr lang="sv-SE" sz="1000" baseline="0" dirty="0" smtClean="0"/>
                        <a:t> lower tertiary education, BA level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7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V2,</a:t>
                      </a:r>
                      <a:r>
                        <a:rPr lang="sv-SE" sz="1000" baseline="0" dirty="0" smtClean="0"/>
                        <a:t> higher tertiary education, &gt;= MA level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545251" y="102926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ID1 V1</a:t>
            </a:r>
            <a:endParaRPr lang="nb-NO" sz="1400" b="1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6633271" y="2823492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ID2 V1</a:t>
            </a:r>
            <a:endParaRPr lang="nb-NO" sz="1400" b="1" dirty="0"/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205590"/>
              </p:ext>
            </p:extLst>
          </p:nvPr>
        </p:nvGraphicFramePr>
        <p:xfrm>
          <a:off x="581763" y="410703"/>
          <a:ext cx="4205922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157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1045">
                <a:tc>
                  <a:txBody>
                    <a:bodyPr/>
                    <a:lstStyle/>
                    <a:p>
                      <a:r>
                        <a:rPr lang="sv-SE" sz="900" dirty="0" err="1" smtClean="0"/>
                        <a:t>code</a:t>
                      </a:r>
                      <a:endParaRPr lang="sv-SE" sz="900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err="1" smtClean="0"/>
                        <a:t>category</a:t>
                      </a:r>
                      <a:endParaRPr lang="sv-SE" sz="900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921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Not  completed ISCED level 1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113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1, completed primary education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129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2C &lt; 2 years, no access ISCED 3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212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General/pre-vocational ISCED 2A/2B, access</a:t>
                      </a:r>
                      <a:r>
                        <a:rPr lang="sv-SE" sz="900" baseline="0" dirty="0" smtClean="0"/>
                        <a:t> ISCED 3 vocational</a:t>
                      </a:r>
                      <a:endParaRPr lang="sv-SE" sz="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213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/>
                        <a:t>General ISCED 2A, access ISCED 3A general/all 3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2C &gt;= 2 years, no access ISCED 3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2A/B, access ISCED 3 vocational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2, access ISCED 3 general/all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229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3C &lt; 2 years, no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311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</a:t>
                      </a:r>
                      <a:r>
                        <a:rPr lang="sv-SE" sz="900" baseline="0" dirty="0" smtClean="0"/>
                        <a:t> ISCED 3 &gt;=2 years, no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312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3A/3B, access ISCED 5B/lower tier 5A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313 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3A, access upper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321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3C &gt;=2 years, no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1799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322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3A, access ISCED 5B/lower tier 5A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323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3A, access upper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412</a:t>
                      </a:r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4A/4B, access ISCED 5B/lower tier 5A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413</a:t>
                      </a:r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4A, access upper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421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4 programmes without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422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/>
                        <a:t>Vocational ISCED 4A/4B, access ISCED 5B/lower tier 5A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423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4A, access upper 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510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short, intermediate/academic/general tertiary below bachelor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520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5B short, advanced vocational education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610 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medium, bachelor/equivalent fro lower tier tertiary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620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medium, bachelor/equivalent from upper/single tier tertiary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710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long,master/equivalent</a:t>
                      </a:r>
                      <a:r>
                        <a:rPr lang="sv-SE" sz="900" baseline="0" dirty="0" smtClean="0"/>
                        <a:t> from upper/single tier tertiary 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720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long, master/equivalent from upper/single tier tertiary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800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6 Doctoral degree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1629</Words>
  <Application>Microsoft Office PowerPoint</Application>
  <PresentationFormat>Egendefinert</PresentationFormat>
  <Paragraphs>418</Paragraphs>
  <Slides>25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6" baseType="lpstr">
      <vt:lpstr>Office Theme</vt:lpstr>
      <vt:lpstr>Identification and Versioning</vt:lpstr>
      <vt:lpstr>DDI Items – what are they?</vt:lpstr>
      <vt:lpstr>Identification of DDI items</vt:lpstr>
      <vt:lpstr>Main purpose of the DDI identification structure</vt:lpstr>
      <vt:lpstr>Benefits of identifying DDI items</vt:lpstr>
      <vt:lpstr>Management of items separately from each other</vt:lpstr>
      <vt:lpstr>Reuse of DDI items</vt:lpstr>
      <vt:lpstr>Reuse of DDI items</vt:lpstr>
      <vt:lpstr>Track provenance between items</vt:lpstr>
      <vt:lpstr>PowerPoint-presentasjon</vt:lpstr>
      <vt:lpstr>  Track and manage changes to content over time </vt:lpstr>
      <vt:lpstr>  Track and manage changes to content over time </vt:lpstr>
      <vt:lpstr>Versioning</vt:lpstr>
      <vt:lpstr>Versioning</vt:lpstr>
      <vt:lpstr>Example with hierarchical version number,  version rationale and version responsibility</vt:lpstr>
      <vt:lpstr>DDI versioning rules</vt:lpstr>
      <vt:lpstr>Versioning up the containing metadata tree</vt:lpstr>
      <vt:lpstr>PowerPoint-presentasjon</vt:lpstr>
      <vt:lpstr>PowerPoint-presentasjon</vt:lpstr>
      <vt:lpstr>Versioning business case – question development</vt:lpstr>
      <vt:lpstr>Which type of save?</vt:lpstr>
      <vt:lpstr>The change made</vt:lpstr>
      <vt:lpstr>Version number increment</vt:lpstr>
      <vt:lpstr>Describe the rationale for the change and who is responsible</vt:lpstr>
      <vt:lpstr>Save the new version </vt:lpstr>
    </vt:vector>
  </TitlesOfParts>
  <Company>LZI Schloss Dagstuhl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and Versioning</dc:title>
  <dc:creator>Maic Masuch</dc:creator>
  <cp:lastModifiedBy>Hilde Orten</cp:lastModifiedBy>
  <cp:revision>171</cp:revision>
  <cp:lastPrinted>2018-10-19T09:13:21Z</cp:lastPrinted>
  <dcterms:created xsi:type="dcterms:W3CDTF">2018-09-27T12:19:06Z</dcterms:created>
  <dcterms:modified xsi:type="dcterms:W3CDTF">2018-11-06T12:03:15Z</dcterms:modified>
</cp:coreProperties>
</file>