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16"/>
  </p:notesMasterIdLst>
  <p:sldIdLst>
    <p:sldId id="256" r:id="rId2"/>
    <p:sldId id="263" r:id="rId3"/>
    <p:sldId id="264" r:id="rId4"/>
    <p:sldId id="271" r:id="rId5"/>
    <p:sldId id="265" r:id="rId6"/>
    <p:sldId id="272" r:id="rId7"/>
    <p:sldId id="273" r:id="rId8"/>
    <p:sldId id="266" r:id="rId9"/>
    <p:sldId id="268" r:id="rId10"/>
    <p:sldId id="267" r:id="rId11"/>
    <p:sldId id="257" r:id="rId12"/>
    <p:sldId id="258" r:id="rId13"/>
    <p:sldId id="259" r:id="rId14"/>
    <p:sldId id="260" r:id="rId15"/>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AF30D3-6E89-D146-B528-523643C37B18}" v="708" dt="2018-09-27T13:44:51.285"/>
    <p1510:client id="{B33037C5-9F42-2C42-029F-18BCB2F6FA1F}" v="1512" dt="2018-09-27T18:11:15.618"/>
    <p1510:client id="{CD5870F3-8888-D110-FCB4-EBA5EF32B0B8}" v="327" dt="2018-09-28T07:08:46.7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3866CB-9CC6-744A-90AF-953E2B3E8E7B}" type="datetimeFigureOut">
              <a:rPr lang="en-US" smtClean="0"/>
              <a:t>10/23/2018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3BA12F-E9E8-A046-B310-740FB07D30FB}" type="slidenum">
              <a:rPr lang="en-US" smtClean="0"/>
              <a:t>‹#›</a:t>
            </a:fld>
            <a:endParaRPr lang="en-US"/>
          </a:p>
        </p:txBody>
      </p:sp>
    </p:spTree>
    <p:extLst>
      <p:ext uri="{BB962C8B-B14F-4D97-AF65-F5344CB8AC3E}">
        <p14:creationId xmlns:p14="http://schemas.microsoft.com/office/powerpoint/2010/main" val="320873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first slide is an example of what the first slide of training materials should look like. Logos should be in corners, include date, and have a clear title of presentation.</a:t>
            </a:r>
          </a:p>
        </p:txBody>
      </p:sp>
      <p:sp>
        <p:nvSpPr>
          <p:cNvPr id="4" name="Slide Number Placeholder 3"/>
          <p:cNvSpPr>
            <a:spLocks noGrp="1"/>
          </p:cNvSpPr>
          <p:nvPr>
            <p:ph type="sldNum" sz="quarter" idx="5"/>
          </p:nvPr>
        </p:nvSpPr>
        <p:spPr/>
        <p:txBody>
          <a:bodyPr/>
          <a:lstStyle/>
          <a:p>
            <a:fld id="{0F3BA12F-E9E8-A046-B310-740FB07D30FB}" type="slidenum">
              <a:rPr lang="en-US" smtClean="0"/>
              <a:t>1</a:t>
            </a:fld>
            <a:endParaRPr lang="en-US"/>
          </a:p>
        </p:txBody>
      </p:sp>
    </p:spTree>
    <p:extLst>
      <p:ext uri="{BB962C8B-B14F-4D97-AF65-F5344CB8AC3E}">
        <p14:creationId xmlns:p14="http://schemas.microsoft.com/office/powerpoint/2010/main" val="537374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is where you should have a “table of contents” for what you are presenting in the slides. This is good for reuse of presentations so people reusing the slides can add of remove information that is unnecessary or not applicable for their audience. </a:t>
            </a:r>
          </a:p>
        </p:txBody>
      </p:sp>
      <p:sp>
        <p:nvSpPr>
          <p:cNvPr id="4" name="Slide Number Placeholder 3"/>
          <p:cNvSpPr>
            <a:spLocks noGrp="1"/>
          </p:cNvSpPr>
          <p:nvPr>
            <p:ph type="sldNum" sz="quarter" idx="5"/>
          </p:nvPr>
        </p:nvSpPr>
        <p:spPr/>
        <p:txBody>
          <a:bodyPr/>
          <a:lstStyle/>
          <a:p>
            <a:fld id="{0F3BA12F-E9E8-A046-B310-740FB07D30FB}" type="slidenum">
              <a:rPr lang="en-US" smtClean="0"/>
              <a:t>2</a:t>
            </a:fld>
            <a:endParaRPr lang="en-US"/>
          </a:p>
        </p:txBody>
      </p:sp>
    </p:spTree>
    <p:extLst>
      <p:ext uri="{BB962C8B-B14F-4D97-AF65-F5344CB8AC3E}">
        <p14:creationId xmlns:p14="http://schemas.microsoft.com/office/powerpoint/2010/main" val="3715053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3BA12F-E9E8-A046-B310-740FB07D30FB}" type="slidenum">
              <a:rPr lang="en-US" smtClean="0"/>
              <a:t>3</a:t>
            </a:fld>
            <a:endParaRPr lang="en-US"/>
          </a:p>
        </p:txBody>
      </p:sp>
    </p:spTree>
    <p:extLst>
      <p:ext uri="{BB962C8B-B14F-4D97-AF65-F5344CB8AC3E}">
        <p14:creationId xmlns:p14="http://schemas.microsoft.com/office/powerpoint/2010/main" val="1010144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Define these. Look at these audiences and this is how we talk to them. Description after each one, used to tag modules</a:t>
            </a:r>
          </a:p>
        </p:txBody>
      </p:sp>
      <p:sp>
        <p:nvSpPr>
          <p:cNvPr id="4" name="Slide Number Placeholder 3"/>
          <p:cNvSpPr>
            <a:spLocks noGrp="1"/>
          </p:cNvSpPr>
          <p:nvPr>
            <p:ph type="sldNum" sz="quarter" idx="5"/>
          </p:nvPr>
        </p:nvSpPr>
        <p:spPr/>
        <p:txBody>
          <a:bodyPr/>
          <a:lstStyle/>
          <a:p>
            <a:fld id="{0F3BA12F-E9E8-A046-B310-740FB07D30FB}" type="slidenum">
              <a:rPr lang="en-US" smtClean="0"/>
              <a:t>5</a:t>
            </a:fld>
            <a:endParaRPr lang="en-US"/>
          </a:p>
        </p:txBody>
      </p:sp>
    </p:spTree>
    <p:extLst>
      <p:ext uri="{BB962C8B-B14F-4D97-AF65-F5344CB8AC3E}">
        <p14:creationId xmlns:p14="http://schemas.microsoft.com/office/powerpoint/2010/main" val="3459506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White backgrounds – This is non imposing, easy on the eyes when presenting information</a:t>
            </a:r>
          </a:p>
          <a:p>
            <a:endParaRPr lang="en-US"/>
          </a:p>
          <a:p>
            <a:endParaRPr lang="en-US"/>
          </a:p>
        </p:txBody>
      </p:sp>
      <p:sp>
        <p:nvSpPr>
          <p:cNvPr id="4" name="Slide Number Placeholder 3"/>
          <p:cNvSpPr>
            <a:spLocks noGrp="1"/>
          </p:cNvSpPr>
          <p:nvPr>
            <p:ph type="sldNum" sz="quarter" idx="5"/>
          </p:nvPr>
        </p:nvSpPr>
        <p:spPr/>
        <p:txBody>
          <a:bodyPr/>
          <a:lstStyle/>
          <a:p>
            <a:fld id="{0F3BA12F-E9E8-A046-B310-740FB07D30FB}" type="slidenum">
              <a:rPr lang="en-US" smtClean="0"/>
              <a:t>8</a:t>
            </a:fld>
            <a:endParaRPr lang="en-US"/>
          </a:p>
        </p:txBody>
      </p:sp>
    </p:spTree>
    <p:extLst>
      <p:ext uri="{BB962C8B-B14F-4D97-AF65-F5344CB8AC3E}">
        <p14:creationId xmlns:p14="http://schemas.microsoft.com/office/powerpoint/2010/main" val="3583649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Before putting slides or a presentation together, determine who you are going to be addressing and what levels of experience they have with the subject matter. Addressing this before doing anything else will help you choose the information presented. Example: If people you are speaking to don’t know what metadata is, make sure to start out there and make them comfortable with that before moving into DDI materials. </a:t>
            </a:r>
          </a:p>
          <a:p>
            <a:r>
              <a:rPr lang="en-US"/>
              <a:t>Recommendation: If there are all different levels of DDI use and knowledge in the room, make sure to start from a high level. You want to make sure everyone leaves the room with the same understanding. Don’t assume knowledge.</a:t>
            </a:r>
          </a:p>
          <a:p>
            <a:endParaRPr lang="en-US"/>
          </a:p>
        </p:txBody>
      </p:sp>
      <p:sp>
        <p:nvSpPr>
          <p:cNvPr id="4" name="Slide Number Placeholder 3"/>
          <p:cNvSpPr>
            <a:spLocks noGrp="1"/>
          </p:cNvSpPr>
          <p:nvPr>
            <p:ph type="sldNum" sz="quarter" idx="5"/>
          </p:nvPr>
        </p:nvSpPr>
        <p:spPr/>
        <p:txBody>
          <a:bodyPr/>
          <a:lstStyle/>
          <a:p>
            <a:fld id="{0F3BA12F-E9E8-A046-B310-740FB07D30FB}" type="slidenum">
              <a:rPr lang="en-US" smtClean="0"/>
              <a:t>10</a:t>
            </a:fld>
            <a:endParaRPr lang="en-US"/>
          </a:p>
        </p:txBody>
      </p:sp>
    </p:spTree>
    <p:extLst>
      <p:ext uri="{BB962C8B-B14F-4D97-AF65-F5344CB8AC3E}">
        <p14:creationId xmlns:p14="http://schemas.microsoft.com/office/powerpoint/2010/main" val="538699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err="1"/>
              <a:t>Analyse</a:t>
            </a:r>
            <a:r>
              <a:rPr lang="en-US"/>
              <a:t> the current state of the </a:t>
            </a:r>
            <a:r>
              <a:rPr lang="en-US" err="1"/>
              <a:t>organisation</a:t>
            </a:r>
            <a:r>
              <a:rPr lang="en-US"/>
              <a:t>/group/department/etc. When building slides, ask yourself these sorts of questions: Why are they collecting data, is it for research or a requirement to do so? Do they collect longitudinal data, or different data every time? What’s the volume of data collected? – There is a difference between large amounts of data and small amounts of data, regarding what they are trying to achieve. These sorts of questions will help you frame the content you are planning on presenting.</a:t>
            </a:r>
          </a:p>
        </p:txBody>
      </p:sp>
      <p:sp>
        <p:nvSpPr>
          <p:cNvPr id="4" name="Slide Number Placeholder 3"/>
          <p:cNvSpPr>
            <a:spLocks noGrp="1"/>
          </p:cNvSpPr>
          <p:nvPr>
            <p:ph type="sldNum" sz="quarter" idx="5"/>
          </p:nvPr>
        </p:nvSpPr>
        <p:spPr/>
        <p:txBody>
          <a:bodyPr/>
          <a:lstStyle/>
          <a:p>
            <a:fld id="{0F3BA12F-E9E8-A046-B310-740FB07D30FB}" type="slidenum">
              <a:rPr lang="en-US" smtClean="0"/>
              <a:t>11</a:t>
            </a:fld>
            <a:endParaRPr lang="en-US"/>
          </a:p>
        </p:txBody>
      </p:sp>
    </p:spTree>
    <p:extLst>
      <p:ext uri="{BB962C8B-B14F-4D97-AF65-F5344CB8AC3E}">
        <p14:creationId xmlns:p14="http://schemas.microsoft.com/office/powerpoint/2010/main" val="4174893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After having your target audience and an idea of the current state of the </a:t>
            </a:r>
            <a:r>
              <a:rPr lang="en-US" err="1"/>
              <a:t>Organisation</a:t>
            </a:r>
            <a:r>
              <a:rPr lang="en-US"/>
              <a:t>, you can move onto highlighting the problems and addressing enhancements for the </a:t>
            </a:r>
            <a:r>
              <a:rPr lang="en-US" err="1"/>
              <a:t>Organisation</a:t>
            </a:r>
            <a:r>
              <a:rPr lang="en-US"/>
              <a:t>. You don’t want to make people feel singled out, and you shouldn’t phrase it in ways that makes it seem like your taking something away. Ask yourself or others in the </a:t>
            </a:r>
            <a:r>
              <a:rPr lang="en-US" err="1"/>
              <a:t>Organisation</a:t>
            </a:r>
            <a:r>
              <a:rPr lang="en-US"/>
              <a:t> questions like: Where do you want to be? What do you want to change? What can’t you do that you want to be doing? </a:t>
            </a:r>
          </a:p>
          <a:p>
            <a:r>
              <a:rPr lang="en-US"/>
              <a:t>- These sorts of questions will make people think about what would make their lives easier, take the answers to these questions and try to frame ways in which DDI can help them solve these problems.</a:t>
            </a:r>
          </a:p>
        </p:txBody>
      </p:sp>
      <p:sp>
        <p:nvSpPr>
          <p:cNvPr id="4" name="Slide Number Placeholder 3"/>
          <p:cNvSpPr>
            <a:spLocks noGrp="1"/>
          </p:cNvSpPr>
          <p:nvPr>
            <p:ph type="sldNum" sz="quarter" idx="5"/>
          </p:nvPr>
        </p:nvSpPr>
        <p:spPr/>
        <p:txBody>
          <a:bodyPr/>
          <a:lstStyle/>
          <a:p>
            <a:fld id="{0F3BA12F-E9E8-A046-B310-740FB07D30FB}" type="slidenum">
              <a:rPr lang="en-US" smtClean="0"/>
              <a:t>12</a:t>
            </a:fld>
            <a:endParaRPr lang="en-US"/>
          </a:p>
        </p:txBody>
      </p:sp>
    </p:spTree>
    <p:extLst>
      <p:ext uri="{BB962C8B-B14F-4D97-AF65-F5344CB8AC3E}">
        <p14:creationId xmlns:p14="http://schemas.microsoft.com/office/powerpoint/2010/main" val="2838197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3BA12F-E9E8-A046-B310-740FB07D30FB}" type="slidenum">
              <a:rPr lang="en-US" smtClean="0"/>
              <a:t>13</a:t>
            </a:fld>
            <a:endParaRPr lang="en-US"/>
          </a:p>
        </p:txBody>
      </p:sp>
    </p:spTree>
    <p:extLst>
      <p:ext uri="{BB962C8B-B14F-4D97-AF65-F5344CB8AC3E}">
        <p14:creationId xmlns:p14="http://schemas.microsoft.com/office/powerpoint/2010/main" val="2581229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6E1CB-D363-0141-8398-ECC00FF4D712}"/>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975711E-E8B6-DC43-8955-FEAF0AD23CE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6651F08-DEC5-6A47-88AC-0E991C0CE831}"/>
              </a:ext>
            </a:extLst>
          </p:cNvPr>
          <p:cNvSpPr>
            <a:spLocks noGrp="1"/>
          </p:cNvSpPr>
          <p:nvPr>
            <p:ph type="dt" sz="half" idx="10"/>
          </p:nvPr>
        </p:nvSpPr>
        <p:spPr/>
        <p:txBody>
          <a:bodyPr/>
          <a:lstStyle/>
          <a:p>
            <a:fld id="{05EEB789-CE46-46B6-A4BD-BEBC3FC549D8}" type="datetimeFigureOut">
              <a:rPr lang="da-DK" smtClean="0"/>
              <a:t>23-10-2018</a:t>
            </a:fld>
            <a:endParaRPr lang="da-DK"/>
          </a:p>
        </p:txBody>
      </p:sp>
      <p:sp>
        <p:nvSpPr>
          <p:cNvPr id="5" name="Footer Placeholder 4">
            <a:extLst>
              <a:ext uri="{FF2B5EF4-FFF2-40B4-BE49-F238E27FC236}">
                <a16:creationId xmlns:a16="http://schemas.microsoft.com/office/drawing/2014/main" id="{F1033948-0A62-7847-997C-036592D5FCED}"/>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FBAC4EC1-C5DA-A146-8B4A-6A1159B54F67}"/>
              </a:ext>
            </a:extLst>
          </p:cNvPr>
          <p:cNvSpPr>
            <a:spLocks noGrp="1"/>
          </p:cNvSpPr>
          <p:nvPr>
            <p:ph type="sldNum" sz="quarter" idx="12"/>
          </p:nvPr>
        </p:nvSpPr>
        <p:spPr/>
        <p:txBody>
          <a:bodyPr/>
          <a:lstStyle/>
          <a:p>
            <a:fld id="{AE302923-FC0B-42C0-B019-F6013581C3E8}" type="slidenum">
              <a:rPr lang="da-DK" smtClean="0"/>
              <a:t>‹#›</a:t>
            </a:fld>
            <a:endParaRPr lang="da-DK"/>
          </a:p>
        </p:txBody>
      </p:sp>
    </p:spTree>
    <p:extLst>
      <p:ext uri="{BB962C8B-B14F-4D97-AF65-F5344CB8AC3E}">
        <p14:creationId xmlns:p14="http://schemas.microsoft.com/office/powerpoint/2010/main" val="304021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C77B5-E883-4E4F-ACD7-9F9CFB3798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6A8D66F-9DCC-4E4A-A74C-A12F7F8C175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64791D-2DFC-8A4D-ABA8-341E43BE7CA5}"/>
              </a:ext>
            </a:extLst>
          </p:cNvPr>
          <p:cNvSpPr>
            <a:spLocks noGrp="1"/>
          </p:cNvSpPr>
          <p:nvPr>
            <p:ph type="dt" sz="half" idx="10"/>
          </p:nvPr>
        </p:nvSpPr>
        <p:spPr/>
        <p:txBody>
          <a:bodyPr/>
          <a:lstStyle/>
          <a:p>
            <a:fld id="{05EEB789-CE46-46B6-A4BD-BEBC3FC549D8}" type="datetimeFigureOut">
              <a:rPr lang="da-DK" smtClean="0"/>
              <a:t>23-10-2018</a:t>
            </a:fld>
            <a:endParaRPr lang="da-DK"/>
          </a:p>
        </p:txBody>
      </p:sp>
      <p:sp>
        <p:nvSpPr>
          <p:cNvPr id="5" name="Footer Placeholder 4">
            <a:extLst>
              <a:ext uri="{FF2B5EF4-FFF2-40B4-BE49-F238E27FC236}">
                <a16:creationId xmlns:a16="http://schemas.microsoft.com/office/drawing/2014/main" id="{E56D8216-B64A-F44C-9C5D-FF941AE6F6E3}"/>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E3ACF2EA-91A5-E145-AAC6-2EC56DB0F740}"/>
              </a:ext>
            </a:extLst>
          </p:cNvPr>
          <p:cNvSpPr>
            <a:spLocks noGrp="1"/>
          </p:cNvSpPr>
          <p:nvPr>
            <p:ph type="sldNum" sz="quarter" idx="12"/>
          </p:nvPr>
        </p:nvSpPr>
        <p:spPr/>
        <p:txBody>
          <a:bodyPr/>
          <a:lstStyle/>
          <a:p>
            <a:fld id="{AE302923-FC0B-42C0-B019-F6013581C3E8}" type="slidenum">
              <a:rPr lang="da-DK" smtClean="0"/>
              <a:t>‹#›</a:t>
            </a:fld>
            <a:endParaRPr lang="da-DK"/>
          </a:p>
        </p:txBody>
      </p:sp>
    </p:spTree>
    <p:extLst>
      <p:ext uri="{BB962C8B-B14F-4D97-AF65-F5344CB8AC3E}">
        <p14:creationId xmlns:p14="http://schemas.microsoft.com/office/powerpoint/2010/main" val="1451259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8506F2-C223-BB42-A628-DDA7F74756D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B52110-B710-7542-A50C-160C266992B1}"/>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61FC34-6552-FD4A-8568-81DA3E9787F2}"/>
              </a:ext>
            </a:extLst>
          </p:cNvPr>
          <p:cNvSpPr>
            <a:spLocks noGrp="1"/>
          </p:cNvSpPr>
          <p:nvPr>
            <p:ph type="dt" sz="half" idx="10"/>
          </p:nvPr>
        </p:nvSpPr>
        <p:spPr/>
        <p:txBody>
          <a:bodyPr/>
          <a:lstStyle/>
          <a:p>
            <a:fld id="{05EEB789-CE46-46B6-A4BD-BEBC3FC549D8}" type="datetimeFigureOut">
              <a:rPr lang="da-DK" smtClean="0"/>
              <a:t>23-10-2018</a:t>
            </a:fld>
            <a:endParaRPr lang="da-DK"/>
          </a:p>
        </p:txBody>
      </p:sp>
      <p:sp>
        <p:nvSpPr>
          <p:cNvPr id="5" name="Footer Placeholder 4">
            <a:extLst>
              <a:ext uri="{FF2B5EF4-FFF2-40B4-BE49-F238E27FC236}">
                <a16:creationId xmlns:a16="http://schemas.microsoft.com/office/drawing/2014/main" id="{DD2D41E8-88E8-0D4E-9C3F-F7B61877A82C}"/>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C9B3D082-926C-9E44-973F-2CBD05B49469}"/>
              </a:ext>
            </a:extLst>
          </p:cNvPr>
          <p:cNvSpPr>
            <a:spLocks noGrp="1"/>
          </p:cNvSpPr>
          <p:nvPr>
            <p:ph type="sldNum" sz="quarter" idx="12"/>
          </p:nvPr>
        </p:nvSpPr>
        <p:spPr/>
        <p:txBody>
          <a:bodyPr/>
          <a:lstStyle/>
          <a:p>
            <a:fld id="{AE302923-FC0B-42C0-B019-F6013581C3E8}" type="slidenum">
              <a:rPr lang="da-DK" smtClean="0"/>
              <a:t>‹#›</a:t>
            </a:fld>
            <a:endParaRPr lang="da-DK"/>
          </a:p>
        </p:txBody>
      </p:sp>
    </p:spTree>
    <p:extLst>
      <p:ext uri="{BB962C8B-B14F-4D97-AF65-F5344CB8AC3E}">
        <p14:creationId xmlns:p14="http://schemas.microsoft.com/office/powerpoint/2010/main" val="2906793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2D32D-C8DE-2E49-AFE0-5BD2424EEA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C3B2B0-257A-A348-A9B7-1D600986FB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45057F-9BC7-9F40-8A79-6D0698EC9143}"/>
              </a:ext>
            </a:extLst>
          </p:cNvPr>
          <p:cNvSpPr>
            <a:spLocks noGrp="1"/>
          </p:cNvSpPr>
          <p:nvPr>
            <p:ph type="dt" sz="half" idx="10"/>
          </p:nvPr>
        </p:nvSpPr>
        <p:spPr/>
        <p:txBody>
          <a:bodyPr/>
          <a:lstStyle/>
          <a:p>
            <a:fld id="{05EEB789-CE46-46B6-A4BD-BEBC3FC549D8}" type="datetimeFigureOut">
              <a:rPr lang="da-DK" smtClean="0"/>
              <a:t>23-10-2018</a:t>
            </a:fld>
            <a:endParaRPr lang="da-DK"/>
          </a:p>
        </p:txBody>
      </p:sp>
      <p:sp>
        <p:nvSpPr>
          <p:cNvPr id="5" name="Footer Placeholder 4">
            <a:extLst>
              <a:ext uri="{FF2B5EF4-FFF2-40B4-BE49-F238E27FC236}">
                <a16:creationId xmlns:a16="http://schemas.microsoft.com/office/drawing/2014/main" id="{0B058679-2FD9-1445-9245-63515A46D41F}"/>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E6C5B2C0-9475-F941-A26C-0E6852A961B2}"/>
              </a:ext>
            </a:extLst>
          </p:cNvPr>
          <p:cNvSpPr>
            <a:spLocks noGrp="1"/>
          </p:cNvSpPr>
          <p:nvPr>
            <p:ph type="sldNum" sz="quarter" idx="12"/>
          </p:nvPr>
        </p:nvSpPr>
        <p:spPr/>
        <p:txBody>
          <a:bodyPr/>
          <a:lstStyle/>
          <a:p>
            <a:fld id="{AE302923-FC0B-42C0-B019-F6013581C3E8}" type="slidenum">
              <a:rPr lang="da-DK" smtClean="0"/>
              <a:t>‹#›</a:t>
            </a:fld>
            <a:endParaRPr lang="da-DK"/>
          </a:p>
        </p:txBody>
      </p:sp>
    </p:spTree>
    <p:extLst>
      <p:ext uri="{BB962C8B-B14F-4D97-AF65-F5344CB8AC3E}">
        <p14:creationId xmlns:p14="http://schemas.microsoft.com/office/powerpoint/2010/main" val="2731551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32BDA-3D9E-994C-84DB-47D2DDE87EA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19C6FF4-00DE-FF47-9E8D-A31D314EA43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3B78D5-F8A9-3F46-924D-4273CE09A272}"/>
              </a:ext>
            </a:extLst>
          </p:cNvPr>
          <p:cNvSpPr>
            <a:spLocks noGrp="1"/>
          </p:cNvSpPr>
          <p:nvPr>
            <p:ph type="dt" sz="half" idx="10"/>
          </p:nvPr>
        </p:nvSpPr>
        <p:spPr/>
        <p:txBody>
          <a:bodyPr/>
          <a:lstStyle/>
          <a:p>
            <a:fld id="{05EEB789-CE46-46B6-A4BD-BEBC3FC549D8}" type="datetimeFigureOut">
              <a:rPr lang="da-DK" smtClean="0"/>
              <a:t>23-10-2018</a:t>
            </a:fld>
            <a:endParaRPr lang="da-DK"/>
          </a:p>
        </p:txBody>
      </p:sp>
      <p:sp>
        <p:nvSpPr>
          <p:cNvPr id="5" name="Footer Placeholder 4">
            <a:extLst>
              <a:ext uri="{FF2B5EF4-FFF2-40B4-BE49-F238E27FC236}">
                <a16:creationId xmlns:a16="http://schemas.microsoft.com/office/drawing/2014/main" id="{EAE77B9B-B0F1-544F-90E2-7ED483A02B3E}"/>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0F56DEE8-00D4-4048-80BF-6DE377C33DA2}"/>
              </a:ext>
            </a:extLst>
          </p:cNvPr>
          <p:cNvSpPr>
            <a:spLocks noGrp="1"/>
          </p:cNvSpPr>
          <p:nvPr>
            <p:ph type="sldNum" sz="quarter" idx="12"/>
          </p:nvPr>
        </p:nvSpPr>
        <p:spPr/>
        <p:txBody>
          <a:bodyPr/>
          <a:lstStyle/>
          <a:p>
            <a:fld id="{AE302923-FC0B-42C0-B019-F6013581C3E8}" type="slidenum">
              <a:rPr lang="da-DK" smtClean="0"/>
              <a:t>‹#›</a:t>
            </a:fld>
            <a:endParaRPr lang="da-DK"/>
          </a:p>
        </p:txBody>
      </p:sp>
    </p:spTree>
    <p:extLst>
      <p:ext uri="{BB962C8B-B14F-4D97-AF65-F5344CB8AC3E}">
        <p14:creationId xmlns:p14="http://schemas.microsoft.com/office/powerpoint/2010/main" val="3973115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6329D-8CCF-FC49-8E5E-2EC181FB40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0A7E19-90CE-4C45-A98F-1289A8EA8D98}"/>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310435-1553-2041-A959-2BFFAC253C24}"/>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4AAE14-2F37-C14A-A129-1FA635A7895B}"/>
              </a:ext>
            </a:extLst>
          </p:cNvPr>
          <p:cNvSpPr>
            <a:spLocks noGrp="1"/>
          </p:cNvSpPr>
          <p:nvPr>
            <p:ph type="dt" sz="half" idx="10"/>
          </p:nvPr>
        </p:nvSpPr>
        <p:spPr/>
        <p:txBody>
          <a:bodyPr/>
          <a:lstStyle/>
          <a:p>
            <a:fld id="{05EEB789-CE46-46B6-A4BD-BEBC3FC549D8}" type="datetimeFigureOut">
              <a:rPr lang="da-DK" smtClean="0"/>
              <a:t>23-10-2018</a:t>
            </a:fld>
            <a:endParaRPr lang="da-DK"/>
          </a:p>
        </p:txBody>
      </p:sp>
      <p:sp>
        <p:nvSpPr>
          <p:cNvPr id="6" name="Footer Placeholder 5">
            <a:extLst>
              <a:ext uri="{FF2B5EF4-FFF2-40B4-BE49-F238E27FC236}">
                <a16:creationId xmlns:a16="http://schemas.microsoft.com/office/drawing/2014/main" id="{6182A774-EE69-4D44-9206-BCE048F09A65}"/>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1F54DF2B-1A64-B24B-A1ED-106BA4EBD5F8}"/>
              </a:ext>
            </a:extLst>
          </p:cNvPr>
          <p:cNvSpPr>
            <a:spLocks noGrp="1"/>
          </p:cNvSpPr>
          <p:nvPr>
            <p:ph type="sldNum" sz="quarter" idx="12"/>
          </p:nvPr>
        </p:nvSpPr>
        <p:spPr/>
        <p:txBody>
          <a:bodyPr/>
          <a:lstStyle/>
          <a:p>
            <a:fld id="{AE302923-FC0B-42C0-B019-F6013581C3E8}" type="slidenum">
              <a:rPr lang="da-DK" smtClean="0"/>
              <a:t>‹#›</a:t>
            </a:fld>
            <a:endParaRPr lang="da-DK"/>
          </a:p>
        </p:txBody>
      </p:sp>
    </p:spTree>
    <p:extLst>
      <p:ext uri="{BB962C8B-B14F-4D97-AF65-F5344CB8AC3E}">
        <p14:creationId xmlns:p14="http://schemas.microsoft.com/office/powerpoint/2010/main" val="1516354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657E4-2388-094C-981D-93367FF065B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54E40F-8800-A644-BF90-00F4056FAFE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FDD47FA5-6EA2-1046-8BB4-179E02E35C7D}"/>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83BC201-FB81-C347-B9A4-5743BD4982B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5077F098-44E6-E64F-8F5D-D55BE5F6EDE5}"/>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464EDE0-69DE-B645-BC8C-140D46B4313F}"/>
              </a:ext>
            </a:extLst>
          </p:cNvPr>
          <p:cNvSpPr>
            <a:spLocks noGrp="1"/>
          </p:cNvSpPr>
          <p:nvPr>
            <p:ph type="dt" sz="half" idx="10"/>
          </p:nvPr>
        </p:nvSpPr>
        <p:spPr/>
        <p:txBody>
          <a:bodyPr/>
          <a:lstStyle/>
          <a:p>
            <a:fld id="{05EEB789-CE46-46B6-A4BD-BEBC3FC549D8}" type="datetimeFigureOut">
              <a:rPr lang="da-DK" smtClean="0"/>
              <a:t>23-10-2018</a:t>
            </a:fld>
            <a:endParaRPr lang="da-DK"/>
          </a:p>
        </p:txBody>
      </p:sp>
      <p:sp>
        <p:nvSpPr>
          <p:cNvPr id="8" name="Footer Placeholder 7">
            <a:extLst>
              <a:ext uri="{FF2B5EF4-FFF2-40B4-BE49-F238E27FC236}">
                <a16:creationId xmlns:a16="http://schemas.microsoft.com/office/drawing/2014/main" id="{E8B0507C-A7E9-EF47-8C1B-0201E1D5F184}"/>
              </a:ext>
            </a:extLst>
          </p:cNvPr>
          <p:cNvSpPr>
            <a:spLocks noGrp="1"/>
          </p:cNvSpPr>
          <p:nvPr>
            <p:ph type="ftr" sz="quarter" idx="11"/>
          </p:nvPr>
        </p:nvSpPr>
        <p:spPr/>
        <p:txBody>
          <a:bodyPr/>
          <a:lstStyle/>
          <a:p>
            <a:endParaRPr lang="da-DK"/>
          </a:p>
        </p:txBody>
      </p:sp>
      <p:sp>
        <p:nvSpPr>
          <p:cNvPr id="9" name="Slide Number Placeholder 8">
            <a:extLst>
              <a:ext uri="{FF2B5EF4-FFF2-40B4-BE49-F238E27FC236}">
                <a16:creationId xmlns:a16="http://schemas.microsoft.com/office/drawing/2014/main" id="{EA3DA23B-3FA7-C14E-9718-2B0CD4122848}"/>
              </a:ext>
            </a:extLst>
          </p:cNvPr>
          <p:cNvSpPr>
            <a:spLocks noGrp="1"/>
          </p:cNvSpPr>
          <p:nvPr>
            <p:ph type="sldNum" sz="quarter" idx="12"/>
          </p:nvPr>
        </p:nvSpPr>
        <p:spPr/>
        <p:txBody>
          <a:bodyPr/>
          <a:lstStyle/>
          <a:p>
            <a:fld id="{AE302923-FC0B-42C0-B019-F6013581C3E8}" type="slidenum">
              <a:rPr lang="da-DK" smtClean="0"/>
              <a:t>‹#›</a:t>
            </a:fld>
            <a:endParaRPr lang="da-DK"/>
          </a:p>
        </p:txBody>
      </p:sp>
    </p:spTree>
    <p:extLst>
      <p:ext uri="{BB962C8B-B14F-4D97-AF65-F5344CB8AC3E}">
        <p14:creationId xmlns:p14="http://schemas.microsoft.com/office/powerpoint/2010/main" val="612762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0674D-28B2-1045-823E-A546F439B1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8EF1B3-79E3-A04C-9A32-B08895B8DC76}"/>
              </a:ext>
            </a:extLst>
          </p:cNvPr>
          <p:cNvSpPr>
            <a:spLocks noGrp="1"/>
          </p:cNvSpPr>
          <p:nvPr>
            <p:ph type="dt" sz="half" idx="10"/>
          </p:nvPr>
        </p:nvSpPr>
        <p:spPr/>
        <p:txBody>
          <a:bodyPr/>
          <a:lstStyle/>
          <a:p>
            <a:fld id="{05EEB789-CE46-46B6-A4BD-BEBC3FC549D8}" type="datetimeFigureOut">
              <a:rPr lang="da-DK" smtClean="0"/>
              <a:t>23-10-2018</a:t>
            </a:fld>
            <a:endParaRPr lang="da-DK"/>
          </a:p>
        </p:txBody>
      </p:sp>
      <p:sp>
        <p:nvSpPr>
          <p:cNvPr id="4" name="Footer Placeholder 3">
            <a:extLst>
              <a:ext uri="{FF2B5EF4-FFF2-40B4-BE49-F238E27FC236}">
                <a16:creationId xmlns:a16="http://schemas.microsoft.com/office/drawing/2014/main" id="{3C165C67-5BBD-D243-A241-496157F24809}"/>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9CAA9096-E360-5C47-B26D-BC84595B6114}"/>
              </a:ext>
            </a:extLst>
          </p:cNvPr>
          <p:cNvSpPr>
            <a:spLocks noGrp="1"/>
          </p:cNvSpPr>
          <p:nvPr>
            <p:ph type="sldNum" sz="quarter" idx="12"/>
          </p:nvPr>
        </p:nvSpPr>
        <p:spPr/>
        <p:txBody>
          <a:bodyPr/>
          <a:lstStyle/>
          <a:p>
            <a:fld id="{AE302923-FC0B-42C0-B019-F6013581C3E8}" type="slidenum">
              <a:rPr lang="da-DK" smtClean="0"/>
              <a:t>‹#›</a:t>
            </a:fld>
            <a:endParaRPr lang="da-DK"/>
          </a:p>
        </p:txBody>
      </p:sp>
    </p:spTree>
    <p:extLst>
      <p:ext uri="{BB962C8B-B14F-4D97-AF65-F5344CB8AC3E}">
        <p14:creationId xmlns:p14="http://schemas.microsoft.com/office/powerpoint/2010/main" val="1054442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0C6ACC-31E8-A144-9CF6-FAF607E8BB9C}"/>
              </a:ext>
            </a:extLst>
          </p:cNvPr>
          <p:cNvSpPr>
            <a:spLocks noGrp="1"/>
          </p:cNvSpPr>
          <p:nvPr>
            <p:ph type="dt" sz="half" idx="10"/>
          </p:nvPr>
        </p:nvSpPr>
        <p:spPr/>
        <p:txBody>
          <a:bodyPr/>
          <a:lstStyle/>
          <a:p>
            <a:fld id="{05EEB789-CE46-46B6-A4BD-BEBC3FC549D8}" type="datetimeFigureOut">
              <a:rPr lang="da-DK" smtClean="0"/>
              <a:t>23-10-2018</a:t>
            </a:fld>
            <a:endParaRPr lang="da-DK"/>
          </a:p>
        </p:txBody>
      </p:sp>
      <p:sp>
        <p:nvSpPr>
          <p:cNvPr id="3" name="Footer Placeholder 2">
            <a:extLst>
              <a:ext uri="{FF2B5EF4-FFF2-40B4-BE49-F238E27FC236}">
                <a16:creationId xmlns:a16="http://schemas.microsoft.com/office/drawing/2014/main" id="{6C5CD02D-7A20-4349-9B9A-75E7FC028125}"/>
              </a:ext>
            </a:extLst>
          </p:cNvPr>
          <p:cNvSpPr>
            <a:spLocks noGrp="1"/>
          </p:cNvSpPr>
          <p:nvPr>
            <p:ph type="ftr" sz="quarter" idx="11"/>
          </p:nvPr>
        </p:nvSpPr>
        <p:spPr/>
        <p:txBody>
          <a:bodyPr/>
          <a:lstStyle/>
          <a:p>
            <a:endParaRPr lang="da-DK"/>
          </a:p>
        </p:txBody>
      </p:sp>
      <p:sp>
        <p:nvSpPr>
          <p:cNvPr id="4" name="Slide Number Placeholder 3">
            <a:extLst>
              <a:ext uri="{FF2B5EF4-FFF2-40B4-BE49-F238E27FC236}">
                <a16:creationId xmlns:a16="http://schemas.microsoft.com/office/drawing/2014/main" id="{AD23654F-B136-D64F-880D-25654BB8DBE9}"/>
              </a:ext>
            </a:extLst>
          </p:cNvPr>
          <p:cNvSpPr>
            <a:spLocks noGrp="1"/>
          </p:cNvSpPr>
          <p:nvPr>
            <p:ph type="sldNum" sz="quarter" idx="12"/>
          </p:nvPr>
        </p:nvSpPr>
        <p:spPr/>
        <p:txBody>
          <a:bodyPr/>
          <a:lstStyle/>
          <a:p>
            <a:fld id="{AE302923-FC0B-42C0-B019-F6013581C3E8}" type="slidenum">
              <a:rPr lang="da-DK" smtClean="0"/>
              <a:t>‹#›</a:t>
            </a:fld>
            <a:endParaRPr lang="da-DK"/>
          </a:p>
        </p:txBody>
      </p:sp>
    </p:spTree>
    <p:extLst>
      <p:ext uri="{BB962C8B-B14F-4D97-AF65-F5344CB8AC3E}">
        <p14:creationId xmlns:p14="http://schemas.microsoft.com/office/powerpoint/2010/main" val="4090545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CDBE1-5B37-D849-8900-F3A1EF87584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275DC730-9019-6F4C-A408-3A2E6BB4C72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748E90-C8DC-3B41-B0BD-7338DCE14C1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C70CC1DB-5656-064D-AC51-5CC6E1A48826}"/>
              </a:ext>
            </a:extLst>
          </p:cNvPr>
          <p:cNvSpPr>
            <a:spLocks noGrp="1"/>
          </p:cNvSpPr>
          <p:nvPr>
            <p:ph type="dt" sz="half" idx="10"/>
          </p:nvPr>
        </p:nvSpPr>
        <p:spPr/>
        <p:txBody>
          <a:bodyPr/>
          <a:lstStyle/>
          <a:p>
            <a:fld id="{05EEB789-CE46-46B6-A4BD-BEBC3FC549D8}" type="datetimeFigureOut">
              <a:rPr lang="da-DK" smtClean="0"/>
              <a:t>23-10-2018</a:t>
            </a:fld>
            <a:endParaRPr lang="da-DK"/>
          </a:p>
        </p:txBody>
      </p:sp>
      <p:sp>
        <p:nvSpPr>
          <p:cNvPr id="6" name="Footer Placeholder 5">
            <a:extLst>
              <a:ext uri="{FF2B5EF4-FFF2-40B4-BE49-F238E27FC236}">
                <a16:creationId xmlns:a16="http://schemas.microsoft.com/office/drawing/2014/main" id="{F7E7ACA5-F13F-4E47-BB52-B0D67AEB628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8A8EA558-B2A8-6347-8699-2C7692332564}"/>
              </a:ext>
            </a:extLst>
          </p:cNvPr>
          <p:cNvSpPr>
            <a:spLocks noGrp="1"/>
          </p:cNvSpPr>
          <p:nvPr>
            <p:ph type="sldNum" sz="quarter" idx="12"/>
          </p:nvPr>
        </p:nvSpPr>
        <p:spPr/>
        <p:txBody>
          <a:bodyPr/>
          <a:lstStyle/>
          <a:p>
            <a:fld id="{AE302923-FC0B-42C0-B019-F6013581C3E8}" type="slidenum">
              <a:rPr lang="da-DK" smtClean="0"/>
              <a:t>‹#›</a:t>
            </a:fld>
            <a:endParaRPr lang="da-DK"/>
          </a:p>
        </p:txBody>
      </p:sp>
    </p:spTree>
    <p:extLst>
      <p:ext uri="{BB962C8B-B14F-4D97-AF65-F5344CB8AC3E}">
        <p14:creationId xmlns:p14="http://schemas.microsoft.com/office/powerpoint/2010/main" val="87594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5B4B4-08FD-7A49-8136-C5DEE89157D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6A6F8EE-F62A-7E46-871C-FA5149ECD30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2C4C5416-6AC5-FE49-BAAA-67AD0BF2286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1656AEB0-FDE0-DA4C-94F1-DD029C4D14E0}"/>
              </a:ext>
            </a:extLst>
          </p:cNvPr>
          <p:cNvSpPr>
            <a:spLocks noGrp="1"/>
          </p:cNvSpPr>
          <p:nvPr>
            <p:ph type="dt" sz="half" idx="10"/>
          </p:nvPr>
        </p:nvSpPr>
        <p:spPr/>
        <p:txBody>
          <a:bodyPr/>
          <a:lstStyle/>
          <a:p>
            <a:fld id="{05EEB789-CE46-46B6-A4BD-BEBC3FC549D8}" type="datetimeFigureOut">
              <a:rPr lang="da-DK" smtClean="0"/>
              <a:t>23-10-2018</a:t>
            </a:fld>
            <a:endParaRPr lang="da-DK"/>
          </a:p>
        </p:txBody>
      </p:sp>
      <p:sp>
        <p:nvSpPr>
          <p:cNvPr id="6" name="Footer Placeholder 5">
            <a:extLst>
              <a:ext uri="{FF2B5EF4-FFF2-40B4-BE49-F238E27FC236}">
                <a16:creationId xmlns:a16="http://schemas.microsoft.com/office/drawing/2014/main" id="{AA098DB6-DD07-124A-9116-1189FD519F1E}"/>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75DB6F18-338A-DF4F-8500-155CB4992EED}"/>
              </a:ext>
            </a:extLst>
          </p:cNvPr>
          <p:cNvSpPr>
            <a:spLocks noGrp="1"/>
          </p:cNvSpPr>
          <p:nvPr>
            <p:ph type="sldNum" sz="quarter" idx="12"/>
          </p:nvPr>
        </p:nvSpPr>
        <p:spPr/>
        <p:txBody>
          <a:bodyPr/>
          <a:lstStyle/>
          <a:p>
            <a:fld id="{AE302923-FC0B-42C0-B019-F6013581C3E8}" type="slidenum">
              <a:rPr lang="da-DK" smtClean="0"/>
              <a:t>‹#›</a:t>
            </a:fld>
            <a:endParaRPr lang="da-DK"/>
          </a:p>
        </p:txBody>
      </p:sp>
    </p:spTree>
    <p:extLst>
      <p:ext uri="{BB962C8B-B14F-4D97-AF65-F5344CB8AC3E}">
        <p14:creationId xmlns:p14="http://schemas.microsoft.com/office/powerpoint/2010/main" val="3017675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B2B936-8546-3946-88BB-AE58C3BA6CC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C8FE43-15B4-5145-B010-401895832F7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63EABA-9D8F-3044-BE45-4A3D104A457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5EEB789-CE46-46B6-A4BD-BEBC3FC549D8}" type="datetimeFigureOut">
              <a:rPr lang="da-DK" smtClean="0"/>
              <a:t>23-10-2018</a:t>
            </a:fld>
            <a:endParaRPr lang="da-DK"/>
          </a:p>
        </p:txBody>
      </p:sp>
      <p:sp>
        <p:nvSpPr>
          <p:cNvPr id="5" name="Footer Placeholder 4">
            <a:extLst>
              <a:ext uri="{FF2B5EF4-FFF2-40B4-BE49-F238E27FC236}">
                <a16:creationId xmlns:a16="http://schemas.microsoft.com/office/drawing/2014/main" id="{05D24D5B-B753-EE42-84B7-EA37CB0D405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a-DK"/>
          </a:p>
        </p:txBody>
      </p:sp>
      <p:sp>
        <p:nvSpPr>
          <p:cNvPr id="6" name="Slide Number Placeholder 5">
            <a:extLst>
              <a:ext uri="{FF2B5EF4-FFF2-40B4-BE49-F238E27FC236}">
                <a16:creationId xmlns:a16="http://schemas.microsoft.com/office/drawing/2014/main" id="{D2DA54B6-4A09-3942-986B-35961BC9854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E302923-FC0B-42C0-B019-F6013581C3E8}" type="slidenum">
              <a:rPr lang="da-DK" smtClean="0"/>
              <a:t>‹#›</a:t>
            </a:fld>
            <a:endParaRPr lang="da-DK"/>
          </a:p>
        </p:txBody>
      </p:sp>
    </p:spTree>
    <p:extLst>
      <p:ext uri="{BB962C8B-B14F-4D97-AF65-F5344CB8AC3E}">
        <p14:creationId xmlns:p14="http://schemas.microsoft.com/office/powerpoint/2010/main" val="243328916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creativecommons.org/licenses/by/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13.xml"/><Relationship Id="rId5" Type="http://schemas.openxmlformats.org/officeDocument/2006/relationships/slide" Target="slide10.xm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0FC4C21-5CA5-874F-BCDC-CA03DF2749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6137721"/>
            <a:ext cx="1612900" cy="571500"/>
          </a:xfrm>
          <a:prstGeom prst="rect">
            <a:avLst/>
          </a:prstGeom>
        </p:spPr>
      </p:pic>
      <p:sp>
        <p:nvSpPr>
          <p:cNvPr id="8" name="TextBox 7">
            <a:extLst>
              <a:ext uri="{FF2B5EF4-FFF2-40B4-BE49-F238E27FC236}">
                <a16:creationId xmlns:a16="http://schemas.microsoft.com/office/drawing/2014/main" id="{7428B133-BD8D-8D40-861D-AA8DD9FB2B5B}"/>
              </a:ext>
            </a:extLst>
          </p:cNvPr>
          <p:cNvSpPr txBox="1"/>
          <p:nvPr/>
        </p:nvSpPr>
        <p:spPr>
          <a:xfrm>
            <a:off x="611560" y="2060848"/>
            <a:ext cx="7848872" cy="1538883"/>
          </a:xfrm>
          <a:prstGeom prst="rect">
            <a:avLst/>
          </a:prstGeom>
          <a:noFill/>
        </p:spPr>
        <p:txBody>
          <a:bodyPr wrap="square" rtlCol="0" anchor="t">
            <a:spAutoFit/>
          </a:bodyPr>
          <a:lstStyle/>
          <a:p>
            <a:pPr algn="ctr"/>
            <a:r>
              <a:rPr lang="da-DK" sz="3600">
                <a:latin typeface="Helvetica" pitchFamily="2" charset="0"/>
              </a:rPr>
              <a:t>Training Document for DDI Trainers</a:t>
            </a:r>
            <a:endParaRPr lang="da-DK" sz="3600">
              <a:latin typeface="Helvetica" pitchFamily="2" charset="0"/>
              <a:cs typeface="Helvetica"/>
            </a:endParaRPr>
          </a:p>
          <a:p>
            <a:pPr algn="ctr"/>
            <a:r>
              <a:rPr lang="da-DK" sz="2400">
                <a:latin typeface="Helvetica" pitchFamily="2" charset="0"/>
              </a:rPr>
              <a:t>A Guide</a:t>
            </a:r>
            <a:r>
              <a:rPr lang="da-DK" sz="2400">
                <a:latin typeface="Helvetica"/>
                <a:cs typeface="Helvetica"/>
              </a:rPr>
              <a:t> for DDI Training Materials: Creation &amp; Reuse</a:t>
            </a:r>
          </a:p>
          <a:p>
            <a:pPr algn="ctr"/>
            <a:r>
              <a:rPr lang="en-US" sz="1600"/>
              <a:t>September 27, 2018</a:t>
            </a:r>
            <a:endParaRPr lang="en-US" sz="1600">
              <a:cs typeface="Calibri"/>
            </a:endParaRPr>
          </a:p>
          <a:p>
            <a:pPr algn="ctr"/>
            <a:endParaRPr lang="en-US"/>
          </a:p>
        </p:txBody>
      </p:sp>
      <p:pic>
        <p:nvPicPr>
          <p:cNvPr id="13" name="Picture 4" descr="Creative Commons License">
            <a:hlinkClick r:id="rId4"/>
            <a:extLst>
              <a:ext uri="{FF2B5EF4-FFF2-40B4-BE49-F238E27FC236}">
                <a16:creationId xmlns:a16="http://schemas.microsoft.com/office/drawing/2014/main" id="{C245CA79-408A-B448-B7C5-7917D745E74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72400" y="6423471"/>
            <a:ext cx="838200"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1958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0651B-7297-214C-B4DA-AD66B640F31E}"/>
              </a:ext>
            </a:extLst>
          </p:cNvPr>
          <p:cNvSpPr>
            <a:spLocks noGrp="1"/>
          </p:cNvSpPr>
          <p:nvPr>
            <p:ph type="title"/>
          </p:nvPr>
        </p:nvSpPr>
        <p:spPr/>
        <p:txBody>
          <a:bodyPr/>
          <a:lstStyle/>
          <a:p>
            <a:r>
              <a:rPr lang="en-US"/>
              <a:t>Part 3 –</a:t>
            </a:r>
            <a:br>
              <a:rPr lang="en-US"/>
            </a:br>
            <a:r>
              <a:rPr lang="en-US"/>
              <a:t>Audience</a:t>
            </a:r>
          </a:p>
        </p:txBody>
      </p:sp>
      <p:sp>
        <p:nvSpPr>
          <p:cNvPr id="3" name="Content Placeholder 2">
            <a:extLst>
              <a:ext uri="{FF2B5EF4-FFF2-40B4-BE49-F238E27FC236}">
                <a16:creationId xmlns:a16="http://schemas.microsoft.com/office/drawing/2014/main" id="{5EB089C3-4E68-434B-8995-D08274268237}"/>
              </a:ext>
            </a:extLst>
          </p:cNvPr>
          <p:cNvSpPr>
            <a:spLocks noGrp="1"/>
          </p:cNvSpPr>
          <p:nvPr>
            <p:ph idx="1"/>
          </p:nvPr>
        </p:nvSpPr>
        <p:spPr/>
        <p:txBody>
          <a:bodyPr vert="horz" lIns="91440" tIns="45720" rIns="91440" bIns="45720" rtlCol="0" anchor="t">
            <a:normAutofit/>
          </a:bodyPr>
          <a:lstStyle/>
          <a:p>
            <a:r>
              <a:rPr lang="en-US"/>
              <a:t>Before creating content to present, first think of the target audience</a:t>
            </a:r>
          </a:p>
          <a:p>
            <a:pPr lvl="1"/>
            <a:r>
              <a:rPr lang="en-US"/>
              <a:t>What is your target audiences level of exposure to the content? </a:t>
            </a:r>
          </a:p>
          <a:p>
            <a:pPr lvl="1"/>
            <a:r>
              <a:rPr lang="en-US"/>
              <a:t>What does your audience want to achieve? Why are they attending the training?</a:t>
            </a:r>
          </a:p>
          <a:p>
            <a:pPr lvl="1"/>
            <a:r>
              <a:rPr lang="en-US"/>
              <a:t>Don’t assume knowledge – when introducing new terms, define them </a:t>
            </a:r>
          </a:p>
          <a:p>
            <a:pPr lvl="2"/>
            <a:r>
              <a:rPr lang="en-US"/>
              <a:t>Avoid acronyms – if have to use, make sure to spell it out so there isn’t confusion</a:t>
            </a:r>
          </a:p>
          <a:p>
            <a:pPr marL="342900" lvl="1" indent="0">
              <a:buNone/>
            </a:pPr>
            <a:endParaRPr lang="en-US">
              <a:cs typeface="Calibri"/>
            </a:endParaRPr>
          </a:p>
          <a:p>
            <a:endParaRPr lang="en-US"/>
          </a:p>
        </p:txBody>
      </p:sp>
    </p:spTree>
    <p:extLst>
      <p:ext uri="{BB962C8B-B14F-4D97-AF65-F5344CB8AC3E}">
        <p14:creationId xmlns:p14="http://schemas.microsoft.com/office/powerpoint/2010/main" val="4223420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err="1"/>
              <a:t>Analysing</a:t>
            </a:r>
            <a:r>
              <a:rPr lang="da-DK"/>
              <a:t> </a:t>
            </a:r>
            <a:r>
              <a:rPr lang="da-DK" err="1"/>
              <a:t>current</a:t>
            </a:r>
            <a:r>
              <a:rPr lang="da-DK"/>
              <a:t> </a:t>
            </a:r>
            <a:r>
              <a:rPr lang="da-DK" err="1"/>
              <a:t>state</a:t>
            </a:r>
            <a:r>
              <a:rPr lang="da-DK">
                <a:cs typeface="Calibri Light"/>
              </a:rPr>
              <a:t> of </a:t>
            </a:r>
            <a:r>
              <a:rPr lang="da-DK" err="1">
                <a:cs typeface="Calibri Light"/>
              </a:rPr>
              <a:t>your</a:t>
            </a:r>
            <a:r>
              <a:rPr lang="da-DK">
                <a:cs typeface="Calibri Light"/>
              </a:rPr>
              <a:t> </a:t>
            </a:r>
            <a:r>
              <a:rPr lang="da-DK" err="1">
                <a:cs typeface="Calibri Light"/>
              </a:rPr>
              <a:t>target</a:t>
            </a:r>
            <a:r>
              <a:rPr lang="da-DK">
                <a:cs typeface="Calibri Light"/>
              </a:rPr>
              <a:t> </a:t>
            </a:r>
            <a:r>
              <a:rPr lang="da-DK" err="1">
                <a:cs typeface="Calibri Light"/>
              </a:rPr>
              <a:t>audience</a:t>
            </a:r>
            <a:endParaRPr lang="da-DK" err="1"/>
          </a:p>
        </p:txBody>
      </p:sp>
      <p:sp>
        <p:nvSpPr>
          <p:cNvPr id="3" name="Pladsholder til indhold 2"/>
          <p:cNvSpPr>
            <a:spLocks noGrp="1"/>
          </p:cNvSpPr>
          <p:nvPr>
            <p:ph idx="1"/>
          </p:nvPr>
        </p:nvSpPr>
        <p:spPr/>
        <p:txBody>
          <a:bodyPr vert="horz" lIns="91440" tIns="45720" rIns="91440" bIns="45720" rtlCol="0" anchor="t">
            <a:normAutofit/>
          </a:bodyPr>
          <a:lstStyle/>
          <a:p>
            <a:r>
              <a:rPr lang="da-DK" dirty="0"/>
              <a:t>Workflows/</a:t>
            </a:r>
            <a:r>
              <a:rPr lang="da-DK" dirty="0" err="1"/>
              <a:t>Governance</a:t>
            </a:r>
            <a:r>
              <a:rPr lang="da-DK" dirty="0"/>
              <a:t> </a:t>
            </a:r>
            <a:r>
              <a:rPr lang="da-DK" dirty="0" err="1"/>
              <a:t>processes</a:t>
            </a:r>
            <a:r>
              <a:rPr lang="da-DK" dirty="0"/>
              <a:t> – Team? </a:t>
            </a:r>
            <a:r>
              <a:rPr lang="da-DK" dirty="0" err="1"/>
              <a:t>Many</a:t>
            </a:r>
            <a:r>
              <a:rPr lang="da-DK" dirty="0"/>
              <a:t> teams? </a:t>
            </a:r>
            <a:r>
              <a:rPr lang="da-DK" dirty="0" err="1"/>
              <a:t>Individuals</a:t>
            </a:r>
            <a:r>
              <a:rPr lang="da-DK" dirty="0"/>
              <a:t>? Ad-hoc versus formal? </a:t>
            </a:r>
          </a:p>
          <a:p>
            <a:r>
              <a:rPr lang="da-DK" dirty="0" err="1"/>
              <a:t>Culture</a:t>
            </a:r>
            <a:r>
              <a:rPr lang="da-DK" dirty="0"/>
              <a:t> of organisation</a:t>
            </a:r>
            <a:r>
              <a:rPr lang="da-DK" dirty="0">
                <a:cs typeface="Calibri"/>
              </a:rPr>
              <a:t> – </a:t>
            </a:r>
            <a:r>
              <a:rPr lang="da-DK" dirty="0" err="1">
                <a:cs typeface="Calibri"/>
              </a:rPr>
              <a:t>size</a:t>
            </a:r>
            <a:r>
              <a:rPr lang="da-DK" dirty="0">
                <a:cs typeface="Calibri"/>
              </a:rPr>
              <a:t>, purpose, etc. </a:t>
            </a:r>
          </a:p>
          <a:p>
            <a:r>
              <a:rPr lang="da-DK" dirty="0"/>
              <a:t>Core job of the organisation/</a:t>
            </a:r>
            <a:r>
              <a:rPr lang="da-DK" dirty="0" err="1"/>
              <a:t>department</a:t>
            </a:r>
            <a:r>
              <a:rPr lang="da-DK" dirty="0"/>
              <a:t> – Are </a:t>
            </a:r>
            <a:r>
              <a:rPr lang="da-DK" dirty="0" err="1"/>
              <a:t>they</a:t>
            </a:r>
            <a:r>
              <a:rPr lang="da-DK" dirty="0"/>
              <a:t> a data </a:t>
            </a:r>
            <a:r>
              <a:rPr lang="da-DK" dirty="0" err="1"/>
              <a:t>agency</a:t>
            </a:r>
            <a:r>
              <a:rPr lang="da-DK" dirty="0"/>
              <a:t>/</a:t>
            </a:r>
            <a:r>
              <a:rPr lang="da-DK" dirty="0" err="1"/>
              <a:t>archive</a:t>
            </a:r>
            <a:r>
              <a:rPr lang="da-DK" dirty="0"/>
              <a:t>? Are </a:t>
            </a:r>
            <a:r>
              <a:rPr lang="da-DK" dirty="0" err="1"/>
              <a:t>they</a:t>
            </a:r>
            <a:r>
              <a:rPr lang="da-DK" dirty="0"/>
              <a:t> </a:t>
            </a:r>
            <a:r>
              <a:rPr lang="da-DK" dirty="0" err="1"/>
              <a:t>producing</a:t>
            </a:r>
            <a:r>
              <a:rPr lang="da-DK" dirty="0"/>
              <a:t> social/</a:t>
            </a:r>
            <a:r>
              <a:rPr lang="da-DK" dirty="0" err="1"/>
              <a:t>economic</a:t>
            </a:r>
            <a:r>
              <a:rPr lang="da-DK" dirty="0"/>
              <a:t> </a:t>
            </a:r>
            <a:r>
              <a:rPr lang="da-DK" dirty="0" err="1"/>
              <a:t>policies</a:t>
            </a:r>
            <a:r>
              <a:rPr lang="da-DK" dirty="0"/>
              <a:t>? </a:t>
            </a:r>
            <a:endParaRPr lang="da-DK">
              <a:cs typeface="Calibri"/>
            </a:endParaRPr>
          </a:p>
          <a:p>
            <a:r>
              <a:rPr lang="da-DK" dirty="0"/>
              <a:t>Volume of data – Lots of it, or small </a:t>
            </a:r>
            <a:r>
              <a:rPr lang="da-DK" dirty="0" err="1"/>
              <a:t>amounts</a:t>
            </a:r>
            <a:endParaRPr lang="da-DK">
              <a:cs typeface="Calibri"/>
            </a:endParaRPr>
          </a:p>
          <a:p>
            <a:r>
              <a:rPr lang="da-DK" dirty="0" err="1"/>
              <a:t>Why</a:t>
            </a:r>
            <a:r>
              <a:rPr lang="da-DK" dirty="0"/>
              <a:t> </a:t>
            </a:r>
            <a:r>
              <a:rPr lang="da-DK" dirty="0" err="1"/>
              <a:t>are</a:t>
            </a:r>
            <a:r>
              <a:rPr lang="da-DK" dirty="0"/>
              <a:t> </a:t>
            </a:r>
            <a:r>
              <a:rPr lang="da-DK" dirty="0" err="1"/>
              <a:t>they</a:t>
            </a:r>
            <a:r>
              <a:rPr lang="da-DK" dirty="0"/>
              <a:t> </a:t>
            </a:r>
            <a:r>
              <a:rPr lang="da-DK" dirty="0" err="1"/>
              <a:t>collecting</a:t>
            </a:r>
            <a:r>
              <a:rPr lang="da-DK" dirty="0"/>
              <a:t> the data? Research or </a:t>
            </a:r>
            <a:r>
              <a:rPr lang="da-DK" dirty="0" err="1"/>
              <a:t>requirement</a:t>
            </a:r>
            <a:r>
              <a:rPr lang="da-DK" dirty="0"/>
              <a:t>?</a:t>
            </a:r>
            <a:endParaRPr lang="da-DK">
              <a:cs typeface="Calibri"/>
            </a:endParaRPr>
          </a:p>
          <a:p>
            <a:pPr marL="0" indent="0">
              <a:buNone/>
            </a:pPr>
            <a:endParaRPr lang="da-DK" dirty="0">
              <a:solidFill>
                <a:srgbClr val="FF0000"/>
              </a:solidFill>
              <a:cs typeface="Calibri"/>
            </a:endParaRPr>
          </a:p>
        </p:txBody>
      </p:sp>
    </p:spTree>
    <p:extLst>
      <p:ext uri="{BB962C8B-B14F-4D97-AF65-F5344CB8AC3E}">
        <p14:creationId xmlns:p14="http://schemas.microsoft.com/office/powerpoint/2010/main" val="297681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err="1"/>
              <a:t>Highlighting</a:t>
            </a:r>
            <a:r>
              <a:rPr lang="da-DK"/>
              <a:t> </a:t>
            </a:r>
            <a:r>
              <a:rPr lang="da-DK" err="1"/>
              <a:t>areas</a:t>
            </a:r>
            <a:r>
              <a:rPr lang="da-DK"/>
              <a:t> for </a:t>
            </a:r>
            <a:r>
              <a:rPr lang="da-DK" err="1"/>
              <a:t>improvement</a:t>
            </a:r>
            <a:endParaRPr lang="da-DK"/>
          </a:p>
        </p:txBody>
      </p:sp>
      <p:sp>
        <p:nvSpPr>
          <p:cNvPr id="3" name="Pladsholder til indhold 2"/>
          <p:cNvSpPr>
            <a:spLocks noGrp="1"/>
          </p:cNvSpPr>
          <p:nvPr>
            <p:ph idx="1"/>
          </p:nvPr>
        </p:nvSpPr>
        <p:spPr/>
        <p:txBody>
          <a:bodyPr vert="horz" lIns="91440" tIns="45720" rIns="91440" bIns="45720" rtlCol="0" anchor="t">
            <a:normAutofit/>
          </a:bodyPr>
          <a:lstStyle/>
          <a:p>
            <a:r>
              <a:rPr lang="da-DK" err="1"/>
              <a:t>Recommended</a:t>
            </a:r>
            <a:r>
              <a:rPr lang="da-DK"/>
              <a:t> </a:t>
            </a:r>
            <a:r>
              <a:rPr lang="da-DK" err="1"/>
              <a:t>questions</a:t>
            </a:r>
            <a:r>
              <a:rPr lang="da-DK"/>
              <a:t> for the </a:t>
            </a:r>
            <a:r>
              <a:rPr lang="da-DK" err="1"/>
              <a:t>audience</a:t>
            </a:r>
            <a:r>
              <a:rPr lang="da-DK"/>
              <a:t>:</a:t>
            </a:r>
          </a:p>
          <a:p>
            <a:pPr lvl="1"/>
            <a:r>
              <a:rPr lang="da-DK" err="1"/>
              <a:t>Where</a:t>
            </a:r>
            <a:r>
              <a:rPr lang="da-DK"/>
              <a:t> do </a:t>
            </a:r>
            <a:r>
              <a:rPr lang="da-DK" err="1"/>
              <a:t>you</a:t>
            </a:r>
            <a:r>
              <a:rPr lang="da-DK"/>
              <a:t> </a:t>
            </a:r>
            <a:r>
              <a:rPr lang="da-DK" err="1"/>
              <a:t>want</a:t>
            </a:r>
            <a:r>
              <a:rPr lang="da-DK"/>
              <a:t> to </a:t>
            </a:r>
            <a:r>
              <a:rPr lang="da-DK" err="1"/>
              <a:t>be</a:t>
            </a:r>
            <a:r>
              <a:rPr lang="da-DK"/>
              <a:t>? </a:t>
            </a:r>
            <a:r>
              <a:rPr lang="da-DK" err="1"/>
              <a:t>Example</a:t>
            </a:r>
            <a:r>
              <a:rPr lang="da-DK"/>
              <a:t>: In a </a:t>
            </a:r>
            <a:r>
              <a:rPr lang="da-DK" err="1"/>
              <a:t>year</a:t>
            </a:r>
            <a:r>
              <a:rPr lang="da-DK"/>
              <a:t>? </a:t>
            </a:r>
            <a:r>
              <a:rPr lang="da-DK" err="1"/>
              <a:t>Next</a:t>
            </a:r>
            <a:r>
              <a:rPr lang="da-DK"/>
              <a:t> 5 </a:t>
            </a:r>
            <a:r>
              <a:rPr lang="da-DK" err="1"/>
              <a:t>years</a:t>
            </a:r>
            <a:r>
              <a:rPr lang="da-DK"/>
              <a:t>? </a:t>
            </a:r>
            <a:r>
              <a:rPr lang="da-DK" err="1"/>
              <a:t>Next</a:t>
            </a:r>
            <a:r>
              <a:rPr lang="da-DK"/>
              <a:t> </a:t>
            </a:r>
            <a:r>
              <a:rPr lang="da-DK" err="1"/>
              <a:t>week</a:t>
            </a:r>
            <a:r>
              <a:rPr lang="da-DK"/>
              <a:t>? </a:t>
            </a:r>
            <a:endParaRPr lang="da-DK">
              <a:cs typeface="Calibri"/>
            </a:endParaRPr>
          </a:p>
          <a:p>
            <a:pPr lvl="1"/>
            <a:r>
              <a:rPr lang="da-DK" err="1"/>
              <a:t>What</a:t>
            </a:r>
            <a:r>
              <a:rPr lang="da-DK"/>
              <a:t> do </a:t>
            </a:r>
            <a:r>
              <a:rPr lang="da-DK" err="1"/>
              <a:t>you</a:t>
            </a:r>
            <a:r>
              <a:rPr lang="da-DK"/>
              <a:t> </a:t>
            </a:r>
            <a:r>
              <a:rPr lang="da-DK" err="1"/>
              <a:t>want</a:t>
            </a:r>
            <a:r>
              <a:rPr lang="da-DK"/>
              <a:t> to </a:t>
            </a:r>
            <a:r>
              <a:rPr lang="da-DK" err="1"/>
              <a:t>change</a:t>
            </a:r>
            <a:r>
              <a:rPr lang="da-DK"/>
              <a:t>? </a:t>
            </a:r>
            <a:endParaRPr lang="da-DK">
              <a:cs typeface="Calibri"/>
            </a:endParaRPr>
          </a:p>
          <a:p>
            <a:pPr lvl="1"/>
            <a:r>
              <a:rPr lang="da-DK" err="1"/>
              <a:t>What</a:t>
            </a:r>
            <a:r>
              <a:rPr lang="da-DK"/>
              <a:t> </a:t>
            </a:r>
            <a:r>
              <a:rPr lang="da-DK" err="1"/>
              <a:t>can’t</a:t>
            </a:r>
            <a:r>
              <a:rPr lang="da-DK"/>
              <a:t> </a:t>
            </a:r>
            <a:r>
              <a:rPr lang="da-DK" err="1"/>
              <a:t>you</a:t>
            </a:r>
            <a:r>
              <a:rPr lang="da-DK"/>
              <a:t> do </a:t>
            </a:r>
            <a:r>
              <a:rPr lang="da-DK" err="1"/>
              <a:t>now</a:t>
            </a:r>
            <a:r>
              <a:rPr lang="da-DK"/>
              <a:t> </a:t>
            </a:r>
            <a:r>
              <a:rPr lang="da-DK" err="1"/>
              <a:t>that</a:t>
            </a:r>
            <a:r>
              <a:rPr lang="da-DK"/>
              <a:t> </a:t>
            </a:r>
            <a:r>
              <a:rPr lang="da-DK" err="1"/>
              <a:t>you</a:t>
            </a:r>
            <a:r>
              <a:rPr lang="da-DK"/>
              <a:t> </a:t>
            </a:r>
            <a:r>
              <a:rPr lang="da-DK" err="1"/>
              <a:t>want</a:t>
            </a:r>
            <a:r>
              <a:rPr lang="da-DK"/>
              <a:t> to </a:t>
            </a:r>
            <a:r>
              <a:rPr lang="da-DK" err="1"/>
              <a:t>be</a:t>
            </a:r>
            <a:r>
              <a:rPr lang="da-DK"/>
              <a:t> </a:t>
            </a:r>
            <a:r>
              <a:rPr lang="da-DK" err="1"/>
              <a:t>able</a:t>
            </a:r>
            <a:r>
              <a:rPr lang="da-DK"/>
              <a:t> to do?</a:t>
            </a:r>
            <a:endParaRPr lang="da-DK">
              <a:cs typeface="Calibri"/>
            </a:endParaRPr>
          </a:p>
          <a:p>
            <a:pPr lvl="1"/>
            <a:r>
              <a:rPr lang="da-DK" err="1"/>
              <a:t>Self</a:t>
            </a:r>
            <a:r>
              <a:rPr lang="da-DK"/>
              <a:t> </a:t>
            </a:r>
            <a:r>
              <a:rPr lang="da-DK" err="1"/>
              <a:t>evaluation</a:t>
            </a:r>
            <a:r>
              <a:rPr lang="da-DK"/>
              <a:t> at the end for the </a:t>
            </a:r>
            <a:r>
              <a:rPr lang="da-DK" err="1"/>
              <a:t>audience</a:t>
            </a:r>
            <a:r>
              <a:rPr lang="da-DK"/>
              <a:t> </a:t>
            </a:r>
            <a:endParaRPr lang="da-DK">
              <a:cs typeface="Calibri"/>
            </a:endParaRPr>
          </a:p>
          <a:p>
            <a:pPr marL="457200" lvl="1" indent="0">
              <a:buNone/>
            </a:pPr>
            <a:endParaRPr lang="da-DK"/>
          </a:p>
          <a:p>
            <a:pPr marL="457200" lvl="1" indent="0">
              <a:buNone/>
            </a:pPr>
            <a:r>
              <a:rPr lang="da-DK" i="1" err="1"/>
              <a:t>Some</a:t>
            </a:r>
            <a:r>
              <a:rPr lang="da-DK" i="1"/>
              <a:t> problems </a:t>
            </a:r>
            <a:r>
              <a:rPr lang="da-DK" i="1" err="1"/>
              <a:t>can</a:t>
            </a:r>
            <a:r>
              <a:rPr lang="da-DK" i="1"/>
              <a:t> </a:t>
            </a:r>
            <a:r>
              <a:rPr lang="da-DK" i="1" err="1"/>
              <a:t>be</a:t>
            </a:r>
            <a:r>
              <a:rPr lang="da-DK" i="1"/>
              <a:t> </a:t>
            </a:r>
            <a:r>
              <a:rPr lang="da-DK" i="1" err="1"/>
              <a:t>prepared</a:t>
            </a:r>
            <a:r>
              <a:rPr lang="da-DK" i="1"/>
              <a:t> </a:t>
            </a:r>
            <a:endParaRPr lang="da-DK" i="1">
              <a:cs typeface="Calibri"/>
            </a:endParaRPr>
          </a:p>
          <a:p>
            <a:pPr marL="457200" lvl="1" indent="0">
              <a:buNone/>
            </a:pPr>
            <a:r>
              <a:rPr lang="da-DK" i="1" err="1"/>
              <a:t>Beware</a:t>
            </a:r>
            <a:r>
              <a:rPr lang="da-DK" i="1"/>
              <a:t>: </a:t>
            </a:r>
            <a:r>
              <a:rPr lang="da-DK" i="1" err="1"/>
              <a:t>no</a:t>
            </a:r>
            <a:r>
              <a:rPr lang="da-DK" i="1"/>
              <a:t> </a:t>
            </a:r>
            <a:r>
              <a:rPr lang="da-DK" i="1" err="1"/>
              <a:t>attacks</a:t>
            </a:r>
            <a:r>
              <a:rPr lang="da-DK" i="1"/>
              <a:t>!</a:t>
            </a:r>
            <a:endParaRPr lang="da-DK" i="1">
              <a:cs typeface="Calibri"/>
            </a:endParaRPr>
          </a:p>
          <a:p>
            <a:pPr marL="457200" lvl="1" indent="0">
              <a:buNone/>
            </a:pPr>
            <a:endParaRPr lang="da-DK" i="1"/>
          </a:p>
        </p:txBody>
      </p:sp>
    </p:spTree>
    <p:extLst>
      <p:ext uri="{BB962C8B-B14F-4D97-AF65-F5344CB8AC3E}">
        <p14:creationId xmlns:p14="http://schemas.microsoft.com/office/powerpoint/2010/main" val="3851978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a:t>Part 4 –</a:t>
            </a:r>
            <a:br>
              <a:rPr lang="da-DK">
                <a:cs typeface="Calibri Light"/>
              </a:rPr>
            </a:br>
            <a:r>
              <a:rPr lang="da-DK" err="1"/>
              <a:t>Making</a:t>
            </a:r>
            <a:r>
              <a:rPr lang="da-DK"/>
              <a:t> the ”</a:t>
            </a:r>
            <a:r>
              <a:rPr lang="da-DK" err="1"/>
              <a:t>pitch</a:t>
            </a:r>
            <a:r>
              <a:rPr lang="da-DK"/>
              <a:t>”</a:t>
            </a:r>
            <a:r>
              <a:rPr lang="da-DK">
                <a:cs typeface="Calibri Light"/>
              </a:rPr>
              <a:t> for DDI</a:t>
            </a:r>
            <a:endParaRPr lang="da-DK"/>
          </a:p>
        </p:txBody>
      </p:sp>
      <p:sp>
        <p:nvSpPr>
          <p:cNvPr id="3" name="Pladsholder til indhold 2"/>
          <p:cNvSpPr>
            <a:spLocks noGrp="1"/>
          </p:cNvSpPr>
          <p:nvPr>
            <p:ph idx="1"/>
          </p:nvPr>
        </p:nvSpPr>
        <p:spPr/>
        <p:txBody>
          <a:bodyPr vert="horz" lIns="91440" tIns="45720" rIns="91440" bIns="45720" rtlCol="0" anchor="t">
            <a:normAutofit/>
          </a:bodyPr>
          <a:lstStyle/>
          <a:p>
            <a:r>
              <a:rPr lang="da-DK" err="1"/>
              <a:t>Don't</a:t>
            </a:r>
            <a:r>
              <a:rPr lang="da-DK"/>
              <a:t> </a:t>
            </a:r>
            <a:r>
              <a:rPr lang="da-DK" err="1"/>
              <a:t>focus</a:t>
            </a:r>
            <a:r>
              <a:rPr lang="da-DK"/>
              <a:t> on </a:t>
            </a:r>
            <a:r>
              <a:rPr lang="da-DK" err="1"/>
              <a:t>their</a:t>
            </a:r>
            <a:r>
              <a:rPr lang="da-DK"/>
              <a:t> problems as "problems"</a:t>
            </a:r>
            <a:endParaRPr lang="en-US"/>
          </a:p>
          <a:p>
            <a:r>
              <a:rPr lang="da-DK"/>
              <a:t>Focus on the </a:t>
            </a:r>
            <a:r>
              <a:rPr lang="da-DK" err="1"/>
              <a:t>changes</a:t>
            </a:r>
            <a:r>
              <a:rPr lang="da-DK"/>
              <a:t>/</a:t>
            </a:r>
            <a:r>
              <a:rPr lang="da-DK" err="1"/>
              <a:t>enhancements</a:t>
            </a:r>
            <a:r>
              <a:rPr lang="da-DK"/>
              <a:t> </a:t>
            </a:r>
            <a:r>
              <a:rPr lang="da-DK" err="1"/>
              <a:t>they</a:t>
            </a:r>
            <a:r>
              <a:rPr lang="da-DK"/>
              <a:t> </a:t>
            </a:r>
            <a:r>
              <a:rPr lang="da-DK" err="1"/>
              <a:t>want</a:t>
            </a:r>
            <a:r>
              <a:rPr lang="da-DK"/>
              <a:t> to </a:t>
            </a:r>
            <a:r>
              <a:rPr lang="da-DK" err="1"/>
              <a:t>make</a:t>
            </a:r>
            <a:endParaRPr lang="da-DK">
              <a:cs typeface="Calibri"/>
            </a:endParaRPr>
          </a:p>
          <a:p>
            <a:r>
              <a:rPr lang="da-DK" err="1"/>
              <a:t>Use</a:t>
            </a:r>
            <a:r>
              <a:rPr lang="da-DK"/>
              <a:t> terms of the </a:t>
            </a:r>
            <a:r>
              <a:rPr lang="da-DK" err="1"/>
              <a:t>organization</a:t>
            </a:r>
            <a:r>
              <a:rPr lang="da-DK"/>
              <a:t> or </a:t>
            </a:r>
            <a:r>
              <a:rPr lang="da-DK" err="1"/>
              <a:t>user</a:t>
            </a:r>
            <a:r>
              <a:rPr lang="da-DK"/>
              <a:t> </a:t>
            </a:r>
            <a:r>
              <a:rPr lang="da-DK" err="1"/>
              <a:t>group</a:t>
            </a:r>
            <a:r>
              <a:rPr lang="da-DK"/>
              <a:t>, speak </a:t>
            </a:r>
            <a:r>
              <a:rPr lang="da-DK" err="1"/>
              <a:t>their</a:t>
            </a:r>
            <a:r>
              <a:rPr lang="da-DK"/>
              <a:t> </a:t>
            </a:r>
            <a:r>
              <a:rPr lang="da-DK" err="1"/>
              <a:t>language</a:t>
            </a:r>
            <a:endParaRPr lang="da-DK">
              <a:cs typeface="Calibri"/>
            </a:endParaRPr>
          </a:p>
          <a:p>
            <a:r>
              <a:rPr lang="da-DK" err="1"/>
              <a:t>Trainer</a:t>
            </a:r>
            <a:r>
              <a:rPr lang="da-DK"/>
              <a:t> </a:t>
            </a:r>
            <a:r>
              <a:rPr lang="da-DK" err="1"/>
              <a:t>should</a:t>
            </a:r>
            <a:r>
              <a:rPr lang="da-DK"/>
              <a:t> </a:t>
            </a:r>
            <a:r>
              <a:rPr lang="da-DK" err="1"/>
              <a:t>aim</a:t>
            </a:r>
            <a:r>
              <a:rPr lang="da-DK"/>
              <a:t> to </a:t>
            </a:r>
            <a:r>
              <a:rPr lang="da-DK" err="1"/>
              <a:t>translate</a:t>
            </a:r>
            <a:r>
              <a:rPr lang="da-DK"/>
              <a:t> and provide </a:t>
            </a:r>
            <a:r>
              <a:rPr lang="da-DK" err="1"/>
              <a:t>equivalent</a:t>
            </a:r>
            <a:r>
              <a:rPr lang="da-DK"/>
              <a:t> DDI terms</a:t>
            </a:r>
            <a:endParaRPr lang="da-DK">
              <a:cs typeface="Calibri"/>
            </a:endParaRPr>
          </a:p>
          <a:p>
            <a:r>
              <a:rPr lang="da-DK">
                <a:cs typeface="Calibri"/>
              </a:rPr>
              <a:t>Highlight business/</a:t>
            </a:r>
            <a:r>
              <a:rPr lang="da-DK" err="1">
                <a:cs typeface="Calibri"/>
              </a:rPr>
              <a:t>use</a:t>
            </a:r>
            <a:r>
              <a:rPr lang="da-DK">
                <a:cs typeface="Calibri"/>
              </a:rPr>
              <a:t> cases and </a:t>
            </a:r>
            <a:r>
              <a:rPr lang="da-DK" err="1">
                <a:cs typeface="Calibri"/>
              </a:rPr>
              <a:t>examples</a:t>
            </a:r>
            <a:r>
              <a:rPr lang="da-DK">
                <a:cs typeface="Calibri"/>
              </a:rPr>
              <a:t> </a:t>
            </a:r>
            <a:r>
              <a:rPr lang="da-DK" err="1">
                <a:cs typeface="Calibri"/>
              </a:rPr>
              <a:t>whenever</a:t>
            </a:r>
            <a:r>
              <a:rPr lang="da-DK">
                <a:cs typeface="Calibri"/>
              </a:rPr>
              <a:t> </a:t>
            </a:r>
            <a:r>
              <a:rPr lang="da-DK" err="1">
                <a:cs typeface="Calibri"/>
              </a:rPr>
              <a:t>possible</a:t>
            </a:r>
            <a:r>
              <a:rPr lang="da-DK">
                <a:cs typeface="Calibri"/>
              </a:rPr>
              <a:t> to </a:t>
            </a:r>
            <a:r>
              <a:rPr lang="da-DK" err="1">
                <a:cs typeface="Calibri"/>
              </a:rPr>
              <a:t>clarify</a:t>
            </a:r>
            <a:endParaRPr lang="da-DK">
              <a:cs typeface="Calibri"/>
            </a:endParaRPr>
          </a:p>
          <a:p>
            <a:endParaRPr lang="da-DK">
              <a:cs typeface="Calibri"/>
            </a:endParaRPr>
          </a:p>
          <a:p>
            <a:endParaRPr lang="da-DK">
              <a:cs typeface="Calibri"/>
            </a:endParaRPr>
          </a:p>
        </p:txBody>
      </p:sp>
    </p:spTree>
    <p:extLst>
      <p:ext uri="{BB962C8B-B14F-4D97-AF65-F5344CB8AC3E}">
        <p14:creationId xmlns:p14="http://schemas.microsoft.com/office/powerpoint/2010/main" val="4026187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err="1"/>
              <a:t>Other</a:t>
            </a:r>
            <a:r>
              <a:rPr lang="da-DK"/>
              <a:t> </a:t>
            </a:r>
            <a:r>
              <a:rPr lang="da-DK" err="1"/>
              <a:t>Considerations</a:t>
            </a:r>
            <a:endParaRPr lang="da-DK" err="1">
              <a:cs typeface="Calibri Light"/>
            </a:endParaRPr>
          </a:p>
        </p:txBody>
      </p:sp>
      <p:sp>
        <p:nvSpPr>
          <p:cNvPr id="3" name="Pladsholder til indhold 2"/>
          <p:cNvSpPr>
            <a:spLocks noGrp="1"/>
          </p:cNvSpPr>
          <p:nvPr>
            <p:ph idx="1"/>
          </p:nvPr>
        </p:nvSpPr>
        <p:spPr/>
        <p:txBody>
          <a:bodyPr vert="horz" lIns="91440" tIns="45720" rIns="91440" bIns="45720" rtlCol="0" anchor="t">
            <a:normAutofit/>
          </a:bodyPr>
          <a:lstStyle/>
          <a:p>
            <a:r>
              <a:rPr lang="da-DK"/>
              <a:t>How to approach the topic of tools</a:t>
            </a:r>
          </a:p>
          <a:p>
            <a:pPr lvl="1"/>
            <a:r>
              <a:rPr lang="da-DK">
                <a:cs typeface="Calibri"/>
              </a:rPr>
              <a:t>Is the organization looking for recommendations?</a:t>
            </a:r>
          </a:p>
          <a:p>
            <a:pPr lvl="1"/>
            <a:r>
              <a:rPr lang="da-DK">
                <a:cs typeface="Calibri"/>
              </a:rPr>
              <a:t>How </a:t>
            </a:r>
            <a:r>
              <a:rPr lang="da-DK" err="1">
                <a:cs typeface="Calibri"/>
              </a:rPr>
              <a:t>comfortable</a:t>
            </a:r>
            <a:r>
              <a:rPr lang="da-DK">
                <a:cs typeface="Calibri"/>
              </a:rPr>
              <a:t> </a:t>
            </a:r>
            <a:r>
              <a:rPr lang="da-DK" err="1">
                <a:cs typeface="Calibri"/>
              </a:rPr>
              <a:t>are</a:t>
            </a:r>
            <a:r>
              <a:rPr lang="da-DK">
                <a:cs typeface="Calibri"/>
              </a:rPr>
              <a:t> </a:t>
            </a:r>
            <a:r>
              <a:rPr lang="da-DK" err="1">
                <a:cs typeface="Calibri"/>
              </a:rPr>
              <a:t>you</a:t>
            </a:r>
            <a:r>
              <a:rPr lang="da-DK">
                <a:cs typeface="Calibri"/>
              </a:rPr>
              <a:t> with the </a:t>
            </a:r>
            <a:r>
              <a:rPr lang="da-DK" err="1">
                <a:cs typeface="Calibri"/>
              </a:rPr>
              <a:t>tools</a:t>
            </a:r>
            <a:r>
              <a:rPr lang="da-DK">
                <a:cs typeface="Calibri"/>
              </a:rPr>
              <a:t>? (</a:t>
            </a:r>
            <a:r>
              <a:rPr lang="da-DK" err="1">
                <a:cs typeface="Calibri"/>
              </a:rPr>
              <a:t>recommending</a:t>
            </a:r>
            <a:r>
              <a:rPr lang="da-DK">
                <a:cs typeface="Calibri"/>
              </a:rPr>
              <a:t> </a:t>
            </a:r>
            <a:r>
              <a:rPr lang="da-DK" err="1">
                <a:cs typeface="Calibri"/>
              </a:rPr>
              <a:t>them</a:t>
            </a:r>
            <a:r>
              <a:rPr lang="da-DK">
                <a:cs typeface="Calibri"/>
              </a:rPr>
              <a:t>, </a:t>
            </a:r>
            <a:r>
              <a:rPr lang="da-DK" err="1">
                <a:cs typeface="Calibri"/>
              </a:rPr>
              <a:t>can</a:t>
            </a:r>
            <a:r>
              <a:rPr lang="da-DK">
                <a:cs typeface="Calibri"/>
              </a:rPr>
              <a:t> </a:t>
            </a:r>
            <a:r>
              <a:rPr lang="da-DK" err="1">
                <a:cs typeface="Calibri"/>
              </a:rPr>
              <a:t>you</a:t>
            </a:r>
            <a:r>
              <a:rPr lang="da-DK">
                <a:cs typeface="Calibri"/>
              </a:rPr>
              <a:t>? Have </a:t>
            </a:r>
            <a:r>
              <a:rPr lang="da-DK" err="1">
                <a:cs typeface="Calibri"/>
              </a:rPr>
              <a:t>you</a:t>
            </a:r>
            <a:r>
              <a:rPr lang="da-DK">
                <a:cs typeface="Calibri"/>
              </a:rPr>
              <a:t> </a:t>
            </a:r>
            <a:r>
              <a:rPr lang="da-DK" err="1">
                <a:cs typeface="Calibri"/>
              </a:rPr>
              <a:t>worked</a:t>
            </a:r>
            <a:r>
              <a:rPr lang="da-DK">
                <a:cs typeface="Calibri"/>
              </a:rPr>
              <a:t> with the </a:t>
            </a:r>
            <a:r>
              <a:rPr lang="da-DK" err="1">
                <a:cs typeface="Calibri"/>
              </a:rPr>
              <a:t>tool</a:t>
            </a:r>
            <a:r>
              <a:rPr lang="da-DK">
                <a:cs typeface="Calibri"/>
              </a:rPr>
              <a:t>?)</a:t>
            </a:r>
            <a:endParaRPr lang="da-DK" err="1">
              <a:cs typeface="Calibri"/>
            </a:endParaRPr>
          </a:p>
          <a:p>
            <a:pPr lvl="1"/>
            <a:r>
              <a:rPr lang="da-DK">
                <a:cs typeface="Calibri"/>
              </a:rPr>
              <a:t>May suggest </a:t>
            </a:r>
            <a:r>
              <a:rPr lang="da-DK" err="1">
                <a:cs typeface="Calibri"/>
              </a:rPr>
              <a:t>some</a:t>
            </a:r>
            <a:r>
              <a:rPr lang="da-DK">
                <a:cs typeface="Calibri"/>
              </a:rPr>
              <a:t> </a:t>
            </a:r>
            <a:r>
              <a:rPr lang="da-DK" err="1">
                <a:cs typeface="Calibri"/>
              </a:rPr>
              <a:t>tools</a:t>
            </a:r>
            <a:r>
              <a:rPr lang="da-DK">
                <a:cs typeface="Calibri"/>
              </a:rPr>
              <a:t> and provide </a:t>
            </a:r>
            <a:r>
              <a:rPr lang="da-DK" err="1">
                <a:cs typeface="Calibri"/>
              </a:rPr>
              <a:t>contact</a:t>
            </a:r>
            <a:r>
              <a:rPr lang="da-DK">
                <a:cs typeface="Calibri"/>
              </a:rPr>
              <a:t> information for </a:t>
            </a:r>
            <a:r>
              <a:rPr lang="da-DK" err="1">
                <a:cs typeface="Calibri"/>
              </a:rPr>
              <a:t>others</a:t>
            </a:r>
            <a:r>
              <a:rPr lang="da-DK">
                <a:cs typeface="Calibri"/>
              </a:rPr>
              <a:t> </a:t>
            </a:r>
            <a:r>
              <a:rPr lang="da-DK" err="1">
                <a:cs typeface="Calibri"/>
              </a:rPr>
              <a:t>who</a:t>
            </a:r>
            <a:r>
              <a:rPr lang="da-DK">
                <a:cs typeface="Calibri"/>
              </a:rPr>
              <a:t> have more </a:t>
            </a:r>
            <a:r>
              <a:rPr lang="da-DK" err="1">
                <a:cs typeface="Calibri"/>
              </a:rPr>
              <a:t>familiarity</a:t>
            </a:r>
            <a:r>
              <a:rPr lang="da-DK">
                <a:cs typeface="Calibri"/>
              </a:rPr>
              <a:t> (</a:t>
            </a:r>
            <a:r>
              <a:rPr lang="da-DK" err="1">
                <a:cs typeface="Calibri"/>
              </a:rPr>
              <a:t>e.g</a:t>
            </a:r>
            <a:r>
              <a:rPr lang="da-DK">
                <a:cs typeface="Calibri"/>
              </a:rPr>
              <a:t>. Adopter, Developer, etc.)</a:t>
            </a:r>
            <a:endParaRPr lang="da-DK"/>
          </a:p>
          <a:p>
            <a:r>
              <a:rPr lang="da-DK">
                <a:cs typeface="Calibri"/>
              </a:rPr>
              <a:t>Balancing the need for </a:t>
            </a:r>
            <a:r>
              <a:rPr lang="da-DK" err="1">
                <a:cs typeface="Calibri"/>
              </a:rPr>
              <a:t>development</a:t>
            </a:r>
            <a:r>
              <a:rPr lang="da-DK">
                <a:cs typeface="Calibri"/>
              </a:rPr>
              <a:t> of DDI processes and in-house solutions (</a:t>
            </a:r>
            <a:r>
              <a:rPr lang="da-DK" err="1">
                <a:cs typeface="Calibri"/>
              </a:rPr>
              <a:t>deep</a:t>
            </a:r>
            <a:r>
              <a:rPr lang="da-DK">
                <a:cs typeface="Calibri"/>
              </a:rPr>
              <a:t> </a:t>
            </a:r>
            <a:r>
              <a:rPr lang="da-DK" err="1">
                <a:cs typeface="Calibri"/>
              </a:rPr>
              <a:t>dive</a:t>
            </a:r>
            <a:r>
              <a:rPr lang="da-DK">
                <a:cs typeface="Calibri"/>
              </a:rPr>
              <a:t> </a:t>
            </a:r>
            <a:r>
              <a:rPr lang="da-DK" err="1">
                <a:cs typeface="Calibri"/>
              </a:rPr>
              <a:t>into</a:t>
            </a:r>
            <a:r>
              <a:rPr lang="da-DK">
                <a:cs typeface="Calibri"/>
              </a:rPr>
              <a:t> DDI) versus </a:t>
            </a:r>
            <a:r>
              <a:rPr lang="da-DK" err="1">
                <a:cs typeface="Calibri"/>
              </a:rPr>
              <a:t>introducing</a:t>
            </a:r>
            <a:r>
              <a:rPr lang="da-DK">
                <a:cs typeface="Calibri"/>
              </a:rPr>
              <a:t> </a:t>
            </a:r>
            <a:r>
              <a:rPr lang="da-DK" err="1">
                <a:cs typeface="Calibri"/>
              </a:rPr>
              <a:t>benefits</a:t>
            </a:r>
            <a:r>
              <a:rPr lang="da-DK">
                <a:cs typeface="Calibri"/>
              </a:rPr>
              <a:t> and </a:t>
            </a:r>
            <a:r>
              <a:rPr lang="da-DK" err="1">
                <a:cs typeface="Calibri"/>
              </a:rPr>
              <a:t>tools</a:t>
            </a:r>
            <a:r>
              <a:rPr lang="da-DK">
                <a:cs typeface="Calibri"/>
              </a:rPr>
              <a:t> (overview of DDI and </a:t>
            </a:r>
            <a:r>
              <a:rPr lang="da-DK" err="1">
                <a:cs typeface="Calibri"/>
              </a:rPr>
              <a:t>tools</a:t>
            </a:r>
            <a:r>
              <a:rPr lang="da-DK">
                <a:cs typeface="Calibri"/>
              </a:rPr>
              <a:t>)</a:t>
            </a:r>
            <a:endParaRPr lang="da-DK"/>
          </a:p>
          <a:p>
            <a:pPr lvl="1"/>
            <a:r>
              <a:rPr lang="da-DK">
                <a:cs typeface="Calibri"/>
              </a:rPr>
              <a:t>Requires consideration of resources</a:t>
            </a:r>
          </a:p>
          <a:p>
            <a:pPr lvl="1"/>
            <a:r>
              <a:rPr lang="da-DK">
                <a:cs typeface="Calibri"/>
              </a:rPr>
              <a:t>Short term vs. Longterm </a:t>
            </a:r>
            <a:r>
              <a:rPr lang="da-DK" err="1">
                <a:cs typeface="Calibri"/>
              </a:rPr>
              <a:t>costs</a:t>
            </a:r>
          </a:p>
          <a:p>
            <a:pPr lvl="1"/>
            <a:r>
              <a:rPr lang="da-DK" err="1">
                <a:cs typeface="Calibri"/>
              </a:rPr>
              <a:t>Role</a:t>
            </a:r>
            <a:r>
              <a:rPr lang="da-DK">
                <a:cs typeface="Calibri"/>
              </a:rPr>
              <a:t> of the DDI Trainer </a:t>
            </a:r>
            <a:r>
              <a:rPr lang="da-DK">
                <a:solidFill>
                  <a:srgbClr val="FF0000"/>
                </a:solidFill>
                <a:cs typeface="Calibri"/>
              </a:rPr>
              <a:t> </a:t>
            </a:r>
            <a:endParaRPr lang="da-DK">
              <a:solidFill>
                <a:srgbClr val="000000"/>
              </a:solidFill>
              <a:cs typeface="Calibri"/>
            </a:endParaRPr>
          </a:p>
          <a:p>
            <a:endParaRPr lang="da-DK"/>
          </a:p>
          <a:p>
            <a:endParaRPr lang="da-DK"/>
          </a:p>
        </p:txBody>
      </p:sp>
    </p:spTree>
    <p:extLst>
      <p:ext uri="{BB962C8B-B14F-4D97-AF65-F5344CB8AC3E}">
        <p14:creationId xmlns:p14="http://schemas.microsoft.com/office/powerpoint/2010/main" val="140123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FA50E-2B9D-C149-9D92-EF2427567D87}"/>
              </a:ext>
            </a:extLst>
          </p:cNvPr>
          <p:cNvSpPr>
            <a:spLocks noGrp="1"/>
          </p:cNvSpPr>
          <p:nvPr>
            <p:ph type="title"/>
          </p:nvPr>
        </p:nvSpPr>
        <p:spPr/>
        <p:txBody>
          <a:bodyPr>
            <a:normAutofit/>
          </a:bodyPr>
          <a:lstStyle/>
          <a:p>
            <a:r>
              <a:rPr lang="en-US"/>
              <a:t>DDI Training Guide: Overview</a:t>
            </a:r>
          </a:p>
        </p:txBody>
      </p:sp>
      <p:sp>
        <p:nvSpPr>
          <p:cNvPr id="3" name="Content Placeholder 2">
            <a:extLst>
              <a:ext uri="{FF2B5EF4-FFF2-40B4-BE49-F238E27FC236}">
                <a16:creationId xmlns:a16="http://schemas.microsoft.com/office/drawing/2014/main" id="{A995D041-63EF-0D4D-9312-5E10E51FA2C4}"/>
              </a:ext>
            </a:extLst>
          </p:cNvPr>
          <p:cNvSpPr>
            <a:spLocks noGrp="1"/>
          </p:cNvSpPr>
          <p:nvPr>
            <p:ph idx="1"/>
          </p:nvPr>
        </p:nvSpPr>
        <p:spPr/>
        <p:txBody>
          <a:bodyPr vert="horz" lIns="91440" tIns="45720" rIns="91440" bIns="45720" rtlCol="0" anchor="t">
            <a:normAutofit/>
          </a:bodyPr>
          <a:lstStyle/>
          <a:p>
            <a:pPr marL="0" indent="0">
              <a:buNone/>
            </a:pPr>
            <a:r>
              <a:rPr lang="en-US">
                <a:hlinkClick r:id="rId3" action="ppaction://hlinksldjump"/>
              </a:rPr>
              <a:t>Part 1 </a:t>
            </a:r>
            <a:r>
              <a:rPr lang="en-US"/>
              <a:t>– Guide to</a:t>
            </a:r>
            <a:r>
              <a:rPr lang="en-US">
                <a:cs typeface="Calibri"/>
              </a:rPr>
              <a:t> training materials and DDI Training Library</a:t>
            </a:r>
            <a:endParaRPr lang="en-US"/>
          </a:p>
          <a:p>
            <a:pPr marL="0" indent="0">
              <a:buNone/>
            </a:pPr>
            <a:r>
              <a:rPr lang="en-US">
                <a:hlinkClick r:id="rId4" action="ppaction://hlinksldjump"/>
              </a:rPr>
              <a:t>Part 2 </a:t>
            </a:r>
            <a:r>
              <a:rPr lang="en-US"/>
              <a:t>– Style guidelines for DDI Training Library materials</a:t>
            </a:r>
            <a:endParaRPr lang="en-US">
              <a:cs typeface="Calibri"/>
            </a:endParaRPr>
          </a:p>
          <a:p>
            <a:pPr marL="0" indent="0">
              <a:buNone/>
            </a:pPr>
            <a:r>
              <a:rPr lang="en-US">
                <a:hlinkClick r:id="rId5" action="ppaction://hlinksldjump"/>
              </a:rPr>
              <a:t>Part 3 </a:t>
            </a:r>
            <a:r>
              <a:rPr lang="en-US"/>
              <a:t>– Delivering training by audience type</a:t>
            </a:r>
            <a:endParaRPr lang="en-US">
              <a:cs typeface="Calibri"/>
            </a:endParaRPr>
          </a:p>
          <a:p>
            <a:pPr marL="0" indent="0">
              <a:buNone/>
            </a:pPr>
            <a:r>
              <a:rPr lang="en-US">
                <a:hlinkClick r:id="rId6" action="ppaction://hlinksldjump"/>
              </a:rPr>
              <a:t>Part 4 </a:t>
            </a:r>
            <a:r>
              <a:rPr lang="en-US"/>
              <a:t>– “Pitch” for DDI – making a case for why it’s needed</a:t>
            </a:r>
          </a:p>
          <a:p>
            <a:pPr marL="0" indent="0">
              <a:buNone/>
            </a:pPr>
            <a:endParaRPr lang="en-US"/>
          </a:p>
          <a:p>
            <a:endParaRPr lang="en-US"/>
          </a:p>
        </p:txBody>
      </p:sp>
    </p:spTree>
    <p:extLst>
      <p:ext uri="{BB962C8B-B14F-4D97-AF65-F5344CB8AC3E}">
        <p14:creationId xmlns:p14="http://schemas.microsoft.com/office/powerpoint/2010/main" val="320799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32C2D-5947-2041-BB6F-DDC31CFE6CCF}"/>
              </a:ext>
            </a:extLst>
          </p:cNvPr>
          <p:cNvSpPr>
            <a:spLocks noGrp="1"/>
          </p:cNvSpPr>
          <p:nvPr>
            <p:ph type="title"/>
          </p:nvPr>
        </p:nvSpPr>
        <p:spPr/>
        <p:txBody>
          <a:bodyPr>
            <a:normAutofit/>
          </a:bodyPr>
          <a:lstStyle/>
          <a:p>
            <a:r>
              <a:rPr lang="en-US"/>
              <a:t>Part 1 –</a:t>
            </a:r>
            <a:br>
              <a:rPr lang="en-US">
                <a:cs typeface="Calibri Light"/>
              </a:rPr>
            </a:br>
            <a:r>
              <a:rPr lang="en-US"/>
              <a:t> Training</a:t>
            </a:r>
            <a:r>
              <a:rPr lang="en-US">
                <a:cs typeface="Calibri Light"/>
              </a:rPr>
              <a:t> Materials</a:t>
            </a:r>
            <a:endParaRPr lang="en-US"/>
          </a:p>
        </p:txBody>
      </p:sp>
      <p:sp>
        <p:nvSpPr>
          <p:cNvPr id="3" name="Content Placeholder 2">
            <a:extLst>
              <a:ext uri="{FF2B5EF4-FFF2-40B4-BE49-F238E27FC236}">
                <a16:creationId xmlns:a16="http://schemas.microsoft.com/office/drawing/2014/main" id="{59873E35-9558-9741-9F87-A6A38FC5DCB1}"/>
              </a:ext>
            </a:extLst>
          </p:cNvPr>
          <p:cNvSpPr>
            <a:spLocks noGrp="1"/>
          </p:cNvSpPr>
          <p:nvPr>
            <p:ph idx="1"/>
          </p:nvPr>
        </p:nvSpPr>
        <p:spPr/>
        <p:txBody>
          <a:bodyPr vert="horz" lIns="91440" tIns="45720" rIns="91440" bIns="45720" rtlCol="0" anchor="t">
            <a:normAutofit/>
          </a:bodyPr>
          <a:lstStyle/>
          <a:p>
            <a:r>
              <a:rPr lang="en-US"/>
              <a:t>Training materials are designed to be modular, content can be added/removed, re-ordered</a:t>
            </a:r>
            <a:r>
              <a:rPr lang="en-US">
                <a:cs typeface="Calibri"/>
              </a:rPr>
              <a:t>,  restructured, etc. </a:t>
            </a:r>
          </a:p>
          <a:p>
            <a:r>
              <a:rPr lang="en-US"/>
              <a:t>Finding training materials by naming/tagging system that is defined by purpose and audience</a:t>
            </a:r>
            <a:endParaRPr lang="en-US">
              <a:cs typeface="Calibri"/>
            </a:endParaRPr>
          </a:p>
          <a:p>
            <a:pPr lvl="1"/>
            <a:r>
              <a:rPr lang="en-US"/>
              <a:t> Tag/labels to attach to training materials in Confluence </a:t>
            </a:r>
            <a:endParaRPr lang="en-US">
              <a:cs typeface="Calibri"/>
            </a:endParaRPr>
          </a:p>
          <a:p>
            <a:r>
              <a:rPr lang="en-US"/>
              <a:t>Goal is to build up DDI Training Library where new trainers can go and develop their own training</a:t>
            </a:r>
            <a:endParaRPr lang="en-US">
              <a:cs typeface="Calibri"/>
            </a:endParaRPr>
          </a:p>
          <a:p>
            <a:r>
              <a:rPr lang="en-US" b="1" u="sng"/>
              <a:t>Tip</a:t>
            </a:r>
            <a:r>
              <a:rPr lang="en-US"/>
              <a:t> for developing training materials to be modular: </a:t>
            </a:r>
            <a:endParaRPr lang="en-US">
              <a:cs typeface="Calibri"/>
            </a:endParaRPr>
          </a:p>
          <a:p>
            <a:pPr lvl="1"/>
            <a:r>
              <a:rPr lang="en-US"/>
              <a:t>When building training materials keep in mind that each slide (or set of slides) should have a specific goal – this will help you convey your message</a:t>
            </a:r>
            <a:r>
              <a:rPr lang="en-US">
                <a:cs typeface="Calibri"/>
              </a:rPr>
              <a:t> and make it easy for others to reuse!</a:t>
            </a:r>
          </a:p>
          <a:p>
            <a:pPr marL="0" indent="0">
              <a:buNone/>
            </a:pPr>
            <a:endParaRPr lang="en-US">
              <a:cs typeface="Calibri"/>
            </a:endParaRPr>
          </a:p>
          <a:p>
            <a:endParaRPr lang="en-US"/>
          </a:p>
          <a:p>
            <a:endParaRPr lang="en-US"/>
          </a:p>
        </p:txBody>
      </p:sp>
    </p:spTree>
    <p:extLst>
      <p:ext uri="{BB962C8B-B14F-4D97-AF65-F5344CB8AC3E}">
        <p14:creationId xmlns:p14="http://schemas.microsoft.com/office/powerpoint/2010/main" val="3798660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A57D8-D8D3-4563-9783-FF1ED14802A0}"/>
              </a:ext>
            </a:extLst>
          </p:cNvPr>
          <p:cNvSpPr>
            <a:spLocks noGrp="1"/>
          </p:cNvSpPr>
          <p:nvPr>
            <p:ph type="title"/>
          </p:nvPr>
        </p:nvSpPr>
        <p:spPr/>
        <p:txBody>
          <a:bodyPr/>
          <a:lstStyle/>
          <a:p>
            <a:r>
              <a:rPr lang="en-US">
                <a:cs typeface="Calibri Light"/>
              </a:rPr>
              <a:t>DDI Training Library </a:t>
            </a:r>
            <a:endParaRPr lang="en-US"/>
          </a:p>
        </p:txBody>
      </p:sp>
      <p:sp>
        <p:nvSpPr>
          <p:cNvPr id="3" name="Content Placeholder 2">
            <a:extLst>
              <a:ext uri="{FF2B5EF4-FFF2-40B4-BE49-F238E27FC236}">
                <a16:creationId xmlns:a16="http://schemas.microsoft.com/office/drawing/2014/main" id="{B3CB0128-3CB2-4656-914F-2513642AA6D7}"/>
              </a:ext>
            </a:extLst>
          </p:cNvPr>
          <p:cNvSpPr>
            <a:spLocks noGrp="1"/>
          </p:cNvSpPr>
          <p:nvPr>
            <p:ph idx="1"/>
          </p:nvPr>
        </p:nvSpPr>
        <p:spPr/>
        <p:txBody>
          <a:bodyPr vert="horz" lIns="91440" tIns="45720" rIns="91440" bIns="45720" rtlCol="0" anchor="t">
            <a:normAutofit fontScale="77500" lnSpcReduction="20000"/>
          </a:bodyPr>
          <a:lstStyle/>
          <a:p>
            <a:r>
              <a:rPr lang="en-US" sz="2800">
                <a:cs typeface="Calibri"/>
              </a:rPr>
              <a:t>DDI Training Library will house the modular training materials, which are open and resuable</a:t>
            </a:r>
          </a:p>
          <a:p>
            <a:r>
              <a:rPr lang="en-US" sz="2800">
                <a:cs typeface="Calibri"/>
              </a:rPr>
              <a:t>DDI Training Library contents:</a:t>
            </a:r>
          </a:p>
          <a:p>
            <a:pPr marL="342900" lvl="1" indent="0">
              <a:buNone/>
            </a:pPr>
            <a:r>
              <a:rPr lang="en-US" sz="2800">
                <a:cs typeface="Calibri"/>
              </a:rPr>
              <a:t>1. High-level overview training</a:t>
            </a:r>
          </a:p>
          <a:p>
            <a:pPr marL="628650" lvl="1" indent="-285750">
              <a:buFont typeface="Wingdings" panose="020B0604020202020204" pitchFamily="34" charset="0"/>
              <a:buChar char="q"/>
            </a:pPr>
            <a:r>
              <a:rPr lang="en-US" sz="2800">
                <a:cs typeface="Calibri"/>
              </a:rPr>
              <a:t>1.1 DDI Basics</a:t>
            </a:r>
          </a:p>
          <a:p>
            <a:pPr marL="342900" lvl="1" indent="0">
              <a:buNone/>
            </a:pPr>
            <a:r>
              <a:rPr lang="en-US" sz="2800">
                <a:cs typeface="Calibri"/>
              </a:rPr>
              <a:t>2. Audience-specific</a:t>
            </a:r>
          </a:p>
          <a:p>
            <a:pPr marL="628650" lvl="1" indent="-285750">
              <a:buFont typeface="Wingdings" panose="020B0604020202020204" pitchFamily="34" charset="0"/>
              <a:buChar char="q"/>
            </a:pPr>
            <a:r>
              <a:rPr lang="en-US" sz="2800">
                <a:cs typeface="Calibri"/>
              </a:rPr>
              <a:t>2.1 Researchers and Research Data Managers</a:t>
            </a:r>
          </a:p>
          <a:p>
            <a:pPr marL="628650" lvl="1" indent="-285750">
              <a:buFont typeface="Wingdings" panose="020B0604020202020204" pitchFamily="34" charset="0"/>
              <a:buChar char="q"/>
            </a:pPr>
            <a:r>
              <a:rPr lang="en-US" sz="2800">
                <a:cs typeface="Calibri"/>
              </a:rPr>
              <a:t>2.2 Funders, Lawyers, Organization Managers</a:t>
            </a:r>
          </a:p>
          <a:p>
            <a:pPr marL="342900" lvl="1" indent="0">
              <a:buNone/>
            </a:pPr>
            <a:r>
              <a:rPr lang="en-US" sz="2800">
                <a:cs typeface="Calibri"/>
              </a:rPr>
              <a:t>2.3...</a:t>
            </a:r>
          </a:p>
          <a:p>
            <a:pPr marL="342900" lvl="1" indent="0">
              <a:buNone/>
            </a:pPr>
            <a:r>
              <a:rPr lang="en-US" sz="2800">
                <a:cs typeface="Calibri"/>
              </a:rPr>
              <a:t>3.  Topic-based</a:t>
            </a:r>
          </a:p>
          <a:p>
            <a:pPr marL="628650" lvl="1" indent="-285750">
              <a:buFont typeface="Wingdings" panose="020B0604020202020204" pitchFamily="34" charset="0"/>
              <a:buChar char="q"/>
            </a:pPr>
            <a:r>
              <a:rPr lang="en-US" sz="2800">
                <a:cs typeface="Calibri"/>
              </a:rPr>
              <a:t>3.1 Variables and variable cascades</a:t>
            </a:r>
          </a:p>
          <a:p>
            <a:pPr marL="628650" lvl="1" indent="-285750">
              <a:buFont typeface="Wingdings" panose="020B0604020202020204" pitchFamily="34" charset="0"/>
              <a:buChar char="q"/>
            </a:pPr>
            <a:r>
              <a:rPr lang="en-US" sz="2800">
                <a:cs typeface="Calibri"/>
              </a:rPr>
              <a:t>3.2 Questions and questionnaires</a:t>
            </a:r>
          </a:p>
          <a:p>
            <a:pPr marL="628650" lvl="1" indent="-285750">
              <a:buFont typeface="Wingdings" panose="020B0604020202020204" pitchFamily="34" charset="0"/>
              <a:buChar char="q"/>
            </a:pPr>
            <a:r>
              <a:rPr lang="en-US" sz="2800">
                <a:cs typeface="Calibri"/>
              </a:rPr>
              <a:t>3.3...</a:t>
            </a:r>
          </a:p>
          <a:p>
            <a:r>
              <a:rPr lang="en-US" sz="2800">
                <a:cs typeface="Calibri"/>
              </a:rPr>
              <a:t>Standardized, consitent training materials using recommended style guide </a:t>
            </a:r>
          </a:p>
          <a:p>
            <a:pPr marL="0" indent="0">
              <a:buNone/>
            </a:pPr>
            <a:endParaRPr lang="en-US">
              <a:cs typeface="Calibri"/>
            </a:endParaRPr>
          </a:p>
          <a:p>
            <a:endParaRPr lang="en-US">
              <a:cs typeface="Calibri"/>
            </a:endParaRPr>
          </a:p>
        </p:txBody>
      </p:sp>
    </p:spTree>
    <p:extLst>
      <p:ext uri="{BB962C8B-B14F-4D97-AF65-F5344CB8AC3E}">
        <p14:creationId xmlns:p14="http://schemas.microsoft.com/office/powerpoint/2010/main" val="3557443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3CCD-5210-7048-90A9-438CAF71C514}"/>
              </a:ext>
            </a:extLst>
          </p:cNvPr>
          <p:cNvSpPr>
            <a:spLocks noGrp="1"/>
          </p:cNvSpPr>
          <p:nvPr>
            <p:ph type="title"/>
          </p:nvPr>
        </p:nvSpPr>
        <p:spPr/>
        <p:txBody>
          <a:bodyPr/>
          <a:lstStyle/>
          <a:p>
            <a:r>
              <a:rPr lang="en-US"/>
              <a:t>Audience Tagging System - Type</a:t>
            </a:r>
          </a:p>
        </p:txBody>
      </p:sp>
      <p:sp>
        <p:nvSpPr>
          <p:cNvPr id="3" name="Content Placeholder 2">
            <a:extLst>
              <a:ext uri="{FF2B5EF4-FFF2-40B4-BE49-F238E27FC236}">
                <a16:creationId xmlns:a16="http://schemas.microsoft.com/office/drawing/2014/main" id="{DDA8ABBB-6246-FF40-981E-544D59FE7577}"/>
              </a:ext>
            </a:extLst>
          </p:cNvPr>
          <p:cNvSpPr>
            <a:spLocks noGrp="1"/>
          </p:cNvSpPr>
          <p:nvPr>
            <p:ph idx="1"/>
          </p:nvPr>
        </p:nvSpPr>
        <p:spPr/>
        <p:txBody>
          <a:bodyPr/>
          <a:lstStyle/>
          <a:p>
            <a:r>
              <a:rPr lang="en-US"/>
              <a:t>Researchers</a:t>
            </a:r>
          </a:p>
          <a:p>
            <a:r>
              <a:rPr lang="en-US"/>
              <a:t>Librarians/Archivists</a:t>
            </a:r>
          </a:p>
          <a:p>
            <a:r>
              <a:rPr lang="en-US"/>
              <a:t>Data Managers</a:t>
            </a:r>
          </a:p>
          <a:p>
            <a:r>
              <a:rPr lang="en-US"/>
              <a:t>Metadata Managers</a:t>
            </a:r>
          </a:p>
          <a:p>
            <a:r>
              <a:rPr lang="en-US"/>
              <a:t>High Level Organizational staff</a:t>
            </a:r>
          </a:p>
          <a:p>
            <a:r>
              <a:rPr lang="en-US"/>
              <a:t>Internal/External Developers</a:t>
            </a:r>
          </a:p>
          <a:p>
            <a:r>
              <a:rPr lang="en-US"/>
              <a:t>Funders</a:t>
            </a:r>
          </a:p>
          <a:p>
            <a:r>
              <a:rPr lang="en-US"/>
              <a:t>Domain Experts</a:t>
            </a:r>
          </a:p>
          <a:p>
            <a:endParaRPr lang="en-US"/>
          </a:p>
        </p:txBody>
      </p:sp>
    </p:spTree>
    <p:extLst>
      <p:ext uri="{BB962C8B-B14F-4D97-AF65-F5344CB8AC3E}">
        <p14:creationId xmlns:p14="http://schemas.microsoft.com/office/powerpoint/2010/main" val="3227282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0AAE9-2E86-4262-B02D-1D1EFA2237A9}"/>
              </a:ext>
            </a:extLst>
          </p:cNvPr>
          <p:cNvSpPr>
            <a:spLocks noGrp="1"/>
          </p:cNvSpPr>
          <p:nvPr>
            <p:ph type="title"/>
          </p:nvPr>
        </p:nvSpPr>
        <p:spPr/>
        <p:txBody>
          <a:bodyPr/>
          <a:lstStyle/>
          <a:p>
            <a:r>
              <a:rPr lang="en-US">
                <a:cs typeface="Calibri Light"/>
              </a:rPr>
              <a:t>Modular Inventory (HL-AS-T)</a:t>
            </a:r>
            <a:endParaRPr lang="en-US"/>
          </a:p>
        </p:txBody>
      </p:sp>
      <p:graphicFrame>
        <p:nvGraphicFramePr>
          <p:cNvPr id="4" name="Table 4">
            <a:extLst>
              <a:ext uri="{FF2B5EF4-FFF2-40B4-BE49-F238E27FC236}">
                <a16:creationId xmlns:a16="http://schemas.microsoft.com/office/drawing/2014/main" id="{F62909CF-780F-406F-B01B-499406721FB4}"/>
              </a:ext>
            </a:extLst>
          </p:cNvPr>
          <p:cNvGraphicFramePr>
            <a:graphicFrameLocks noGrp="1"/>
          </p:cNvGraphicFramePr>
          <p:nvPr>
            <p:ph idx="1"/>
            <p:extLst>
              <p:ext uri="{D42A27DB-BD31-4B8C-83A1-F6EECF244321}">
                <p14:modId xmlns:p14="http://schemas.microsoft.com/office/powerpoint/2010/main" val="983605439"/>
              </p:ext>
            </p:extLst>
          </p:nvPr>
        </p:nvGraphicFramePr>
        <p:xfrm>
          <a:off x="589471" y="1250830"/>
          <a:ext cx="7918561" cy="5349503"/>
        </p:xfrm>
        <a:graphic>
          <a:graphicData uri="http://schemas.openxmlformats.org/drawingml/2006/table">
            <a:tbl>
              <a:tblPr firstRow="1" bandRow="1">
                <a:tableStyleId>{5C22544A-7EE6-4342-B048-85BDC9FD1C3A}</a:tableStyleId>
              </a:tblPr>
              <a:tblGrid>
                <a:gridCol w="2639521">
                  <a:extLst>
                    <a:ext uri="{9D8B030D-6E8A-4147-A177-3AD203B41FA5}">
                      <a16:colId xmlns:a16="http://schemas.microsoft.com/office/drawing/2014/main" val="917172094"/>
                    </a:ext>
                  </a:extLst>
                </a:gridCol>
                <a:gridCol w="4271688">
                  <a:extLst>
                    <a:ext uri="{9D8B030D-6E8A-4147-A177-3AD203B41FA5}">
                      <a16:colId xmlns:a16="http://schemas.microsoft.com/office/drawing/2014/main" val="3307477879"/>
                    </a:ext>
                  </a:extLst>
                </a:gridCol>
                <a:gridCol w="1007352">
                  <a:extLst>
                    <a:ext uri="{9D8B030D-6E8A-4147-A177-3AD203B41FA5}">
                      <a16:colId xmlns:a16="http://schemas.microsoft.com/office/drawing/2014/main" val="2277629867"/>
                    </a:ext>
                  </a:extLst>
                </a:gridCol>
              </a:tblGrid>
              <a:tr h="587375">
                <a:tc>
                  <a:txBody>
                    <a:bodyPr/>
                    <a:lstStyle/>
                    <a:p>
                      <a:pPr>
                        <a:buNone/>
                      </a:pPr>
                      <a:r>
                        <a:rPr lang="en-US"/>
                        <a:t>Training Material</a:t>
                      </a:r>
                    </a:p>
                  </a:txBody>
                  <a:tcPr/>
                </a:tc>
                <a:tc>
                  <a:txBody>
                    <a:bodyPr/>
                    <a:lstStyle/>
                    <a:p>
                      <a:pPr>
                        <a:buNone/>
                      </a:pPr>
                      <a:r>
                        <a:rPr lang="en-US"/>
                        <a:t>Description</a:t>
                      </a:r>
                    </a:p>
                  </a:txBody>
                  <a:tcPr/>
                </a:tc>
                <a:tc>
                  <a:txBody>
                    <a:bodyPr/>
                    <a:lstStyle/>
                    <a:p>
                      <a:pPr lvl="0">
                        <a:buNone/>
                      </a:pPr>
                      <a:r>
                        <a:rPr lang="en-US"/>
                        <a:t>Type </a:t>
                      </a:r>
                    </a:p>
                  </a:txBody>
                  <a:tcPr/>
                </a:tc>
                <a:extLst>
                  <a:ext uri="{0D108BD9-81ED-4DB2-BD59-A6C34878D82A}">
                    <a16:rowId xmlns:a16="http://schemas.microsoft.com/office/drawing/2014/main" val="3159135159"/>
                  </a:ext>
                </a:extLst>
              </a:tr>
              <a:tr h="434716">
                <a:tc>
                  <a:txBody>
                    <a:bodyPr/>
                    <a:lstStyle/>
                    <a:p>
                      <a:pPr>
                        <a:buNone/>
                      </a:pPr>
                      <a:r>
                        <a:rPr lang="en-US"/>
                        <a:t>1.1 DDI Basics 'Generic'</a:t>
                      </a:r>
                    </a:p>
                  </a:txBody>
                  <a:tcPr/>
                </a:tc>
                <a:tc>
                  <a:txBody>
                    <a:bodyPr/>
                    <a:lstStyle/>
                    <a:p>
                      <a:pPr>
                        <a:buNone/>
                      </a:pPr>
                      <a:r>
                        <a:rPr lang="en-US"/>
                        <a:t>What is data? What is metadata? What is standard metadata? What is DDI? </a:t>
                      </a:r>
                    </a:p>
                  </a:txBody>
                  <a:tcPr/>
                </a:tc>
                <a:tc>
                  <a:txBody>
                    <a:bodyPr/>
                    <a:lstStyle/>
                    <a:p>
                      <a:pPr lvl="0">
                        <a:buNone/>
                      </a:pPr>
                      <a:r>
                        <a:rPr lang="en-US"/>
                        <a:t>HL</a:t>
                      </a:r>
                    </a:p>
                  </a:txBody>
                  <a:tcPr/>
                </a:tc>
                <a:extLst>
                  <a:ext uri="{0D108BD9-81ED-4DB2-BD59-A6C34878D82A}">
                    <a16:rowId xmlns:a16="http://schemas.microsoft.com/office/drawing/2014/main" val="1001524946"/>
                  </a:ext>
                </a:extLst>
              </a:tr>
              <a:tr h="434716">
                <a:tc>
                  <a:txBody>
                    <a:bodyPr/>
                    <a:lstStyle/>
                    <a:p>
                      <a:pPr>
                        <a:buNone/>
                      </a:pPr>
                      <a:r>
                        <a:rPr lang="en-US"/>
                        <a:t>2.1  Researchers and Research Data Managers</a:t>
                      </a:r>
                    </a:p>
                  </a:txBody>
                  <a:tcPr/>
                </a:tc>
                <a:tc>
                  <a:txBody>
                    <a:bodyPr/>
                    <a:lstStyle/>
                    <a:p>
                      <a:pPr>
                        <a:buNone/>
                      </a:pPr>
                      <a:r>
                        <a:rPr lang="en-US"/>
                        <a:t>Getting started using DDI by level of involvement (Bronze, Silver, Gold)</a:t>
                      </a:r>
                    </a:p>
                  </a:txBody>
                  <a:tcPr/>
                </a:tc>
                <a:tc>
                  <a:txBody>
                    <a:bodyPr/>
                    <a:lstStyle/>
                    <a:p>
                      <a:pPr lvl="0">
                        <a:buNone/>
                      </a:pPr>
                      <a:r>
                        <a:rPr lang="en-US"/>
                        <a:t>AS</a:t>
                      </a:r>
                    </a:p>
                  </a:txBody>
                  <a:tcPr/>
                </a:tc>
                <a:extLst>
                  <a:ext uri="{0D108BD9-81ED-4DB2-BD59-A6C34878D82A}">
                    <a16:rowId xmlns:a16="http://schemas.microsoft.com/office/drawing/2014/main" val="1868427346"/>
                  </a:ext>
                </a:extLst>
              </a:tr>
              <a:tr h="608603">
                <a:tc>
                  <a:txBody>
                    <a:bodyPr/>
                    <a:lstStyle/>
                    <a:p>
                      <a:pPr>
                        <a:buNone/>
                      </a:pPr>
                      <a:r>
                        <a:rPr lang="en-US"/>
                        <a:t>2.2  L</a:t>
                      </a:r>
                      <a:r>
                        <a:rPr lang="en-US" sz="1350" b="0" i="0" u="none" strike="noStrike" noProof="0">
                          <a:solidFill>
                            <a:srgbClr val="000000"/>
                          </a:solidFill>
                          <a:latin typeface="Calibri"/>
                        </a:rPr>
                        <a:t>ibrarians, archivists, metadata managers</a:t>
                      </a:r>
                      <a:br>
                        <a:rPr lang="en-US" sz="1350" b="0" i="0" u="none" strike="noStrike" noProof="0">
                          <a:solidFill>
                            <a:srgbClr val="000000"/>
                          </a:solidFill>
                          <a:latin typeface="Calibri"/>
                        </a:rPr>
                      </a:br>
                      <a:endParaRPr lang="en-US"/>
                    </a:p>
                  </a:txBody>
                  <a:tcPr/>
                </a:tc>
                <a:tc>
                  <a:txBody>
                    <a:bodyPr/>
                    <a:lstStyle/>
                    <a:p>
                      <a:pPr>
                        <a:buNone/>
                      </a:pPr>
                      <a:r>
                        <a:rPr lang="en-US"/>
                        <a:t>Introduction to DDI for information and metadata managers, focus on "Why DDI?" In the larger context of other standards and approaches</a:t>
                      </a:r>
                    </a:p>
                  </a:txBody>
                  <a:tcPr/>
                </a:tc>
                <a:tc>
                  <a:txBody>
                    <a:bodyPr/>
                    <a:lstStyle/>
                    <a:p>
                      <a:pPr lvl="0">
                        <a:buNone/>
                      </a:pPr>
                      <a:r>
                        <a:rPr lang="en-US"/>
                        <a:t>AS</a:t>
                      </a:r>
                    </a:p>
                  </a:txBody>
                  <a:tcPr/>
                </a:tc>
                <a:extLst>
                  <a:ext uri="{0D108BD9-81ED-4DB2-BD59-A6C34878D82A}">
                    <a16:rowId xmlns:a16="http://schemas.microsoft.com/office/drawing/2014/main" val="3918372278"/>
                  </a:ext>
                </a:extLst>
              </a:tr>
              <a:tr h="333282">
                <a:tc>
                  <a:txBody>
                    <a:bodyPr/>
                    <a:lstStyle/>
                    <a:p>
                      <a:pPr>
                        <a:buNone/>
                      </a:pPr>
                      <a:r>
                        <a:rPr lang="en-US"/>
                        <a:t>2.3 Funders and Lawyers</a:t>
                      </a:r>
                    </a:p>
                  </a:txBody>
                  <a:tcPr/>
                </a:tc>
                <a:tc>
                  <a:txBody>
                    <a:bodyPr/>
                    <a:lstStyle/>
                    <a:p>
                      <a:endParaRPr lang="en-US"/>
                    </a:p>
                  </a:txBody>
                  <a:tcPr/>
                </a:tc>
                <a:tc>
                  <a:txBody>
                    <a:bodyPr/>
                    <a:lstStyle/>
                    <a:p>
                      <a:pPr lvl="0">
                        <a:buNone/>
                      </a:pPr>
                      <a:r>
                        <a:rPr lang="en-US"/>
                        <a:t>AS</a:t>
                      </a:r>
                    </a:p>
                  </a:txBody>
                  <a:tcPr/>
                </a:tc>
                <a:extLst>
                  <a:ext uri="{0D108BD9-81ED-4DB2-BD59-A6C34878D82A}">
                    <a16:rowId xmlns:a16="http://schemas.microsoft.com/office/drawing/2014/main" val="3691403061"/>
                  </a:ext>
                </a:extLst>
              </a:tr>
              <a:tr h="434716">
                <a:tc>
                  <a:txBody>
                    <a:bodyPr/>
                    <a:lstStyle/>
                    <a:p>
                      <a:pPr>
                        <a:buNone/>
                      </a:pPr>
                      <a:r>
                        <a:rPr lang="en-US"/>
                        <a:t>3.1  </a:t>
                      </a:r>
                      <a:r>
                        <a:rPr lang="en-US" sz="1350" b="0" i="0" u="none" strike="noStrike" noProof="0">
                          <a:solidFill>
                            <a:srgbClr val="000000"/>
                          </a:solidFill>
                          <a:latin typeface="Calibri"/>
                        </a:rPr>
                        <a:t>DDI Codebook versus DDI Lifecycle</a:t>
                      </a:r>
                      <a:endParaRPr lang="en-US"/>
                    </a:p>
                  </a:txBody>
                  <a:tcPr/>
                </a:tc>
                <a:tc>
                  <a:txBody>
                    <a:bodyPr/>
                    <a:lstStyle/>
                    <a:p>
                      <a:pPr>
                        <a:buNone/>
                      </a:pPr>
                      <a:r>
                        <a:rPr lang="en-US"/>
                        <a:t>Overview of DDI Codebook, Lifecycle, includes checklist for audience </a:t>
                      </a:r>
                    </a:p>
                  </a:txBody>
                  <a:tcPr/>
                </a:tc>
                <a:tc>
                  <a:txBody>
                    <a:bodyPr/>
                    <a:lstStyle/>
                    <a:p>
                      <a:pPr lvl="0">
                        <a:buNone/>
                      </a:pPr>
                      <a:r>
                        <a:rPr lang="en-US"/>
                        <a:t>T</a:t>
                      </a:r>
                    </a:p>
                  </a:txBody>
                  <a:tcPr/>
                </a:tc>
                <a:extLst>
                  <a:ext uri="{0D108BD9-81ED-4DB2-BD59-A6C34878D82A}">
                    <a16:rowId xmlns:a16="http://schemas.microsoft.com/office/drawing/2014/main" val="237330112"/>
                  </a:ext>
                </a:extLst>
              </a:tr>
              <a:tr h="434716">
                <a:tc>
                  <a:txBody>
                    <a:bodyPr/>
                    <a:lstStyle/>
                    <a:p>
                      <a:pPr>
                        <a:buNone/>
                      </a:pPr>
                      <a:r>
                        <a:rPr lang="en-US"/>
                        <a:t>3.2  Variables and variable cascades</a:t>
                      </a:r>
                    </a:p>
                  </a:txBody>
                  <a:tcPr/>
                </a:tc>
                <a:tc>
                  <a:txBody>
                    <a:bodyPr/>
                    <a:lstStyle/>
                    <a:p>
                      <a:endParaRPr lang="en-US"/>
                    </a:p>
                  </a:txBody>
                  <a:tcPr/>
                </a:tc>
                <a:tc>
                  <a:txBody>
                    <a:bodyPr/>
                    <a:lstStyle/>
                    <a:p>
                      <a:pPr lvl="0">
                        <a:buNone/>
                      </a:pPr>
                      <a:r>
                        <a:rPr lang="en-US"/>
                        <a:t>T</a:t>
                      </a:r>
                    </a:p>
                  </a:txBody>
                  <a:tcPr/>
                </a:tc>
                <a:extLst>
                  <a:ext uri="{0D108BD9-81ED-4DB2-BD59-A6C34878D82A}">
                    <a16:rowId xmlns:a16="http://schemas.microsoft.com/office/drawing/2014/main" val="3390136066"/>
                  </a:ext>
                </a:extLst>
              </a:tr>
              <a:tr h="333282">
                <a:tc>
                  <a:txBody>
                    <a:bodyPr/>
                    <a:lstStyle/>
                    <a:p>
                      <a:pPr lvl="0">
                        <a:buNone/>
                      </a:pPr>
                      <a:r>
                        <a:rPr lang="en-US"/>
                        <a:t>3.3 Questions and questionnaires</a:t>
                      </a:r>
                    </a:p>
                  </a:txBody>
                  <a:tcPr/>
                </a:tc>
                <a:tc>
                  <a:txBody>
                    <a:bodyPr/>
                    <a:lstStyle/>
                    <a:p>
                      <a:pPr lvl="0">
                        <a:buNone/>
                      </a:pPr>
                      <a:endParaRPr lang="en-US"/>
                    </a:p>
                  </a:txBody>
                  <a:tcPr/>
                </a:tc>
                <a:tc>
                  <a:txBody>
                    <a:bodyPr/>
                    <a:lstStyle/>
                    <a:p>
                      <a:pPr lvl="0">
                        <a:buNone/>
                      </a:pPr>
                      <a:r>
                        <a:rPr lang="en-US"/>
                        <a:t>T</a:t>
                      </a:r>
                    </a:p>
                  </a:txBody>
                  <a:tcPr/>
                </a:tc>
                <a:extLst>
                  <a:ext uri="{0D108BD9-81ED-4DB2-BD59-A6C34878D82A}">
                    <a16:rowId xmlns:a16="http://schemas.microsoft.com/office/drawing/2014/main" val="1763989795"/>
                  </a:ext>
                </a:extLst>
              </a:tr>
              <a:tr h="333282">
                <a:tc>
                  <a:txBody>
                    <a:bodyPr/>
                    <a:lstStyle/>
                    <a:p>
                      <a:pPr lvl="0">
                        <a:buNone/>
                      </a:pPr>
                      <a:r>
                        <a:rPr lang="en-US"/>
                        <a:t>3.4 Variables and records</a:t>
                      </a:r>
                    </a:p>
                  </a:txBody>
                  <a:tcPr/>
                </a:tc>
                <a:tc>
                  <a:txBody>
                    <a:bodyPr/>
                    <a:lstStyle/>
                    <a:p>
                      <a:pPr lvl="0">
                        <a:buNone/>
                      </a:pPr>
                      <a:endParaRPr lang="en-US"/>
                    </a:p>
                  </a:txBody>
                  <a:tcPr/>
                </a:tc>
                <a:tc>
                  <a:txBody>
                    <a:bodyPr/>
                    <a:lstStyle/>
                    <a:p>
                      <a:pPr lvl="0">
                        <a:buNone/>
                      </a:pPr>
                      <a:r>
                        <a:rPr lang="en-US"/>
                        <a:t>T</a:t>
                      </a:r>
                    </a:p>
                  </a:txBody>
                  <a:tcPr/>
                </a:tc>
                <a:extLst>
                  <a:ext uri="{0D108BD9-81ED-4DB2-BD59-A6C34878D82A}">
                    <a16:rowId xmlns:a16="http://schemas.microsoft.com/office/drawing/2014/main" val="3896659036"/>
                  </a:ext>
                </a:extLst>
              </a:tr>
              <a:tr h="608603">
                <a:tc>
                  <a:txBody>
                    <a:bodyPr/>
                    <a:lstStyle/>
                    <a:p>
                      <a:pPr lvl="0">
                        <a:buNone/>
                      </a:pPr>
                      <a:r>
                        <a:rPr lang="en-US"/>
                        <a:t>3.5 Foundational metadata in DDI for managing classifications and concept systems</a:t>
                      </a:r>
                    </a:p>
                  </a:txBody>
                  <a:tcPr/>
                </a:tc>
                <a:tc>
                  <a:txBody>
                    <a:bodyPr/>
                    <a:lstStyle/>
                    <a:p>
                      <a:pPr lvl="0">
                        <a:buNone/>
                      </a:pPr>
                      <a:endParaRPr lang="en-US"/>
                    </a:p>
                  </a:txBody>
                  <a:tcPr/>
                </a:tc>
                <a:tc>
                  <a:txBody>
                    <a:bodyPr/>
                    <a:lstStyle/>
                    <a:p>
                      <a:pPr lvl="0">
                        <a:buNone/>
                      </a:pPr>
                      <a:r>
                        <a:rPr lang="en-US"/>
                        <a:t>T</a:t>
                      </a:r>
                    </a:p>
                  </a:txBody>
                  <a:tcPr/>
                </a:tc>
                <a:extLst>
                  <a:ext uri="{0D108BD9-81ED-4DB2-BD59-A6C34878D82A}">
                    <a16:rowId xmlns:a16="http://schemas.microsoft.com/office/drawing/2014/main" val="1181226317"/>
                  </a:ext>
                </a:extLst>
              </a:tr>
              <a:tr h="333282">
                <a:tc>
                  <a:txBody>
                    <a:bodyPr/>
                    <a:lstStyle/>
                    <a:p>
                      <a:pPr lvl="0">
                        <a:buNone/>
                      </a:pPr>
                      <a:r>
                        <a:rPr lang="en-US"/>
                        <a:t>3.6 Versioning and IDs</a:t>
                      </a:r>
                    </a:p>
                  </a:txBody>
                  <a:tcPr/>
                </a:tc>
                <a:tc>
                  <a:txBody>
                    <a:bodyPr/>
                    <a:lstStyle/>
                    <a:p>
                      <a:pPr lvl="0">
                        <a:buNone/>
                      </a:pPr>
                      <a:endParaRPr lang="en-US"/>
                    </a:p>
                  </a:txBody>
                  <a:tcPr/>
                </a:tc>
                <a:tc>
                  <a:txBody>
                    <a:bodyPr/>
                    <a:lstStyle/>
                    <a:p>
                      <a:pPr lvl="0">
                        <a:buNone/>
                      </a:pPr>
                      <a:r>
                        <a:rPr lang="en-US"/>
                        <a:t>T</a:t>
                      </a:r>
                    </a:p>
                  </a:txBody>
                  <a:tcPr/>
                </a:tc>
                <a:extLst>
                  <a:ext uri="{0D108BD9-81ED-4DB2-BD59-A6C34878D82A}">
                    <a16:rowId xmlns:a16="http://schemas.microsoft.com/office/drawing/2014/main" val="87460485"/>
                  </a:ext>
                </a:extLst>
              </a:tr>
            </a:tbl>
          </a:graphicData>
        </a:graphic>
      </p:graphicFrame>
    </p:spTree>
    <p:extLst>
      <p:ext uri="{BB962C8B-B14F-4D97-AF65-F5344CB8AC3E}">
        <p14:creationId xmlns:p14="http://schemas.microsoft.com/office/powerpoint/2010/main" val="3750060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BE34A-7D43-467A-AE57-8C53C510B00C}"/>
              </a:ext>
            </a:extLst>
          </p:cNvPr>
          <p:cNvSpPr>
            <a:spLocks noGrp="1"/>
          </p:cNvSpPr>
          <p:nvPr>
            <p:ph type="title"/>
          </p:nvPr>
        </p:nvSpPr>
        <p:spPr/>
        <p:txBody>
          <a:bodyPr/>
          <a:lstStyle/>
          <a:p>
            <a:r>
              <a:rPr lang="en-US">
                <a:cs typeface="Calibri Light"/>
              </a:rPr>
              <a:t>Training Library Sustainability </a:t>
            </a:r>
            <a:endParaRPr lang="en-US"/>
          </a:p>
        </p:txBody>
      </p:sp>
      <p:sp>
        <p:nvSpPr>
          <p:cNvPr id="3" name="Content Placeholder 2">
            <a:extLst>
              <a:ext uri="{FF2B5EF4-FFF2-40B4-BE49-F238E27FC236}">
                <a16:creationId xmlns:a16="http://schemas.microsoft.com/office/drawing/2014/main" id="{BA3B240E-B3A6-4C1F-80BB-48A6140D4021}"/>
              </a:ext>
            </a:extLst>
          </p:cNvPr>
          <p:cNvSpPr>
            <a:spLocks noGrp="1"/>
          </p:cNvSpPr>
          <p:nvPr>
            <p:ph idx="1"/>
          </p:nvPr>
        </p:nvSpPr>
        <p:spPr/>
        <p:txBody>
          <a:bodyPr vert="horz" lIns="91440" tIns="45720" rIns="91440" bIns="45720" rtlCol="0" anchor="t">
            <a:normAutofit/>
          </a:bodyPr>
          <a:lstStyle/>
          <a:p>
            <a:r>
              <a:rPr lang="en-US">
                <a:cs typeface="Calibri"/>
              </a:rPr>
              <a:t>Publishing?</a:t>
            </a:r>
          </a:p>
          <a:p>
            <a:r>
              <a:rPr lang="en-US">
                <a:cs typeface="Calibri"/>
              </a:rPr>
              <a:t>Hosting?</a:t>
            </a:r>
          </a:p>
          <a:p>
            <a:r>
              <a:rPr lang="en-US">
                <a:cs typeface="Calibri"/>
              </a:rPr>
              <a:t>Licensing?</a:t>
            </a:r>
          </a:p>
          <a:p>
            <a:r>
              <a:rPr lang="en-US">
                <a:cs typeface="Calibri"/>
              </a:rPr>
              <a:t>Delivery and user support?</a:t>
            </a:r>
          </a:p>
          <a:p>
            <a:r>
              <a:rPr lang="en-US">
                <a:cs typeface="Calibri"/>
              </a:rPr>
              <a:t>Maintainence?</a:t>
            </a:r>
          </a:p>
          <a:p>
            <a:r>
              <a:rPr lang="en-US">
                <a:cs typeface="Calibri"/>
              </a:rPr>
              <a:t>Etc. </a:t>
            </a:r>
          </a:p>
        </p:txBody>
      </p:sp>
    </p:spTree>
    <p:extLst>
      <p:ext uri="{BB962C8B-B14F-4D97-AF65-F5344CB8AC3E}">
        <p14:creationId xmlns:p14="http://schemas.microsoft.com/office/powerpoint/2010/main" val="3333737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C440A-1177-044B-83BC-291A386C8391}"/>
              </a:ext>
            </a:extLst>
          </p:cNvPr>
          <p:cNvSpPr>
            <a:spLocks noGrp="1"/>
          </p:cNvSpPr>
          <p:nvPr>
            <p:ph type="title"/>
          </p:nvPr>
        </p:nvSpPr>
        <p:spPr/>
        <p:txBody>
          <a:bodyPr/>
          <a:lstStyle/>
          <a:p>
            <a:r>
              <a:rPr lang="en-US"/>
              <a:t>Part 2 –</a:t>
            </a:r>
            <a:br>
              <a:rPr lang="en-US"/>
            </a:br>
            <a:r>
              <a:rPr lang="en-US"/>
              <a:t>Style Guide: </a:t>
            </a:r>
            <a:r>
              <a:rPr lang="en-US" err="1"/>
              <a:t>Colours</a:t>
            </a:r>
            <a:r>
              <a:rPr lang="en-US"/>
              <a:t>, background, logos</a:t>
            </a:r>
          </a:p>
        </p:txBody>
      </p:sp>
      <p:sp>
        <p:nvSpPr>
          <p:cNvPr id="3" name="Content Placeholder 2">
            <a:extLst>
              <a:ext uri="{FF2B5EF4-FFF2-40B4-BE49-F238E27FC236}">
                <a16:creationId xmlns:a16="http://schemas.microsoft.com/office/drawing/2014/main" id="{00B7B6DC-7165-9E4F-8B77-C3340EA56DD8}"/>
              </a:ext>
            </a:extLst>
          </p:cNvPr>
          <p:cNvSpPr>
            <a:spLocks noGrp="1"/>
          </p:cNvSpPr>
          <p:nvPr>
            <p:ph idx="1"/>
          </p:nvPr>
        </p:nvSpPr>
        <p:spPr/>
        <p:txBody>
          <a:bodyPr>
            <a:normAutofit fontScale="77500" lnSpcReduction="20000"/>
          </a:bodyPr>
          <a:lstStyle/>
          <a:p>
            <a:r>
              <a:rPr lang="en-AU" sz="2400"/>
              <a:t>Use white backgrounds</a:t>
            </a:r>
            <a:endParaRPr lang="en-AU" sz="4400"/>
          </a:p>
          <a:p>
            <a:r>
              <a:rPr lang="en-AU" sz="2400"/>
              <a:t>Black text for core information</a:t>
            </a:r>
            <a:endParaRPr lang="en-AU" sz="4400"/>
          </a:p>
          <a:p>
            <a:r>
              <a:rPr lang="en-AU" sz="2400"/>
              <a:t>Use common Sans Serif text style options, including: </a:t>
            </a:r>
            <a:r>
              <a:rPr lang="en-AU" sz="2400">
                <a:latin typeface="Arial" panose="020B0604020202020204" pitchFamily="34" charset="0"/>
                <a:cs typeface="Arial" panose="020B0604020202020204" pitchFamily="34" charset="0"/>
              </a:rPr>
              <a:t>Arial</a:t>
            </a:r>
            <a:r>
              <a:rPr lang="en-AU" sz="2400"/>
              <a:t>, </a:t>
            </a:r>
            <a:r>
              <a:rPr lang="en-AU" sz="2400">
                <a:latin typeface="Helvetica" pitchFamily="2" charset="0"/>
              </a:rPr>
              <a:t>Helvetica</a:t>
            </a:r>
            <a:r>
              <a:rPr lang="en-AU" sz="2400"/>
              <a:t>, Calibri</a:t>
            </a:r>
            <a:endParaRPr lang="en-AU" sz="4400"/>
          </a:p>
          <a:p>
            <a:r>
              <a:rPr lang="en-AU" sz="2400"/>
              <a:t>Diagrams can introduce colour:</a:t>
            </a:r>
            <a:endParaRPr lang="en-AU" sz="4400"/>
          </a:p>
          <a:p>
            <a:pPr lvl="1"/>
            <a:r>
              <a:rPr lang="en-AU"/>
              <a:t>Description of diagram using labels (must include notes if not in the diagram)</a:t>
            </a:r>
            <a:endParaRPr lang="en-AU" sz="2800"/>
          </a:p>
          <a:p>
            <a:pPr lvl="1"/>
            <a:r>
              <a:rPr lang="en-AU"/>
              <a:t>Don’t use images that take up the entire screen (strike a balance between text and images)</a:t>
            </a:r>
            <a:endParaRPr lang="en-AU" sz="2800"/>
          </a:p>
          <a:p>
            <a:pPr lvl="1"/>
            <a:r>
              <a:rPr lang="en-AU"/>
              <a:t>Introduce a talking point when using larger images</a:t>
            </a:r>
            <a:endParaRPr lang="en-AU" sz="2800"/>
          </a:p>
          <a:p>
            <a:r>
              <a:rPr lang="en-AU" sz="2400"/>
              <a:t>DDI colours include: </a:t>
            </a:r>
            <a:endParaRPr lang="en-AU" sz="4400"/>
          </a:p>
          <a:p>
            <a:pPr lvl="1"/>
            <a:r>
              <a:rPr lang="en-AU"/>
              <a:t>Dark Blue: #054e72 or </a:t>
            </a:r>
            <a:r>
              <a:rPr lang="en-AU" err="1"/>
              <a:t>rgb</a:t>
            </a:r>
            <a:r>
              <a:rPr lang="en-AU"/>
              <a:t> (5, 78, 114)</a:t>
            </a:r>
            <a:endParaRPr lang="en-AU" sz="2800"/>
          </a:p>
          <a:p>
            <a:pPr lvl="1"/>
            <a:r>
              <a:rPr lang="en-AU"/>
              <a:t>Blue: #007682 or </a:t>
            </a:r>
            <a:r>
              <a:rPr lang="en-AU" err="1"/>
              <a:t>rgb</a:t>
            </a:r>
            <a:r>
              <a:rPr lang="en-AU"/>
              <a:t> (0, 118, 130)</a:t>
            </a:r>
            <a:endParaRPr lang="en-AU" sz="2800"/>
          </a:p>
          <a:p>
            <a:pPr lvl="1"/>
            <a:r>
              <a:rPr lang="en-AU"/>
              <a:t>Green: #4b8e3c or </a:t>
            </a:r>
            <a:r>
              <a:rPr lang="en-AU" err="1"/>
              <a:t>rgb</a:t>
            </a:r>
            <a:r>
              <a:rPr lang="en-AU"/>
              <a:t> (75, 142, 60)</a:t>
            </a:r>
            <a:endParaRPr lang="en-AU" sz="2800"/>
          </a:p>
          <a:p>
            <a:pPr lvl="1"/>
            <a:r>
              <a:rPr lang="en-AU"/>
              <a:t>Light Green: #7b9c3e or </a:t>
            </a:r>
            <a:r>
              <a:rPr lang="en-AU" err="1"/>
              <a:t>rgb</a:t>
            </a:r>
            <a:r>
              <a:rPr lang="en-AU"/>
              <a:t> (123, 156, 62)</a:t>
            </a:r>
            <a:endParaRPr lang="en-AU" sz="2800"/>
          </a:p>
          <a:p>
            <a:r>
              <a:rPr lang="en-AU" sz="2400"/>
              <a:t>DDI Logos available for reuse</a:t>
            </a:r>
            <a:endParaRPr lang="en-AU" sz="4400"/>
          </a:p>
          <a:p>
            <a:r>
              <a:rPr lang="en-AU" sz="2400"/>
              <a:t>No imposing logos (preferably small, in the bottom corners)</a:t>
            </a:r>
          </a:p>
          <a:p>
            <a:r>
              <a:rPr lang="en-AU" sz="2400"/>
              <a:t>Put image/text credit in bottom corner of screen on page image/text appears</a:t>
            </a:r>
            <a:endParaRPr lang="en-AU" sz="4400"/>
          </a:p>
          <a:p>
            <a:endParaRPr lang="en-US"/>
          </a:p>
        </p:txBody>
      </p:sp>
    </p:spTree>
    <p:extLst>
      <p:ext uri="{BB962C8B-B14F-4D97-AF65-F5344CB8AC3E}">
        <p14:creationId xmlns:p14="http://schemas.microsoft.com/office/powerpoint/2010/main" val="1719385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B2BF7-BDAD-9A4D-8B5E-6779F29DD176}"/>
              </a:ext>
            </a:extLst>
          </p:cNvPr>
          <p:cNvSpPr>
            <a:spLocks noGrp="1"/>
          </p:cNvSpPr>
          <p:nvPr>
            <p:ph type="title"/>
          </p:nvPr>
        </p:nvSpPr>
        <p:spPr/>
        <p:txBody>
          <a:bodyPr/>
          <a:lstStyle/>
          <a:p>
            <a:r>
              <a:rPr lang="en-US"/>
              <a:t>Part 2 –</a:t>
            </a:r>
            <a:br>
              <a:rPr lang="en-US"/>
            </a:br>
            <a:r>
              <a:rPr lang="en-US"/>
              <a:t>Style Guide: </a:t>
            </a:r>
          </a:p>
        </p:txBody>
      </p:sp>
      <p:sp>
        <p:nvSpPr>
          <p:cNvPr id="3" name="Content Placeholder 2">
            <a:extLst>
              <a:ext uri="{FF2B5EF4-FFF2-40B4-BE49-F238E27FC236}">
                <a16:creationId xmlns:a16="http://schemas.microsoft.com/office/drawing/2014/main" id="{AD12865C-3E97-2B4F-93AE-3612FEB413C1}"/>
              </a:ext>
            </a:extLst>
          </p:cNvPr>
          <p:cNvSpPr>
            <a:spLocks noGrp="1"/>
          </p:cNvSpPr>
          <p:nvPr>
            <p:ph idx="1"/>
          </p:nvPr>
        </p:nvSpPr>
        <p:spPr/>
        <p:txBody>
          <a:bodyPr>
            <a:normAutofit fontScale="92500" lnSpcReduction="10000"/>
          </a:bodyPr>
          <a:lstStyle/>
          <a:p>
            <a:r>
              <a:rPr lang="en-AU" sz="2400"/>
              <a:t>Introducing slides should include:</a:t>
            </a:r>
            <a:endParaRPr lang="en-AU" sz="4400"/>
          </a:p>
          <a:p>
            <a:pPr lvl="1"/>
            <a:r>
              <a:rPr lang="en-AU"/>
              <a:t>Title</a:t>
            </a:r>
            <a:endParaRPr lang="en-AU" sz="2800"/>
          </a:p>
          <a:p>
            <a:pPr lvl="1"/>
            <a:r>
              <a:rPr lang="en-AU"/>
              <a:t>Date</a:t>
            </a:r>
            <a:endParaRPr lang="en-AU" sz="2800"/>
          </a:p>
          <a:p>
            <a:pPr lvl="1"/>
            <a:r>
              <a:rPr lang="en-AU"/>
              <a:t>Author (Change author to presenter name) </a:t>
            </a:r>
            <a:endParaRPr lang="en-AU" sz="2800"/>
          </a:p>
          <a:p>
            <a:pPr lvl="1"/>
            <a:r>
              <a:rPr lang="en-AU"/>
              <a:t>DDI Logo</a:t>
            </a:r>
            <a:endParaRPr lang="en-AU" sz="2800"/>
          </a:p>
          <a:p>
            <a:pPr lvl="1"/>
            <a:r>
              <a:rPr lang="en-AU"/>
              <a:t>Creative Commons License (recommend CC-BY)</a:t>
            </a:r>
            <a:endParaRPr lang="en-AU" sz="2800"/>
          </a:p>
          <a:p>
            <a:r>
              <a:rPr lang="en-AU" sz="2400"/>
              <a:t>Concluding slides should include:</a:t>
            </a:r>
            <a:endParaRPr lang="en-AU" sz="4400"/>
          </a:p>
          <a:p>
            <a:pPr lvl="1"/>
            <a:r>
              <a:rPr lang="en-AU"/>
              <a:t>Summary points</a:t>
            </a:r>
            <a:endParaRPr lang="en-AU" sz="2800"/>
          </a:p>
          <a:p>
            <a:pPr lvl="1"/>
            <a:r>
              <a:rPr lang="en-AU"/>
              <a:t>Questions</a:t>
            </a:r>
            <a:endParaRPr lang="en-AU" sz="2800"/>
          </a:p>
          <a:p>
            <a:pPr lvl="1"/>
            <a:r>
              <a:rPr lang="en-AU"/>
              <a:t>DDI Alliance website resources</a:t>
            </a:r>
            <a:endParaRPr lang="en-AU" sz="2800"/>
          </a:p>
          <a:p>
            <a:pPr lvl="1"/>
            <a:r>
              <a:rPr lang="en-AU"/>
              <a:t>Contacts</a:t>
            </a:r>
            <a:endParaRPr lang="en-AU" sz="2800"/>
          </a:p>
          <a:p>
            <a:r>
              <a:rPr lang="en-AU" sz="2400"/>
              <a:t>Table of Contents is helpful for your audience (also helpful for modularity; plug and play)</a:t>
            </a:r>
            <a:endParaRPr lang="en-AU" sz="4400"/>
          </a:p>
          <a:p>
            <a:r>
              <a:rPr lang="en-AU" sz="2400"/>
              <a:t>Breaks are encouraged if your presentation is longer than 1.5 hours</a:t>
            </a:r>
            <a:endParaRPr lang="en-AU" sz="4400"/>
          </a:p>
          <a:p>
            <a:endParaRPr lang="en-US"/>
          </a:p>
        </p:txBody>
      </p:sp>
    </p:spTree>
    <p:extLst>
      <p:ext uri="{BB962C8B-B14F-4D97-AF65-F5344CB8AC3E}">
        <p14:creationId xmlns:p14="http://schemas.microsoft.com/office/powerpoint/2010/main" val="2548628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On-screen Show (4:3)</PresentationFormat>
  <Slides>14</Slides>
  <Notes>9</Notes>
  <HiddenSlides>1</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DDI Training Guide: Overview</vt:lpstr>
      <vt:lpstr>Part 1 –  Training Materials</vt:lpstr>
      <vt:lpstr>DDI Training Library </vt:lpstr>
      <vt:lpstr>Audience Tagging System - Type</vt:lpstr>
      <vt:lpstr>Modular Inventory (HL-AS-T)</vt:lpstr>
      <vt:lpstr>Training Library Sustainability </vt:lpstr>
      <vt:lpstr>Part 2 – Style Guide: Colours, background, logos</vt:lpstr>
      <vt:lpstr>Part 2 – Style Guide: </vt:lpstr>
      <vt:lpstr>Part 3 – Audience</vt:lpstr>
      <vt:lpstr>Analysing current state of your target audience</vt:lpstr>
      <vt:lpstr>Highlighting areas for improvement</vt:lpstr>
      <vt:lpstr>Part 4 – Making the ”pitch” for DDI</vt:lpstr>
      <vt:lpstr>Other Considerations</vt:lpstr>
    </vt:vector>
  </TitlesOfParts>
  <Company>Statens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Lea Sztuk Haahr</dc:creator>
  <cp:revision>4</cp:revision>
  <dcterms:created xsi:type="dcterms:W3CDTF">2018-09-24T14:03:21Z</dcterms:created>
  <dcterms:modified xsi:type="dcterms:W3CDTF">2018-10-23T14:11:49Z</dcterms:modified>
</cp:coreProperties>
</file>