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5" r:id="rId3"/>
    <p:sldId id="257" r:id="rId4"/>
    <p:sldId id="258" r:id="rId5"/>
    <p:sldId id="260" r:id="rId6"/>
    <p:sldId id="274" r:id="rId7"/>
    <p:sldId id="259" r:id="rId8"/>
    <p:sldId id="262" r:id="rId9"/>
    <p:sldId id="263" r:id="rId10"/>
    <p:sldId id="266" r:id="rId11"/>
    <p:sldId id="272" r:id="rId12"/>
    <p:sldId id="267" r:id="rId13"/>
    <p:sldId id="268" r:id="rId14"/>
    <p:sldId id="273" r:id="rId15"/>
    <p:sldId id="269" r:id="rId16"/>
    <p:sldId id="270" r:id="rId17"/>
    <p:sldId id="271"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0" autoAdjust="0"/>
    <p:restoredTop sz="70627" autoAdjust="0"/>
  </p:normalViewPr>
  <p:slideViewPr>
    <p:cSldViewPr snapToGrid="0">
      <p:cViewPr varScale="1">
        <p:scale>
          <a:sx n="72" d="100"/>
          <a:sy n="72" d="100"/>
        </p:scale>
        <p:origin x="10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0EF6F4-48DE-43CE-AFEB-D6954BF09625}" type="datetimeFigureOut">
              <a:rPr lang="sv-SE" smtClean="0"/>
              <a:t>2018-09-26</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E7B8E-2A5B-4963-98B3-F55FF1DA915E}" type="slidenum">
              <a:rPr lang="sv-SE" smtClean="0"/>
              <a:t>‹#›</a:t>
            </a:fld>
            <a:endParaRPr lang="sv-SE"/>
          </a:p>
        </p:txBody>
      </p:sp>
    </p:spTree>
    <p:extLst>
      <p:ext uri="{BB962C8B-B14F-4D97-AF65-F5344CB8AC3E}">
        <p14:creationId xmlns:p14="http://schemas.microsoft.com/office/powerpoint/2010/main" val="668714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docs.colectica.com/designer/manage-content/data/harmonize-variables/"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What is a variable </a:t>
            </a:r>
            <a:r>
              <a:rPr lang="en-GB" sz="1200" b="1" kern="1200" dirty="0" smtClean="0">
                <a:solidFill>
                  <a:schemeClr val="tx1"/>
                </a:solidFill>
                <a:effectLst/>
                <a:latin typeface="+mn-lt"/>
                <a:ea typeface="+mn-ea"/>
                <a:cs typeface="+mn-cs"/>
              </a:rPr>
              <a:t>In </a:t>
            </a:r>
            <a:r>
              <a:rPr lang="en-GB" sz="1200" b="1" kern="1200" dirty="0" smtClean="0">
                <a:solidFill>
                  <a:schemeClr val="tx1"/>
                </a:solidFill>
                <a:effectLst/>
                <a:latin typeface="+mn-lt"/>
                <a:ea typeface="+mn-ea"/>
                <a:cs typeface="+mn-cs"/>
              </a:rPr>
              <a:t>DDI? </a:t>
            </a:r>
            <a:endParaRPr lang="en-GB" sz="1200" b="1" kern="1200" dirty="0" smtClean="0">
              <a:solidFill>
                <a:schemeClr val="tx1"/>
              </a:solidFill>
              <a:effectLst/>
              <a:latin typeface="+mn-lt"/>
              <a:ea typeface="+mn-ea"/>
              <a:cs typeface="+mn-cs"/>
            </a:endParaRPr>
          </a:p>
          <a:p>
            <a:r>
              <a:rPr lang="en-GB" sz="1200" b="0" kern="1200" dirty="0" smtClean="0">
                <a:solidFill>
                  <a:schemeClr val="tx1"/>
                </a:solidFill>
                <a:effectLst/>
                <a:latin typeface="+mn-lt"/>
                <a:ea typeface="+mn-ea"/>
                <a:cs typeface="+mn-cs"/>
              </a:rPr>
              <a:t>We</a:t>
            </a:r>
            <a:r>
              <a:rPr lang="en-GB" sz="1200" b="0" kern="1200" baseline="0" dirty="0" smtClean="0">
                <a:solidFill>
                  <a:schemeClr val="tx1"/>
                </a:solidFill>
                <a:effectLst/>
                <a:latin typeface="+mn-lt"/>
                <a:ea typeface="+mn-ea"/>
                <a:cs typeface="+mn-cs"/>
              </a:rPr>
              <a:t> will start to look a </a:t>
            </a:r>
            <a:r>
              <a:rPr lang="en-GB" sz="1200" b="0" kern="1200" baseline="0" dirty="0" err="1" smtClean="0">
                <a:solidFill>
                  <a:schemeClr val="tx1"/>
                </a:solidFill>
                <a:effectLst/>
                <a:latin typeface="+mn-lt"/>
                <a:ea typeface="+mn-ea"/>
                <a:cs typeface="+mn-cs"/>
              </a:rPr>
              <a:t>a</a:t>
            </a:r>
            <a:r>
              <a:rPr lang="en-GB" sz="1200" b="0" kern="1200" baseline="0" dirty="0" smtClean="0">
                <a:solidFill>
                  <a:schemeClr val="tx1"/>
                </a:solidFill>
                <a:effectLst/>
                <a:latin typeface="+mn-lt"/>
                <a:ea typeface="+mn-ea"/>
                <a:cs typeface="+mn-cs"/>
              </a:rPr>
              <a:t> small example dataset in excel</a:t>
            </a:r>
            <a:endParaRPr lang="sv-SE"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2E7B8E-2A5B-4963-98B3-F55FF1DA915E}" type="slidenum">
              <a:rPr lang="sv-SE" smtClean="0"/>
              <a:t>2</a:t>
            </a:fld>
            <a:endParaRPr lang="sv-SE"/>
          </a:p>
        </p:txBody>
      </p:sp>
    </p:spTree>
    <p:extLst>
      <p:ext uri="{BB962C8B-B14F-4D97-AF65-F5344CB8AC3E}">
        <p14:creationId xmlns:p14="http://schemas.microsoft.com/office/powerpoint/2010/main" val="2378566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 </a:t>
            </a:r>
            <a:r>
              <a:rPr lang="sv-SE" dirty="0" err="1" smtClean="0"/>
              <a:t>datasets</a:t>
            </a:r>
            <a:r>
              <a:rPr lang="sv-SE" baseline="0" dirty="0" smtClean="0"/>
              <a:t> </a:t>
            </a:r>
            <a:r>
              <a:rPr lang="sv-SE" baseline="0" dirty="0" err="1" smtClean="0"/>
              <a:t>have</a:t>
            </a:r>
            <a:r>
              <a:rPr lang="sv-SE" baseline="0" dirty="0" smtClean="0"/>
              <a:t> a text </a:t>
            </a:r>
            <a:r>
              <a:rPr lang="sv-SE" baseline="0" dirty="0" err="1" smtClean="0"/>
              <a:t>variable</a:t>
            </a:r>
            <a:r>
              <a:rPr lang="sv-SE" baseline="0" dirty="0" smtClean="0"/>
              <a:t> for </a:t>
            </a:r>
            <a:r>
              <a:rPr lang="sv-SE" baseline="0" dirty="0" err="1" smtClean="0"/>
              <a:t>name</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11</a:t>
            </a:fld>
            <a:endParaRPr lang="sv-SE"/>
          </a:p>
        </p:txBody>
      </p:sp>
    </p:spTree>
    <p:extLst>
      <p:ext uri="{BB962C8B-B14F-4D97-AF65-F5344CB8AC3E}">
        <p14:creationId xmlns:p14="http://schemas.microsoft.com/office/powerpoint/2010/main" val="3002122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 </a:t>
            </a:r>
            <a:r>
              <a:rPr lang="sv-SE" dirty="0" err="1" smtClean="0"/>
              <a:t>three</a:t>
            </a:r>
            <a:r>
              <a:rPr lang="sv-SE" dirty="0" smtClean="0"/>
              <a:t> </a:t>
            </a:r>
            <a:r>
              <a:rPr lang="sv-SE" dirty="0" err="1" smtClean="0"/>
              <a:t>variables</a:t>
            </a:r>
            <a:r>
              <a:rPr lang="sv-SE" dirty="0" smtClean="0"/>
              <a:t> for </a:t>
            </a:r>
            <a:r>
              <a:rPr lang="sv-SE" dirty="0" err="1" smtClean="0"/>
              <a:t>name</a:t>
            </a:r>
            <a:r>
              <a:rPr lang="sv-SE" dirty="0" smtClean="0"/>
              <a:t> </a:t>
            </a:r>
            <a:r>
              <a:rPr lang="sv-SE" dirty="0" err="1" smtClean="0"/>
              <a:t>have</a:t>
            </a:r>
            <a:r>
              <a:rPr lang="sv-SE" dirty="0" smtClean="0"/>
              <a:t> the same text representation</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12</a:t>
            </a:fld>
            <a:endParaRPr lang="sv-SE"/>
          </a:p>
        </p:txBody>
      </p:sp>
    </p:spTree>
    <p:extLst>
      <p:ext uri="{BB962C8B-B14F-4D97-AF65-F5344CB8AC3E}">
        <p14:creationId xmlns:p14="http://schemas.microsoft.com/office/powerpoint/2010/main" val="4246126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 </a:t>
            </a:r>
            <a:r>
              <a:rPr lang="sv-SE" dirty="0" err="1" smtClean="0"/>
              <a:t>three</a:t>
            </a:r>
            <a:r>
              <a:rPr lang="sv-SE" baseline="0" dirty="0" smtClean="0"/>
              <a:t> </a:t>
            </a:r>
            <a:r>
              <a:rPr lang="sv-SE" baseline="0" dirty="0" err="1" smtClean="0"/>
              <a:t>variables</a:t>
            </a:r>
            <a:r>
              <a:rPr lang="sv-SE" baseline="0" dirty="0" smtClean="0"/>
              <a:t> </a:t>
            </a:r>
            <a:r>
              <a:rPr lang="sv-SE" baseline="0" dirty="0" err="1" smtClean="0"/>
              <a:t>share</a:t>
            </a:r>
            <a:r>
              <a:rPr lang="sv-SE" baseline="0" dirty="0" smtClean="0"/>
              <a:t> the same text representation and is </a:t>
            </a:r>
            <a:r>
              <a:rPr lang="sv-SE" baseline="0" dirty="0" err="1" smtClean="0"/>
              <a:t>linked</a:t>
            </a:r>
            <a:r>
              <a:rPr lang="sv-SE" baseline="0" dirty="0" smtClean="0"/>
              <a:t> to the same </a:t>
            </a:r>
            <a:r>
              <a:rPr lang="sv-SE" baseline="0" dirty="0" err="1" smtClean="0"/>
              <a:t>represented</a:t>
            </a:r>
            <a:r>
              <a:rPr lang="sv-SE" baseline="0" dirty="0" smtClean="0"/>
              <a:t> </a:t>
            </a:r>
            <a:r>
              <a:rPr lang="sv-SE" baseline="0" dirty="0" err="1" smtClean="0"/>
              <a:t>variable</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13</a:t>
            </a:fld>
            <a:endParaRPr lang="sv-SE"/>
          </a:p>
        </p:txBody>
      </p:sp>
    </p:spTree>
    <p:extLst>
      <p:ext uri="{BB962C8B-B14F-4D97-AF65-F5344CB8AC3E}">
        <p14:creationId xmlns:p14="http://schemas.microsoft.com/office/powerpoint/2010/main" val="2051435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a:t>
            </a:r>
            <a:r>
              <a:rPr lang="sv-SE" baseline="0" dirty="0" smtClean="0"/>
              <a:t> </a:t>
            </a:r>
            <a:r>
              <a:rPr lang="sv-SE" baseline="0" dirty="0" err="1" smtClean="0"/>
              <a:t>height</a:t>
            </a:r>
            <a:r>
              <a:rPr lang="sv-SE" baseline="0" dirty="0" smtClean="0"/>
              <a:t> is </a:t>
            </a:r>
            <a:r>
              <a:rPr lang="sv-SE" baseline="0" dirty="0" err="1" smtClean="0"/>
              <a:t>meassured</a:t>
            </a:r>
            <a:r>
              <a:rPr lang="sv-SE" baseline="0" dirty="0" smtClean="0"/>
              <a:t> in all </a:t>
            </a:r>
            <a:r>
              <a:rPr lang="sv-SE" baseline="0" dirty="0" err="1" smtClean="0"/>
              <a:t>three</a:t>
            </a:r>
            <a:r>
              <a:rPr lang="sv-SE" baseline="0" dirty="0" smtClean="0"/>
              <a:t> </a:t>
            </a:r>
            <a:r>
              <a:rPr lang="sv-SE" baseline="0" dirty="0" err="1" smtClean="0"/>
              <a:t>datasets</a:t>
            </a:r>
            <a:r>
              <a:rPr lang="sv-SE" baseline="0" dirty="0" smtClean="0"/>
              <a:t> </a:t>
            </a:r>
            <a:r>
              <a:rPr lang="sv-SE" baseline="0" dirty="0" err="1" smtClean="0"/>
              <a:t>but</a:t>
            </a:r>
            <a:r>
              <a:rPr lang="sv-SE" baseline="0" dirty="0" smtClean="0"/>
              <a:t> in different </a:t>
            </a:r>
            <a:r>
              <a:rPr lang="sv-SE" baseline="0" dirty="0" err="1" smtClean="0"/>
              <a:t>units</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14</a:t>
            </a:fld>
            <a:endParaRPr lang="sv-SE"/>
          </a:p>
        </p:txBody>
      </p:sp>
    </p:spTree>
    <p:extLst>
      <p:ext uri="{BB962C8B-B14F-4D97-AF65-F5344CB8AC3E}">
        <p14:creationId xmlns:p14="http://schemas.microsoft.com/office/powerpoint/2010/main" val="3999513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 </a:t>
            </a:r>
            <a:r>
              <a:rPr lang="sv-SE" dirty="0" err="1" smtClean="0"/>
              <a:t>first</a:t>
            </a:r>
            <a:r>
              <a:rPr lang="sv-SE" dirty="0" smtClean="0"/>
              <a:t> </a:t>
            </a:r>
            <a:r>
              <a:rPr lang="sv-SE" dirty="0" err="1" smtClean="0"/>
              <a:t>variable</a:t>
            </a:r>
            <a:r>
              <a:rPr lang="sv-SE" baseline="0" dirty="0" smtClean="0"/>
              <a:t> </a:t>
            </a:r>
            <a:r>
              <a:rPr lang="sv-SE" baseline="0" dirty="0" err="1" smtClean="0"/>
              <a:t>have</a:t>
            </a:r>
            <a:r>
              <a:rPr lang="sv-SE" baseline="0" dirty="0" smtClean="0"/>
              <a:t> the </a:t>
            </a:r>
            <a:r>
              <a:rPr lang="sv-SE" baseline="0" dirty="0" err="1" smtClean="0"/>
              <a:t>measurement</a:t>
            </a:r>
            <a:r>
              <a:rPr lang="sv-SE" baseline="0" dirty="0" smtClean="0"/>
              <a:t> in centimeter</a:t>
            </a:r>
          </a:p>
          <a:p>
            <a:endParaRPr lang="sv-SE" baseline="0" dirty="0" smtClean="0"/>
          </a:p>
          <a:p>
            <a:r>
              <a:rPr lang="sv-SE" baseline="0" dirty="0" smtClean="0"/>
              <a:t>In the </a:t>
            </a:r>
            <a:r>
              <a:rPr lang="sv-SE" baseline="0" dirty="0" err="1" smtClean="0"/>
              <a:t>seond</a:t>
            </a:r>
            <a:r>
              <a:rPr lang="sv-SE" baseline="0" dirty="0" smtClean="0"/>
              <a:t> and </a:t>
            </a:r>
            <a:r>
              <a:rPr lang="sv-SE" baseline="0" dirty="0" err="1" smtClean="0"/>
              <a:t>third</a:t>
            </a:r>
            <a:r>
              <a:rPr lang="sv-SE" baseline="0" dirty="0" smtClean="0"/>
              <a:t> </a:t>
            </a:r>
            <a:r>
              <a:rPr lang="sv-SE" baseline="0" dirty="0" err="1" smtClean="0"/>
              <a:t>dataset</a:t>
            </a:r>
            <a:r>
              <a:rPr lang="sv-SE" baseline="0" dirty="0" smtClean="0"/>
              <a:t> the </a:t>
            </a:r>
            <a:r>
              <a:rPr lang="sv-SE" baseline="0" dirty="0" err="1" smtClean="0"/>
              <a:t>measurement</a:t>
            </a:r>
            <a:r>
              <a:rPr lang="sv-SE" baseline="0" dirty="0" smtClean="0"/>
              <a:t> </a:t>
            </a:r>
            <a:r>
              <a:rPr lang="sv-SE" baseline="0" dirty="0" err="1" smtClean="0"/>
              <a:t>was</a:t>
            </a:r>
            <a:r>
              <a:rPr lang="sv-SE" baseline="0" dirty="0" smtClean="0"/>
              <a:t> </a:t>
            </a:r>
            <a:r>
              <a:rPr lang="sv-SE" baseline="0" dirty="0" err="1" smtClean="0"/>
              <a:t>changes</a:t>
            </a:r>
            <a:r>
              <a:rPr lang="sv-SE" baseline="0" dirty="0" smtClean="0"/>
              <a:t> to </a:t>
            </a:r>
            <a:r>
              <a:rPr lang="sv-SE" baseline="0" dirty="0" err="1" smtClean="0"/>
              <a:t>inches</a:t>
            </a:r>
            <a:r>
              <a:rPr lang="sv-SE" baseline="0" dirty="0" smtClean="0"/>
              <a:t> and </a:t>
            </a:r>
            <a:r>
              <a:rPr lang="sv-SE" baseline="0" dirty="0" err="1" smtClean="0"/>
              <a:t>share</a:t>
            </a:r>
            <a:r>
              <a:rPr lang="sv-SE" baseline="0" dirty="0" smtClean="0"/>
              <a:t> the same </a:t>
            </a:r>
            <a:r>
              <a:rPr lang="sv-SE" baseline="0" dirty="0" err="1" smtClean="0"/>
              <a:t>numeric</a:t>
            </a:r>
            <a:r>
              <a:rPr lang="sv-SE" baseline="0" dirty="0" smtClean="0"/>
              <a:t> representation</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15</a:t>
            </a:fld>
            <a:endParaRPr lang="sv-SE"/>
          </a:p>
        </p:txBody>
      </p:sp>
    </p:spTree>
    <p:extLst>
      <p:ext uri="{BB962C8B-B14F-4D97-AF65-F5344CB8AC3E}">
        <p14:creationId xmlns:p14="http://schemas.microsoft.com/office/powerpoint/2010/main" val="4227508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On the </a:t>
            </a:r>
            <a:r>
              <a:rPr lang="sv-SE" dirty="0" err="1" smtClean="0"/>
              <a:t>represented</a:t>
            </a:r>
            <a:r>
              <a:rPr lang="sv-SE" dirty="0" smtClean="0"/>
              <a:t> </a:t>
            </a:r>
            <a:r>
              <a:rPr lang="sv-SE" dirty="0" err="1" smtClean="0"/>
              <a:t>variable</a:t>
            </a:r>
            <a:r>
              <a:rPr lang="sv-SE" dirty="0" smtClean="0"/>
              <a:t> </a:t>
            </a:r>
            <a:r>
              <a:rPr lang="sv-SE" dirty="0" err="1" smtClean="0"/>
              <a:t>layer</a:t>
            </a:r>
            <a:r>
              <a:rPr lang="sv-SE" dirty="0" smtClean="0"/>
              <a:t> </a:t>
            </a:r>
            <a:r>
              <a:rPr lang="sv-SE" dirty="0" err="1" smtClean="0"/>
              <a:t>there</a:t>
            </a:r>
            <a:r>
              <a:rPr lang="sv-SE" baseline="0" dirty="0" smtClean="0"/>
              <a:t> is </a:t>
            </a:r>
            <a:r>
              <a:rPr lang="sv-SE" baseline="0" dirty="0" err="1" smtClean="0"/>
              <a:t>two</a:t>
            </a:r>
            <a:r>
              <a:rPr lang="sv-SE" baseline="0" dirty="0" smtClean="0"/>
              <a:t> different </a:t>
            </a:r>
            <a:r>
              <a:rPr lang="sv-SE" baseline="0" dirty="0" err="1" smtClean="0"/>
              <a:t>measures</a:t>
            </a:r>
            <a:r>
              <a:rPr lang="sv-SE" baseline="0" dirty="0" smtClean="0"/>
              <a:t> so </a:t>
            </a:r>
            <a:r>
              <a:rPr lang="sv-SE" baseline="0" dirty="0" err="1" smtClean="0"/>
              <a:t>two</a:t>
            </a:r>
            <a:r>
              <a:rPr lang="sv-SE" baseline="0" dirty="0" smtClean="0"/>
              <a:t> </a:t>
            </a:r>
            <a:r>
              <a:rPr lang="sv-SE" baseline="0" dirty="0" err="1" smtClean="0"/>
              <a:t>represented</a:t>
            </a:r>
            <a:r>
              <a:rPr lang="sv-SE" baseline="0" dirty="0" smtClean="0"/>
              <a:t> </a:t>
            </a:r>
            <a:r>
              <a:rPr lang="sv-SE" baseline="0" dirty="0" err="1" smtClean="0"/>
              <a:t>variables</a:t>
            </a:r>
            <a:r>
              <a:rPr lang="sv-SE" baseline="0" dirty="0" smtClean="0"/>
              <a:t> is </a:t>
            </a:r>
            <a:r>
              <a:rPr lang="sv-SE" baseline="0" dirty="0" err="1" smtClean="0"/>
              <a:t>needed</a:t>
            </a:r>
            <a:endParaRPr lang="sv-SE" dirty="0" smtClean="0"/>
          </a:p>
          <a:p>
            <a:r>
              <a:rPr lang="sv-SE" dirty="0" smtClean="0"/>
              <a:t>The </a:t>
            </a:r>
            <a:r>
              <a:rPr lang="sv-SE" dirty="0" err="1" smtClean="0"/>
              <a:t>three</a:t>
            </a:r>
            <a:r>
              <a:rPr lang="sv-SE" baseline="0" dirty="0" smtClean="0"/>
              <a:t> </a:t>
            </a:r>
            <a:r>
              <a:rPr lang="sv-SE" baseline="0" dirty="0" err="1" smtClean="0"/>
              <a:t>variables</a:t>
            </a:r>
            <a:r>
              <a:rPr lang="sv-SE" baseline="0" dirty="0" smtClean="0"/>
              <a:t> </a:t>
            </a:r>
            <a:r>
              <a:rPr lang="sv-SE" baseline="0" dirty="0" err="1" smtClean="0"/>
              <a:t>have</a:t>
            </a:r>
            <a:r>
              <a:rPr lang="sv-SE" baseline="0" dirty="0" smtClean="0"/>
              <a:t> the same </a:t>
            </a:r>
            <a:r>
              <a:rPr lang="sv-SE" baseline="0" dirty="0" err="1" smtClean="0"/>
              <a:t>conceptual</a:t>
            </a:r>
            <a:r>
              <a:rPr lang="sv-SE" baseline="0" dirty="0" smtClean="0"/>
              <a:t> </a:t>
            </a:r>
            <a:r>
              <a:rPr lang="sv-SE" baseline="0" dirty="0" err="1" smtClean="0"/>
              <a:t>variable</a:t>
            </a:r>
            <a:r>
              <a:rPr lang="sv-SE" baseline="0" dirty="0" smtClean="0"/>
              <a:t> for </a:t>
            </a:r>
            <a:r>
              <a:rPr lang="sv-SE" baseline="0" dirty="0" err="1" smtClean="0"/>
              <a:t>height</a:t>
            </a:r>
            <a:endParaRPr lang="sv-SE" baseline="0" dirty="0" smtClean="0"/>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16</a:t>
            </a:fld>
            <a:endParaRPr lang="sv-SE"/>
          </a:p>
        </p:txBody>
      </p:sp>
    </p:spTree>
    <p:extLst>
      <p:ext uri="{BB962C8B-B14F-4D97-AF65-F5344CB8AC3E}">
        <p14:creationId xmlns:p14="http://schemas.microsoft.com/office/powerpoint/2010/main" val="36997502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Benefits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Comparability and provenance.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Lineage of the data/provenance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Identify comparable data</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Compare how the response values have changed over time or over different sources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Used to manage to change and comparability</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Supports people working on harmonisation (gives you the structure to describe the variables and decide whether you can harmonise them or not)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Useful resources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Daniel Gillman EDDI 2017: The DDI-4 Variable Cascade and Datum-</a:t>
            </a:r>
            <a:r>
              <a:rPr lang="en-GB" sz="1200" kern="1200" dirty="0" err="1" smtClean="0">
                <a:solidFill>
                  <a:schemeClr val="tx1"/>
                </a:solidFill>
                <a:effectLst/>
                <a:latin typeface="+mn-lt"/>
                <a:ea typeface="+mn-ea"/>
                <a:cs typeface="+mn-cs"/>
              </a:rPr>
              <a:t>Centered</a:t>
            </a:r>
            <a:r>
              <a:rPr lang="en-GB" sz="1200" kern="1200" dirty="0" smtClean="0">
                <a:solidFill>
                  <a:schemeClr val="tx1"/>
                </a:solidFill>
                <a:effectLst/>
                <a:latin typeface="+mn-lt"/>
                <a:ea typeface="+mn-ea"/>
                <a:cs typeface="+mn-cs"/>
              </a:rPr>
              <a:t> Approach</a:t>
            </a:r>
            <a:endParaRPr lang="sv-SE"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Colectica</a:t>
            </a:r>
            <a:r>
              <a:rPr lang="en-GB" sz="1200" kern="1200" dirty="0" smtClean="0">
                <a:solidFill>
                  <a:schemeClr val="tx1"/>
                </a:solidFill>
                <a:effectLst/>
                <a:latin typeface="+mn-lt"/>
                <a:ea typeface="+mn-ea"/>
                <a:cs typeface="+mn-cs"/>
              </a:rPr>
              <a:t> docs site - </a:t>
            </a:r>
            <a:r>
              <a:rPr lang="en-GB" sz="1200" u="sng" kern="1200" dirty="0" smtClean="0">
                <a:solidFill>
                  <a:schemeClr val="tx1"/>
                </a:solidFill>
                <a:effectLst/>
                <a:latin typeface="+mn-lt"/>
                <a:ea typeface="+mn-ea"/>
                <a:cs typeface="+mn-cs"/>
                <a:hlinkClick r:id="rId3"/>
              </a:rPr>
              <a:t>https://docs.colectica.com/designer/manage-content/data/harmonize-variables/</a:t>
            </a:r>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Questions/answers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What level do we publish? </a:t>
            </a:r>
          </a:p>
          <a:p>
            <a:r>
              <a:rPr lang="en-GB" sz="1200" kern="1200" dirty="0" smtClean="0">
                <a:solidFill>
                  <a:schemeClr val="tx1"/>
                </a:solidFill>
                <a:effectLst/>
                <a:latin typeface="+mn-lt"/>
                <a:ea typeface="+mn-ea"/>
                <a:cs typeface="+mn-cs"/>
              </a:rPr>
              <a:t>it depends on how you want to display the datasets.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All the variables could have the same variable name, but in DDI they will have a different identifier. It is up to you which you see.</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We should always have the conceptual and represented in place, even if there is no change in the code value.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DDI separates the conceptual variables and representative variable is so that someone can query the relationships without having to look at every variable and value domain which is time consuming and also not reliant on a machine- as it is shows that person has decided that these are comparable.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Should there always be a new variable for each data collection- can they be the same variable? </a:t>
            </a:r>
          </a:p>
          <a:p>
            <a:r>
              <a:rPr lang="en-GB" sz="1200" kern="1200" dirty="0" smtClean="0">
                <a:solidFill>
                  <a:schemeClr val="tx1"/>
                </a:solidFill>
                <a:effectLst/>
                <a:latin typeface="+mn-lt"/>
                <a:ea typeface="+mn-ea"/>
                <a:cs typeface="+mn-cs"/>
              </a:rPr>
              <a:t>It depends on how you describe the dataset- there is lots more info about a dataset then just its type e.g. who it’s measured about e.g. universe. If you have different datasets the people/household changes. If you have new dataset then it is usually a new instance variable. Specific to a datasets as the it contains other metadata e.g. time of collection. If you publish data every quarter the variable instance will be different each time.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If there is only one dataset- whey would you use represented and conceptual variables- If you want people to re-use it or to use with other study’s data then it is valuable to including the represented and conceptual variable.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Ideal world- create a concept then create a question for that. Which is linked to the represented and conceptual variable. – questions to be discussed elsewhere. </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17</a:t>
            </a:fld>
            <a:endParaRPr lang="sv-SE"/>
          </a:p>
        </p:txBody>
      </p:sp>
    </p:spTree>
    <p:extLst>
      <p:ext uri="{BB962C8B-B14F-4D97-AF65-F5344CB8AC3E}">
        <p14:creationId xmlns:p14="http://schemas.microsoft.com/office/powerpoint/2010/main" val="3489016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200" kern="1200" dirty="0" smtClean="0">
                <a:solidFill>
                  <a:schemeClr val="tx1"/>
                </a:solidFill>
                <a:effectLst/>
                <a:latin typeface="+mn-lt"/>
                <a:ea typeface="+mn-ea"/>
                <a:cs typeface="+mn-cs"/>
              </a:rPr>
              <a:t>The data</a:t>
            </a:r>
            <a:r>
              <a:rPr lang="sv-SE" sz="1200" kern="1200" baseline="0" dirty="0" smtClean="0">
                <a:solidFill>
                  <a:schemeClr val="tx1"/>
                </a:solidFill>
                <a:effectLst/>
                <a:latin typeface="+mn-lt"/>
                <a:ea typeface="+mn-ea"/>
                <a:cs typeface="+mn-cs"/>
              </a:rPr>
              <a:t> is </a:t>
            </a:r>
            <a:r>
              <a:rPr lang="sv-SE" sz="1200" kern="1200" baseline="0" dirty="0" err="1" smtClean="0">
                <a:solidFill>
                  <a:schemeClr val="tx1"/>
                </a:solidFill>
                <a:effectLst/>
                <a:latin typeface="+mn-lt"/>
                <a:ea typeface="+mn-ea"/>
                <a:cs typeface="+mn-cs"/>
              </a:rPr>
              <a:t>divied</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into</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columns</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where</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each</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represent</a:t>
            </a:r>
            <a:r>
              <a:rPr lang="sv-SE" sz="1200" kern="1200" baseline="0" dirty="0" smtClean="0">
                <a:solidFill>
                  <a:schemeClr val="tx1"/>
                </a:solidFill>
                <a:effectLst/>
                <a:latin typeface="+mn-lt"/>
                <a:ea typeface="+mn-ea"/>
                <a:cs typeface="+mn-cs"/>
              </a:rPr>
              <a:t> a </a:t>
            </a:r>
            <a:r>
              <a:rPr lang="sv-SE" sz="1200" kern="1200" baseline="0" dirty="0" err="1" smtClean="0">
                <a:solidFill>
                  <a:schemeClr val="tx1"/>
                </a:solidFill>
                <a:effectLst/>
                <a:latin typeface="+mn-lt"/>
                <a:ea typeface="+mn-ea"/>
                <a:cs typeface="+mn-cs"/>
              </a:rPr>
              <a:t>recorded</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value</a:t>
            </a:r>
            <a:r>
              <a:rPr lang="sv-SE" sz="1200" kern="1200" baseline="0" dirty="0" smtClean="0">
                <a:solidFill>
                  <a:schemeClr val="tx1"/>
                </a:solidFill>
                <a:effectLst/>
                <a:latin typeface="+mn-lt"/>
                <a:ea typeface="+mn-ea"/>
                <a:cs typeface="+mn-cs"/>
              </a:rPr>
              <a:t>.</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a:t>
            </a:r>
            <a:r>
              <a:rPr lang="en-GB" sz="1200" kern="1200" dirty="0" smtClean="0">
                <a:solidFill>
                  <a:schemeClr val="tx1"/>
                </a:solidFill>
                <a:effectLst/>
                <a:latin typeface="+mn-lt"/>
                <a:ea typeface="+mn-ea"/>
                <a:cs typeface="+mn-cs"/>
              </a:rPr>
              <a:t>whole purpose is to tie the variables together which are measuring a comparable topic.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Should we list what other domain use to describe a variable e.g. column in excel, relational database, attribute in object-oriented programing etc.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Start with a table of data- a variable is a column of data.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When people are approaching DDI they think of data as records of data</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Are we missing info unless we explain why we have a rectangular file? How do you say that each row is related to the same column? Are we making an assumption– show an example and explain that we asked each people there marital status each row is a person.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can visualise this as a table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Variable = instance variable?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Discuss as item type level in relation to other items rather than details about each.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Repeated measures in a column (not associated these measures with anything yet)</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How do we describe the content of the variable? What is the data type? (this may be too much detail at first- but will be needed for the cascade. Four examples of different columns of data- text, numeric, code lists, date.</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should introduce the value domain when introducing the variable. E.g. variables have different types of data and list them.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Leave rows till later on in the slides.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Code list are related to variable items. E.g. 1= Married, 2 = Single -in DDI the categories are also separate items (this may be too much detail).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Variables point to a code list with the enumerated value.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Or it could be a number, or text- it is how we describe the values in the set of data.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What is the data in this column look like? E.g. characters or numbers (two kinds- </a:t>
            </a:r>
            <a:r>
              <a:rPr lang="en-GB" sz="1200" kern="1200" dirty="0" err="1" smtClean="0">
                <a:solidFill>
                  <a:schemeClr val="tx1"/>
                </a:solidFill>
                <a:effectLst/>
                <a:latin typeface="+mn-lt"/>
                <a:ea typeface="+mn-ea"/>
                <a:cs typeface="+mn-cs"/>
              </a:rPr>
              <a:t>qual</a:t>
            </a:r>
            <a:r>
              <a:rPr lang="en-GB" sz="1200" kern="1200" dirty="0" smtClean="0">
                <a:solidFill>
                  <a:schemeClr val="tx1"/>
                </a:solidFill>
                <a:effectLst/>
                <a:latin typeface="+mn-lt"/>
                <a:ea typeface="+mn-ea"/>
                <a:cs typeface="+mn-cs"/>
              </a:rPr>
              <a:t> and quant)</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3</a:t>
            </a:fld>
            <a:endParaRPr lang="sv-SE"/>
          </a:p>
        </p:txBody>
      </p:sp>
    </p:spTree>
    <p:extLst>
      <p:ext uri="{BB962C8B-B14F-4D97-AF65-F5344CB8AC3E}">
        <p14:creationId xmlns:p14="http://schemas.microsoft.com/office/powerpoint/2010/main" val="3535293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 </a:t>
            </a:r>
            <a:r>
              <a:rPr lang="sv-SE" dirty="0" err="1" smtClean="0"/>
              <a:t>example</a:t>
            </a:r>
            <a:r>
              <a:rPr lang="sv-SE" dirty="0" smtClean="0"/>
              <a:t> </a:t>
            </a:r>
            <a:r>
              <a:rPr lang="sv-SE" dirty="0" err="1" smtClean="0"/>
              <a:t>of</a:t>
            </a:r>
            <a:r>
              <a:rPr lang="sv-SE" dirty="0" smtClean="0"/>
              <a:t> a </a:t>
            </a:r>
            <a:r>
              <a:rPr lang="sv-SE" dirty="0" err="1" smtClean="0"/>
              <a:t>variable</a:t>
            </a:r>
            <a:r>
              <a:rPr lang="sv-SE" dirty="0" smtClean="0"/>
              <a:t> i</a:t>
            </a:r>
            <a:r>
              <a:rPr lang="sv-SE" baseline="0" dirty="0" smtClean="0"/>
              <a:t>s </a:t>
            </a:r>
            <a:r>
              <a:rPr lang="sv-SE" baseline="0" dirty="0" err="1" smtClean="0"/>
              <a:t>e.g</a:t>
            </a:r>
            <a:r>
              <a:rPr lang="sv-SE" baseline="0" dirty="0" smtClean="0"/>
              <a:t>. ”</a:t>
            </a:r>
            <a:r>
              <a:rPr lang="sv-SE" baseline="0" dirty="0" err="1" smtClean="0"/>
              <a:t>height</a:t>
            </a:r>
            <a:r>
              <a:rPr lang="sv-SE" baseline="0" dirty="0" smtClean="0"/>
              <a:t>” </a:t>
            </a:r>
            <a:r>
              <a:rPr lang="sv-SE" baseline="0" dirty="0" err="1" smtClean="0"/>
              <a:t>where</a:t>
            </a:r>
            <a:r>
              <a:rPr lang="sv-SE" baseline="0" dirty="0" smtClean="0"/>
              <a:t> </a:t>
            </a:r>
            <a:r>
              <a:rPr lang="sv-SE" baseline="0" dirty="0" err="1" smtClean="0"/>
              <a:t>each</a:t>
            </a:r>
            <a:r>
              <a:rPr lang="sv-SE" baseline="0" dirty="0" smtClean="0"/>
              <a:t> persons </a:t>
            </a:r>
            <a:r>
              <a:rPr lang="sv-SE" baseline="0" dirty="0" err="1" smtClean="0"/>
              <a:t>height</a:t>
            </a:r>
            <a:r>
              <a:rPr lang="sv-SE" baseline="0" dirty="0" smtClean="0"/>
              <a:t> is </a:t>
            </a:r>
            <a:r>
              <a:rPr lang="sv-SE" baseline="0" dirty="0" err="1" smtClean="0"/>
              <a:t>recorded</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4</a:t>
            </a:fld>
            <a:endParaRPr lang="sv-SE"/>
          </a:p>
        </p:txBody>
      </p:sp>
    </p:spTree>
    <p:extLst>
      <p:ext uri="{BB962C8B-B14F-4D97-AF65-F5344CB8AC3E}">
        <p14:creationId xmlns:p14="http://schemas.microsoft.com/office/powerpoint/2010/main" val="2867083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 </a:t>
            </a:r>
            <a:r>
              <a:rPr lang="sv-SE" dirty="0" err="1" smtClean="0"/>
              <a:t>variables</a:t>
            </a:r>
            <a:r>
              <a:rPr lang="sv-SE" dirty="0" smtClean="0"/>
              <a:t> </a:t>
            </a:r>
            <a:r>
              <a:rPr lang="sv-SE" dirty="0" err="1" smtClean="0"/>
              <a:t>have</a:t>
            </a:r>
            <a:r>
              <a:rPr lang="sv-SE" dirty="0" smtClean="0"/>
              <a:t> t</a:t>
            </a:r>
            <a:r>
              <a:rPr lang="en-GB" sz="1200" kern="1200" dirty="0" err="1" smtClean="0">
                <a:solidFill>
                  <a:schemeClr val="tx1"/>
                </a:solidFill>
                <a:effectLst/>
                <a:latin typeface="+mn-lt"/>
                <a:ea typeface="+mn-ea"/>
                <a:cs typeface="+mn-cs"/>
              </a:rPr>
              <a:t>hree</a:t>
            </a:r>
            <a:r>
              <a:rPr lang="en-GB" sz="1200" kern="1200" dirty="0" smtClean="0">
                <a:solidFill>
                  <a:schemeClr val="tx1"/>
                </a:solidFill>
                <a:effectLst/>
                <a:latin typeface="+mn-lt"/>
                <a:ea typeface="+mn-ea"/>
                <a:cs typeface="+mn-cs"/>
              </a:rPr>
              <a:t> obviously different types- text, numbers, dates and codes. </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5</a:t>
            </a:fld>
            <a:endParaRPr lang="sv-SE"/>
          </a:p>
        </p:txBody>
      </p:sp>
    </p:spTree>
    <p:extLst>
      <p:ext uri="{BB962C8B-B14F-4D97-AF65-F5344CB8AC3E}">
        <p14:creationId xmlns:p14="http://schemas.microsoft.com/office/powerpoint/2010/main" val="2520757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err="1" smtClean="0"/>
              <a:t>Maritalstatus</a:t>
            </a:r>
            <a:r>
              <a:rPr lang="sv-SE" dirty="0" smtClean="0"/>
              <a:t> </a:t>
            </a:r>
            <a:r>
              <a:rPr lang="sv-SE" dirty="0" err="1" smtClean="0"/>
              <a:t>have</a:t>
            </a:r>
            <a:r>
              <a:rPr lang="sv-SE" dirty="0" smtClean="0"/>
              <a:t> a </a:t>
            </a:r>
            <a:r>
              <a:rPr lang="sv-SE" dirty="0" err="1" smtClean="0"/>
              <a:t>coded</a:t>
            </a:r>
            <a:r>
              <a:rPr lang="sv-SE" dirty="0" smtClean="0"/>
              <a:t> representation</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6</a:t>
            </a:fld>
            <a:endParaRPr lang="sv-SE"/>
          </a:p>
        </p:txBody>
      </p:sp>
    </p:spTree>
    <p:extLst>
      <p:ext uri="{BB962C8B-B14F-4D97-AF65-F5344CB8AC3E}">
        <p14:creationId xmlns:p14="http://schemas.microsoft.com/office/powerpoint/2010/main" val="516247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a:t>
            </a:r>
            <a:r>
              <a:rPr lang="en-GB" sz="1200" kern="1200" baseline="0" dirty="0" smtClean="0">
                <a:solidFill>
                  <a:schemeClr val="tx1"/>
                </a:solidFill>
                <a:effectLst/>
                <a:latin typeface="+mn-lt"/>
                <a:ea typeface="+mn-ea"/>
                <a:cs typeface="+mn-cs"/>
              </a:rPr>
              <a:t> variable have a code list:</a:t>
            </a:r>
            <a:r>
              <a:rPr lang="en-GB"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 = Single</a:t>
            </a:r>
          </a:p>
          <a:p>
            <a:r>
              <a:rPr lang="en-GB" sz="1200" kern="1200" dirty="0" smtClean="0">
                <a:solidFill>
                  <a:schemeClr val="tx1"/>
                </a:solidFill>
                <a:effectLst/>
                <a:latin typeface="+mn-lt"/>
                <a:ea typeface="+mn-ea"/>
                <a:cs typeface="+mn-cs"/>
              </a:rPr>
              <a:t>M = Married</a:t>
            </a:r>
          </a:p>
        </p:txBody>
      </p:sp>
      <p:sp>
        <p:nvSpPr>
          <p:cNvPr id="4" name="Slide Number Placeholder 3"/>
          <p:cNvSpPr>
            <a:spLocks noGrp="1"/>
          </p:cNvSpPr>
          <p:nvPr>
            <p:ph type="sldNum" sz="quarter" idx="10"/>
          </p:nvPr>
        </p:nvSpPr>
        <p:spPr/>
        <p:txBody>
          <a:bodyPr/>
          <a:lstStyle/>
          <a:p>
            <a:fld id="{C82E7B8E-2A5B-4963-98B3-F55FF1DA915E}" type="slidenum">
              <a:rPr lang="sv-SE" smtClean="0"/>
              <a:t>7</a:t>
            </a:fld>
            <a:endParaRPr lang="sv-SE"/>
          </a:p>
        </p:txBody>
      </p:sp>
    </p:spTree>
    <p:extLst>
      <p:ext uri="{BB962C8B-B14F-4D97-AF65-F5344CB8AC3E}">
        <p14:creationId xmlns:p14="http://schemas.microsoft.com/office/powerpoint/2010/main" val="2314626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Two datasets sharing same code list</a:t>
            </a:r>
            <a:r>
              <a:rPr lang="en-GB" sz="1200" kern="1200" baseline="0" dirty="0" smtClean="0">
                <a:solidFill>
                  <a:schemeClr val="tx1"/>
                </a:solidFill>
                <a:effectLst/>
                <a:latin typeface="+mn-lt"/>
                <a:ea typeface="+mn-ea"/>
                <a:cs typeface="+mn-cs"/>
              </a:rPr>
              <a:t> and the third have a new code list.</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They are related in some way, but how do we relate these together- the variable cascade helps us do this. </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8</a:t>
            </a:fld>
            <a:endParaRPr lang="sv-SE"/>
          </a:p>
        </p:txBody>
      </p:sp>
    </p:spTree>
    <p:extLst>
      <p:ext uri="{BB962C8B-B14F-4D97-AF65-F5344CB8AC3E}">
        <p14:creationId xmlns:p14="http://schemas.microsoft.com/office/powerpoint/2010/main" val="3850858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 </a:t>
            </a:r>
            <a:r>
              <a:rPr lang="sv-SE" dirty="0" err="1" smtClean="0"/>
              <a:t>first</a:t>
            </a:r>
            <a:r>
              <a:rPr lang="sv-SE" dirty="0" smtClean="0"/>
              <a:t> </a:t>
            </a:r>
            <a:r>
              <a:rPr lang="sv-SE" dirty="0" err="1" smtClean="0"/>
              <a:t>two</a:t>
            </a:r>
            <a:r>
              <a:rPr lang="sv-SE" dirty="0" smtClean="0"/>
              <a:t> </a:t>
            </a:r>
            <a:r>
              <a:rPr lang="sv-SE" dirty="0" err="1" smtClean="0"/>
              <a:t>datasets</a:t>
            </a:r>
            <a:r>
              <a:rPr lang="sv-SE" dirty="0" smtClean="0"/>
              <a:t> </a:t>
            </a:r>
            <a:r>
              <a:rPr lang="sv-SE" dirty="0" err="1" smtClean="0"/>
              <a:t>share</a:t>
            </a:r>
            <a:r>
              <a:rPr lang="sv-SE" dirty="0" smtClean="0"/>
              <a:t> the same </a:t>
            </a:r>
            <a:r>
              <a:rPr lang="sv-SE" dirty="0" err="1" smtClean="0"/>
              <a:t>codes</a:t>
            </a:r>
            <a:r>
              <a:rPr lang="sv-SE" dirty="0" smtClean="0"/>
              <a:t> </a:t>
            </a:r>
            <a:r>
              <a:rPr lang="sv-SE" dirty="0" err="1" smtClean="0"/>
              <a:t>while</a:t>
            </a:r>
            <a:r>
              <a:rPr lang="sv-SE" baseline="0" dirty="0" smtClean="0"/>
              <a:t> the </a:t>
            </a:r>
            <a:r>
              <a:rPr lang="sv-SE" baseline="0" dirty="0" err="1" smtClean="0"/>
              <a:t>third</a:t>
            </a:r>
            <a:r>
              <a:rPr lang="sv-SE" baseline="0" dirty="0" smtClean="0"/>
              <a:t> </a:t>
            </a:r>
            <a:r>
              <a:rPr lang="sv-SE" baseline="0" dirty="0" err="1" smtClean="0"/>
              <a:t>have</a:t>
            </a:r>
            <a:r>
              <a:rPr lang="sv-SE" baseline="0" dirty="0" smtClean="0"/>
              <a:t> </a:t>
            </a:r>
            <a:r>
              <a:rPr lang="sv-SE" baseline="0" dirty="0" err="1" smtClean="0"/>
              <a:t>its</a:t>
            </a:r>
            <a:r>
              <a:rPr lang="sv-SE" baseline="0" dirty="0" smtClean="0"/>
              <a:t> </a:t>
            </a:r>
            <a:r>
              <a:rPr lang="sv-SE" baseline="0" dirty="0" err="1" smtClean="0"/>
              <a:t>own</a:t>
            </a:r>
            <a:r>
              <a:rPr lang="sv-SE" baseline="0" dirty="0" smtClean="0"/>
              <a:t> sets </a:t>
            </a:r>
            <a:r>
              <a:rPr lang="sv-SE" baseline="0" dirty="0" err="1" smtClean="0"/>
              <a:t>of</a:t>
            </a:r>
            <a:r>
              <a:rPr lang="sv-SE" baseline="0" dirty="0" smtClean="0"/>
              <a:t> </a:t>
            </a:r>
            <a:r>
              <a:rPr lang="sv-SE" baseline="0" dirty="0" err="1" smtClean="0"/>
              <a:t>codes</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9</a:t>
            </a:fld>
            <a:endParaRPr lang="sv-SE"/>
          </a:p>
        </p:txBody>
      </p:sp>
    </p:spTree>
    <p:extLst>
      <p:ext uri="{BB962C8B-B14F-4D97-AF65-F5344CB8AC3E}">
        <p14:creationId xmlns:p14="http://schemas.microsoft.com/office/powerpoint/2010/main" val="2190011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What is variable cascade?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Three Different (distinct) sets of data with a different variables all measuring marriage status.</a:t>
            </a:r>
          </a:p>
          <a:p>
            <a:pPr lvl="0"/>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Represented variables link variables which are directly comparable.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Same representation of the value domain. It doesn’t care about the question asked- only the value domain.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represented variable is a way to measure marriage and so links to the marriage conceptual variable.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Represented variable means that they are not directly comparable but can be made to be comparable.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third dataset has a different code list (i.e. value domain) and so it needs a new representative variable which then links to the conceptual variable.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Concept variable defines a measure without defining the measurement.</a:t>
            </a:r>
            <a:endParaRPr lang="sv-SE" sz="1200" kern="120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Value domain = Variable representation in DDI</a:t>
            </a:r>
            <a:endParaRPr lang="sv-S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2E7B8E-2A5B-4963-98B3-F55FF1DA915E}" type="slidenum">
              <a:rPr lang="sv-SE" smtClean="0"/>
              <a:t>10</a:t>
            </a:fld>
            <a:endParaRPr lang="sv-SE"/>
          </a:p>
        </p:txBody>
      </p:sp>
    </p:spTree>
    <p:extLst>
      <p:ext uri="{BB962C8B-B14F-4D97-AF65-F5344CB8AC3E}">
        <p14:creationId xmlns:p14="http://schemas.microsoft.com/office/powerpoint/2010/main" val="241001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87950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717311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04859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955657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179477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6CA741F7-F5FF-45F3-91B3-12F5C920DE0F}" type="datetimeFigureOut">
              <a:rPr lang="sv-SE" smtClean="0"/>
              <a:t>2018-09-26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57569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6CA741F7-F5FF-45F3-91B3-12F5C920DE0F}" type="datetimeFigureOut">
              <a:rPr lang="sv-SE" smtClean="0"/>
              <a:t>2018-09-26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12715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6CA741F7-F5FF-45F3-91B3-12F5C920DE0F}" type="datetimeFigureOut">
              <a:rPr lang="sv-SE" smtClean="0"/>
              <a:t>2018-09-26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332002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741F7-F5FF-45F3-91B3-12F5C920DE0F}" type="datetimeFigureOut">
              <a:rPr lang="sv-SE" smtClean="0"/>
              <a:t>2018-09-26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76174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A741F7-F5FF-45F3-91B3-12F5C920DE0F}" type="datetimeFigureOut">
              <a:rPr lang="sv-SE" smtClean="0"/>
              <a:t>2018-09-26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99042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A741F7-F5FF-45F3-91B3-12F5C920DE0F}" type="datetimeFigureOut">
              <a:rPr lang="sv-SE" smtClean="0"/>
              <a:t>2018-09-26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68032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A741F7-F5FF-45F3-91B3-12F5C920DE0F}" type="datetimeFigureOut">
              <a:rPr lang="sv-SE" smtClean="0"/>
              <a:t>2018-09-26</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A9727-0E53-4925-844B-2CB1397863FD}" type="slidenum">
              <a:rPr lang="sv-SE" smtClean="0"/>
              <a:t>‹#›</a:t>
            </a:fld>
            <a:endParaRPr lang="sv-SE"/>
          </a:p>
        </p:txBody>
      </p:sp>
    </p:spTree>
    <p:extLst>
      <p:ext uri="{BB962C8B-B14F-4D97-AF65-F5344CB8AC3E}">
        <p14:creationId xmlns:p14="http://schemas.microsoft.com/office/powerpoint/2010/main" val="4101512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715500" cy="2387600"/>
          </a:xfrm>
        </p:spPr>
        <p:txBody>
          <a:bodyPr/>
          <a:lstStyle/>
          <a:p>
            <a:r>
              <a:rPr lang="sv-SE" dirty="0" err="1" smtClean="0"/>
              <a:t>Variables</a:t>
            </a:r>
            <a:r>
              <a:rPr lang="sv-SE" dirty="0"/>
              <a:t> </a:t>
            </a:r>
            <a:r>
              <a:rPr lang="sv-SE" dirty="0" smtClean="0"/>
              <a:t>and </a:t>
            </a:r>
            <a:r>
              <a:rPr lang="sv-SE" dirty="0" err="1" smtClean="0"/>
              <a:t>variable</a:t>
            </a:r>
            <a:r>
              <a:rPr lang="sv-SE" dirty="0" smtClean="0"/>
              <a:t> </a:t>
            </a:r>
            <a:r>
              <a:rPr lang="sv-SE" dirty="0" err="1" smtClean="0"/>
              <a:t>cascade</a:t>
            </a:r>
            <a:endParaRPr lang="sv-SE" dirty="0"/>
          </a:p>
        </p:txBody>
      </p:sp>
      <p:sp>
        <p:nvSpPr>
          <p:cNvPr id="3" name="Subtitle 2"/>
          <p:cNvSpPr>
            <a:spLocks noGrp="1"/>
          </p:cNvSpPr>
          <p:nvPr>
            <p:ph type="subTitle" idx="1"/>
          </p:nvPr>
        </p:nvSpPr>
        <p:spPr/>
        <p:txBody>
          <a:bodyPr/>
          <a:lstStyle/>
          <a:p>
            <a:r>
              <a:rPr lang="sv-SE" dirty="0" err="1" smtClean="0"/>
              <a:t>Comparing</a:t>
            </a:r>
            <a:r>
              <a:rPr lang="sv-SE" dirty="0"/>
              <a:t> </a:t>
            </a:r>
            <a:r>
              <a:rPr lang="sv-SE" dirty="0" err="1" smtClean="0"/>
              <a:t>variables</a:t>
            </a:r>
            <a:r>
              <a:rPr lang="sv-SE" dirty="0" smtClean="0"/>
              <a:t> </a:t>
            </a:r>
            <a:r>
              <a:rPr lang="sv-SE" dirty="0" err="1" smtClean="0"/>
              <a:t>across</a:t>
            </a:r>
            <a:r>
              <a:rPr lang="sv-SE" dirty="0" smtClean="0"/>
              <a:t> </a:t>
            </a:r>
            <a:r>
              <a:rPr lang="sv-SE" dirty="0" err="1" smtClean="0"/>
              <a:t>datasets</a:t>
            </a:r>
            <a:endParaRPr lang="sv-SE"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8625" y="4590965"/>
            <a:ext cx="6254750" cy="1517819"/>
          </a:xfrm>
          <a:prstGeom prst="rect">
            <a:avLst/>
          </a:prstGeom>
        </p:spPr>
      </p:pic>
    </p:spTree>
    <p:extLst>
      <p:ext uri="{BB962C8B-B14F-4D97-AF65-F5344CB8AC3E}">
        <p14:creationId xmlns:p14="http://schemas.microsoft.com/office/powerpoint/2010/main" val="3949143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3300107" y="1822969"/>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2837237" y="5479983"/>
            <a:ext cx="2084978"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smtClean="0">
                <a:solidFill>
                  <a:schemeClr val="bg1"/>
                </a:solidFill>
              </a:rPr>
              <a:t>martitalstatus2010</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H="1" flipV="1">
            <a:off x="2720488" y="4369762"/>
            <a:ext cx="1159238" cy="111022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1509413" y="4369762"/>
            <a:ext cx="1211075" cy="1110222"/>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1452647" y="3717617"/>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466924" y="5479984"/>
            <a:ext cx="2084978"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10" idx="0"/>
            <a:endCxn id="8" idx="2"/>
          </p:cNvCxnSpPr>
          <p:nvPr/>
        </p:nvCxnSpPr>
        <p:spPr>
          <a:xfrm flipV="1">
            <a:off x="2720488" y="2475114"/>
            <a:ext cx="1847460" cy="1242503"/>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5395592" y="5479982"/>
            <a:ext cx="2084978"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smtClean="0">
                <a:solidFill>
                  <a:schemeClr val="bg1"/>
                </a:solidFill>
              </a:rPr>
              <a:t>martitalstatus2018</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sp>
        <p:nvSpPr>
          <p:cNvPr id="22" name="Rounded Rectangle 21"/>
          <p:cNvSpPr/>
          <p:nvPr/>
        </p:nvSpPr>
        <p:spPr>
          <a:xfrm>
            <a:off x="5170240" y="3702200"/>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martialstatusplus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cxnSp>
        <p:nvCxnSpPr>
          <p:cNvPr id="23" name="Straight Arrow Connector 22"/>
          <p:cNvCxnSpPr>
            <a:stCxn id="21" idx="0"/>
            <a:endCxn id="22" idx="2"/>
          </p:cNvCxnSpPr>
          <p:nvPr/>
        </p:nvCxnSpPr>
        <p:spPr>
          <a:xfrm flipV="1">
            <a:off x="6438081" y="4354345"/>
            <a:ext cx="0" cy="1125637"/>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a:stCxn id="22" idx="0"/>
            <a:endCxn id="8" idx="2"/>
          </p:cNvCxnSpPr>
          <p:nvPr/>
        </p:nvCxnSpPr>
        <p:spPr>
          <a:xfrm flipH="1" flipV="1">
            <a:off x="4567948" y="2475114"/>
            <a:ext cx="1870133" cy="1227086"/>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a:t>
            </a:r>
            <a:r>
              <a:rPr lang="sv-SE" i="1" dirty="0" err="1" smtClean="0"/>
              <a:t>code</a:t>
            </a:r>
            <a:r>
              <a:rPr lang="sv-SE" i="1" dirty="0" smtClean="0"/>
              <a:t> representation</a:t>
            </a:r>
            <a:r>
              <a:rPr lang="sv-SE" dirty="0" smtClean="0"/>
              <a:t>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43331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0622" y="12808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882611682"/>
              </p:ext>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dirty="0" smtClean="0">
                <a:solidFill>
                  <a:schemeClr val="tx1"/>
                </a:solidFill>
              </a:rPr>
              <a:t>text</a:t>
            </a:r>
            <a:r>
              <a:rPr lang="sv-SE" baseline="0" dirty="0" smtClean="0">
                <a:solidFill>
                  <a:schemeClr val="tx1"/>
                </a:solidFill>
              </a:rPr>
              <a:t> representation</a:t>
            </a:r>
            <a:endParaRPr lang="sv-SE" dirty="0" smtClean="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596826043"/>
              </p:ext>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13" name="Rounded Rectangle 12"/>
          <p:cNvSpPr/>
          <p:nvPr/>
        </p:nvSpPr>
        <p:spPr>
          <a:xfrm>
            <a:off x="786318" y="1213459"/>
            <a:ext cx="2774497" cy="5492142"/>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074285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56004" cy="1325563"/>
          </a:xfrm>
        </p:spPr>
        <p:txBody>
          <a:bodyPr/>
          <a:lstStyle/>
          <a:p>
            <a:r>
              <a:rPr lang="sv-SE" dirty="0" err="1" smtClean="0"/>
              <a:t>Variables</a:t>
            </a:r>
            <a:r>
              <a:rPr lang="sv-SE" dirty="0" smtClean="0"/>
              <a:t> </a:t>
            </a:r>
            <a:r>
              <a:rPr lang="sv-SE" dirty="0" err="1" smtClean="0"/>
              <a:t>with</a:t>
            </a:r>
            <a:r>
              <a:rPr lang="sv-SE" dirty="0" smtClean="0"/>
              <a:t> the same text representation </a:t>
            </a:r>
            <a:r>
              <a:rPr lang="sv-SE" dirty="0" err="1" smtClean="0"/>
              <a:t>type</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3927818530"/>
              </p:ext>
            </p:extLst>
          </p:nvPr>
        </p:nvGraphicFramePr>
        <p:xfrm>
          <a:off x="6108963" y="3293635"/>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text</a:t>
                      </a:r>
                      <a:r>
                        <a:rPr lang="sv-SE" baseline="0" dirty="0" smtClean="0">
                          <a:solidFill>
                            <a:schemeClr val="tx1"/>
                          </a:solidFill>
                        </a:rPr>
                        <a:t> representation</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2734693611"/>
              </p:ext>
            </p:extLst>
          </p:nvPr>
        </p:nvGraphicFramePr>
        <p:xfrm>
          <a:off x="6108963" y="3664476"/>
          <a:ext cx="3154688" cy="741680"/>
        </p:xfrm>
        <a:graphic>
          <a:graphicData uri="http://schemas.openxmlformats.org/drawingml/2006/table">
            <a:tbl>
              <a:tblPr firstRow="1" bandRow="1">
                <a:tableStyleId>{073A0DAA-6AF3-43AB-8588-CEC1D06C72B9}</a:tableStyleId>
              </a:tblPr>
              <a:tblGrid>
                <a:gridCol w="1577344">
                  <a:extLst>
                    <a:ext uri="{9D8B030D-6E8A-4147-A177-3AD203B41FA5}">
                      <a16:colId xmlns:a16="http://schemas.microsoft.com/office/drawing/2014/main" val="1847546260"/>
                    </a:ext>
                  </a:extLst>
                </a:gridCol>
                <a:gridCol w="1577344">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length</a:t>
                      </a:r>
                      <a:endParaRPr lang="sv-SE" dirty="0"/>
                    </a:p>
                  </a:txBody>
                  <a:tcPr/>
                </a:tc>
                <a:tc>
                  <a:txBody>
                    <a:bodyPr/>
                    <a:lstStyle/>
                    <a:p>
                      <a:r>
                        <a:rPr lang="sv-SE" dirty="0" smtClean="0"/>
                        <a:t>50</a:t>
                      </a:r>
                      <a:endParaRPr lang="sv-SE" dirty="0"/>
                    </a:p>
                  </a:txBody>
                  <a:tcPr/>
                </a:tc>
                <a:extLst>
                  <a:ext uri="{0D108BD9-81ED-4DB2-BD59-A6C34878D82A}">
                    <a16:rowId xmlns:a16="http://schemas.microsoft.com/office/drawing/2014/main" val="587203353"/>
                  </a:ext>
                </a:extLst>
              </a:tr>
            </a:tbl>
          </a:graphicData>
        </a:graphic>
      </p:graphicFrame>
      <p:sp>
        <p:nvSpPr>
          <p:cNvPr id="8" name="Rounded Rectangle 7"/>
          <p:cNvSpPr/>
          <p:nvPr/>
        </p:nvSpPr>
        <p:spPr>
          <a:xfrm>
            <a:off x="2344359" y="2055812"/>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2344359" y="3709244"/>
            <a:ext cx="2535682"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4880041" y="2381885"/>
            <a:ext cx="1228922" cy="165343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6" idx="1"/>
          </p:cNvCxnSpPr>
          <p:nvPr/>
        </p:nvCxnSpPr>
        <p:spPr>
          <a:xfrm flipV="1">
            <a:off x="4880041" y="4035316"/>
            <a:ext cx="1228922" cy="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2344359" y="5289439"/>
            <a:ext cx="2535682"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34" name="Straight Arrow Connector 33"/>
          <p:cNvCxnSpPr>
            <a:stCxn id="29" idx="3"/>
            <a:endCxn id="6" idx="1"/>
          </p:cNvCxnSpPr>
          <p:nvPr/>
        </p:nvCxnSpPr>
        <p:spPr>
          <a:xfrm flipV="1">
            <a:off x="4880041" y="4035316"/>
            <a:ext cx="1228922" cy="1580196"/>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74597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2611885" y="1851357"/>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2837237" y="5479983"/>
            <a:ext cx="2084978"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V="1">
            <a:off x="3879726" y="4354344"/>
            <a:ext cx="0" cy="1125639"/>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1509413" y="4354344"/>
            <a:ext cx="2370313" cy="1125640"/>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2611885" y="3702199"/>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466924" y="5479984"/>
            <a:ext cx="2084978"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10" idx="0"/>
            <a:endCxn id="8" idx="2"/>
          </p:cNvCxnSpPr>
          <p:nvPr/>
        </p:nvCxnSpPr>
        <p:spPr>
          <a:xfrm flipV="1">
            <a:off x="3879726" y="2503502"/>
            <a:ext cx="0" cy="1198697"/>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5395592" y="5479982"/>
            <a:ext cx="2084978"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23" name="Straight Arrow Connector 22"/>
          <p:cNvCxnSpPr>
            <a:stCxn id="21" idx="0"/>
            <a:endCxn id="10" idx="2"/>
          </p:cNvCxnSpPr>
          <p:nvPr/>
        </p:nvCxnSpPr>
        <p:spPr>
          <a:xfrm flipH="1" flipV="1">
            <a:off x="3879726" y="4354344"/>
            <a:ext cx="2558355" cy="1125638"/>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a:t>
            </a:r>
            <a:r>
              <a:rPr lang="sv-SE" i="1" dirty="0" smtClean="0"/>
              <a:t>text representation</a:t>
            </a:r>
            <a:r>
              <a:rPr lang="sv-SE" dirty="0" smtClean="0"/>
              <a:t>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1303949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0622" y="12808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180418328"/>
              </p:ext>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12151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baseline="0" dirty="0" err="1" smtClean="0">
                <a:solidFill>
                  <a:schemeClr val="tx1"/>
                </a:solidFill>
              </a:rPr>
              <a:t>numeric</a:t>
            </a:r>
            <a:r>
              <a:rPr lang="sv-SE" baseline="0" dirty="0" smtClean="0">
                <a:solidFill>
                  <a:schemeClr val="tx1"/>
                </a:solidFill>
              </a:rPr>
              <a:t> representation</a:t>
            </a:r>
            <a:endParaRPr lang="sv-SE" dirty="0" smtClean="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674312544"/>
              </p:ext>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13" name="Rounded Rectangle 12"/>
          <p:cNvSpPr/>
          <p:nvPr/>
        </p:nvSpPr>
        <p:spPr>
          <a:xfrm>
            <a:off x="3389818" y="1149958"/>
            <a:ext cx="2774497" cy="5584521"/>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1708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56004" cy="1325563"/>
          </a:xfrm>
        </p:spPr>
        <p:txBody>
          <a:bodyPr/>
          <a:lstStyle/>
          <a:p>
            <a:r>
              <a:rPr lang="sv-SE" dirty="0" err="1" smtClean="0"/>
              <a:t>Variables</a:t>
            </a:r>
            <a:r>
              <a:rPr lang="sv-SE" dirty="0" smtClean="0"/>
              <a:t> </a:t>
            </a:r>
            <a:r>
              <a:rPr lang="sv-SE" dirty="0" err="1" smtClean="0"/>
              <a:t>with</a:t>
            </a:r>
            <a:r>
              <a:rPr lang="sv-SE" dirty="0" smtClean="0"/>
              <a:t> different </a:t>
            </a:r>
            <a:r>
              <a:rPr lang="sv-SE" dirty="0" err="1" smtClean="0"/>
              <a:t>unit</a:t>
            </a:r>
            <a:r>
              <a:rPr lang="sv-SE" dirty="0" smtClean="0"/>
              <a:t> </a:t>
            </a:r>
            <a:r>
              <a:rPr lang="sv-SE" dirty="0" err="1" smtClean="0"/>
              <a:t>of</a:t>
            </a:r>
            <a:r>
              <a:rPr lang="sv-SE" dirty="0" smtClean="0"/>
              <a:t> </a:t>
            </a:r>
            <a:r>
              <a:rPr lang="sv-SE" dirty="0" err="1" smtClean="0"/>
              <a:t>measure</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3311688008"/>
              </p:ext>
            </p:extLst>
          </p:nvPr>
        </p:nvGraphicFramePr>
        <p:xfrm>
          <a:off x="6108963" y="1640205"/>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baseline="0" dirty="0" err="1" smtClean="0">
                          <a:solidFill>
                            <a:schemeClr val="tx1"/>
                          </a:solidFill>
                        </a:rPr>
                        <a:t>numeric</a:t>
                      </a:r>
                      <a:r>
                        <a:rPr lang="sv-SE" baseline="0" dirty="0" smtClean="0">
                          <a:solidFill>
                            <a:schemeClr val="tx1"/>
                          </a:solidFill>
                        </a:rPr>
                        <a:t> representation</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1086720556"/>
              </p:ext>
            </p:extLst>
          </p:nvPr>
        </p:nvGraphicFramePr>
        <p:xfrm>
          <a:off x="6108963" y="2016760"/>
          <a:ext cx="4105080" cy="741680"/>
        </p:xfrm>
        <a:graphic>
          <a:graphicData uri="http://schemas.openxmlformats.org/drawingml/2006/table">
            <a:tbl>
              <a:tblPr firstRow="1" bandRow="1">
                <a:tableStyleId>{073A0DAA-6AF3-43AB-8588-CEC1D06C72B9}</a:tableStyleId>
              </a:tblPr>
              <a:tblGrid>
                <a:gridCol w="2052540">
                  <a:extLst>
                    <a:ext uri="{9D8B030D-6E8A-4147-A177-3AD203B41FA5}">
                      <a16:colId xmlns:a16="http://schemas.microsoft.com/office/drawing/2014/main" val="1847546260"/>
                    </a:ext>
                  </a:extLst>
                </a:gridCol>
                <a:gridCol w="2052540">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measurementUnit</a:t>
                      </a:r>
                      <a:endParaRPr lang="sv-SE" dirty="0"/>
                    </a:p>
                  </a:txBody>
                  <a:tcPr/>
                </a:tc>
                <a:tc>
                  <a:txBody>
                    <a:bodyPr/>
                    <a:lstStyle/>
                    <a:p>
                      <a:r>
                        <a:rPr lang="sv-SE" dirty="0" smtClean="0"/>
                        <a:t>cm</a:t>
                      </a:r>
                      <a:endParaRPr lang="sv-SE" dirty="0"/>
                    </a:p>
                  </a:txBody>
                  <a:tcPr/>
                </a:tc>
                <a:extLst>
                  <a:ext uri="{0D108BD9-81ED-4DB2-BD59-A6C34878D82A}">
                    <a16:rowId xmlns:a16="http://schemas.microsoft.com/office/drawing/2014/main" val="587203353"/>
                  </a:ext>
                </a:extLst>
              </a:tr>
            </a:tbl>
          </a:graphicData>
        </a:graphic>
      </p:graphicFrame>
      <p:sp>
        <p:nvSpPr>
          <p:cNvPr id="8" name="Rounded Rectangle 7"/>
          <p:cNvSpPr/>
          <p:nvPr/>
        </p:nvSpPr>
        <p:spPr>
          <a:xfrm>
            <a:off x="2344359" y="2055812"/>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height</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2344359" y="3709244"/>
            <a:ext cx="2535682"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solidFill>
                  <a:schemeClr val="bg1"/>
                </a:solidFill>
              </a:rPr>
              <a:t>personheight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4880041" y="2381885"/>
            <a:ext cx="1228922" cy="5715"/>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12" idx="1"/>
          </p:cNvCxnSpPr>
          <p:nvPr/>
        </p:nvCxnSpPr>
        <p:spPr>
          <a:xfrm>
            <a:off x="4880041" y="4035317"/>
            <a:ext cx="1228922" cy="793027"/>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2344359" y="5289439"/>
            <a:ext cx="2535682"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imperialheight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34" name="Straight Arrow Connector 33"/>
          <p:cNvCxnSpPr>
            <a:stCxn id="29" idx="3"/>
            <a:endCxn id="12" idx="1"/>
          </p:cNvCxnSpPr>
          <p:nvPr/>
        </p:nvCxnSpPr>
        <p:spPr>
          <a:xfrm flipV="1">
            <a:off x="4880041" y="4828344"/>
            <a:ext cx="1228922" cy="787168"/>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graphicFrame>
        <p:nvGraphicFramePr>
          <p:cNvPr id="12" name="Content Placeholder 3"/>
          <p:cNvGraphicFramePr>
            <a:graphicFrameLocks/>
          </p:cNvGraphicFramePr>
          <p:nvPr>
            <p:extLst>
              <p:ext uri="{D42A27DB-BD31-4B8C-83A1-F6EECF244321}">
                <p14:modId xmlns:p14="http://schemas.microsoft.com/office/powerpoint/2010/main" val="429694704"/>
              </p:ext>
            </p:extLst>
          </p:nvPr>
        </p:nvGraphicFramePr>
        <p:xfrm>
          <a:off x="6108963" y="4457504"/>
          <a:ext cx="4105080" cy="741680"/>
        </p:xfrm>
        <a:graphic>
          <a:graphicData uri="http://schemas.openxmlformats.org/drawingml/2006/table">
            <a:tbl>
              <a:tblPr firstRow="1" bandRow="1">
                <a:tableStyleId>{073A0DAA-6AF3-43AB-8588-CEC1D06C72B9}</a:tableStyleId>
              </a:tblPr>
              <a:tblGrid>
                <a:gridCol w="2052540">
                  <a:extLst>
                    <a:ext uri="{9D8B030D-6E8A-4147-A177-3AD203B41FA5}">
                      <a16:colId xmlns:a16="http://schemas.microsoft.com/office/drawing/2014/main" val="1847546260"/>
                    </a:ext>
                  </a:extLst>
                </a:gridCol>
                <a:gridCol w="2052540">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measurementUnit</a:t>
                      </a:r>
                      <a:endParaRPr lang="sv-SE" dirty="0"/>
                    </a:p>
                  </a:txBody>
                  <a:tcPr/>
                </a:tc>
                <a:tc>
                  <a:txBody>
                    <a:bodyPr/>
                    <a:lstStyle/>
                    <a:p>
                      <a:r>
                        <a:rPr lang="sv-SE" dirty="0" smtClean="0"/>
                        <a:t>in</a:t>
                      </a:r>
                      <a:endParaRPr lang="sv-SE" dirty="0"/>
                    </a:p>
                  </a:txBody>
                  <a:tcPr/>
                </a:tc>
                <a:extLst>
                  <a:ext uri="{0D108BD9-81ED-4DB2-BD59-A6C34878D82A}">
                    <a16:rowId xmlns:a16="http://schemas.microsoft.com/office/drawing/2014/main" val="587203353"/>
                  </a:ext>
                </a:extLst>
              </a:tr>
            </a:tbl>
          </a:graphicData>
        </a:graphic>
      </p:graphicFrame>
      <p:graphicFrame>
        <p:nvGraphicFramePr>
          <p:cNvPr id="13" name="Content Placeholder 3"/>
          <p:cNvGraphicFramePr>
            <a:graphicFrameLocks/>
          </p:cNvGraphicFramePr>
          <p:nvPr>
            <p:extLst>
              <p:ext uri="{D42A27DB-BD31-4B8C-83A1-F6EECF244321}">
                <p14:modId xmlns:p14="http://schemas.microsoft.com/office/powerpoint/2010/main" val="276739521"/>
              </p:ext>
            </p:extLst>
          </p:nvPr>
        </p:nvGraphicFramePr>
        <p:xfrm>
          <a:off x="6101273" y="4060991"/>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baseline="0" dirty="0" err="1" smtClean="0">
                          <a:solidFill>
                            <a:schemeClr val="tx1"/>
                          </a:solidFill>
                        </a:rPr>
                        <a:t>numeric</a:t>
                      </a:r>
                      <a:r>
                        <a:rPr lang="sv-SE" baseline="0" dirty="0" smtClean="0">
                          <a:solidFill>
                            <a:schemeClr val="tx1"/>
                          </a:solidFill>
                        </a:rPr>
                        <a:t> representation</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977809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3300107" y="1822969"/>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height</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5952538" y="5522668"/>
            <a:ext cx="2084978"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imperialheight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H="1" flipV="1">
            <a:off x="5835789" y="4412447"/>
            <a:ext cx="1159238" cy="111022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4624714" y="4412447"/>
            <a:ext cx="1211075" cy="1110222"/>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4567948" y="3760302"/>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heightinches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3582225" y="5522669"/>
            <a:ext cx="2084978"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t>personheight</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22" idx="0"/>
            <a:endCxn id="8" idx="2"/>
          </p:cNvCxnSpPr>
          <p:nvPr/>
        </p:nvCxnSpPr>
        <p:spPr>
          <a:xfrm flipV="1">
            <a:off x="2421807" y="2475114"/>
            <a:ext cx="2146141" cy="1326347"/>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1226549" y="5522668"/>
            <a:ext cx="2084978" cy="652145"/>
          </a:xfrm>
          <a:prstGeom prst="roundRect">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b="1" dirty="0" err="1" smtClean="0">
                <a:solidFill>
                  <a:schemeClr val="bg1"/>
                </a:solidFill>
              </a:rPr>
              <a:t>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sp>
        <p:nvSpPr>
          <p:cNvPr id="22" name="Rounded Rectangle 21"/>
          <p:cNvSpPr/>
          <p:nvPr/>
        </p:nvSpPr>
        <p:spPr>
          <a:xfrm>
            <a:off x="1153966" y="3801461"/>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heightcm</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cxnSp>
        <p:nvCxnSpPr>
          <p:cNvPr id="23" name="Straight Arrow Connector 22"/>
          <p:cNvCxnSpPr/>
          <p:nvPr/>
        </p:nvCxnSpPr>
        <p:spPr>
          <a:xfrm flipV="1">
            <a:off x="2365041" y="4453606"/>
            <a:ext cx="0" cy="1125637"/>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a:stCxn id="10" idx="0"/>
            <a:endCxn id="8" idx="2"/>
          </p:cNvCxnSpPr>
          <p:nvPr/>
        </p:nvCxnSpPr>
        <p:spPr>
          <a:xfrm flipH="1" flipV="1">
            <a:off x="4567948" y="2475114"/>
            <a:ext cx="1267841" cy="1285188"/>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a:t>
            </a:r>
            <a:r>
              <a:rPr lang="sv-SE" i="1" dirty="0" err="1" smtClean="0"/>
              <a:t>numeric</a:t>
            </a:r>
            <a:r>
              <a:rPr lang="sv-SE" i="1" dirty="0" smtClean="0"/>
              <a:t> representation</a:t>
            </a:r>
            <a:r>
              <a:rPr lang="sv-SE" dirty="0" smtClean="0"/>
              <a:t>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1970199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Benefits</a:t>
            </a:r>
            <a:r>
              <a:rPr lang="sv-SE" dirty="0" smtClean="0"/>
              <a:t> </a:t>
            </a:r>
            <a:r>
              <a:rPr lang="sv-SE" dirty="0" err="1" smtClean="0"/>
              <a:t>of</a:t>
            </a:r>
            <a:r>
              <a:rPr lang="sv-SE" dirty="0" smtClean="0"/>
              <a:t> the </a:t>
            </a:r>
            <a:r>
              <a:rPr lang="sv-SE" dirty="0" err="1" smtClean="0"/>
              <a:t>variable</a:t>
            </a:r>
            <a:r>
              <a:rPr lang="sv-SE" dirty="0" smtClean="0"/>
              <a:t> </a:t>
            </a:r>
            <a:r>
              <a:rPr lang="sv-SE" dirty="0" err="1" smtClean="0"/>
              <a:t>cascade</a:t>
            </a:r>
            <a:r>
              <a:rPr lang="sv-SE" dirty="0" smtClean="0"/>
              <a:t> </a:t>
            </a:r>
            <a:r>
              <a:rPr lang="sv-SE" dirty="0" err="1" smtClean="0"/>
              <a:t>structure</a:t>
            </a:r>
            <a:endParaRPr lang="sv-SE" dirty="0"/>
          </a:p>
        </p:txBody>
      </p:sp>
      <p:sp>
        <p:nvSpPr>
          <p:cNvPr id="3" name="Content Placeholder 2"/>
          <p:cNvSpPr>
            <a:spLocks noGrp="1"/>
          </p:cNvSpPr>
          <p:nvPr>
            <p:ph idx="1"/>
          </p:nvPr>
        </p:nvSpPr>
        <p:spPr/>
        <p:txBody>
          <a:bodyPr/>
          <a:lstStyle/>
          <a:p>
            <a:r>
              <a:rPr lang="sv-SE" dirty="0" err="1" smtClean="0"/>
              <a:t>Specify</a:t>
            </a:r>
            <a:r>
              <a:rPr lang="sv-SE" dirty="0" smtClean="0"/>
              <a:t> </a:t>
            </a:r>
            <a:r>
              <a:rPr lang="sv-SE" dirty="0" err="1"/>
              <a:t>c</a:t>
            </a:r>
            <a:r>
              <a:rPr lang="sv-SE" dirty="0" err="1" smtClean="0"/>
              <a:t>omparability</a:t>
            </a:r>
            <a:r>
              <a:rPr lang="sv-SE" dirty="0" smtClean="0"/>
              <a:t> </a:t>
            </a:r>
            <a:r>
              <a:rPr lang="sv-SE" dirty="0" err="1" smtClean="0"/>
              <a:t>across</a:t>
            </a:r>
            <a:r>
              <a:rPr lang="sv-SE" dirty="0" smtClean="0"/>
              <a:t> </a:t>
            </a:r>
            <a:r>
              <a:rPr lang="sv-SE" dirty="0" err="1" smtClean="0"/>
              <a:t>variables</a:t>
            </a:r>
            <a:r>
              <a:rPr lang="sv-SE" dirty="0" smtClean="0"/>
              <a:t> </a:t>
            </a:r>
            <a:r>
              <a:rPr lang="sv-SE" dirty="0" err="1" smtClean="0"/>
              <a:t>allows</a:t>
            </a:r>
            <a:r>
              <a:rPr lang="sv-SE" dirty="0" smtClean="0"/>
              <a:t> </a:t>
            </a:r>
            <a:r>
              <a:rPr lang="sv-SE" dirty="0" err="1" smtClean="0"/>
              <a:t>comparison</a:t>
            </a:r>
            <a:r>
              <a:rPr lang="sv-SE" dirty="0" smtClean="0"/>
              <a:t> </a:t>
            </a:r>
            <a:r>
              <a:rPr lang="sv-SE" dirty="0" err="1" smtClean="0"/>
              <a:t>across</a:t>
            </a:r>
            <a:r>
              <a:rPr lang="sv-SE" dirty="0" smtClean="0"/>
              <a:t> </a:t>
            </a:r>
            <a:r>
              <a:rPr lang="sv-SE" dirty="0" err="1" smtClean="0"/>
              <a:t>datasets</a:t>
            </a:r>
            <a:endParaRPr lang="sv-SE" dirty="0" smtClean="0"/>
          </a:p>
          <a:p>
            <a:r>
              <a:rPr lang="sv-SE" dirty="0" err="1" smtClean="0"/>
              <a:t>Structure</a:t>
            </a:r>
            <a:r>
              <a:rPr lang="sv-SE" dirty="0" smtClean="0"/>
              <a:t> for </a:t>
            </a:r>
            <a:r>
              <a:rPr lang="sv-SE" dirty="0" err="1" smtClean="0"/>
              <a:t>facilitating</a:t>
            </a:r>
            <a:r>
              <a:rPr lang="sv-SE" dirty="0" smtClean="0"/>
              <a:t> </a:t>
            </a:r>
            <a:r>
              <a:rPr lang="sv-SE" dirty="0" err="1" smtClean="0"/>
              <a:t>harmonization</a:t>
            </a:r>
            <a:r>
              <a:rPr lang="sv-SE" dirty="0" smtClean="0"/>
              <a:t> </a:t>
            </a:r>
            <a:r>
              <a:rPr lang="sv-SE" dirty="0" err="1" smtClean="0"/>
              <a:t>across</a:t>
            </a:r>
            <a:r>
              <a:rPr lang="sv-SE" dirty="0" smtClean="0"/>
              <a:t> </a:t>
            </a:r>
            <a:r>
              <a:rPr lang="sv-SE" dirty="0" err="1" smtClean="0"/>
              <a:t>datasets</a:t>
            </a:r>
            <a:r>
              <a:rPr lang="sv-SE" dirty="0"/>
              <a:t> </a:t>
            </a:r>
            <a:r>
              <a:rPr lang="sv-SE" dirty="0" smtClean="0"/>
              <a:t>/ studies</a:t>
            </a:r>
          </a:p>
          <a:p>
            <a:r>
              <a:rPr lang="sv-SE" dirty="0" err="1" smtClean="0"/>
              <a:t>Documenting</a:t>
            </a:r>
            <a:r>
              <a:rPr lang="sv-SE" dirty="0" smtClean="0"/>
              <a:t> </a:t>
            </a:r>
            <a:r>
              <a:rPr lang="sv-SE" dirty="0" err="1" smtClean="0"/>
              <a:t>changes</a:t>
            </a:r>
            <a:r>
              <a:rPr lang="sv-SE" dirty="0" smtClean="0"/>
              <a:t> over </a:t>
            </a:r>
            <a:r>
              <a:rPr lang="sv-SE" dirty="0" err="1" smtClean="0"/>
              <a:t>time</a:t>
            </a:r>
            <a:endParaRPr lang="sv-SE" dirty="0" smtClean="0"/>
          </a:p>
          <a:p>
            <a:r>
              <a:rPr lang="sv-SE" dirty="0" smtClean="0"/>
              <a:t>Planning for </a:t>
            </a:r>
            <a:r>
              <a:rPr lang="sv-SE" dirty="0" err="1" smtClean="0"/>
              <a:t>future</a:t>
            </a:r>
            <a:r>
              <a:rPr lang="sv-SE" dirty="0" smtClean="0"/>
              <a:t> data </a:t>
            </a:r>
            <a:r>
              <a:rPr lang="sv-SE" dirty="0" err="1" smtClean="0"/>
              <a:t>collection</a:t>
            </a:r>
            <a:r>
              <a:rPr lang="sv-SE" dirty="0" smtClean="0"/>
              <a:t> to </a:t>
            </a:r>
            <a:r>
              <a:rPr lang="sv-SE" dirty="0" err="1" smtClean="0"/>
              <a:t>ensure</a:t>
            </a:r>
            <a:r>
              <a:rPr lang="sv-SE" dirty="0" smtClean="0"/>
              <a:t> </a:t>
            </a:r>
            <a:r>
              <a:rPr lang="sv-SE" dirty="0" err="1" smtClean="0"/>
              <a:t>comparability</a:t>
            </a:r>
            <a:endParaRPr lang="sv-SE" dirty="0" smtClean="0"/>
          </a:p>
          <a:p>
            <a:pPr marL="0" indent="0">
              <a:buNone/>
            </a:pPr>
            <a:endParaRPr lang="sv-SE" dirty="0"/>
          </a:p>
        </p:txBody>
      </p:sp>
    </p:spTree>
    <p:extLst>
      <p:ext uri="{BB962C8B-B14F-4D97-AF65-F5344CB8AC3E}">
        <p14:creationId xmlns:p14="http://schemas.microsoft.com/office/powerpoint/2010/main" val="2469339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What</a:t>
            </a:r>
            <a:r>
              <a:rPr lang="sv-SE" dirty="0" smtClean="0"/>
              <a:t> is a </a:t>
            </a:r>
            <a:r>
              <a:rPr lang="sv-SE" dirty="0" err="1" smtClean="0"/>
              <a:t>variable</a:t>
            </a:r>
            <a:r>
              <a:rPr lang="sv-SE" dirty="0" smtClean="0"/>
              <a:t>?</a:t>
            </a:r>
            <a:endParaRPr lang="sv-SE"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32125" y="1825625"/>
            <a:ext cx="7127750" cy="4351338"/>
          </a:xfrm>
        </p:spPr>
      </p:pic>
    </p:spTree>
    <p:extLst>
      <p:ext uri="{BB962C8B-B14F-4D97-AF65-F5344CB8AC3E}">
        <p14:creationId xmlns:p14="http://schemas.microsoft.com/office/powerpoint/2010/main" val="3619931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What</a:t>
            </a:r>
            <a:r>
              <a:rPr lang="sv-SE" dirty="0" smtClean="0"/>
              <a:t> is a </a:t>
            </a:r>
            <a:r>
              <a:rPr lang="sv-SE" dirty="0" err="1" smtClean="0"/>
              <a:t>variable</a:t>
            </a:r>
            <a:r>
              <a:rPr lang="sv-SE" dirty="0" smtClean="0"/>
              <a:t>?</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3862177"/>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spTree>
    <p:extLst>
      <p:ext uri="{BB962C8B-B14F-4D97-AF65-F5344CB8AC3E}">
        <p14:creationId xmlns:p14="http://schemas.microsoft.com/office/powerpoint/2010/main" val="1974725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What</a:t>
            </a:r>
            <a:r>
              <a:rPr lang="sv-SE" dirty="0" smtClean="0"/>
              <a:t> is a </a:t>
            </a:r>
            <a:r>
              <a:rPr lang="sv-SE" dirty="0" err="1" smtClean="0"/>
              <a:t>variable</a:t>
            </a:r>
            <a:r>
              <a:rPr lang="sv-SE" dirty="0" smtClean="0"/>
              <a:t>?</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6120335"/>
              </p:ext>
            </p:extLst>
          </p:nvPr>
        </p:nvGraphicFramePr>
        <p:xfrm>
          <a:off x="838200" y="1825625"/>
          <a:ext cx="10515600" cy="14833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sp>
        <p:nvSpPr>
          <p:cNvPr id="3" name="Rectangle 2"/>
          <p:cNvSpPr/>
          <p:nvPr/>
        </p:nvSpPr>
        <p:spPr>
          <a:xfrm>
            <a:off x="3447393" y="1690689"/>
            <a:ext cx="2659117" cy="18018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89564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a:t>
            </a:r>
            <a:r>
              <a:rPr lang="sv-SE" dirty="0" smtClean="0"/>
              <a:t> representation </a:t>
            </a:r>
            <a:r>
              <a:rPr lang="sv-SE" dirty="0" err="1" smtClean="0"/>
              <a:t>types</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9929501"/>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889616062"/>
              </p:ext>
            </p:extLst>
          </p:nvPr>
        </p:nvGraphicFramePr>
        <p:xfrm>
          <a:off x="838200" y="1387317"/>
          <a:ext cx="105156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smtClean="0">
                          <a:solidFill>
                            <a:srgbClr val="FF0000"/>
                          </a:solidFill>
                        </a:rPr>
                        <a:t>text</a:t>
                      </a:r>
                      <a:endParaRPr lang="sv-SE" dirty="0">
                        <a:solidFill>
                          <a:srgbClr val="FF0000"/>
                        </a:solidFill>
                      </a:endParaRPr>
                    </a:p>
                  </a:txBody>
                  <a:tcPr>
                    <a:noFill/>
                  </a:tcPr>
                </a:tc>
                <a:tc>
                  <a:txBody>
                    <a:bodyPr/>
                    <a:lstStyle/>
                    <a:p>
                      <a:r>
                        <a:rPr lang="sv-SE" dirty="0" err="1" smtClean="0">
                          <a:solidFill>
                            <a:srgbClr val="FF0000"/>
                          </a:solidFill>
                        </a:rPr>
                        <a:t>numeric</a:t>
                      </a:r>
                      <a:endParaRPr lang="sv-SE" dirty="0">
                        <a:solidFill>
                          <a:srgbClr val="FF0000"/>
                        </a:solidFill>
                      </a:endParaRPr>
                    </a:p>
                  </a:txBody>
                  <a:tcPr>
                    <a:noFill/>
                  </a:tcPr>
                </a:tc>
                <a:tc>
                  <a:txBody>
                    <a:bodyPr/>
                    <a:lstStyle/>
                    <a:p>
                      <a:r>
                        <a:rPr lang="sv-SE" dirty="0" smtClean="0">
                          <a:solidFill>
                            <a:srgbClr val="FF0000"/>
                          </a:solidFill>
                        </a:rPr>
                        <a:t>date</a:t>
                      </a:r>
                      <a:endParaRPr lang="sv-SE" dirty="0">
                        <a:solidFill>
                          <a:srgbClr val="FF0000"/>
                        </a:solidFill>
                      </a:endParaRPr>
                    </a:p>
                  </a:txBody>
                  <a:tcPr>
                    <a:noFill/>
                  </a:tcPr>
                </a:tc>
                <a:tc>
                  <a:txBody>
                    <a:bodyPr/>
                    <a:lstStyle/>
                    <a:p>
                      <a:r>
                        <a:rPr lang="sv-SE" dirty="0" err="1" smtClean="0">
                          <a:solidFill>
                            <a:srgbClr val="FF0000"/>
                          </a:solidFill>
                        </a:rPr>
                        <a:t>code</a:t>
                      </a:r>
                      <a:endParaRPr lang="sv-SE" dirty="0">
                        <a:solidFill>
                          <a:srgbClr val="FF0000"/>
                        </a:solidFill>
                      </a:endParaRPr>
                    </a:p>
                  </a:txBody>
                  <a:tcPr>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4228719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a:t>
            </a:r>
            <a:r>
              <a:rPr lang="sv-SE" dirty="0" smtClean="0"/>
              <a:t> </a:t>
            </a:r>
            <a:r>
              <a:rPr lang="sv-SE" dirty="0" err="1" smtClean="0"/>
              <a:t>with</a:t>
            </a:r>
            <a:r>
              <a:rPr lang="sv-SE" dirty="0" smtClean="0"/>
              <a:t> </a:t>
            </a:r>
            <a:r>
              <a:rPr lang="sv-SE" dirty="0" err="1" smtClean="0"/>
              <a:t>code</a:t>
            </a:r>
            <a:r>
              <a:rPr lang="sv-SE" dirty="0" smtClean="0"/>
              <a:t> representation</a:t>
            </a:r>
            <a:endParaRPr lang="sv-SE" dirty="0"/>
          </a:p>
        </p:txBody>
      </p:sp>
      <p:graphicFrame>
        <p:nvGraphicFramePr>
          <p:cNvPr id="4" name="Content Placeholder 3"/>
          <p:cNvGraphicFramePr>
            <a:graphicFrameLocks noGrp="1"/>
          </p:cNvGraphicFramePr>
          <p:nvPr>
            <p:ph idx="1"/>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sp>
        <p:nvSpPr>
          <p:cNvPr id="6" name="Rectangle 5"/>
          <p:cNvSpPr/>
          <p:nvPr/>
        </p:nvSpPr>
        <p:spPr>
          <a:xfrm>
            <a:off x="8682775" y="1690689"/>
            <a:ext cx="2659117" cy="18018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07006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Code</a:t>
            </a:r>
            <a:r>
              <a:rPr lang="sv-SE" dirty="0" smtClean="0"/>
              <a:t> lists</a:t>
            </a:r>
            <a:endParaRPr lang="sv-SE" dirty="0"/>
          </a:p>
        </p:txBody>
      </p:sp>
      <p:sp>
        <p:nvSpPr>
          <p:cNvPr id="3" name="Content Placeholder 2"/>
          <p:cNvSpPr>
            <a:spLocks noGrp="1"/>
          </p:cNvSpPr>
          <p:nvPr>
            <p:ph idx="1"/>
          </p:nvPr>
        </p:nvSpPr>
        <p:spPr/>
        <p:txBody>
          <a:bodyPr/>
          <a:lstStyle/>
          <a:p>
            <a:endParaRPr lang="sv-SE" dirty="0"/>
          </a:p>
        </p:txBody>
      </p:sp>
      <p:graphicFrame>
        <p:nvGraphicFramePr>
          <p:cNvPr id="4" name="Content Placeholder 3"/>
          <p:cNvGraphicFramePr>
            <a:graphicFrameLocks/>
          </p:cNvGraphicFramePr>
          <p:nvPr>
            <p:extLst>
              <p:ext uri="{D42A27DB-BD31-4B8C-83A1-F6EECF244321}">
                <p14:modId xmlns:p14="http://schemas.microsoft.com/office/powerpoint/2010/main" val="675419969"/>
              </p:ext>
            </p:extLst>
          </p:nvPr>
        </p:nvGraphicFramePr>
        <p:xfrm>
          <a:off x="838200" y="1825625"/>
          <a:ext cx="3136900" cy="1112520"/>
        </p:xfrm>
        <a:graphic>
          <a:graphicData uri="http://schemas.openxmlformats.org/drawingml/2006/table">
            <a:tbl>
              <a:tblPr firstRow="1" bandRow="1">
                <a:tableStyleId>{073A0DAA-6AF3-43AB-8588-CEC1D06C72B9}</a:tableStyleId>
              </a:tblPr>
              <a:tblGrid>
                <a:gridCol w="742083">
                  <a:extLst>
                    <a:ext uri="{9D8B030D-6E8A-4147-A177-3AD203B41FA5}">
                      <a16:colId xmlns:a16="http://schemas.microsoft.com/office/drawing/2014/main" val="1847546260"/>
                    </a:ext>
                  </a:extLst>
                </a:gridCol>
                <a:gridCol w="2394817">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867118693"/>
              </p:ext>
            </p:extLst>
          </p:nvPr>
        </p:nvGraphicFramePr>
        <p:xfrm>
          <a:off x="838200" y="1387317"/>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1156739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62165170"/>
              </p:ext>
            </p:extLst>
          </p:nvPr>
        </p:nvGraphicFramePr>
        <p:xfrm>
          <a:off x="870622" y="12935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008196525"/>
              </p:ext>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2260006617"/>
              </p:ext>
            </p:extLst>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384735052"/>
              </p:ext>
            </p:extLst>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dirty="0" err="1" smtClean="0"/>
              <a:t>code</a:t>
            </a:r>
            <a:r>
              <a:rPr lang="sv-SE" dirty="0" smtClean="0"/>
              <a:t> representation</a:t>
            </a:r>
            <a:endParaRPr lang="sv-SE" dirty="0"/>
          </a:p>
        </p:txBody>
      </p:sp>
      <p:graphicFrame>
        <p:nvGraphicFramePr>
          <p:cNvPr id="10" name="Content Placeholder 3"/>
          <p:cNvGraphicFramePr>
            <a:graphicFrameLocks/>
          </p:cNvGraphicFramePr>
          <p:nvPr>
            <p:extLst>
              <p:ext uri="{D42A27DB-BD31-4B8C-83A1-F6EECF244321}">
                <p14:modId xmlns:p14="http://schemas.microsoft.com/office/powerpoint/2010/main" val="1650213708"/>
              </p:ext>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extLst>
              <p:ext uri="{D42A27DB-BD31-4B8C-83A1-F6EECF244321}">
                <p14:modId xmlns:p14="http://schemas.microsoft.com/office/powerpoint/2010/main" val="1947294384"/>
              </p:ext>
            </p:extLst>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12" name="Rectangle 11"/>
          <p:cNvSpPr/>
          <p:nvPr/>
        </p:nvSpPr>
        <p:spPr>
          <a:xfrm>
            <a:off x="8727105" y="6235430"/>
            <a:ext cx="2659117" cy="36474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ounded Rectangle 12"/>
          <p:cNvSpPr/>
          <p:nvPr/>
        </p:nvSpPr>
        <p:spPr>
          <a:xfrm>
            <a:off x="8663605" y="1146479"/>
            <a:ext cx="2774497" cy="5584521"/>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3770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Variables</a:t>
            </a:r>
            <a:r>
              <a:rPr lang="sv-SE" dirty="0" smtClean="0"/>
              <a:t> re-</a:t>
            </a:r>
            <a:r>
              <a:rPr lang="sv-SE" dirty="0" err="1" smtClean="0"/>
              <a:t>using</a:t>
            </a:r>
            <a:r>
              <a:rPr lang="sv-SE" dirty="0" smtClean="0"/>
              <a:t> sets </a:t>
            </a:r>
            <a:r>
              <a:rPr lang="sv-SE" dirty="0" err="1" smtClean="0"/>
              <a:t>of</a:t>
            </a:r>
            <a:r>
              <a:rPr lang="sv-SE" dirty="0" smtClean="0"/>
              <a:t> </a:t>
            </a:r>
            <a:r>
              <a:rPr lang="sv-SE" dirty="0" err="1" smtClean="0"/>
              <a:t>codes</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2256317745"/>
              </p:ext>
            </p:extLst>
          </p:nvPr>
        </p:nvGraphicFramePr>
        <p:xfrm>
          <a:off x="6081421" y="230171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265361834"/>
              </p:ext>
            </p:extLst>
          </p:nvPr>
        </p:nvGraphicFramePr>
        <p:xfrm>
          <a:off x="6108963" y="2668687"/>
          <a:ext cx="3154688" cy="1112520"/>
        </p:xfrm>
        <a:graphic>
          <a:graphicData uri="http://schemas.openxmlformats.org/drawingml/2006/table">
            <a:tbl>
              <a:tblPr firstRow="1" bandRow="1">
                <a:tableStyleId>{073A0DAA-6AF3-43AB-8588-CEC1D06C72B9}</a:tableStyleId>
              </a:tblPr>
              <a:tblGrid>
                <a:gridCol w="1577344">
                  <a:extLst>
                    <a:ext uri="{9D8B030D-6E8A-4147-A177-3AD203B41FA5}">
                      <a16:colId xmlns:a16="http://schemas.microsoft.com/office/drawing/2014/main" val="1847546260"/>
                    </a:ext>
                  </a:extLst>
                </a:gridCol>
                <a:gridCol w="1577344">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bl>
          </a:graphicData>
        </a:graphic>
      </p:graphicFrame>
      <p:sp>
        <p:nvSpPr>
          <p:cNvPr id="8" name="Rounded Rectangle 7"/>
          <p:cNvSpPr/>
          <p:nvPr/>
        </p:nvSpPr>
        <p:spPr>
          <a:xfrm>
            <a:off x="2344359" y="2055812"/>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2344359" y="3709244"/>
            <a:ext cx="2535682"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smtClean="0">
                <a:solidFill>
                  <a:schemeClr val="bg1"/>
                </a:solidFill>
              </a:rPr>
              <a:t>martitalstatus2010</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4880041" y="2381885"/>
            <a:ext cx="1228922" cy="843062"/>
          </a:xfrm>
          <a:prstGeom prst="straightConnector1">
            <a:avLst/>
          </a:prstGeom>
          <a:ln w="76200">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6" idx="1"/>
          </p:cNvCxnSpPr>
          <p:nvPr/>
        </p:nvCxnSpPr>
        <p:spPr>
          <a:xfrm flipV="1">
            <a:off x="4880041" y="3224947"/>
            <a:ext cx="1228922" cy="810370"/>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2344359" y="5289439"/>
            <a:ext cx="2535682"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smtClean="0">
                <a:solidFill>
                  <a:schemeClr val="bg1"/>
                </a:solidFill>
              </a:rPr>
              <a:t>martitalstatus2018</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graphicFrame>
        <p:nvGraphicFramePr>
          <p:cNvPr id="32" name="Content Placeholder 3"/>
          <p:cNvGraphicFramePr>
            <a:graphicFrameLocks/>
          </p:cNvGraphicFramePr>
          <p:nvPr>
            <p:extLst>
              <p:ext uri="{D42A27DB-BD31-4B8C-83A1-F6EECF244321}">
                <p14:modId xmlns:p14="http://schemas.microsoft.com/office/powerpoint/2010/main" val="4258901061"/>
              </p:ext>
            </p:extLst>
          </p:nvPr>
        </p:nvGraphicFramePr>
        <p:xfrm>
          <a:off x="6081421" y="4462438"/>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maritalstatusplus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33" name="Content Placeholder 3"/>
          <p:cNvGraphicFramePr>
            <a:graphicFrameLocks/>
          </p:cNvGraphicFramePr>
          <p:nvPr>
            <p:extLst>
              <p:ext uri="{D42A27DB-BD31-4B8C-83A1-F6EECF244321}">
                <p14:modId xmlns:p14="http://schemas.microsoft.com/office/powerpoint/2010/main" val="733204505"/>
              </p:ext>
            </p:extLst>
          </p:nvPr>
        </p:nvGraphicFramePr>
        <p:xfrm>
          <a:off x="6108963" y="4873831"/>
          <a:ext cx="3154688" cy="1483360"/>
        </p:xfrm>
        <a:graphic>
          <a:graphicData uri="http://schemas.openxmlformats.org/drawingml/2006/table">
            <a:tbl>
              <a:tblPr firstRow="1" bandRow="1">
                <a:tableStyleId>{073A0DAA-6AF3-43AB-8588-CEC1D06C72B9}</a:tableStyleId>
              </a:tblPr>
              <a:tblGrid>
                <a:gridCol w="1577344">
                  <a:extLst>
                    <a:ext uri="{9D8B030D-6E8A-4147-A177-3AD203B41FA5}">
                      <a16:colId xmlns:a16="http://schemas.microsoft.com/office/drawing/2014/main" val="1847546260"/>
                    </a:ext>
                  </a:extLst>
                </a:gridCol>
                <a:gridCol w="1577344">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r h="370840">
                <a:tc>
                  <a:txBody>
                    <a:bodyPr/>
                    <a:lstStyle/>
                    <a:p>
                      <a:r>
                        <a:rPr lang="sv-SE" dirty="0" smtClean="0"/>
                        <a:t>D</a:t>
                      </a:r>
                      <a:endParaRPr lang="sv-SE" dirty="0"/>
                    </a:p>
                  </a:txBody>
                  <a:tcPr/>
                </a:tc>
                <a:tc>
                  <a:txBody>
                    <a:bodyPr/>
                    <a:lstStyle/>
                    <a:p>
                      <a:r>
                        <a:rPr lang="sv-SE" dirty="0" err="1" smtClean="0"/>
                        <a:t>Divorced</a:t>
                      </a:r>
                      <a:endParaRPr lang="sv-SE" dirty="0"/>
                    </a:p>
                  </a:txBody>
                  <a:tcPr/>
                </a:tc>
                <a:extLst>
                  <a:ext uri="{0D108BD9-81ED-4DB2-BD59-A6C34878D82A}">
                    <a16:rowId xmlns:a16="http://schemas.microsoft.com/office/drawing/2014/main" val="2298818553"/>
                  </a:ext>
                </a:extLst>
              </a:tr>
            </a:tbl>
          </a:graphicData>
        </a:graphic>
      </p:graphicFrame>
      <p:cxnSp>
        <p:nvCxnSpPr>
          <p:cNvPr id="34" name="Straight Arrow Connector 33"/>
          <p:cNvCxnSpPr>
            <a:stCxn id="29" idx="3"/>
            <a:endCxn id="33" idx="1"/>
          </p:cNvCxnSpPr>
          <p:nvPr/>
        </p:nvCxnSpPr>
        <p:spPr>
          <a:xfrm flipV="1">
            <a:off x="4880041" y="5615511"/>
            <a:ext cx="1228922" cy="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617013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TotalTime>
  <Words>1232</Words>
  <Application>Microsoft Office PowerPoint</Application>
  <PresentationFormat>Widescreen</PresentationFormat>
  <Paragraphs>419</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Variables and variable cascade</vt:lpstr>
      <vt:lpstr>What is a variable?</vt:lpstr>
      <vt:lpstr>What is a variable?</vt:lpstr>
      <vt:lpstr>What is a variable?</vt:lpstr>
      <vt:lpstr>Variable representation types</vt:lpstr>
      <vt:lpstr>Variable with code representation</vt:lpstr>
      <vt:lpstr>Code lists</vt:lpstr>
      <vt:lpstr>PowerPoint Presentation</vt:lpstr>
      <vt:lpstr>Variables re-using sets of codes</vt:lpstr>
      <vt:lpstr>Documenting comparabilities among variables</vt:lpstr>
      <vt:lpstr>PowerPoint Presentation</vt:lpstr>
      <vt:lpstr>Variables with the same text representation type</vt:lpstr>
      <vt:lpstr>Documenting comparabilities among variables</vt:lpstr>
      <vt:lpstr>PowerPoint Presentation</vt:lpstr>
      <vt:lpstr>Variables with different unit of measure</vt:lpstr>
      <vt:lpstr>Documenting comparabilities among variables</vt:lpstr>
      <vt:lpstr>Benefits of the variable cascade structure</vt:lpstr>
    </vt:vector>
  </TitlesOfParts>
  <Company>University of Gothenburg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Variables</dc:title>
  <dc:creator>Olof Olsson</dc:creator>
  <cp:lastModifiedBy>Olof Olsson</cp:lastModifiedBy>
  <cp:revision>39</cp:revision>
  <dcterms:created xsi:type="dcterms:W3CDTF">2018-09-25T09:45:33Z</dcterms:created>
  <dcterms:modified xsi:type="dcterms:W3CDTF">2018-09-26T09:39:51Z</dcterms:modified>
</cp:coreProperties>
</file>