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60" r:id="rId5"/>
    <p:sldId id="274" r:id="rId6"/>
    <p:sldId id="259" r:id="rId7"/>
    <p:sldId id="262" r:id="rId8"/>
    <p:sldId id="263" r:id="rId9"/>
    <p:sldId id="266" r:id="rId10"/>
    <p:sldId id="272" r:id="rId11"/>
    <p:sldId id="267" r:id="rId12"/>
    <p:sldId id="268" r:id="rId13"/>
    <p:sldId id="273" r:id="rId14"/>
    <p:sldId id="269" r:id="rId15"/>
    <p:sldId id="270" r:id="rId16"/>
    <p:sldId id="271" r:id="rId1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60" autoAdjust="0"/>
    <p:restoredTop sz="70627" autoAdjust="0"/>
  </p:normalViewPr>
  <p:slideViewPr>
    <p:cSldViewPr snapToGrid="0">
      <p:cViewPr>
        <p:scale>
          <a:sx n="100" d="100"/>
          <a:sy n="100" d="100"/>
        </p:scale>
        <p:origin x="-30" y="-12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0EF6F4-48DE-43CE-AFEB-D6954BF09625}" type="datetimeFigureOut">
              <a:rPr lang="sv-SE" smtClean="0"/>
              <a:t>2018-09-26</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2E7B8E-2A5B-4963-98B3-F55FF1DA915E}" type="slidenum">
              <a:rPr lang="sv-SE" smtClean="0"/>
              <a:t>‹#›</a:t>
            </a:fld>
            <a:endParaRPr lang="sv-SE"/>
          </a:p>
        </p:txBody>
      </p:sp>
    </p:spTree>
    <p:extLst>
      <p:ext uri="{BB962C8B-B14F-4D97-AF65-F5344CB8AC3E}">
        <p14:creationId xmlns:p14="http://schemas.microsoft.com/office/powerpoint/2010/main" val="668714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docs.colectica.com/designer/manage-content/data/harmonize-variables/"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What is a variable in DDI?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whole purpose is to tie the variables together which are measuring a comparable topic.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Should we list what other domain use to describe a variable e.g. column in excel, relational database, attribute in object-oriented programing etc.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Start with a table of data- a variable is a column of data.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When people are approaching DDI they think of data as records of data</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Are we missing info unless we explain why we have a rectangular file? How do you say that each row is related to the same column? Are we making an assumption– show an example and explain that we asked each people there marital status each row is a person.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We can visualise this as a table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Variable = instance variable?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Discuss as item type level in relation to other items rather than details about each.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Repeated measures in a column (not associated these measures with anything yet)</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How do we describe the content of the variable? What is the data type? (this may be too much detail at first- but will be needed for the cascade. Four examples of different columns of data- text, numeric, code lists, date.</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We should introduce the value domain when introducing the variable. E.g. variables have different types of data and list them.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Leave rows till later on in the slides.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Code list are related to variable items. E.g. 1= Married, 2 = Single -in DDI the categories are also separate items (this may be too much detail).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Variables point to a code list with the enumerated value.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Or it could be a number, or text- it is how we describe the values in the set of data.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What is the data in this column look like? E.g. characters or numbers (two kinds- </a:t>
            </a:r>
            <a:r>
              <a:rPr lang="en-GB" sz="1200" kern="1200" dirty="0" err="1" smtClean="0">
                <a:solidFill>
                  <a:schemeClr val="tx1"/>
                </a:solidFill>
                <a:effectLst/>
                <a:latin typeface="+mn-lt"/>
                <a:ea typeface="+mn-ea"/>
                <a:cs typeface="+mn-cs"/>
              </a:rPr>
              <a:t>qual</a:t>
            </a:r>
            <a:r>
              <a:rPr lang="en-GB" sz="1200" kern="1200" dirty="0" smtClean="0">
                <a:solidFill>
                  <a:schemeClr val="tx1"/>
                </a:solidFill>
                <a:effectLst/>
                <a:latin typeface="+mn-lt"/>
                <a:ea typeface="+mn-ea"/>
                <a:cs typeface="+mn-cs"/>
              </a:rPr>
              <a:t> and quant)</a:t>
            </a:r>
            <a:endParaRPr lang="sv-SE" sz="1200" kern="1200" dirty="0" smtClean="0">
              <a:solidFill>
                <a:schemeClr val="tx1"/>
              </a:solidFill>
              <a:effectLst/>
              <a:latin typeface="+mn-lt"/>
              <a:ea typeface="+mn-ea"/>
              <a:cs typeface="+mn-cs"/>
            </a:endParaRPr>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2</a:t>
            </a:fld>
            <a:endParaRPr lang="sv-SE"/>
          </a:p>
        </p:txBody>
      </p:sp>
    </p:spTree>
    <p:extLst>
      <p:ext uri="{BB962C8B-B14F-4D97-AF65-F5344CB8AC3E}">
        <p14:creationId xmlns:p14="http://schemas.microsoft.com/office/powerpoint/2010/main" val="35352934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All </a:t>
            </a:r>
            <a:r>
              <a:rPr lang="sv-SE" dirty="0" err="1" smtClean="0"/>
              <a:t>three</a:t>
            </a:r>
            <a:r>
              <a:rPr lang="sv-SE" baseline="0" dirty="0" smtClean="0"/>
              <a:t> </a:t>
            </a:r>
            <a:r>
              <a:rPr lang="sv-SE" baseline="0" dirty="0" err="1" smtClean="0"/>
              <a:t>variables</a:t>
            </a:r>
            <a:r>
              <a:rPr lang="sv-SE" baseline="0" dirty="0" smtClean="0"/>
              <a:t> </a:t>
            </a:r>
            <a:r>
              <a:rPr lang="sv-SE" baseline="0" dirty="0" err="1" smtClean="0"/>
              <a:t>share</a:t>
            </a:r>
            <a:r>
              <a:rPr lang="sv-SE" baseline="0" dirty="0" smtClean="0"/>
              <a:t> the same text representation and is </a:t>
            </a:r>
            <a:r>
              <a:rPr lang="sv-SE" baseline="0" dirty="0" err="1" smtClean="0"/>
              <a:t>linked</a:t>
            </a:r>
            <a:r>
              <a:rPr lang="sv-SE" baseline="0" dirty="0" smtClean="0"/>
              <a:t> to the same </a:t>
            </a:r>
            <a:r>
              <a:rPr lang="sv-SE" baseline="0" dirty="0" err="1" smtClean="0"/>
              <a:t>represented</a:t>
            </a:r>
            <a:r>
              <a:rPr lang="sv-SE" baseline="0" dirty="0" smtClean="0"/>
              <a:t> </a:t>
            </a:r>
            <a:r>
              <a:rPr lang="sv-SE" baseline="0" dirty="0" err="1" smtClean="0"/>
              <a:t>variable</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12</a:t>
            </a:fld>
            <a:endParaRPr lang="sv-SE"/>
          </a:p>
        </p:txBody>
      </p:sp>
    </p:spTree>
    <p:extLst>
      <p:ext uri="{BB962C8B-B14F-4D97-AF65-F5344CB8AC3E}">
        <p14:creationId xmlns:p14="http://schemas.microsoft.com/office/powerpoint/2010/main" val="20514357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The</a:t>
            </a:r>
            <a:r>
              <a:rPr lang="sv-SE" baseline="0" dirty="0" smtClean="0"/>
              <a:t> </a:t>
            </a:r>
            <a:r>
              <a:rPr lang="sv-SE" baseline="0" dirty="0" err="1" smtClean="0"/>
              <a:t>height</a:t>
            </a:r>
            <a:r>
              <a:rPr lang="sv-SE" baseline="0" dirty="0" smtClean="0"/>
              <a:t> is </a:t>
            </a:r>
            <a:r>
              <a:rPr lang="sv-SE" baseline="0" dirty="0" err="1" smtClean="0"/>
              <a:t>meassured</a:t>
            </a:r>
            <a:r>
              <a:rPr lang="sv-SE" baseline="0" dirty="0" smtClean="0"/>
              <a:t> in all </a:t>
            </a:r>
            <a:r>
              <a:rPr lang="sv-SE" baseline="0" dirty="0" err="1" smtClean="0"/>
              <a:t>three</a:t>
            </a:r>
            <a:r>
              <a:rPr lang="sv-SE" baseline="0" dirty="0" smtClean="0"/>
              <a:t> </a:t>
            </a:r>
            <a:r>
              <a:rPr lang="sv-SE" baseline="0" dirty="0" err="1" smtClean="0"/>
              <a:t>datasets</a:t>
            </a:r>
            <a:r>
              <a:rPr lang="sv-SE" baseline="0" dirty="0" smtClean="0"/>
              <a:t> </a:t>
            </a:r>
            <a:r>
              <a:rPr lang="sv-SE" baseline="0" dirty="0" err="1" smtClean="0"/>
              <a:t>but</a:t>
            </a:r>
            <a:r>
              <a:rPr lang="sv-SE" baseline="0" dirty="0" smtClean="0"/>
              <a:t> in different </a:t>
            </a:r>
            <a:r>
              <a:rPr lang="sv-SE" baseline="0" dirty="0" err="1" smtClean="0"/>
              <a:t>units</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13</a:t>
            </a:fld>
            <a:endParaRPr lang="sv-SE"/>
          </a:p>
        </p:txBody>
      </p:sp>
    </p:spTree>
    <p:extLst>
      <p:ext uri="{BB962C8B-B14F-4D97-AF65-F5344CB8AC3E}">
        <p14:creationId xmlns:p14="http://schemas.microsoft.com/office/powerpoint/2010/main" val="39995134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The </a:t>
            </a:r>
            <a:r>
              <a:rPr lang="sv-SE" dirty="0" err="1" smtClean="0"/>
              <a:t>first</a:t>
            </a:r>
            <a:r>
              <a:rPr lang="sv-SE" dirty="0" smtClean="0"/>
              <a:t> </a:t>
            </a:r>
            <a:r>
              <a:rPr lang="sv-SE" dirty="0" err="1" smtClean="0"/>
              <a:t>variable</a:t>
            </a:r>
            <a:r>
              <a:rPr lang="sv-SE" baseline="0" dirty="0" smtClean="0"/>
              <a:t> </a:t>
            </a:r>
            <a:r>
              <a:rPr lang="sv-SE" baseline="0" dirty="0" err="1" smtClean="0"/>
              <a:t>have</a:t>
            </a:r>
            <a:r>
              <a:rPr lang="sv-SE" baseline="0" dirty="0" smtClean="0"/>
              <a:t> the </a:t>
            </a:r>
            <a:r>
              <a:rPr lang="sv-SE" baseline="0" dirty="0" err="1" smtClean="0"/>
              <a:t>measurement</a:t>
            </a:r>
            <a:r>
              <a:rPr lang="sv-SE" baseline="0" dirty="0" smtClean="0"/>
              <a:t> in centimeter</a:t>
            </a:r>
          </a:p>
          <a:p>
            <a:endParaRPr lang="sv-SE" baseline="0" dirty="0" smtClean="0"/>
          </a:p>
          <a:p>
            <a:r>
              <a:rPr lang="sv-SE" baseline="0" dirty="0" smtClean="0"/>
              <a:t>In the </a:t>
            </a:r>
            <a:r>
              <a:rPr lang="sv-SE" baseline="0" dirty="0" err="1" smtClean="0"/>
              <a:t>seond</a:t>
            </a:r>
            <a:r>
              <a:rPr lang="sv-SE" baseline="0" dirty="0" smtClean="0"/>
              <a:t> and </a:t>
            </a:r>
            <a:r>
              <a:rPr lang="sv-SE" baseline="0" dirty="0" err="1" smtClean="0"/>
              <a:t>third</a:t>
            </a:r>
            <a:r>
              <a:rPr lang="sv-SE" baseline="0" dirty="0" smtClean="0"/>
              <a:t> </a:t>
            </a:r>
            <a:r>
              <a:rPr lang="sv-SE" baseline="0" dirty="0" err="1" smtClean="0"/>
              <a:t>dataset</a:t>
            </a:r>
            <a:r>
              <a:rPr lang="sv-SE" baseline="0" dirty="0" smtClean="0"/>
              <a:t> the </a:t>
            </a:r>
            <a:r>
              <a:rPr lang="sv-SE" baseline="0" dirty="0" err="1" smtClean="0"/>
              <a:t>measurement</a:t>
            </a:r>
            <a:r>
              <a:rPr lang="sv-SE" baseline="0" dirty="0" smtClean="0"/>
              <a:t> </a:t>
            </a:r>
            <a:r>
              <a:rPr lang="sv-SE" baseline="0" dirty="0" err="1" smtClean="0"/>
              <a:t>was</a:t>
            </a:r>
            <a:r>
              <a:rPr lang="sv-SE" baseline="0" dirty="0" smtClean="0"/>
              <a:t> </a:t>
            </a:r>
            <a:r>
              <a:rPr lang="sv-SE" baseline="0" dirty="0" err="1" smtClean="0"/>
              <a:t>changes</a:t>
            </a:r>
            <a:r>
              <a:rPr lang="sv-SE" baseline="0" dirty="0" smtClean="0"/>
              <a:t> to </a:t>
            </a:r>
            <a:r>
              <a:rPr lang="sv-SE" baseline="0" dirty="0" err="1" smtClean="0"/>
              <a:t>inches</a:t>
            </a:r>
            <a:r>
              <a:rPr lang="sv-SE" baseline="0" dirty="0" smtClean="0"/>
              <a:t> and </a:t>
            </a:r>
            <a:r>
              <a:rPr lang="sv-SE" baseline="0" dirty="0" err="1" smtClean="0"/>
              <a:t>share</a:t>
            </a:r>
            <a:r>
              <a:rPr lang="sv-SE" baseline="0" dirty="0" smtClean="0"/>
              <a:t> the same </a:t>
            </a:r>
            <a:r>
              <a:rPr lang="sv-SE" baseline="0" dirty="0" err="1" smtClean="0"/>
              <a:t>numeric</a:t>
            </a:r>
            <a:r>
              <a:rPr lang="sv-SE" baseline="0" dirty="0" smtClean="0"/>
              <a:t> representation</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14</a:t>
            </a:fld>
            <a:endParaRPr lang="sv-SE"/>
          </a:p>
        </p:txBody>
      </p:sp>
    </p:spTree>
    <p:extLst>
      <p:ext uri="{BB962C8B-B14F-4D97-AF65-F5344CB8AC3E}">
        <p14:creationId xmlns:p14="http://schemas.microsoft.com/office/powerpoint/2010/main" val="42275088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On the </a:t>
            </a:r>
            <a:r>
              <a:rPr lang="sv-SE" dirty="0" err="1" smtClean="0"/>
              <a:t>represented</a:t>
            </a:r>
            <a:r>
              <a:rPr lang="sv-SE" dirty="0" smtClean="0"/>
              <a:t> </a:t>
            </a:r>
            <a:r>
              <a:rPr lang="sv-SE" dirty="0" err="1" smtClean="0"/>
              <a:t>variable</a:t>
            </a:r>
            <a:r>
              <a:rPr lang="sv-SE" dirty="0" smtClean="0"/>
              <a:t> </a:t>
            </a:r>
            <a:r>
              <a:rPr lang="sv-SE" dirty="0" err="1" smtClean="0"/>
              <a:t>layer</a:t>
            </a:r>
            <a:r>
              <a:rPr lang="sv-SE" dirty="0" smtClean="0"/>
              <a:t> </a:t>
            </a:r>
            <a:r>
              <a:rPr lang="sv-SE" dirty="0" err="1" smtClean="0"/>
              <a:t>there</a:t>
            </a:r>
            <a:r>
              <a:rPr lang="sv-SE" baseline="0" dirty="0" smtClean="0"/>
              <a:t> is </a:t>
            </a:r>
            <a:r>
              <a:rPr lang="sv-SE" baseline="0" dirty="0" err="1" smtClean="0"/>
              <a:t>two</a:t>
            </a:r>
            <a:r>
              <a:rPr lang="sv-SE" baseline="0" dirty="0" smtClean="0"/>
              <a:t> different </a:t>
            </a:r>
            <a:r>
              <a:rPr lang="sv-SE" baseline="0" dirty="0" err="1" smtClean="0"/>
              <a:t>measures</a:t>
            </a:r>
            <a:r>
              <a:rPr lang="sv-SE" baseline="0" dirty="0" smtClean="0"/>
              <a:t> so </a:t>
            </a:r>
            <a:r>
              <a:rPr lang="sv-SE" baseline="0" dirty="0" err="1" smtClean="0"/>
              <a:t>two</a:t>
            </a:r>
            <a:r>
              <a:rPr lang="sv-SE" baseline="0" dirty="0" smtClean="0"/>
              <a:t> </a:t>
            </a:r>
            <a:r>
              <a:rPr lang="sv-SE" baseline="0" dirty="0" err="1" smtClean="0"/>
              <a:t>represented</a:t>
            </a:r>
            <a:r>
              <a:rPr lang="sv-SE" baseline="0" dirty="0" smtClean="0"/>
              <a:t> </a:t>
            </a:r>
            <a:r>
              <a:rPr lang="sv-SE" baseline="0" dirty="0" err="1" smtClean="0"/>
              <a:t>variables</a:t>
            </a:r>
            <a:r>
              <a:rPr lang="sv-SE" baseline="0" dirty="0" smtClean="0"/>
              <a:t> is </a:t>
            </a:r>
            <a:r>
              <a:rPr lang="sv-SE" baseline="0" dirty="0" err="1" smtClean="0"/>
              <a:t>needed</a:t>
            </a:r>
            <a:endParaRPr lang="sv-SE" dirty="0" smtClean="0"/>
          </a:p>
          <a:p>
            <a:r>
              <a:rPr lang="sv-SE" dirty="0" smtClean="0"/>
              <a:t>The </a:t>
            </a:r>
            <a:r>
              <a:rPr lang="sv-SE" dirty="0" err="1" smtClean="0"/>
              <a:t>three</a:t>
            </a:r>
            <a:r>
              <a:rPr lang="sv-SE" baseline="0" dirty="0" smtClean="0"/>
              <a:t> </a:t>
            </a:r>
            <a:r>
              <a:rPr lang="sv-SE" baseline="0" dirty="0" err="1" smtClean="0"/>
              <a:t>variables</a:t>
            </a:r>
            <a:r>
              <a:rPr lang="sv-SE" baseline="0" dirty="0" smtClean="0"/>
              <a:t> </a:t>
            </a:r>
            <a:r>
              <a:rPr lang="sv-SE" baseline="0" dirty="0" err="1" smtClean="0"/>
              <a:t>have</a:t>
            </a:r>
            <a:r>
              <a:rPr lang="sv-SE" baseline="0" dirty="0" smtClean="0"/>
              <a:t> the same </a:t>
            </a:r>
            <a:r>
              <a:rPr lang="sv-SE" baseline="0" dirty="0" err="1" smtClean="0"/>
              <a:t>conceptual</a:t>
            </a:r>
            <a:r>
              <a:rPr lang="sv-SE" baseline="0" dirty="0" smtClean="0"/>
              <a:t> </a:t>
            </a:r>
            <a:r>
              <a:rPr lang="sv-SE" baseline="0" dirty="0" err="1" smtClean="0"/>
              <a:t>variable</a:t>
            </a:r>
            <a:r>
              <a:rPr lang="sv-SE" baseline="0" dirty="0" smtClean="0"/>
              <a:t> for </a:t>
            </a:r>
            <a:r>
              <a:rPr lang="sv-SE" baseline="0" dirty="0" err="1" smtClean="0"/>
              <a:t>height</a:t>
            </a:r>
            <a:endParaRPr lang="sv-SE" baseline="0" dirty="0" smtClean="0"/>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15</a:t>
            </a:fld>
            <a:endParaRPr lang="sv-SE"/>
          </a:p>
        </p:txBody>
      </p:sp>
    </p:spTree>
    <p:extLst>
      <p:ext uri="{BB962C8B-B14F-4D97-AF65-F5344CB8AC3E}">
        <p14:creationId xmlns:p14="http://schemas.microsoft.com/office/powerpoint/2010/main" val="36997502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Benefits</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Comparability and provenance.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Lineage of the data/provenance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Identify comparable data</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Compare how the response values have changed over time or over different sources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Used to manage to change and comparability</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Supports people working on harmonisation (gives you the structure to describe the variables and decide whether you can harmonise them or not)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Useful resources</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Daniel Gillman EDDI 2017: The DDI-4 Variable Cascade and Datum-</a:t>
            </a:r>
            <a:r>
              <a:rPr lang="en-GB" sz="1200" kern="1200" dirty="0" err="1" smtClean="0">
                <a:solidFill>
                  <a:schemeClr val="tx1"/>
                </a:solidFill>
                <a:effectLst/>
                <a:latin typeface="+mn-lt"/>
                <a:ea typeface="+mn-ea"/>
                <a:cs typeface="+mn-cs"/>
              </a:rPr>
              <a:t>Centered</a:t>
            </a:r>
            <a:r>
              <a:rPr lang="en-GB" sz="1200" kern="1200" dirty="0" smtClean="0">
                <a:solidFill>
                  <a:schemeClr val="tx1"/>
                </a:solidFill>
                <a:effectLst/>
                <a:latin typeface="+mn-lt"/>
                <a:ea typeface="+mn-ea"/>
                <a:cs typeface="+mn-cs"/>
              </a:rPr>
              <a:t> Approach</a:t>
            </a:r>
            <a:endParaRPr lang="sv-SE" sz="1200" kern="1200" dirty="0" smtClean="0">
              <a:solidFill>
                <a:schemeClr val="tx1"/>
              </a:solidFill>
              <a:effectLst/>
              <a:latin typeface="+mn-lt"/>
              <a:ea typeface="+mn-ea"/>
              <a:cs typeface="+mn-cs"/>
            </a:endParaRPr>
          </a:p>
          <a:p>
            <a:r>
              <a:rPr lang="en-GB" sz="1200" kern="1200" dirty="0" err="1" smtClean="0">
                <a:solidFill>
                  <a:schemeClr val="tx1"/>
                </a:solidFill>
                <a:effectLst/>
                <a:latin typeface="+mn-lt"/>
                <a:ea typeface="+mn-ea"/>
                <a:cs typeface="+mn-cs"/>
              </a:rPr>
              <a:t>Colectica</a:t>
            </a:r>
            <a:r>
              <a:rPr lang="en-GB" sz="1200" kern="1200" dirty="0" smtClean="0">
                <a:solidFill>
                  <a:schemeClr val="tx1"/>
                </a:solidFill>
                <a:effectLst/>
                <a:latin typeface="+mn-lt"/>
                <a:ea typeface="+mn-ea"/>
                <a:cs typeface="+mn-cs"/>
              </a:rPr>
              <a:t> docs site - </a:t>
            </a:r>
            <a:r>
              <a:rPr lang="en-GB" sz="1200" u="sng" kern="1200" dirty="0" smtClean="0">
                <a:solidFill>
                  <a:schemeClr val="tx1"/>
                </a:solidFill>
                <a:effectLst/>
                <a:latin typeface="+mn-lt"/>
                <a:ea typeface="+mn-ea"/>
                <a:cs typeface="+mn-cs"/>
                <a:hlinkClick r:id="rId3"/>
              </a:rPr>
              <a:t>https://docs.colectica.com/designer/manage-content/data/harmonize-variables/</a:t>
            </a:r>
            <a:r>
              <a:rPr lang="en-GB" sz="1200"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Questions/answers</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What level do we publish?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it </a:t>
            </a:r>
            <a:r>
              <a:rPr lang="en-GB" sz="1200" kern="1200" dirty="0" smtClean="0">
                <a:solidFill>
                  <a:schemeClr val="tx1"/>
                </a:solidFill>
                <a:effectLst/>
                <a:latin typeface="+mn-lt"/>
                <a:ea typeface="+mn-ea"/>
                <a:cs typeface="+mn-cs"/>
              </a:rPr>
              <a:t>depends on how you want to display the datasets. </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All </a:t>
            </a:r>
            <a:r>
              <a:rPr lang="en-GB" sz="1200" kern="1200" dirty="0" smtClean="0">
                <a:solidFill>
                  <a:schemeClr val="tx1"/>
                </a:solidFill>
                <a:effectLst/>
                <a:latin typeface="+mn-lt"/>
                <a:ea typeface="+mn-ea"/>
                <a:cs typeface="+mn-cs"/>
              </a:rPr>
              <a:t>the variables could have the same variable name, but in DDI they will have a different identifier. It is up to you which you see.</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We </a:t>
            </a:r>
            <a:r>
              <a:rPr lang="en-GB" sz="1200" kern="1200" dirty="0" smtClean="0">
                <a:solidFill>
                  <a:schemeClr val="tx1"/>
                </a:solidFill>
                <a:effectLst/>
                <a:latin typeface="+mn-lt"/>
                <a:ea typeface="+mn-ea"/>
                <a:cs typeface="+mn-cs"/>
              </a:rPr>
              <a:t>should always have the conceptual and represented in place, even if there is no change in the code value. </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DDI </a:t>
            </a:r>
            <a:r>
              <a:rPr lang="en-GB" sz="1200" kern="1200" dirty="0" smtClean="0">
                <a:solidFill>
                  <a:schemeClr val="tx1"/>
                </a:solidFill>
                <a:effectLst/>
                <a:latin typeface="+mn-lt"/>
                <a:ea typeface="+mn-ea"/>
                <a:cs typeface="+mn-cs"/>
              </a:rPr>
              <a:t>separates the conceptual variables and representative variable is so that someone can query the relationships without having to look at every variable and value domain which is time consuming and also not reliant on a machine- as it is shows that person has decided that these are comparable. </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Should </a:t>
            </a:r>
            <a:r>
              <a:rPr lang="en-GB" sz="1200" kern="1200" dirty="0" smtClean="0">
                <a:solidFill>
                  <a:schemeClr val="tx1"/>
                </a:solidFill>
                <a:effectLst/>
                <a:latin typeface="+mn-lt"/>
                <a:ea typeface="+mn-ea"/>
                <a:cs typeface="+mn-cs"/>
              </a:rPr>
              <a:t>there always be a new variable for each data collection- can they be the same variable?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It </a:t>
            </a:r>
            <a:r>
              <a:rPr lang="en-GB" sz="1200" kern="1200" dirty="0" smtClean="0">
                <a:solidFill>
                  <a:schemeClr val="tx1"/>
                </a:solidFill>
                <a:effectLst/>
                <a:latin typeface="+mn-lt"/>
                <a:ea typeface="+mn-ea"/>
                <a:cs typeface="+mn-cs"/>
              </a:rPr>
              <a:t>depends on how you describe the dataset- there is lots more info about a dataset then just its type e.g. who it’s measured about e.g. universe. If you have different datasets the people/household changes. If you have new dataset then it is usually a new instance variable. Specific to a datasets as the it contains other metadata e.g. time of collection. If you publish data every quarter the variable instance will be different each time. </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If </a:t>
            </a:r>
            <a:r>
              <a:rPr lang="en-GB" sz="1200" kern="1200" dirty="0" smtClean="0">
                <a:solidFill>
                  <a:schemeClr val="tx1"/>
                </a:solidFill>
                <a:effectLst/>
                <a:latin typeface="+mn-lt"/>
                <a:ea typeface="+mn-ea"/>
                <a:cs typeface="+mn-cs"/>
              </a:rPr>
              <a:t>there is only one dataset- whey would you use represented and conceptual variables- If you want people to re-use it or to use with other study’s data then it is valuable to including the represented and conceptual variable. </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Ideal </a:t>
            </a:r>
            <a:r>
              <a:rPr lang="en-GB" sz="1200" kern="1200" dirty="0" smtClean="0">
                <a:solidFill>
                  <a:schemeClr val="tx1"/>
                </a:solidFill>
                <a:effectLst/>
                <a:latin typeface="+mn-lt"/>
                <a:ea typeface="+mn-ea"/>
                <a:cs typeface="+mn-cs"/>
              </a:rPr>
              <a:t>world- create a concept then create a question for that. Which is linked to the represented and conceptual variable. – questions to be discussed elsewhere. </a:t>
            </a:r>
            <a:endParaRPr lang="sv-SE" sz="1200" kern="1200" dirty="0" smtClean="0">
              <a:solidFill>
                <a:schemeClr val="tx1"/>
              </a:solidFill>
              <a:effectLst/>
              <a:latin typeface="+mn-lt"/>
              <a:ea typeface="+mn-ea"/>
              <a:cs typeface="+mn-cs"/>
            </a:endParaRPr>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16</a:t>
            </a:fld>
            <a:endParaRPr lang="sv-SE"/>
          </a:p>
        </p:txBody>
      </p:sp>
    </p:spTree>
    <p:extLst>
      <p:ext uri="{BB962C8B-B14F-4D97-AF65-F5344CB8AC3E}">
        <p14:creationId xmlns:p14="http://schemas.microsoft.com/office/powerpoint/2010/main" val="3489016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The </a:t>
            </a:r>
            <a:r>
              <a:rPr lang="sv-SE" dirty="0" err="1" smtClean="0"/>
              <a:t>variables</a:t>
            </a:r>
            <a:r>
              <a:rPr lang="sv-SE" dirty="0" smtClean="0"/>
              <a:t> </a:t>
            </a:r>
            <a:r>
              <a:rPr lang="sv-SE" dirty="0" err="1" smtClean="0"/>
              <a:t>have</a:t>
            </a:r>
            <a:r>
              <a:rPr lang="sv-SE" dirty="0" smtClean="0"/>
              <a:t> t</a:t>
            </a:r>
            <a:r>
              <a:rPr lang="en-GB" sz="1200" kern="1200" dirty="0" err="1" smtClean="0">
                <a:solidFill>
                  <a:schemeClr val="tx1"/>
                </a:solidFill>
                <a:effectLst/>
                <a:latin typeface="+mn-lt"/>
                <a:ea typeface="+mn-ea"/>
                <a:cs typeface="+mn-cs"/>
              </a:rPr>
              <a:t>hree</a:t>
            </a:r>
            <a:r>
              <a:rPr lang="en-GB" sz="1200" kern="1200" dirty="0" smtClean="0">
                <a:solidFill>
                  <a:schemeClr val="tx1"/>
                </a:solidFill>
                <a:effectLst/>
                <a:latin typeface="+mn-lt"/>
                <a:ea typeface="+mn-ea"/>
                <a:cs typeface="+mn-cs"/>
              </a:rPr>
              <a:t> obviously different types- text, numbers, dates and codes. </a:t>
            </a:r>
            <a:endParaRPr lang="sv-SE" sz="1200" kern="1200" dirty="0" smtClean="0">
              <a:solidFill>
                <a:schemeClr val="tx1"/>
              </a:solidFill>
              <a:effectLst/>
              <a:latin typeface="+mn-lt"/>
              <a:ea typeface="+mn-ea"/>
              <a:cs typeface="+mn-cs"/>
            </a:endParaRPr>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4</a:t>
            </a:fld>
            <a:endParaRPr lang="sv-SE"/>
          </a:p>
        </p:txBody>
      </p:sp>
    </p:spTree>
    <p:extLst>
      <p:ext uri="{BB962C8B-B14F-4D97-AF65-F5344CB8AC3E}">
        <p14:creationId xmlns:p14="http://schemas.microsoft.com/office/powerpoint/2010/main" val="2520757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err="1" smtClean="0"/>
              <a:t>Maritalstatus</a:t>
            </a:r>
            <a:r>
              <a:rPr lang="sv-SE" dirty="0" smtClean="0"/>
              <a:t> </a:t>
            </a:r>
            <a:r>
              <a:rPr lang="sv-SE" dirty="0" err="1" smtClean="0"/>
              <a:t>have</a:t>
            </a:r>
            <a:r>
              <a:rPr lang="sv-SE" dirty="0" smtClean="0"/>
              <a:t> a </a:t>
            </a:r>
            <a:r>
              <a:rPr lang="sv-SE" dirty="0" err="1" smtClean="0"/>
              <a:t>coded</a:t>
            </a:r>
            <a:r>
              <a:rPr lang="sv-SE" dirty="0" smtClean="0"/>
              <a:t> representation</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5</a:t>
            </a:fld>
            <a:endParaRPr lang="sv-SE"/>
          </a:p>
        </p:txBody>
      </p:sp>
    </p:spTree>
    <p:extLst>
      <p:ext uri="{BB962C8B-B14F-4D97-AF65-F5344CB8AC3E}">
        <p14:creationId xmlns:p14="http://schemas.microsoft.com/office/powerpoint/2010/main" val="516247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a:t>
            </a:r>
            <a:r>
              <a:rPr lang="en-GB" sz="1200" kern="1200" baseline="0" dirty="0" smtClean="0">
                <a:solidFill>
                  <a:schemeClr val="tx1"/>
                </a:solidFill>
                <a:effectLst/>
                <a:latin typeface="+mn-lt"/>
                <a:ea typeface="+mn-ea"/>
                <a:cs typeface="+mn-cs"/>
              </a:rPr>
              <a:t> variable have a code list:</a:t>
            </a:r>
            <a:r>
              <a:rPr lang="en-GB"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S = Single</a:t>
            </a:r>
          </a:p>
          <a:p>
            <a:r>
              <a:rPr lang="en-GB" sz="1200" kern="1200" dirty="0" smtClean="0">
                <a:solidFill>
                  <a:schemeClr val="tx1"/>
                </a:solidFill>
                <a:effectLst/>
                <a:latin typeface="+mn-lt"/>
                <a:ea typeface="+mn-ea"/>
                <a:cs typeface="+mn-cs"/>
              </a:rPr>
              <a:t>M = Married</a:t>
            </a:r>
          </a:p>
        </p:txBody>
      </p:sp>
      <p:sp>
        <p:nvSpPr>
          <p:cNvPr id="4" name="Slide Number Placeholder 3"/>
          <p:cNvSpPr>
            <a:spLocks noGrp="1"/>
          </p:cNvSpPr>
          <p:nvPr>
            <p:ph type="sldNum" sz="quarter" idx="10"/>
          </p:nvPr>
        </p:nvSpPr>
        <p:spPr/>
        <p:txBody>
          <a:bodyPr/>
          <a:lstStyle/>
          <a:p>
            <a:fld id="{C82E7B8E-2A5B-4963-98B3-F55FF1DA915E}" type="slidenum">
              <a:rPr lang="sv-SE" smtClean="0"/>
              <a:t>6</a:t>
            </a:fld>
            <a:endParaRPr lang="sv-SE"/>
          </a:p>
        </p:txBody>
      </p:sp>
    </p:spTree>
    <p:extLst>
      <p:ext uri="{BB962C8B-B14F-4D97-AF65-F5344CB8AC3E}">
        <p14:creationId xmlns:p14="http://schemas.microsoft.com/office/powerpoint/2010/main" val="2314626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Two datasets sharing same code list</a:t>
            </a:r>
            <a:r>
              <a:rPr lang="en-GB" sz="1200" kern="1200" baseline="0" dirty="0" smtClean="0">
                <a:solidFill>
                  <a:schemeClr val="tx1"/>
                </a:solidFill>
                <a:effectLst/>
                <a:latin typeface="+mn-lt"/>
                <a:ea typeface="+mn-ea"/>
                <a:cs typeface="+mn-cs"/>
              </a:rPr>
              <a:t> and the third have a new code list.</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They are related in some way, but how do we relate these together- the variable cascade helps us do this. </a:t>
            </a:r>
            <a:endParaRPr lang="sv-SE" sz="1200" kern="1200" dirty="0" smtClean="0">
              <a:solidFill>
                <a:schemeClr val="tx1"/>
              </a:solidFill>
              <a:effectLst/>
              <a:latin typeface="+mn-lt"/>
              <a:ea typeface="+mn-ea"/>
              <a:cs typeface="+mn-cs"/>
            </a:endParaRPr>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7</a:t>
            </a:fld>
            <a:endParaRPr lang="sv-SE"/>
          </a:p>
        </p:txBody>
      </p:sp>
    </p:spTree>
    <p:extLst>
      <p:ext uri="{BB962C8B-B14F-4D97-AF65-F5344CB8AC3E}">
        <p14:creationId xmlns:p14="http://schemas.microsoft.com/office/powerpoint/2010/main" val="38508583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The </a:t>
            </a:r>
            <a:r>
              <a:rPr lang="sv-SE" dirty="0" err="1" smtClean="0"/>
              <a:t>first</a:t>
            </a:r>
            <a:r>
              <a:rPr lang="sv-SE" dirty="0" smtClean="0"/>
              <a:t> </a:t>
            </a:r>
            <a:r>
              <a:rPr lang="sv-SE" dirty="0" err="1" smtClean="0"/>
              <a:t>two</a:t>
            </a:r>
            <a:r>
              <a:rPr lang="sv-SE" dirty="0" smtClean="0"/>
              <a:t> </a:t>
            </a:r>
            <a:r>
              <a:rPr lang="sv-SE" dirty="0" err="1" smtClean="0"/>
              <a:t>datasets</a:t>
            </a:r>
            <a:r>
              <a:rPr lang="sv-SE" dirty="0" smtClean="0"/>
              <a:t> </a:t>
            </a:r>
            <a:r>
              <a:rPr lang="sv-SE" dirty="0" err="1" smtClean="0"/>
              <a:t>share</a:t>
            </a:r>
            <a:r>
              <a:rPr lang="sv-SE" dirty="0" smtClean="0"/>
              <a:t> the same </a:t>
            </a:r>
            <a:r>
              <a:rPr lang="sv-SE" dirty="0" err="1" smtClean="0"/>
              <a:t>codes</a:t>
            </a:r>
            <a:r>
              <a:rPr lang="sv-SE" dirty="0" smtClean="0"/>
              <a:t> </a:t>
            </a:r>
            <a:r>
              <a:rPr lang="sv-SE" dirty="0" err="1" smtClean="0"/>
              <a:t>while</a:t>
            </a:r>
            <a:r>
              <a:rPr lang="sv-SE" baseline="0" dirty="0" smtClean="0"/>
              <a:t> the </a:t>
            </a:r>
            <a:r>
              <a:rPr lang="sv-SE" baseline="0" dirty="0" err="1" smtClean="0"/>
              <a:t>third</a:t>
            </a:r>
            <a:r>
              <a:rPr lang="sv-SE" baseline="0" dirty="0" smtClean="0"/>
              <a:t> </a:t>
            </a:r>
            <a:r>
              <a:rPr lang="sv-SE" baseline="0" dirty="0" err="1" smtClean="0"/>
              <a:t>have</a:t>
            </a:r>
            <a:r>
              <a:rPr lang="sv-SE" baseline="0" dirty="0" smtClean="0"/>
              <a:t> </a:t>
            </a:r>
            <a:r>
              <a:rPr lang="sv-SE" baseline="0" dirty="0" err="1" smtClean="0"/>
              <a:t>its</a:t>
            </a:r>
            <a:r>
              <a:rPr lang="sv-SE" baseline="0" dirty="0" smtClean="0"/>
              <a:t> </a:t>
            </a:r>
            <a:r>
              <a:rPr lang="sv-SE" baseline="0" dirty="0" err="1" smtClean="0"/>
              <a:t>own</a:t>
            </a:r>
            <a:r>
              <a:rPr lang="sv-SE" baseline="0" dirty="0" smtClean="0"/>
              <a:t> sets </a:t>
            </a:r>
            <a:r>
              <a:rPr lang="sv-SE" baseline="0" dirty="0" err="1" smtClean="0"/>
              <a:t>of</a:t>
            </a:r>
            <a:r>
              <a:rPr lang="sv-SE" baseline="0" dirty="0" smtClean="0"/>
              <a:t> </a:t>
            </a:r>
            <a:r>
              <a:rPr lang="sv-SE" baseline="0" dirty="0" err="1" smtClean="0"/>
              <a:t>codes</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8</a:t>
            </a:fld>
            <a:endParaRPr lang="sv-SE"/>
          </a:p>
        </p:txBody>
      </p:sp>
    </p:spTree>
    <p:extLst>
      <p:ext uri="{BB962C8B-B14F-4D97-AF65-F5344CB8AC3E}">
        <p14:creationId xmlns:p14="http://schemas.microsoft.com/office/powerpoint/2010/main" val="2190011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What is variable cascade?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Three Different (distinct) sets of data with a different variables all measuring marriage status.</a:t>
            </a:r>
          </a:p>
          <a:p>
            <a:pPr lvl="0"/>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Represented variables link variables which are directly comparable. </a:t>
            </a: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Same representation of the value domain. It doesn’t care about the question asked- only the value domain. </a:t>
            </a: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represented variable is a way to measure marriage and so links to the marriage conceptual variable. </a:t>
            </a: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Represented variable means that they are not directly comparable but can be made to be comparable. </a:t>
            </a: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third dataset has a different code list (i.e. value domain) and so it needs a new representative variable which then links to the conceptual variable.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Concept variable defines a measure without defining the measurement.</a:t>
            </a:r>
            <a:endParaRPr lang="sv-SE" sz="1200" kern="1200" dirty="0" smtClean="0">
              <a:solidFill>
                <a:schemeClr val="tx1"/>
              </a:solidFill>
              <a:effectLst/>
              <a:latin typeface="+mn-lt"/>
              <a:ea typeface="+mn-ea"/>
              <a:cs typeface="+mn-cs"/>
            </a:endParaRPr>
          </a:p>
          <a:p>
            <a:pPr lvl="0"/>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Value </a:t>
            </a:r>
            <a:r>
              <a:rPr lang="en-GB" sz="1200" kern="1200" dirty="0" smtClean="0">
                <a:solidFill>
                  <a:schemeClr val="tx1"/>
                </a:solidFill>
                <a:effectLst/>
                <a:latin typeface="+mn-lt"/>
                <a:ea typeface="+mn-ea"/>
                <a:cs typeface="+mn-cs"/>
              </a:rPr>
              <a:t>domain = Variable representation in </a:t>
            </a:r>
            <a:r>
              <a:rPr lang="en-GB" sz="1200" kern="1200" dirty="0" smtClean="0">
                <a:solidFill>
                  <a:schemeClr val="tx1"/>
                </a:solidFill>
                <a:effectLst/>
                <a:latin typeface="+mn-lt"/>
                <a:ea typeface="+mn-ea"/>
                <a:cs typeface="+mn-cs"/>
              </a:rPr>
              <a:t>DDI</a:t>
            </a:r>
            <a:endParaRPr lang="sv-SE"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2E7B8E-2A5B-4963-98B3-F55FF1DA915E}" type="slidenum">
              <a:rPr lang="sv-SE" smtClean="0"/>
              <a:t>9</a:t>
            </a:fld>
            <a:endParaRPr lang="sv-SE"/>
          </a:p>
        </p:txBody>
      </p:sp>
    </p:spTree>
    <p:extLst>
      <p:ext uri="{BB962C8B-B14F-4D97-AF65-F5344CB8AC3E}">
        <p14:creationId xmlns:p14="http://schemas.microsoft.com/office/powerpoint/2010/main" val="241001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All </a:t>
            </a:r>
            <a:r>
              <a:rPr lang="sv-SE" dirty="0" err="1" smtClean="0"/>
              <a:t>datasets</a:t>
            </a:r>
            <a:r>
              <a:rPr lang="sv-SE" baseline="0" dirty="0" smtClean="0"/>
              <a:t> </a:t>
            </a:r>
            <a:r>
              <a:rPr lang="sv-SE" baseline="0" dirty="0" err="1" smtClean="0"/>
              <a:t>have</a:t>
            </a:r>
            <a:r>
              <a:rPr lang="sv-SE" baseline="0" dirty="0" smtClean="0"/>
              <a:t> a text </a:t>
            </a:r>
            <a:r>
              <a:rPr lang="sv-SE" baseline="0" dirty="0" err="1" smtClean="0"/>
              <a:t>variable</a:t>
            </a:r>
            <a:r>
              <a:rPr lang="sv-SE" baseline="0" dirty="0" smtClean="0"/>
              <a:t> for </a:t>
            </a:r>
            <a:r>
              <a:rPr lang="sv-SE" baseline="0" dirty="0" err="1" smtClean="0"/>
              <a:t>name</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10</a:t>
            </a:fld>
            <a:endParaRPr lang="sv-SE"/>
          </a:p>
        </p:txBody>
      </p:sp>
    </p:spTree>
    <p:extLst>
      <p:ext uri="{BB962C8B-B14F-4D97-AF65-F5344CB8AC3E}">
        <p14:creationId xmlns:p14="http://schemas.microsoft.com/office/powerpoint/2010/main" val="30021227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All </a:t>
            </a:r>
            <a:r>
              <a:rPr lang="sv-SE" dirty="0" err="1" smtClean="0"/>
              <a:t>three</a:t>
            </a:r>
            <a:r>
              <a:rPr lang="sv-SE" dirty="0" smtClean="0"/>
              <a:t> </a:t>
            </a:r>
            <a:r>
              <a:rPr lang="sv-SE" dirty="0" err="1" smtClean="0"/>
              <a:t>variables</a:t>
            </a:r>
            <a:r>
              <a:rPr lang="sv-SE" dirty="0" smtClean="0"/>
              <a:t> for </a:t>
            </a:r>
            <a:r>
              <a:rPr lang="sv-SE" dirty="0" err="1" smtClean="0"/>
              <a:t>name</a:t>
            </a:r>
            <a:r>
              <a:rPr lang="sv-SE" dirty="0" smtClean="0"/>
              <a:t> </a:t>
            </a:r>
            <a:r>
              <a:rPr lang="sv-SE" dirty="0" err="1" smtClean="0"/>
              <a:t>have</a:t>
            </a:r>
            <a:r>
              <a:rPr lang="sv-SE" dirty="0" smtClean="0"/>
              <a:t> the same text representation</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11</a:t>
            </a:fld>
            <a:endParaRPr lang="sv-SE"/>
          </a:p>
        </p:txBody>
      </p:sp>
    </p:spTree>
    <p:extLst>
      <p:ext uri="{BB962C8B-B14F-4D97-AF65-F5344CB8AC3E}">
        <p14:creationId xmlns:p14="http://schemas.microsoft.com/office/powerpoint/2010/main" val="4246126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sv-S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6CA741F7-F5FF-45F3-91B3-12F5C920DE0F}" type="datetimeFigureOut">
              <a:rPr lang="sv-SE" smtClean="0"/>
              <a:t>2018-09-26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879500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CA741F7-F5FF-45F3-91B3-12F5C920DE0F}" type="datetimeFigureOut">
              <a:rPr lang="sv-SE" smtClean="0"/>
              <a:t>2018-09-26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717311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CA741F7-F5FF-45F3-91B3-12F5C920DE0F}" type="datetimeFigureOut">
              <a:rPr lang="sv-SE" smtClean="0"/>
              <a:t>2018-09-26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048591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CA741F7-F5FF-45F3-91B3-12F5C920DE0F}" type="datetimeFigureOut">
              <a:rPr lang="sv-SE" smtClean="0"/>
              <a:t>2018-09-26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1955657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sv-S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CA741F7-F5FF-45F3-91B3-12F5C920DE0F}" type="datetimeFigureOut">
              <a:rPr lang="sv-SE" smtClean="0"/>
              <a:t>2018-09-26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179477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6CA741F7-F5FF-45F3-91B3-12F5C920DE0F}" type="datetimeFigureOut">
              <a:rPr lang="sv-SE" smtClean="0"/>
              <a:t>2018-09-26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575699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sv-S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6CA741F7-F5FF-45F3-91B3-12F5C920DE0F}" type="datetimeFigureOut">
              <a:rPr lang="sv-SE" smtClean="0"/>
              <a:t>2018-09-26</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1127150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6CA741F7-F5FF-45F3-91B3-12F5C920DE0F}" type="datetimeFigureOut">
              <a:rPr lang="sv-SE" smtClean="0"/>
              <a:t>2018-09-26</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1332002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A741F7-F5FF-45F3-91B3-12F5C920DE0F}" type="datetimeFigureOut">
              <a:rPr lang="sv-SE" smtClean="0"/>
              <a:t>2018-09-26</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761740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v-S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A741F7-F5FF-45F3-91B3-12F5C920DE0F}" type="datetimeFigureOut">
              <a:rPr lang="sv-SE" smtClean="0"/>
              <a:t>2018-09-26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1990423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v-S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A741F7-F5FF-45F3-91B3-12F5C920DE0F}" type="datetimeFigureOut">
              <a:rPr lang="sv-SE" smtClean="0"/>
              <a:t>2018-09-26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68032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A741F7-F5FF-45F3-91B3-12F5C920DE0F}" type="datetimeFigureOut">
              <a:rPr lang="sv-SE" smtClean="0"/>
              <a:t>2018-09-26</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A9727-0E53-4925-844B-2CB1397863FD}" type="slidenum">
              <a:rPr lang="sv-SE" smtClean="0"/>
              <a:t>‹#›</a:t>
            </a:fld>
            <a:endParaRPr lang="sv-SE"/>
          </a:p>
        </p:txBody>
      </p:sp>
    </p:spTree>
    <p:extLst>
      <p:ext uri="{BB962C8B-B14F-4D97-AF65-F5344CB8AC3E}">
        <p14:creationId xmlns:p14="http://schemas.microsoft.com/office/powerpoint/2010/main" val="4101512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715500" cy="2387600"/>
          </a:xfrm>
        </p:spPr>
        <p:txBody>
          <a:bodyPr/>
          <a:lstStyle/>
          <a:p>
            <a:r>
              <a:rPr lang="sv-SE" dirty="0" err="1" smtClean="0"/>
              <a:t>Variables</a:t>
            </a:r>
            <a:r>
              <a:rPr lang="sv-SE" dirty="0"/>
              <a:t> </a:t>
            </a:r>
            <a:r>
              <a:rPr lang="sv-SE" dirty="0" smtClean="0"/>
              <a:t>and </a:t>
            </a:r>
            <a:r>
              <a:rPr lang="sv-SE" dirty="0" err="1" smtClean="0"/>
              <a:t>variable</a:t>
            </a:r>
            <a:r>
              <a:rPr lang="sv-SE" dirty="0" smtClean="0"/>
              <a:t> </a:t>
            </a:r>
            <a:r>
              <a:rPr lang="sv-SE" dirty="0" err="1" smtClean="0"/>
              <a:t>cascade</a:t>
            </a:r>
            <a:endParaRPr lang="sv-SE" dirty="0"/>
          </a:p>
        </p:txBody>
      </p:sp>
      <p:sp>
        <p:nvSpPr>
          <p:cNvPr id="3" name="Subtitle 2"/>
          <p:cNvSpPr>
            <a:spLocks noGrp="1"/>
          </p:cNvSpPr>
          <p:nvPr>
            <p:ph type="subTitle" idx="1"/>
          </p:nvPr>
        </p:nvSpPr>
        <p:spPr/>
        <p:txBody>
          <a:bodyPr/>
          <a:lstStyle/>
          <a:p>
            <a:r>
              <a:rPr lang="sv-SE" dirty="0" err="1" smtClean="0"/>
              <a:t>Comparing</a:t>
            </a:r>
            <a:r>
              <a:rPr lang="sv-SE" dirty="0"/>
              <a:t> </a:t>
            </a:r>
            <a:r>
              <a:rPr lang="sv-SE" dirty="0" err="1" smtClean="0"/>
              <a:t>variables</a:t>
            </a:r>
            <a:r>
              <a:rPr lang="sv-SE" dirty="0" smtClean="0"/>
              <a:t> </a:t>
            </a:r>
            <a:r>
              <a:rPr lang="sv-SE" dirty="0" err="1" smtClean="0"/>
              <a:t>across</a:t>
            </a:r>
            <a:r>
              <a:rPr lang="sv-SE" dirty="0" smtClean="0"/>
              <a:t> </a:t>
            </a:r>
            <a:r>
              <a:rPr lang="sv-SE" dirty="0" err="1" smtClean="0"/>
              <a:t>datasets</a:t>
            </a:r>
            <a:endParaRPr lang="sv-SE"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8625" y="4590965"/>
            <a:ext cx="6254750" cy="1517819"/>
          </a:xfrm>
          <a:prstGeom prst="rect">
            <a:avLst/>
          </a:prstGeom>
        </p:spPr>
      </p:pic>
    </p:spTree>
    <p:extLst>
      <p:ext uri="{BB962C8B-B14F-4D97-AF65-F5344CB8AC3E}">
        <p14:creationId xmlns:p14="http://schemas.microsoft.com/office/powerpoint/2010/main" val="39491433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870622" y="1280868"/>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3882611682"/>
              </p:ext>
            </p:extLst>
          </p:nvPr>
        </p:nvGraphicFramePr>
        <p:xfrm>
          <a:off x="854410" y="3194117"/>
          <a:ext cx="10515600" cy="1483360"/>
        </p:xfrm>
        <a:graphic>
          <a:graphicData uri="http://schemas.openxmlformats.org/drawingml/2006/table">
            <a:tbl>
              <a:tblPr firstRow="1" bandRow="1">
                <a:tableStyleId>{21E4AEA4-8DFA-4A89-87EB-49C32662AFE0}</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personheight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maritalstatus2010</a:t>
                      </a:r>
                      <a:endParaRPr lang="sv-SE" dirty="0"/>
                    </a:p>
                  </a:txBody>
                  <a:tcPr/>
                </a:tc>
                <a:extLst>
                  <a:ext uri="{0D108BD9-81ED-4DB2-BD59-A6C34878D82A}">
                    <a16:rowId xmlns:a16="http://schemas.microsoft.com/office/drawing/2014/main" val="4090553834"/>
                  </a:ext>
                </a:extLst>
              </a:tr>
              <a:tr h="370840">
                <a:tc>
                  <a:txBody>
                    <a:bodyPr/>
                    <a:lstStyle/>
                    <a:p>
                      <a:r>
                        <a:rPr lang="sv-SE" dirty="0" smtClean="0"/>
                        <a:t>Bob</a:t>
                      </a:r>
                      <a:endParaRPr lang="sv-SE" dirty="0"/>
                    </a:p>
                  </a:txBody>
                  <a:tcPr/>
                </a:tc>
                <a:tc>
                  <a:txBody>
                    <a:bodyPr/>
                    <a:lstStyle/>
                    <a:p>
                      <a:r>
                        <a:rPr lang="sv-SE" dirty="0" smtClean="0"/>
                        <a:t>70</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Lars</a:t>
                      </a:r>
                      <a:endParaRPr lang="sv-SE" dirty="0"/>
                    </a:p>
                  </a:txBody>
                  <a:tcPr/>
                </a:tc>
                <a:tc>
                  <a:txBody>
                    <a:bodyPr/>
                    <a:lstStyle/>
                    <a:p>
                      <a:r>
                        <a:rPr lang="sv-SE" dirty="0" smtClean="0"/>
                        <a:t>76</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Gerald</a:t>
                      </a:r>
                      <a:endParaRPr lang="sv-SE" dirty="0"/>
                    </a:p>
                  </a:txBody>
                  <a:tcPr/>
                </a:tc>
                <a:tc>
                  <a:txBody>
                    <a:bodyPr/>
                    <a:lstStyle/>
                    <a:p>
                      <a:r>
                        <a:rPr lang="sv-SE" dirty="0" smtClean="0"/>
                        <a:t>66</a:t>
                      </a:r>
                      <a:endParaRPr lang="sv-SE" dirty="0"/>
                    </a:p>
                  </a:txBody>
                  <a:tcPr/>
                </a:tc>
                <a:tc>
                  <a:txBody>
                    <a:bodyPr/>
                    <a:lstStyle/>
                    <a:p>
                      <a:r>
                        <a:rPr lang="sv-SE" dirty="0" smtClean="0"/>
                        <a:t>1972-11-23</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2901850843"/>
                  </a:ext>
                </a:extLst>
              </a:tr>
            </a:tbl>
          </a:graphicData>
        </a:graphic>
      </p:graphicFrame>
      <p:graphicFrame>
        <p:nvGraphicFramePr>
          <p:cNvPr id="7" name="Content Placeholder 3"/>
          <p:cNvGraphicFramePr>
            <a:graphicFrameLocks/>
          </p:cNvGraphicFramePr>
          <p:nvPr/>
        </p:nvGraphicFramePr>
        <p:xfrm>
          <a:off x="854410" y="881343"/>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dataset1</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graphicFrame>
        <p:nvGraphicFramePr>
          <p:cNvPr id="8" name="Content Placeholder 3"/>
          <p:cNvGraphicFramePr>
            <a:graphicFrameLocks/>
          </p:cNvGraphicFramePr>
          <p:nvPr/>
        </p:nvGraphicFramePr>
        <p:xfrm>
          <a:off x="854410" y="27984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dataset2</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sp>
        <p:nvSpPr>
          <p:cNvPr id="9" name="Title 1"/>
          <p:cNvSpPr txBox="1">
            <a:spLocks/>
          </p:cNvSpPr>
          <p:nvPr/>
        </p:nvSpPr>
        <p:spPr>
          <a:xfrm>
            <a:off x="786318" y="-15368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smtClean="0"/>
              <a:t>Three </a:t>
            </a:r>
            <a:r>
              <a:rPr lang="sv-SE" dirty="0" err="1" smtClean="0"/>
              <a:t>similar</a:t>
            </a:r>
            <a:r>
              <a:rPr lang="sv-SE" dirty="0" smtClean="0"/>
              <a:t> </a:t>
            </a:r>
            <a:r>
              <a:rPr lang="sv-SE" dirty="0" err="1" smtClean="0"/>
              <a:t>datasets</a:t>
            </a:r>
            <a:r>
              <a:rPr lang="sv-SE" dirty="0" smtClean="0"/>
              <a:t> - </a:t>
            </a:r>
            <a:r>
              <a:rPr lang="sv-SE" dirty="0" smtClean="0">
                <a:solidFill>
                  <a:schemeClr val="tx1"/>
                </a:solidFill>
              </a:rPr>
              <a:t>text</a:t>
            </a:r>
            <a:r>
              <a:rPr lang="sv-SE" baseline="0" dirty="0" smtClean="0">
                <a:solidFill>
                  <a:schemeClr val="tx1"/>
                </a:solidFill>
              </a:rPr>
              <a:t> representation</a:t>
            </a:r>
            <a:endParaRPr lang="sv-SE" dirty="0" smtClean="0">
              <a:solidFill>
                <a:schemeClr val="tx1"/>
              </a:solidFill>
            </a:endParaRPr>
          </a:p>
        </p:txBody>
      </p:sp>
      <p:graphicFrame>
        <p:nvGraphicFramePr>
          <p:cNvPr id="10" name="Content Placeholder 3"/>
          <p:cNvGraphicFramePr>
            <a:graphicFrameLocks/>
          </p:cNvGraphicFramePr>
          <p:nvPr>
            <p:extLst>
              <p:ext uri="{D42A27DB-BD31-4B8C-83A1-F6EECF244321}">
                <p14:modId xmlns:p14="http://schemas.microsoft.com/office/powerpoint/2010/main" val="596826043"/>
              </p:ext>
            </p:extLst>
          </p:nvPr>
        </p:nvGraphicFramePr>
        <p:xfrm>
          <a:off x="870622" y="5116819"/>
          <a:ext cx="10515600" cy="1483360"/>
        </p:xfrm>
        <a:graphic>
          <a:graphicData uri="http://schemas.openxmlformats.org/drawingml/2006/table">
            <a:tbl>
              <a:tblPr firstRow="1" bandRow="1">
                <a:tableStyleId>{00A15C55-8517-42AA-B614-E9B94910E393}</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imperialheight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maritalstatus2018</a:t>
                      </a:r>
                      <a:endParaRPr lang="sv-SE" dirty="0"/>
                    </a:p>
                  </a:txBody>
                  <a:tcPr/>
                </a:tc>
                <a:extLst>
                  <a:ext uri="{0D108BD9-81ED-4DB2-BD59-A6C34878D82A}">
                    <a16:rowId xmlns:a16="http://schemas.microsoft.com/office/drawing/2014/main" val="4090553834"/>
                  </a:ext>
                </a:extLst>
              </a:tr>
              <a:tr h="370840">
                <a:tc>
                  <a:txBody>
                    <a:bodyPr/>
                    <a:lstStyle/>
                    <a:p>
                      <a:r>
                        <a:rPr lang="sv-SE" dirty="0" smtClean="0"/>
                        <a:t>Lisa</a:t>
                      </a:r>
                      <a:endParaRPr lang="sv-SE" dirty="0"/>
                    </a:p>
                  </a:txBody>
                  <a:tcPr/>
                </a:tc>
                <a:tc>
                  <a:txBody>
                    <a:bodyPr/>
                    <a:lstStyle/>
                    <a:p>
                      <a:r>
                        <a:rPr lang="sv-SE" dirty="0" smtClean="0"/>
                        <a:t>69</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Bart</a:t>
                      </a:r>
                      <a:endParaRPr lang="sv-SE" dirty="0"/>
                    </a:p>
                  </a:txBody>
                  <a:tcPr/>
                </a:tc>
                <a:tc>
                  <a:txBody>
                    <a:bodyPr/>
                    <a:lstStyle/>
                    <a:p>
                      <a:r>
                        <a:rPr lang="sv-SE" dirty="0" smtClean="0"/>
                        <a:t>75</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Homer</a:t>
                      </a:r>
                      <a:endParaRPr lang="sv-SE" dirty="0"/>
                    </a:p>
                  </a:txBody>
                  <a:tcPr/>
                </a:tc>
                <a:tc>
                  <a:txBody>
                    <a:bodyPr/>
                    <a:lstStyle/>
                    <a:p>
                      <a:r>
                        <a:rPr lang="sv-SE" dirty="0" smtClean="0"/>
                        <a:t>68</a:t>
                      </a:r>
                      <a:endParaRPr lang="sv-SE" dirty="0"/>
                    </a:p>
                  </a:txBody>
                  <a:tcPr/>
                </a:tc>
                <a:tc>
                  <a:txBody>
                    <a:bodyPr/>
                    <a:lstStyle/>
                    <a:p>
                      <a:r>
                        <a:rPr lang="sv-SE" dirty="0" smtClean="0"/>
                        <a:t>1972-11-23</a:t>
                      </a:r>
                      <a:endParaRPr lang="sv-SE" dirty="0"/>
                    </a:p>
                  </a:txBody>
                  <a:tcPr/>
                </a:tc>
                <a:tc>
                  <a:txBody>
                    <a:bodyPr/>
                    <a:lstStyle/>
                    <a:p>
                      <a:r>
                        <a:rPr lang="sv-SE" dirty="0" smtClean="0"/>
                        <a:t>D</a:t>
                      </a:r>
                      <a:endParaRPr lang="sv-SE" dirty="0"/>
                    </a:p>
                  </a:txBody>
                  <a:tcPr/>
                </a:tc>
                <a:extLst>
                  <a:ext uri="{0D108BD9-81ED-4DB2-BD59-A6C34878D82A}">
                    <a16:rowId xmlns:a16="http://schemas.microsoft.com/office/drawing/2014/main" val="2901850843"/>
                  </a:ext>
                </a:extLst>
              </a:tr>
            </a:tbl>
          </a:graphicData>
        </a:graphic>
      </p:graphicFrame>
      <p:graphicFrame>
        <p:nvGraphicFramePr>
          <p:cNvPr id="11" name="Content Placeholder 3"/>
          <p:cNvGraphicFramePr>
            <a:graphicFrameLocks/>
          </p:cNvGraphicFramePr>
          <p:nvPr/>
        </p:nvGraphicFramePr>
        <p:xfrm>
          <a:off x="854410" y="47459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dataset3</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sp>
        <p:nvSpPr>
          <p:cNvPr id="13" name="Rounded Rectangle 12"/>
          <p:cNvSpPr/>
          <p:nvPr/>
        </p:nvSpPr>
        <p:spPr>
          <a:xfrm>
            <a:off x="786318" y="1213459"/>
            <a:ext cx="2774497" cy="5492142"/>
          </a:xfrm>
          <a:prstGeom prst="roundRect">
            <a:avLst>
              <a:gd name="adj" fmla="val 0"/>
            </a:avLst>
          </a:prstGeom>
          <a:noFill/>
          <a:ln w="381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0742854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56004" cy="1325563"/>
          </a:xfrm>
        </p:spPr>
        <p:txBody>
          <a:bodyPr/>
          <a:lstStyle/>
          <a:p>
            <a:r>
              <a:rPr lang="sv-SE" dirty="0" err="1" smtClean="0"/>
              <a:t>Variables</a:t>
            </a:r>
            <a:r>
              <a:rPr lang="sv-SE" dirty="0" smtClean="0"/>
              <a:t> </a:t>
            </a:r>
            <a:r>
              <a:rPr lang="sv-SE" dirty="0" err="1" smtClean="0"/>
              <a:t>with</a:t>
            </a:r>
            <a:r>
              <a:rPr lang="sv-SE" dirty="0" smtClean="0"/>
              <a:t> the same text representation </a:t>
            </a:r>
            <a:r>
              <a:rPr lang="sv-SE" dirty="0" err="1" smtClean="0"/>
              <a:t>type</a:t>
            </a:r>
            <a:endParaRPr lang="sv-SE" dirty="0"/>
          </a:p>
        </p:txBody>
      </p:sp>
      <p:graphicFrame>
        <p:nvGraphicFramePr>
          <p:cNvPr id="5" name="Content Placeholder 3"/>
          <p:cNvGraphicFramePr>
            <a:graphicFrameLocks/>
          </p:cNvGraphicFramePr>
          <p:nvPr>
            <p:extLst>
              <p:ext uri="{D42A27DB-BD31-4B8C-83A1-F6EECF244321}">
                <p14:modId xmlns:p14="http://schemas.microsoft.com/office/powerpoint/2010/main" val="3927818530"/>
              </p:ext>
            </p:extLst>
          </p:nvPr>
        </p:nvGraphicFramePr>
        <p:xfrm>
          <a:off x="6108963" y="3293635"/>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text</a:t>
                      </a:r>
                      <a:r>
                        <a:rPr lang="sv-SE" baseline="0" dirty="0" smtClean="0">
                          <a:solidFill>
                            <a:schemeClr val="tx1"/>
                          </a:solidFill>
                        </a:rPr>
                        <a:t> representation</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2734693611"/>
              </p:ext>
            </p:extLst>
          </p:nvPr>
        </p:nvGraphicFramePr>
        <p:xfrm>
          <a:off x="6108963" y="3664476"/>
          <a:ext cx="3154688" cy="741680"/>
        </p:xfrm>
        <a:graphic>
          <a:graphicData uri="http://schemas.openxmlformats.org/drawingml/2006/table">
            <a:tbl>
              <a:tblPr firstRow="1" bandRow="1">
                <a:tableStyleId>{073A0DAA-6AF3-43AB-8588-CEC1D06C72B9}</a:tableStyleId>
              </a:tblPr>
              <a:tblGrid>
                <a:gridCol w="1577344">
                  <a:extLst>
                    <a:ext uri="{9D8B030D-6E8A-4147-A177-3AD203B41FA5}">
                      <a16:colId xmlns:a16="http://schemas.microsoft.com/office/drawing/2014/main" val="1847546260"/>
                    </a:ext>
                  </a:extLst>
                </a:gridCol>
                <a:gridCol w="1577344">
                  <a:extLst>
                    <a:ext uri="{9D8B030D-6E8A-4147-A177-3AD203B41FA5}">
                      <a16:colId xmlns:a16="http://schemas.microsoft.com/office/drawing/2014/main" val="4055701957"/>
                    </a:ext>
                  </a:extLst>
                </a:gridCol>
              </a:tblGrid>
              <a:tr h="370840">
                <a:tc>
                  <a:txBody>
                    <a:bodyPr/>
                    <a:lstStyle/>
                    <a:p>
                      <a:r>
                        <a:rPr lang="sv-SE" dirty="0" err="1" smtClean="0"/>
                        <a:t>property</a:t>
                      </a:r>
                      <a:endParaRPr lang="sv-SE" dirty="0"/>
                    </a:p>
                  </a:txBody>
                  <a:tcPr/>
                </a:tc>
                <a:tc>
                  <a:txBody>
                    <a:bodyPr/>
                    <a:lstStyle/>
                    <a:p>
                      <a:r>
                        <a:rPr lang="sv-SE" dirty="0" err="1" smtClean="0"/>
                        <a:t>value</a:t>
                      </a:r>
                      <a:endParaRPr lang="sv-SE" dirty="0"/>
                    </a:p>
                  </a:txBody>
                  <a:tcPr/>
                </a:tc>
                <a:extLst>
                  <a:ext uri="{0D108BD9-81ED-4DB2-BD59-A6C34878D82A}">
                    <a16:rowId xmlns:a16="http://schemas.microsoft.com/office/drawing/2014/main" val="4090553834"/>
                  </a:ext>
                </a:extLst>
              </a:tr>
              <a:tr h="370840">
                <a:tc>
                  <a:txBody>
                    <a:bodyPr/>
                    <a:lstStyle/>
                    <a:p>
                      <a:r>
                        <a:rPr lang="sv-SE" dirty="0" err="1" smtClean="0"/>
                        <a:t>length</a:t>
                      </a:r>
                      <a:endParaRPr lang="sv-SE" dirty="0"/>
                    </a:p>
                  </a:txBody>
                  <a:tcPr/>
                </a:tc>
                <a:tc>
                  <a:txBody>
                    <a:bodyPr/>
                    <a:lstStyle/>
                    <a:p>
                      <a:r>
                        <a:rPr lang="sv-SE" dirty="0" smtClean="0"/>
                        <a:t>50</a:t>
                      </a:r>
                      <a:endParaRPr lang="sv-SE" dirty="0"/>
                    </a:p>
                  </a:txBody>
                  <a:tcPr/>
                </a:tc>
                <a:extLst>
                  <a:ext uri="{0D108BD9-81ED-4DB2-BD59-A6C34878D82A}">
                    <a16:rowId xmlns:a16="http://schemas.microsoft.com/office/drawing/2014/main" val="587203353"/>
                  </a:ext>
                </a:extLst>
              </a:tr>
            </a:tbl>
          </a:graphicData>
        </a:graphic>
      </p:graphicFrame>
      <p:sp>
        <p:nvSpPr>
          <p:cNvPr id="8" name="Rounded Rectangle 7"/>
          <p:cNvSpPr/>
          <p:nvPr/>
        </p:nvSpPr>
        <p:spPr>
          <a:xfrm>
            <a:off x="2344359" y="2055812"/>
            <a:ext cx="2535682" cy="65214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name</a:t>
            </a:r>
            <a:r>
              <a:rPr lang="sv-SE" dirty="0"/>
              <a:t/>
            </a:r>
            <a:br>
              <a:rPr lang="sv-SE" dirty="0"/>
            </a:br>
            <a:r>
              <a:rPr lang="sv-SE" dirty="0" smtClean="0"/>
              <a:t>(</a:t>
            </a:r>
            <a:r>
              <a:rPr lang="sv-SE" dirty="0" err="1" smtClean="0"/>
              <a:t>variable</a:t>
            </a:r>
            <a:r>
              <a:rPr lang="sv-SE" dirty="0" smtClean="0"/>
              <a:t>)</a:t>
            </a:r>
            <a:endParaRPr lang="sv-SE" dirty="0"/>
          </a:p>
        </p:txBody>
      </p:sp>
      <p:sp>
        <p:nvSpPr>
          <p:cNvPr id="9" name="Rounded Rectangle 8"/>
          <p:cNvSpPr/>
          <p:nvPr/>
        </p:nvSpPr>
        <p:spPr>
          <a:xfrm>
            <a:off x="2344359" y="3709244"/>
            <a:ext cx="2535682"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err="1" smtClean="0">
                <a:solidFill>
                  <a:schemeClr val="bg1"/>
                </a:solidFill>
              </a:rPr>
              <a:t>firstname</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8" idx="3"/>
            <a:endCxn id="6" idx="1"/>
          </p:cNvCxnSpPr>
          <p:nvPr/>
        </p:nvCxnSpPr>
        <p:spPr>
          <a:xfrm>
            <a:off x="4880041" y="2381885"/>
            <a:ext cx="1228922" cy="1653431"/>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9" idx="3"/>
            <a:endCxn id="6" idx="1"/>
          </p:cNvCxnSpPr>
          <p:nvPr/>
        </p:nvCxnSpPr>
        <p:spPr>
          <a:xfrm flipV="1">
            <a:off x="4880041" y="4035316"/>
            <a:ext cx="1228922" cy="1"/>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29" name="Rounded Rectangle 28"/>
          <p:cNvSpPr/>
          <p:nvPr/>
        </p:nvSpPr>
        <p:spPr>
          <a:xfrm>
            <a:off x="2344359" y="5289439"/>
            <a:ext cx="2535682"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err="1" smtClean="0">
                <a:solidFill>
                  <a:schemeClr val="bg1"/>
                </a:solidFill>
              </a:rPr>
              <a:t>firstname</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34" name="Straight Arrow Connector 33"/>
          <p:cNvCxnSpPr>
            <a:stCxn id="29" idx="3"/>
            <a:endCxn id="6" idx="1"/>
          </p:cNvCxnSpPr>
          <p:nvPr/>
        </p:nvCxnSpPr>
        <p:spPr>
          <a:xfrm flipV="1">
            <a:off x="4880041" y="4035316"/>
            <a:ext cx="1228922" cy="1580196"/>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4745974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34991" cy="1325563"/>
          </a:xfrm>
        </p:spPr>
        <p:txBody>
          <a:bodyPr/>
          <a:lstStyle/>
          <a:p>
            <a:r>
              <a:rPr lang="sv-SE" dirty="0" err="1" smtClean="0"/>
              <a:t>Documenting</a:t>
            </a:r>
            <a:r>
              <a:rPr lang="sv-SE" dirty="0" smtClean="0"/>
              <a:t> </a:t>
            </a:r>
            <a:r>
              <a:rPr lang="sv-SE" dirty="0" err="1" smtClean="0"/>
              <a:t>comparabilities</a:t>
            </a:r>
            <a:r>
              <a:rPr lang="sv-SE" dirty="0" smtClean="0"/>
              <a:t> </a:t>
            </a:r>
            <a:r>
              <a:rPr lang="sv-SE" dirty="0" err="1" smtClean="0"/>
              <a:t>among</a:t>
            </a:r>
            <a:r>
              <a:rPr lang="sv-SE" dirty="0" smtClean="0"/>
              <a:t> </a:t>
            </a:r>
            <a:r>
              <a:rPr lang="sv-SE" dirty="0" err="1" smtClean="0"/>
              <a:t>variables</a:t>
            </a:r>
            <a:endParaRPr lang="sv-SE" dirty="0"/>
          </a:p>
        </p:txBody>
      </p:sp>
      <p:sp>
        <p:nvSpPr>
          <p:cNvPr id="8" name="Rounded Rectangle 7"/>
          <p:cNvSpPr/>
          <p:nvPr/>
        </p:nvSpPr>
        <p:spPr>
          <a:xfrm>
            <a:off x="2611885" y="1851357"/>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name</a:t>
            </a:r>
            <a:r>
              <a:rPr lang="sv-SE" dirty="0"/>
              <a:t/>
            </a:r>
            <a:br>
              <a:rPr lang="sv-SE" dirty="0"/>
            </a:br>
            <a:r>
              <a:rPr lang="sv-SE" dirty="0" smtClean="0"/>
              <a:t>(</a:t>
            </a:r>
            <a:r>
              <a:rPr lang="sv-SE" dirty="0" err="1" smtClean="0"/>
              <a:t>conceptual</a:t>
            </a:r>
            <a:r>
              <a:rPr lang="sv-SE" dirty="0" smtClean="0"/>
              <a:t> </a:t>
            </a:r>
            <a:r>
              <a:rPr lang="sv-SE" dirty="0" err="1" smtClean="0"/>
              <a:t>variable</a:t>
            </a:r>
            <a:r>
              <a:rPr lang="sv-SE" dirty="0" smtClean="0"/>
              <a:t>)</a:t>
            </a:r>
            <a:endParaRPr lang="sv-SE" dirty="0"/>
          </a:p>
        </p:txBody>
      </p:sp>
      <p:sp>
        <p:nvSpPr>
          <p:cNvPr id="9" name="Rounded Rectangle 8"/>
          <p:cNvSpPr/>
          <p:nvPr/>
        </p:nvSpPr>
        <p:spPr>
          <a:xfrm>
            <a:off x="2837237" y="5479983"/>
            <a:ext cx="2084978"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err="1" smtClean="0">
                <a:solidFill>
                  <a:schemeClr val="bg1"/>
                </a:solidFill>
              </a:rPr>
              <a:t>firstname</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9" idx="0"/>
            <a:endCxn id="10" idx="2"/>
          </p:cNvCxnSpPr>
          <p:nvPr/>
        </p:nvCxnSpPr>
        <p:spPr>
          <a:xfrm flipV="1">
            <a:off x="3879726" y="4354344"/>
            <a:ext cx="0" cy="1125639"/>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12" idx="0"/>
            <a:endCxn id="10" idx="2"/>
          </p:cNvCxnSpPr>
          <p:nvPr/>
        </p:nvCxnSpPr>
        <p:spPr>
          <a:xfrm flipV="1">
            <a:off x="1509413" y="4354344"/>
            <a:ext cx="2370313" cy="1125640"/>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10" name="Rounded Rectangle 9"/>
          <p:cNvSpPr/>
          <p:nvPr/>
        </p:nvSpPr>
        <p:spPr>
          <a:xfrm>
            <a:off x="2611885" y="3702199"/>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name</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sp>
        <p:nvSpPr>
          <p:cNvPr id="12" name="Rounded Rectangle 11"/>
          <p:cNvSpPr/>
          <p:nvPr/>
        </p:nvSpPr>
        <p:spPr>
          <a:xfrm>
            <a:off x="466924" y="5479984"/>
            <a:ext cx="2084978"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name</a:t>
            </a:r>
            <a:r>
              <a:rPr lang="sv-SE" dirty="0"/>
              <a:t/>
            </a:r>
            <a:br>
              <a:rPr lang="sv-SE" dirty="0"/>
            </a:br>
            <a:r>
              <a:rPr lang="sv-SE" dirty="0" smtClean="0"/>
              <a:t>(</a:t>
            </a:r>
            <a:r>
              <a:rPr lang="sv-SE" dirty="0" err="1" smtClean="0"/>
              <a:t>variable</a:t>
            </a:r>
            <a:r>
              <a:rPr lang="sv-SE" dirty="0" smtClean="0"/>
              <a:t>)</a:t>
            </a:r>
            <a:endParaRPr lang="sv-SE" dirty="0"/>
          </a:p>
        </p:txBody>
      </p:sp>
      <p:cxnSp>
        <p:nvCxnSpPr>
          <p:cNvPr id="15" name="Straight Arrow Connector 14"/>
          <p:cNvCxnSpPr>
            <a:stCxn id="10" idx="0"/>
            <a:endCxn id="8" idx="2"/>
          </p:cNvCxnSpPr>
          <p:nvPr/>
        </p:nvCxnSpPr>
        <p:spPr>
          <a:xfrm flipV="1">
            <a:off x="3879726" y="2503502"/>
            <a:ext cx="0" cy="1198697"/>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21" name="Rounded Rectangle 20"/>
          <p:cNvSpPr/>
          <p:nvPr/>
        </p:nvSpPr>
        <p:spPr>
          <a:xfrm>
            <a:off x="5395592" y="5479982"/>
            <a:ext cx="2084978"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err="1" smtClean="0">
                <a:solidFill>
                  <a:schemeClr val="bg1"/>
                </a:solidFill>
              </a:rPr>
              <a:t>firstname</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23" name="Straight Arrow Connector 22"/>
          <p:cNvCxnSpPr>
            <a:stCxn id="21" idx="0"/>
            <a:endCxn id="10" idx="2"/>
          </p:cNvCxnSpPr>
          <p:nvPr/>
        </p:nvCxnSpPr>
        <p:spPr>
          <a:xfrm flipH="1" flipV="1">
            <a:off x="3879726" y="4354344"/>
            <a:ext cx="2558355" cy="1125638"/>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50" name="Rectangle 49"/>
          <p:cNvSpPr/>
          <p:nvPr/>
        </p:nvSpPr>
        <p:spPr>
          <a:xfrm>
            <a:off x="8308214" y="3472833"/>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Represented</a:t>
            </a:r>
            <a:r>
              <a:rPr lang="sv-SE" b="1" dirty="0" smtClean="0"/>
              <a:t> </a:t>
            </a:r>
            <a:r>
              <a:rPr lang="sv-SE" b="1" dirty="0" err="1" smtClean="0"/>
              <a:t>variable</a:t>
            </a:r>
            <a:endParaRPr lang="sv-SE" b="1" dirty="0" smtClean="0"/>
          </a:p>
          <a:p>
            <a:pPr algn="ct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a:t>
            </a:r>
            <a:r>
              <a:rPr lang="sv-SE" dirty="0" smtClean="0"/>
              <a:t> a </a:t>
            </a:r>
            <a:r>
              <a:rPr lang="sv-SE" i="1" dirty="0" smtClean="0"/>
              <a:t>text </a:t>
            </a:r>
            <a:r>
              <a:rPr lang="sv-SE" i="1" dirty="0" smtClean="0"/>
              <a:t>representation</a:t>
            </a:r>
            <a:r>
              <a:rPr lang="sv-SE" dirty="0" smtClean="0"/>
              <a:t>  </a:t>
            </a:r>
            <a:endParaRPr lang="sv-SE" dirty="0"/>
          </a:p>
        </p:txBody>
      </p:sp>
      <p:cxnSp>
        <p:nvCxnSpPr>
          <p:cNvPr id="52" name="Straight Connector 51"/>
          <p:cNvCxnSpPr/>
          <p:nvPr/>
        </p:nvCxnSpPr>
        <p:spPr>
          <a:xfrm flipH="1">
            <a:off x="389106" y="3088657"/>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466924" y="4953125"/>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8308214" y="1593604"/>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Conceptual</a:t>
            </a:r>
            <a:r>
              <a:rPr lang="sv-SE" b="1" dirty="0" smtClean="0"/>
              <a:t> </a:t>
            </a:r>
            <a:r>
              <a:rPr lang="sv-SE" b="1" dirty="0" err="1" smtClean="0"/>
              <a:t>variable</a:t>
            </a:r>
            <a:r>
              <a:rPr lang="sv-SE" dirty="0" smtClean="0"/>
              <a:t/>
            </a:r>
            <a:br>
              <a:rPr lang="sv-SE" dirty="0" smtClean="0"/>
            </a:b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without</a:t>
            </a:r>
            <a:r>
              <a:rPr lang="sv-SE" dirty="0" smtClean="0"/>
              <a:t> a representation</a:t>
            </a:r>
            <a:endParaRPr lang="sv-SE" dirty="0"/>
          </a:p>
        </p:txBody>
      </p:sp>
      <p:sp>
        <p:nvSpPr>
          <p:cNvPr id="55" name="Rectangle 54"/>
          <p:cNvSpPr/>
          <p:nvPr/>
        </p:nvSpPr>
        <p:spPr>
          <a:xfrm>
            <a:off x="8308214" y="5250615"/>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Variable</a:t>
            </a:r>
            <a:endParaRPr lang="sv-SE" b="1" dirty="0" smtClean="0"/>
          </a:p>
          <a:p>
            <a:pPr algn="ctr"/>
            <a:r>
              <a:rPr lang="sv-SE" dirty="0" err="1" smtClean="0"/>
              <a:t>Variable</a:t>
            </a:r>
            <a:r>
              <a:rPr lang="sv-SE" dirty="0" smtClean="0"/>
              <a:t> </a:t>
            </a:r>
            <a:r>
              <a:rPr lang="sv-SE" dirty="0" err="1" smtClean="0"/>
              <a:t>specification</a:t>
            </a:r>
            <a:r>
              <a:rPr lang="sv-SE" dirty="0" smtClean="0"/>
              <a:t> </a:t>
            </a:r>
            <a:r>
              <a:rPr lang="sv-SE" dirty="0" err="1" smtClean="0"/>
              <a:t>within</a:t>
            </a:r>
            <a:r>
              <a:rPr lang="sv-SE" dirty="0" smtClean="0"/>
              <a:t> a </a:t>
            </a:r>
            <a:r>
              <a:rPr lang="sv-SE" dirty="0" err="1" smtClean="0"/>
              <a:t>dataset</a:t>
            </a:r>
            <a:r>
              <a:rPr lang="sv-SE" dirty="0" smtClean="0"/>
              <a:t> </a:t>
            </a:r>
            <a:r>
              <a:rPr lang="sv-SE" dirty="0" err="1" smtClean="0"/>
              <a:t>context</a:t>
            </a:r>
            <a:endParaRPr lang="sv-SE" dirty="0"/>
          </a:p>
        </p:txBody>
      </p:sp>
    </p:spTree>
    <p:extLst>
      <p:ext uri="{BB962C8B-B14F-4D97-AF65-F5344CB8AC3E}">
        <p14:creationId xmlns:p14="http://schemas.microsoft.com/office/powerpoint/2010/main" val="13039494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870622" y="1280868"/>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1180418328"/>
              </p:ext>
            </p:extLst>
          </p:nvPr>
        </p:nvGraphicFramePr>
        <p:xfrm>
          <a:off x="854410" y="3194117"/>
          <a:ext cx="10515600" cy="1483360"/>
        </p:xfrm>
        <a:graphic>
          <a:graphicData uri="http://schemas.openxmlformats.org/drawingml/2006/table">
            <a:tbl>
              <a:tblPr firstRow="1" bandRow="1">
                <a:tableStyleId>{21E4AEA4-8DFA-4A89-87EB-49C32662AFE0}</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personheight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maritalstatus2010</a:t>
                      </a:r>
                      <a:endParaRPr lang="sv-SE" dirty="0"/>
                    </a:p>
                  </a:txBody>
                  <a:tcPr/>
                </a:tc>
                <a:extLst>
                  <a:ext uri="{0D108BD9-81ED-4DB2-BD59-A6C34878D82A}">
                    <a16:rowId xmlns:a16="http://schemas.microsoft.com/office/drawing/2014/main" val="4090553834"/>
                  </a:ext>
                </a:extLst>
              </a:tr>
              <a:tr h="370840">
                <a:tc>
                  <a:txBody>
                    <a:bodyPr/>
                    <a:lstStyle/>
                    <a:p>
                      <a:r>
                        <a:rPr lang="sv-SE" dirty="0" smtClean="0"/>
                        <a:t>Bob</a:t>
                      </a:r>
                      <a:endParaRPr lang="sv-SE" dirty="0"/>
                    </a:p>
                  </a:txBody>
                  <a:tcPr/>
                </a:tc>
                <a:tc>
                  <a:txBody>
                    <a:bodyPr/>
                    <a:lstStyle/>
                    <a:p>
                      <a:r>
                        <a:rPr lang="sv-SE" dirty="0" smtClean="0"/>
                        <a:t>70</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Lars</a:t>
                      </a:r>
                      <a:endParaRPr lang="sv-SE" dirty="0"/>
                    </a:p>
                  </a:txBody>
                  <a:tcPr/>
                </a:tc>
                <a:tc>
                  <a:txBody>
                    <a:bodyPr/>
                    <a:lstStyle/>
                    <a:p>
                      <a:r>
                        <a:rPr lang="sv-SE" dirty="0" smtClean="0"/>
                        <a:t>76</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Gerald</a:t>
                      </a:r>
                      <a:endParaRPr lang="sv-SE" dirty="0"/>
                    </a:p>
                  </a:txBody>
                  <a:tcPr/>
                </a:tc>
                <a:tc>
                  <a:txBody>
                    <a:bodyPr/>
                    <a:lstStyle/>
                    <a:p>
                      <a:r>
                        <a:rPr lang="sv-SE" dirty="0" smtClean="0"/>
                        <a:t>66</a:t>
                      </a:r>
                      <a:endParaRPr lang="sv-SE" dirty="0"/>
                    </a:p>
                  </a:txBody>
                  <a:tcPr/>
                </a:tc>
                <a:tc>
                  <a:txBody>
                    <a:bodyPr/>
                    <a:lstStyle/>
                    <a:p>
                      <a:r>
                        <a:rPr lang="sv-SE" dirty="0" smtClean="0"/>
                        <a:t>1972-11-23</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2901850843"/>
                  </a:ext>
                </a:extLst>
              </a:tr>
            </a:tbl>
          </a:graphicData>
        </a:graphic>
      </p:graphicFrame>
      <p:graphicFrame>
        <p:nvGraphicFramePr>
          <p:cNvPr id="7" name="Content Placeholder 3"/>
          <p:cNvGraphicFramePr>
            <a:graphicFrameLocks/>
          </p:cNvGraphicFramePr>
          <p:nvPr/>
        </p:nvGraphicFramePr>
        <p:xfrm>
          <a:off x="854410" y="881343"/>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dataset1</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graphicFrame>
        <p:nvGraphicFramePr>
          <p:cNvPr id="8" name="Content Placeholder 3"/>
          <p:cNvGraphicFramePr>
            <a:graphicFrameLocks/>
          </p:cNvGraphicFramePr>
          <p:nvPr/>
        </p:nvGraphicFramePr>
        <p:xfrm>
          <a:off x="854410" y="27984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dataset2</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sp>
        <p:nvSpPr>
          <p:cNvPr id="9" name="Title 1"/>
          <p:cNvSpPr txBox="1">
            <a:spLocks/>
          </p:cNvSpPr>
          <p:nvPr/>
        </p:nvSpPr>
        <p:spPr>
          <a:xfrm>
            <a:off x="786318" y="-153684"/>
            <a:ext cx="112151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smtClean="0"/>
              <a:t>Three </a:t>
            </a:r>
            <a:r>
              <a:rPr lang="sv-SE" dirty="0" err="1" smtClean="0"/>
              <a:t>similar</a:t>
            </a:r>
            <a:r>
              <a:rPr lang="sv-SE" dirty="0" smtClean="0"/>
              <a:t> </a:t>
            </a:r>
            <a:r>
              <a:rPr lang="sv-SE" dirty="0" err="1" smtClean="0"/>
              <a:t>datasets</a:t>
            </a:r>
            <a:r>
              <a:rPr lang="sv-SE" dirty="0" smtClean="0"/>
              <a:t> - </a:t>
            </a:r>
            <a:r>
              <a:rPr lang="sv-SE" baseline="0" dirty="0" err="1" smtClean="0">
                <a:solidFill>
                  <a:schemeClr val="tx1"/>
                </a:solidFill>
              </a:rPr>
              <a:t>numeric</a:t>
            </a:r>
            <a:r>
              <a:rPr lang="sv-SE" baseline="0" dirty="0" smtClean="0">
                <a:solidFill>
                  <a:schemeClr val="tx1"/>
                </a:solidFill>
              </a:rPr>
              <a:t> representation</a:t>
            </a:r>
            <a:endParaRPr lang="sv-SE" dirty="0" smtClean="0">
              <a:solidFill>
                <a:schemeClr val="tx1"/>
              </a:solidFill>
            </a:endParaRPr>
          </a:p>
        </p:txBody>
      </p:sp>
      <p:graphicFrame>
        <p:nvGraphicFramePr>
          <p:cNvPr id="10" name="Content Placeholder 3"/>
          <p:cNvGraphicFramePr>
            <a:graphicFrameLocks/>
          </p:cNvGraphicFramePr>
          <p:nvPr>
            <p:extLst>
              <p:ext uri="{D42A27DB-BD31-4B8C-83A1-F6EECF244321}">
                <p14:modId xmlns:p14="http://schemas.microsoft.com/office/powerpoint/2010/main" val="674312544"/>
              </p:ext>
            </p:extLst>
          </p:nvPr>
        </p:nvGraphicFramePr>
        <p:xfrm>
          <a:off x="870622" y="5116819"/>
          <a:ext cx="10515600" cy="1483360"/>
        </p:xfrm>
        <a:graphic>
          <a:graphicData uri="http://schemas.openxmlformats.org/drawingml/2006/table">
            <a:tbl>
              <a:tblPr firstRow="1" bandRow="1">
                <a:tableStyleId>{00A15C55-8517-42AA-B614-E9B94910E393}</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imperialheight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maritalstatus2018</a:t>
                      </a:r>
                      <a:endParaRPr lang="sv-SE" dirty="0"/>
                    </a:p>
                  </a:txBody>
                  <a:tcPr/>
                </a:tc>
                <a:extLst>
                  <a:ext uri="{0D108BD9-81ED-4DB2-BD59-A6C34878D82A}">
                    <a16:rowId xmlns:a16="http://schemas.microsoft.com/office/drawing/2014/main" val="4090553834"/>
                  </a:ext>
                </a:extLst>
              </a:tr>
              <a:tr h="370840">
                <a:tc>
                  <a:txBody>
                    <a:bodyPr/>
                    <a:lstStyle/>
                    <a:p>
                      <a:r>
                        <a:rPr lang="sv-SE" dirty="0" smtClean="0"/>
                        <a:t>Lisa</a:t>
                      </a:r>
                      <a:endParaRPr lang="sv-SE" dirty="0"/>
                    </a:p>
                  </a:txBody>
                  <a:tcPr/>
                </a:tc>
                <a:tc>
                  <a:txBody>
                    <a:bodyPr/>
                    <a:lstStyle/>
                    <a:p>
                      <a:r>
                        <a:rPr lang="sv-SE" dirty="0" smtClean="0"/>
                        <a:t>69</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Bart</a:t>
                      </a:r>
                      <a:endParaRPr lang="sv-SE" dirty="0"/>
                    </a:p>
                  </a:txBody>
                  <a:tcPr/>
                </a:tc>
                <a:tc>
                  <a:txBody>
                    <a:bodyPr/>
                    <a:lstStyle/>
                    <a:p>
                      <a:r>
                        <a:rPr lang="sv-SE" dirty="0" smtClean="0"/>
                        <a:t>75</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Homer</a:t>
                      </a:r>
                      <a:endParaRPr lang="sv-SE" dirty="0"/>
                    </a:p>
                  </a:txBody>
                  <a:tcPr/>
                </a:tc>
                <a:tc>
                  <a:txBody>
                    <a:bodyPr/>
                    <a:lstStyle/>
                    <a:p>
                      <a:r>
                        <a:rPr lang="sv-SE" dirty="0" smtClean="0"/>
                        <a:t>68</a:t>
                      </a:r>
                      <a:endParaRPr lang="sv-SE" dirty="0"/>
                    </a:p>
                  </a:txBody>
                  <a:tcPr/>
                </a:tc>
                <a:tc>
                  <a:txBody>
                    <a:bodyPr/>
                    <a:lstStyle/>
                    <a:p>
                      <a:r>
                        <a:rPr lang="sv-SE" dirty="0" smtClean="0"/>
                        <a:t>1972-11-23</a:t>
                      </a:r>
                      <a:endParaRPr lang="sv-SE" dirty="0"/>
                    </a:p>
                  </a:txBody>
                  <a:tcPr/>
                </a:tc>
                <a:tc>
                  <a:txBody>
                    <a:bodyPr/>
                    <a:lstStyle/>
                    <a:p>
                      <a:r>
                        <a:rPr lang="sv-SE" dirty="0" smtClean="0"/>
                        <a:t>D</a:t>
                      </a:r>
                      <a:endParaRPr lang="sv-SE" dirty="0"/>
                    </a:p>
                  </a:txBody>
                  <a:tcPr/>
                </a:tc>
                <a:extLst>
                  <a:ext uri="{0D108BD9-81ED-4DB2-BD59-A6C34878D82A}">
                    <a16:rowId xmlns:a16="http://schemas.microsoft.com/office/drawing/2014/main" val="2901850843"/>
                  </a:ext>
                </a:extLst>
              </a:tr>
            </a:tbl>
          </a:graphicData>
        </a:graphic>
      </p:graphicFrame>
      <p:graphicFrame>
        <p:nvGraphicFramePr>
          <p:cNvPr id="11" name="Content Placeholder 3"/>
          <p:cNvGraphicFramePr>
            <a:graphicFrameLocks/>
          </p:cNvGraphicFramePr>
          <p:nvPr/>
        </p:nvGraphicFramePr>
        <p:xfrm>
          <a:off x="854410" y="47459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dataset3</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sp>
        <p:nvSpPr>
          <p:cNvPr id="13" name="Rounded Rectangle 12"/>
          <p:cNvSpPr/>
          <p:nvPr/>
        </p:nvSpPr>
        <p:spPr>
          <a:xfrm>
            <a:off x="3389818" y="1149958"/>
            <a:ext cx="2774497" cy="5584521"/>
          </a:xfrm>
          <a:prstGeom prst="roundRect">
            <a:avLst>
              <a:gd name="adj" fmla="val 0"/>
            </a:avLst>
          </a:prstGeom>
          <a:noFill/>
          <a:ln w="381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717080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56004" cy="1325563"/>
          </a:xfrm>
        </p:spPr>
        <p:txBody>
          <a:bodyPr/>
          <a:lstStyle/>
          <a:p>
            <a:r>
              <a:rPr lang="sv-SE" dirty="0" err="1" smtClean="0"/>
              <a:t>Variables</a:t>
            </a:r>
            <a:r>
              <a:rPr lang="sv-SE" dirty="0" smtClean="0"/>
              <a:t> </a:t>
            </a:r>
            <a:r>
              <a:rPr lang="sv-SE" dirty="0" err="1" smtClean="0"/>
              <a:t>with</a:t>
            </a:r>
            <a:r>
              <a:rPr lang="sv-SE" dirty="0" smtClean="0"/>
              <a:t> different </a:t>
            </a:r>
            <a:r>
              <a:rPr lang="sv-SE" dirty="0" err="1" smtClean="0"/>
              <a:t>unit</a:t>
            </a:r>
            <a:r>
              <a:rPr lang="sv-SE" dirty="0" smtClean="0"/>
              <a:t> </a:t>
            </a:r>
            <a:r>
              <a:rPr lang="sv-SE" dirty="0" err="1" smtClean="0"/>
              <a:t>of</a:t>
            </a:r>
            <a:r>
              <a:rPr lang="sv-SE" dirty="0" smtClean="0"/>
              <a:t> </a:t>
            </a:r>
            <a:r>
              <a:rPr lang="sv-SE" dirty="0" err="1" smtClean="0"/>
              <a:t>measure</a:t>
            </a:r>
            <a:endParaRPr lang="sv-SE" dirty="0"/>
          </a:p>
        </p:txBody>
      </p:sp>
      <p:graphicFrame>
        <p:nvGraphicFramePr>
          <p:cNvPr id="5" name="Content Placeholder 3"/>
          <p:cNvGraphicFramePr>
            <a:graphicFrameLocks/>
          </p:cNvGraphicFramePr>
          <p:nvPr>
            <p:extLst>
              <p:ext uri="{D42A27DB-BD31-4B8C-83A1-F6EECF244321}">
                <p14:modId xmlns:p14="http://schemas.microsoft.com/office/powerpoint/2010/main" val="3311688008"/>
              </p:ext>
            </p:extLst>
          </p:nvPr>
        </p:nvGraphicFramePr>
        <p:xfrm>
          <a:off x="6108963" y="1640205"/>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baseline="0" dirty="0" err="1" smtClean="0">
                          <a:solidFill>
                            <a:schemeClr val="tx1"/>
                          </a:solidFill>
                        </a:rPr>
                        <a:t>numeric</a:t>
                      </a:r>
                      <a:r>
                        <a:rPr lang="sv-SE" baseline="0" dirty="0" smtClean="0">
                          <a:solidFill>
                            <a:schemeClr val="tx1"/>
                          </a:solidFill>
                        </a:rPr>
                        <a:t> representation</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1086720556"/>
              </p:ext>
            </p:extLst>
          </p:nvPr>
        </p:nvGraphicFramePr>
        <p:xfrm>
          <a:off x="6108963" y="2016760"/>
          <a:ext cx="4105080" cy="741680"/>
        </p:xfrm>
        <a:graphic>
          <a:graphicData uri="http://schemas.openxmlformats.org/drawingml/2006/table">
            <a:tbl>
              <a:tblPr firstRow="1" bandRow="1">
                <a:tableStyleId>{073A0DAA-6AF3-43AB-8588-CEC1D06C72B9}</a:tableStyleId>
              </a:tblPr>
              <a:tblGrid>
                <a:gridCol w="2052540">
                  <a:extLst>
                    <a:ext uri="{9D8B030D-6E8A-4147-A177-3AD203B41FA5}">
                      <a16:colId xmlns:a16="http://schemas.microsoft.com/office/drawing/2014/main" val="1847546260"/>
                    </a:ext>
                  </a:extLst>
                </a:gridCol>
                <a:gridCol w="2052540">
                  <a:extLst>
                    <a:ext uri="{9D8B030D-6E8A-4147-A177-3AD203B41FA5}">
                      <a16:colId xmlns:a16="http://schemas.microsoft.com/office/drawing/2014/main" val="4055701957"/>
                    </a:ext>
                  </a:extLst>
                </a:gridCol>
              </a:tblGrid>
              <a:tr h="370840">
                <a:tc>
                  <a:txBody>
                    <a:bodyPr/>
                    <a:lstStyle/>
                    <a:p>
                      <a:r>
                        <a:rPr lang="sv-SE" dirty="0" err="1" smtClean="0"/>
                        <a:t>property</a:t>
                      </a:r>
                      <a:endParaRPr lang="sv-SE" dirty="0"/>
                    </a:p>
                  </a:txBody>
                  <a:tcPr/>
                </a:tc>
                <a:tc>
                  <a:txBody>
                    <a:bodyPr/>
                    <a:lstStyle/>
                    <a:p>
                      <a:r>
                        <a:rPr lang="sv-SE" dirty="0" err="1" smtClean="0"/>
                        <a:t>value</a:t>
                      </a:r>
                      <a:endParaRPr lang="sv-SE" dirty="0"/>
                    </a:p>
                  </a:txBody>
                  <a:tcPr/>
                </a:tc>
                <a:extLst>
                  <a:ext uri="{0D108BD9-81ED-4DB2-BD59-A6C34878D82A}">
                    <a16:rowId xmlns:a16="http://schemas.microsoft.com/office/drawing/2014/main" val="4090553834"/>
                  </a:ext>
                </a:extLst>
              </a:tr>
              <a:tr h="370840">
                <a:tc>
                  <a:txBody>
                    <a:bodyPr/>
                    <a:lstStyle/>
                    <a:p>
                      <a:r>
                        <a:rPr lang="sv-SE" dirty="0" err="1" smtClean="0"/>
                        <a:t>measurementUnit</a:t>
                      </a:r>
                      <a:endParaRPr lang="sv-SE" dirty="0"/>
                    </a:p>
                  </a:txBody>
                  <a:tcPr/>
                </a:tc>
                <a:tc>
                  <a:txBody>
                    <a:bodyPr/>
                    <a:lstStyle/>
                    <a:p>
                      <a:r>
                        <a:rPr lang="sv-SE" dirty="0" smtClean="0"/>
                        <a:t>cm</a:t>
                      </a:r>
                      <a:endParaRPr lang="sv-SE" dirty="0"/>
                    </a:p>
                  </a:txBody>
                  <a:tcPr/>
                </a:tc>
                <a:extLst>
                  <a:ext uri="{0D108BD9-81ED-4DB2-BD59-A6C34878D82A}">
                    <a16:rowId xmlns:a16="http://schemas.microsoft.com/office/drawing/2014/main" val="587203353"/>
                  </a:ext>
                </a:extLst>
              </a:tr>
            </a:tbl>
          </a:graphicData>
        </a:graphic>
      </p:graphicFrame>
      <p:sp>
        <p:nvSpPr>
          <p:cNvPr id="8" name="Rounded Rectangle 7"/>
          <p:cNvSpPr/>
          <p:nvPr/>
        </p:nvSpPr>
        <p:spPr>
          <a:xfrm>
            <a:off x="2344359" y="2055812"/>
            <a:ext cx="2535682" cy="65214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height</a:t>
            </a:r>
            <a:r>
              <a:rPr lang="sv-SE" dirty="0"/>
              <a:t/>
            </a:r>
            <a:br>
              <a:rPr lang="sv-SE" dirty="0"/>
            </a:br>
            <a:r>
              <a:rPr lang="sv-SE" dirty="0" smtClean="0"/>
              <a:t>(</a:t>
            </a:r>
            <a:r>
              <a:rPr lang="sv-SE" dirty="0" err="1" smtClean="0"/>
              <a:t>variable</a:t>
            </a:r>
            <a:r>
              <a:rPr lang="sv-SE" dirty="0" smtClean="0"/>
              <a:t>)</a:t>
            </a:r>
            <a:endParaRPr lang="sv-SE" dirty="0"/>
          </a:p>
        </p:txBody>
      </p:sp>
      <p:sp>
        <p:nvSpPr>
          <p:cNvPr id="9" name="Rounded Rectangle 8"/>
          <p:cNvSpPr/>
          <p:nvPr/>
        </p:nvSpPr>
        <p:spPr>
          <a:xfrm>
            <a:off x="2344359" y="3709244"/>
            <a:ext cx="2535682"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err="1" smtClean="0">
                <a:solidFill>
                  <a:schemeClr val="bg1"/>
                </a:solidFill>
              </a:rPr>
              <a:t>personheight</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8" idx="3"/>
            <a:endCxn id="6" idx="1"/>
          </p:cNvCxnSpPr>
          <p:nvPr/>
        </p:nvCxnSpPr>
        <p:spPr>
          <a:xfrm>
            <a:off x="4880041" y="2381885"/>
            <a:ext cx="1228922" cy="5715"/>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9" idx="3"/>
            <a:endCxn id="12" idx="1"/>
          </p:cNvCxnSpPr>
          <p:nvPr/>
        </p:nvCxnSpPr>
        <p:spPr>
          <a:xfrm>
            <a:off x="4880041" y="4035317"/>
            <a:ext cx="1228922" cy="793027"/>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29" name="Rounded Rectangle 28"/>
          <p:cNvSpPr/>
          <p:nvPr/>
        </p:nvSpPr>
        <p:spPr>
          <a:xfrm>
            <a:off x="2344359" y="5289439"/>
            <a:ext cx="2535682"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err="1" smtClean="0">
                <a:solidFill>
                  <a:schemeClr val="bg1"/>
                </a:solidFill>
              </a:rPr>
              <a:t>imperialheight</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34" name="Straight Arrow Connector 33"/>
          <p:cNvCxnSpPr>
            <a:stCxn id="29" idx="3"/>
            <a:endCxn id="12" idx="1"/>
          </p:cNvCxnSpPr>
          <p:nvPr/>
        </p:nvCxnSpPr>
        <p:spPr>
          <a:xfrm flipV="1">
            <a:off x="4880041" y="4828344"/>
            <a:ext cx="1228922" cy="787168"/>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graphicFrame>
        <p:nvGraphicFramePr>
          <p:cNvPr id="12" name="Content Placeholder 3"/>
          <p:cNvGraphicFramePr>
            <a:graphicFrameLocks/>
          </p:cNvGraphicFramePr>
          <p:nvPr>
            <p:extLst>
              <p:ext uri="{D42A27DB-BD31-4B8C-83A1-F6EECF244321}">
                <p14:modId xmlns:p14="http://schemas.microsoft.com/office/powerpoint/2010/main" val="429694704"/>
              </p:ext>
            </p:extLst>
          </p:nvPr>
        </p:nvGraphicFramePr>
        <p:xfrm>
          <a:off x="6108963" y="4457504"/>
          <a:ext cx="4105080" cy="741680"/>
        </p:xfrm>
        <a:graphic>
          <a:graphicData uri="http://schemas.openxmlformats.org/drawingml/2006/table">
            <a:tbl>
              <a:tblPr firstRow="1" bandRow="1">
                <a:tableStyleId>{073A0DAA-6AF3-43AB-8588-CEC1D06C72B9}</a:tableStyleId>
              </a:tblPr>
              <a:tblGrid>
                <a:gridCol w="2052540">
                  <a:extLst>
                    <a:ext uri="{9D8B030D-6E8A-4147-A177-3AD203B41FA5}">
                      <a16:colId xmlns:a16="http://schemas.microsoft.com/office/drawing/2014/main" val="1847546260"/>
                    </a:ext>
                  </a:extLst>
                </a:gridCol>
                <a:gridCol w="2052540">
                  <a:extLst>
                    <a:ext uri="{9D8B030D-6E8A-4147-A177-3AD203B41FA5}">
                      <a16:colId xmlns:a16="http://schemas.microsoft.com/office/drawing/2014/main" val="4055701957"/>
                    </a:ext>
                  </a:extLst>
                </a:gridCol>
              </a:tblGrid>
              <a:tr h="370840">
                <a:tc>
                  <a:txBody>
                    <a:bodyPr/>
                    <a:lstStyle/>
                    <a:p>
                      <a:r>
                        <a:rPr lang="sv-SE" dirty="0" err="1" smtClean="0"/>
                        <a:t>property</a:t>
                      </a:r>
                      <a:endParaRPr lang="sv-SE" dirty="0"/>
                    </a:p>
                  </a:txBody>
                  <a:tcPr/>
                </a:tc>
                <a:tc>
                  <a:txBody>
                    <a:bodyPr/>
                    <a:lstStyle/>
                    <a:p>
                      <a:r>
                        <a:rPr lang="sv-SE" dirty="0" err="1" smtClean="0"/>
                        <a:t>value</a:t>
                      </a:r>
                      <a:endParaRPr lang="sv-SE" dirty="0"/>
                    </a:p>
                  </a:txBody>
                  <a:tcPr/>
                </a:tc>
                <a:extLst>
                  <a:ext uri="{0D108BD9-81ED-4DB2-BD59-A6C34878D82A}">
                    <a16:rowId xmlns:a16="http://schemas.microsoft.com/office/drawing/2014/main" val="4090553834"/>
                  </a:ext>
                </a:extLst>
              </a:tr>
              <a:tr h="370840">
                <a:tc>
                  <a:txBody>
                    <a:bodyPr/>
                    <a:lstStyle/>
                    <a:p>
                      <a:r>
                        <a:rPr lang="sv-SE" dirty="0" err="1" smtClean="0"/>
                        <a:t>measurementUnit</a:t>
                      </a:r>
                      <a:endParaRPr lang="sv-SE" dirty="0"/>
                    </a:p>
                  </a:txBody>
                  <a:tcPr/>
                </a:tc>
                <a:tc>
                  <a:txBody>
                    <a:bodyPr/>
                    <a:lstStyle/>
                    <a:p>
                      <a:r>
                        <a:rPr lang="sv-SE" dirty="0" smtClean="0"/>
                        <a:t>in</a:t>
                      </a:r>
                      <a:endParaRPr lang="sv-SE" dirty="0"/>
                    </a:p>
                  </a:txBody>
                  <a:tcPr/>
                </a:tc>
                <a:extLst>
                  <a:ext uri="{0D108BD9-81ED-4DB2-BD59-A6C34878D82A}">
                    <a16:rowId xmlns:a16="http://schemas.microsoft.com/office/drawing/2014/main" val="587203353"/>
                  </a:ext>
                </a:extLst>
              </a:tr>
            </a:tbl>
          </a:graphicData>
        </a:graphic>
      </p:graphicFrame>
      <p:graphicFrame>
        <p:nvGraphicFramePr>
          <p:cNvPr id="13" name="Content Placeholder 3"/>
          <p:cNvGraphicFramePr>
            <a:graphicFrameLocks/>
          </p:cNvGraphicFramePr>
          <p:nvPr>
            <p:extLst>
              <p:ext uri="{D42A27DB-BD31-4B8C-83A1-F6EECF244321}">
                <p14:modId xmlns:p14="http://schemas.microsoft.com/office/powerpoint/2010/main" val="276739521"/>
              </p:ext>
            </p:extLst>
          </p:nvPr>
        </p:nvGraphicFramePr>
        <p:xfrm>
          <a:off x="6101273" y="4060991"/>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baseline="0" dirty="0" err="1" smtClean="0">
                          <a:solidFill>
                            <a:schemeClr val="tx1"/>
                          </a:solidFill>
                        </a:rPr>
                        <a:t>numeric</a:t>
                      </a:r>
                      <a:r>
                        <a:rPr lang="sv-SE" baseline="0" dirty="0" smtClean="0">
                          <a:solidFill>
                            <a:schemeClr val="tx1"/>
                          </a:solidFill>
                        </a:rPr>
                        <a:t> representation</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spTree>
    <p:extLst>
      <p:ext uri="{BB962C8B-B14F-4D97-AF65-F5344CB8AC3E}">
        <p14:creationId xmlns:p14="http://schemas.microsoft.com/office/powerpoint/2010/main" val="9778092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34991" cy="1325563"/>
          </a:xfrm>
        </p:spPr>
        <p:txBody>
          <a:bodyPr/>
          <a:lstStyle/>
          <a:p>
            <a:r>
              <a:rPr lang="sv-SE" dirty="0" err="1" smtClean="0"/>
              <a:t>Documenting</a:t>
            </a:r>
            <a:r>
              <a:rPr lang="sv-SE" dirty="0" smtClean="0"/>
              <a:t> </a:t>
            </a:r>
            <a:r>
              <a:rPr lang="sv-SE" dirty="0" err="1" smtClean="0"/>
              <a:t>comparabilities</a:t>
            </a:r>
            <a:r>
              <a:rPr lang="sv-SE" dirty="0" smtClean="0"/>
              <a:t> </a:t>
            </a:r>
            <a:r>
              <a:rPr lang="sv-SE" dirty="0" err="1" smtClean="0"/>
              <a:t>among</a:t>
            </a:r>
            <a:r>
              <a:rPr lang="sv-SE" dirty="0" smtClean="0"/>
              <a:t> </a:t>
            </a:r>
            <a:r>
              <a:rPr lang="sv-SE" dirty="0" err="1" smtClean="0"/>
              <a:t>variables</a:t>
            </a:r>
            <a:endParaRPr lang="sv-SE" dirty="0"/>
          </a:p>
        </p:txBody>
      </p:sp>
      <p:sp>
        <p:nvSpPr>
          <p:cNvPr id="8" name="Rounded Rectangle 7"/>
          <p:cNvSpPr/>
          <p:nvPr/>
        </p:nvSpPr>
        <p:spPr>
          <a:xfrm>
            <a:off x="3300107" y="1822969"/>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height</a:t>
            </a:r>
            <a:r>
              <a:rPr lang="sv-SE" dirty="0"/>
              <a:t/>
            </a:r>
            <a:br>
              <a:rPr lang="sv-SE" dirty="0"/>
            </a:br>
            <a:r>
              <a:rPr lang="sv-SE" dirty="0" smtClean="0"/>
              <a:t>(</a:t>
            </a:r>
            <a:r>
              <a:rPr lang="sv-SE" dirty="0" err="1" smtClean="0"/>
              <a:t>conceptual</a:t>
            </a:r>
            <a:r>
              <a:rPr lang="sv-SE" dirty="0" smtClean="0"/>
              <a:t> </a:t>
            </a:r>
            <a:r>
              <a:rPr lang="sv-SE" dirty="0" err="1" smtClean="0"/>
              <a:t>variable</a:t>
            </a:r>
            <a:r>
              <a:rPr lang="sv-SE" dirty="0" smtClean="0"/>
              <a:t>)</a:t>
            </a:r>
            <a:endParaRPr lang="sv-SE" dirty="0"/>
          </a:p>
        </p:txBody>
      </p:sp>
      <p:sp>
        <p:nvSpPr>
          <p:cNvPr id="9" name="Rounded Rectangle 8"/>
          <p:cNvSpPr/>
          <p:nvPr/>
        </p:nvSpPr>
        <p:spPr>
          <a:xfrm>
            <a:off x="5952538" y="5522668"/>
            <a:ext cx="2084978"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err="1" smtClean="0">
                <a:solidFill>
                  <a:schemeClr val="bg1"/>
                </a:solidFill>
              </a:rPr>
              <a:t>imperialheight</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9" idx="0"/>
            <a:endCxn id="10" idx="2"/>
          </p:cNvCxnSpPr>
          <p:nvPr/>
        </p:nvCxnSpPr>
        <p:spPr>
          <a:xfrm flipH="1" flipV="1">
            <a:off x="5835789" y="4412447"/>
            <a:ext cx="1159238" cy="1110221"/>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12" idx="0"/>
            <a:endCxn id="10" idx="2"/>
          </p:cNvCxnSpPr>
          <p:nvPr/>
        </p:nvCxnSpPr>
        <p:spPr>
          <a:xfrm flipV="1">
            <a:off x="4624714" y="4412447"/>
            <a:ext cx="1211075" cy="1110222"/>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10" name="Rounded Rectangle 9"/>
          <p:cNvSpPr/>
          <p:nvPr/>
        </p:nvSpPr>
        <p:spPr>
          <a:xfrm>
            <a:off x="4567948" y="3760302"/>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heightinches</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sp>
        <p:nvSpPr>
          <p:cNvPr id="12" name="Rounded Rectangle 11"/>
          <p:cNvSpPr/>
          <p:nvPr/>
        </p:nvSpPr>
        <p:spPr>
          <a:xfrm>
            <a:off x="3582225" y="5522669"/>
            <a:ext cx="2084978"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err="1" smtClean="0"/>
              <a:t>personheight</a:t>
            </a:r>
            <a:r>
              <a:rPr lang="sv-SE" dirty="0"/>
              <a:t/>
            </a:r>
            <a:br>
              <a:rPr lang="sv-SE" dirty="0"/>
            </a:br>
            <a:r>
              <a:rPr lang="sv-SE" dirty="0" smtClean="0"/>
              <a:t>(</a:t>
            </a:r>
            <a:r>
              <a:rPr lang="sv-SE" dirty="0" err="1" smtClean="0"/>
              <a:t>variable</a:t>
            </a:r>
            <a:r>
              <a:rPr lang="sv-SE" dirty="0" smtClean="0"/>
              <a:t>)</a:t>
            </a:r>
            <a:endParaRPr lang="sv-SE" dirty="0"/>
          </a:p>
        </p:txBody>
      </p:sp>
      <p:cxnSp>
        <p:nvCxnSpPr>
          <p:cNvPr id="15" name="Straight Arrow Connector 14"/>
          <p:cNvCxnSpPr>
            <a:stCxn id="22" idx="0"/>
            <a:endCxn id="8" idx="2"/>
          </p:cNvCxnSpPr>
          <p:nvPr/>
        </p:nvCxnSpPr>
        <p:spPr>
          <a:xfrm flipV="1">
            <a:off x="2421807" y="2475114"/>
            <a:ext cx="2146141" cy="1326347"/>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21" name="Rounded Rectangle 20"/>
          <p:cNvSpPr/>
          <p:nvPr/>
        </p:nvSpPr>
        <p:spPr>
          <a:xfrm>
            <a:off x="1226549" y="5522668"/>
            <a:ext cx="2084978" cy="652145"/>
          </a:xfrm>
          <a:prstGeom prst="roundRect">
            <a:avLst/>
          </a:prstGeom>
          <a:solidFill>
            <a:schemeClr val="accent1"/>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sv-SE" b="1" dirty="0" err="1" smtClean="0">
                <a:solidFill>
                  <a:schemeClr val="bg1"/>
                </a:solidFill>
              </a:rPr>
              <a:t>height</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sp>
        <p:nvSpPr>
          <p:cNvPr id="22" name="Rounded Rectangle 21"/>
          <p:cNvSpPr/>
          <p:nvPr/>
        </p:nvSpPr>
        <p:spPr>
          <a:xfrm>
            <a:off x="1153966" y="3801461"/>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heightcm</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cxnSp>
        <p:nvCxnSpPr>
          <p:cNvPr id="23" name="Straight Arrow Connector 22"/>
          <p:cNvCxnSpPr/>
          <p:nvPr/>
        </p:nvCxnSpPr>
        <p:spPr>
          <a:xfrm flipV="1">
            <a:off x="2365041" y="4453606"/>
            <a:ext cx="0" cy="1125637"/>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cxnSp>
        <p:nvCxnSpPr>
          <p:cNvPr id="27" name="Straight Arrow Connector 26"/>
          <p:cNvCxnSpPr>
            <a:stCxn id="10" idx="0"/>
            <a:endCxn id="8" idx="2"/>
          </p:cNvCxnSpPr>
          <p:nvPr/>
        </p:nvCxnSpPr>
        <p:spPr>
          <a:xfrm flipH="1" flipV="1">
            <a:off x="4567948" y="2475114"/>
            <a:ext cx="1267841" cy="1285188"/>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50" name="Rectangle 49"/>
          <p:cNvSpPr/>
          <p:nvPr/>
        </p:nvSpPr>
        <p:spPr>
          <a:xfrm>
            <a:off x="8308214" y="3472833"/>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Represented</a:t>
            </a:r>
            <a:r>
              <a:rPr lang="sv-SE" b="1" dirty="0" smtClean="0"/>
              <a:t> </a:t>
            </a:r>
            <a:r>
              <a:rPr lang="sv-SE" b="1" dirty="0" err="1" smtClean="0"/>
              <a:t>variable</a:t>
            </a:r>
            <a:endParaRPr lang="sv-SE" b="1" dirty="0" smtClean="0"/>
          </a:p>
          <a:p>
            <a:pPr algn="ct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a:t>
            </a:r>
            <a:r>
              <a:rPr lang="sv-SE" dirty="0" smtClean="0"/>
              <a:t> </a:t>
            </a:r>
            <a:r>
              <a:rPr lang="sv-SE" dirty="0" smtClean="0"/>
              <a:t>a </a:t>
            </a:r>
            <a:r>
              <a:rPr lang="sv-SE" i="1" dirty="0" err="1" smtClean="0"/>
              <a:t>numeric</a:t>
            </a:r>
            <a:r>
              <a:rPr lang="sv-SE" i="1" dirty="0" smtClean="0"/>
              <a:t> </a:t>
            </a:r>
            <a:r>
              <a:rPr lang="sv-SE" i="1" dirty="0" smtClean="0"/>
              <a:t>representation</a:t>
            </a:r>
            <a:r>
              <a:rPr lang="sv-SE" dirty="0" smtClean="0"/>
              <a:t>  </a:t>
            </a:r>
            <a:endParaRPr lang="sv-SE" dirty="0"/>
          </a:p>
        </p:txBody>
      </p:sp>
      <p:cxnSp>
        <p:nvCxnSpPr>
          <p:cNvPr id="52" name="Straight Connector 51"/>
          <p:cNvCxnSpPr/>
          <p:nvPr/>
        </p:nvCxnSpPr>
        <p:spPr>
          <a:xfrm flipH="1">
            <a:off x="389106" y="3088657"/>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466924" y="4953125"/>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8308214" y="1593604"/>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Conceptual</a:t>
            </a:r>
            <a:r>
              <a:rPr lang="sv-SE" b="1" dirty="0" smtClean="0"/>
              <a:t> </a:t>
            </a:r>
            <a:r>
              <a:rPr lang="sv-SE" b="1" dirty="0" err="1" smtClean="0"/>
              <a:t>variable</a:t>
            </a:r>
            <a:r>
              <a:rPr lang="sv-SE" dirty="0" smtClean="0"/>
              <a:t/>
            </a:r>
            <a:br>
              <a:rPr lang="sv-SE" dirty="0" smtClean="0"/>
            </a:b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without</a:t>
            </a:r>
            <a:r>
              <a:rPr lang="sv-SE" dirty="0" smtClean="0"/>
              <a:t> a representation</a:t>
            </a:r>
            <a:endParaRPr lang="sv-SE" dirty="0"/>
          </a:p>
        </p:txBody>
      </p:sp>
      <p:sp>
        <p:nvSpPr>
          <p:cNvPr id="55" name="Rectangle 54"/>
          <p:cNvSpPr/>
          <p:nvPr/>
        </p:nvSpPr>
        <p:spPr>
          <a:xfrm>
            <a:off x="8308214" y="5250615"/>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Variable</a:t>
            </a:r>
            <a:endParaRPr lang="sv-SE" b="1" dirty="0" smtClean="0"/>
          </a:p>
          <a:p>
            <a:pPr algn="ctr"/>
            <a:r>
              <a:rPr lang="sv-SE" dirty="0" err="1" smtClean="0"/>
              <a:t>Variable</a:t>
            </a:r>
            <a:r>
              <a:rPr lang="sv-SE" dirty="0" smtClean="0"/>
              <a:t> </a:t>
            </a:r>
            <a:r>
              <a:rPr lang="sv-SE" dirty="0" err="1" smtClean="0"/>
              <a:t>specification</a:t>
            </a:r>
            <a:r>
              <a:rPr lang="sv-SE" dirty="0" smtClean="0"/>
              <a:t> </a:t>
            </a:r>
            <a:r>
              <a:rPr lang="sv-SE" dirty="0" err="1" smtClean="0"/>
              <a:t>within</a:t>
            </a:r>
            <a:r>
              <a:rPr lang="sv-SE" dirty="0" smtClean="0"/>
              <a:t> a </a:t>
            </a:r>
            <a:r>
              <a:rPr lang="sv-SE" dirty="0" err="1" smtClean="0"/>
              <a:t>dataset</a:t>
            </a:r>
            <a:r>
              <a:rPr lang="sv-SE" dirty="0" smtClean="0"/>
              <a:t> </a:t>
            </a:r>
            <a:r>
              <a:rPr lang="sv-SE" dirty="0" err="1" smtClean="0"/>
              <a:t>context</a:t>
            </a:r>
            <a:endParaRPr lang="sv-SE" dirty="0"/>
          </a:p>
        </p:txBody>
      </p:sp>
    </p:spTree>
    <p:extLst>
      <p:ext uri="{BB962C8B-B14F-4D97-AF65-F5344CB8AC3E}">
        <p14:creationId xmlns:p14="http://schemas.microsoft.com/office/powerpoint/2010/main" val="19701990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Benefits</a:t>
            </a:r>
            <a:r>
              <a:rPr lang="sv-SE" dirty="0" smtClean="0"/>
              <a:t> </a:t>
            </a:r>
            <a:r>
              <a:rPr lang="sv-SE" dirty="0" err="1" smtClean="0"/>
              <a:t>of</a:t>
            </a:r>
            <a:r>
              <a:rPr lang="sv-SE" dirty="0" smtClean="0"/>
              <a:t> the </a:t>
            </a:r>
            <a:r>
              <a:rPr lang="sv-SE" dirty="0" err="1" smtClean="0"/>
              <a:t>variable</a:t>
            </a:r>
            <a:r>
              <a:rPr lang="sv-SE" dirty="0" smtClean="0"/>
              <a:t> </a:t>
            </a:r>
            <a:r>
              <a:rPr lang="sv-SE" dirty="0" err="1" smtClean="0"/>
              <a:t>cascade</a:t>
            </a:r>
            <a:r>
              <a:rPr lang="sv-SE" dirty="0" smtClean="0"/>
              <a:t> </a:t>
            </a:r>
            <a:r>
              <a:rPr lang="sv-SE" dirty="0" err="1" smtClean="0"/>
              <a:t>structure</a:t>
            </a:r>
            <a:endParaRPr lang="sv-SE" dirty="0"/>
          </a:p>
        </p:txBody>
      </p:sp>
      <p:sp>
        <p:nvSpPr>
          <p:cNvPr id="3" name="Content Placeholder 2"/>
          <p:cNvSpPr>
            <a:spLocks noGrp="1"/>
          </p:cNvSpPr>
          <p:nvPr>
            <p:ph idx="1"/>
          </p:nvPr>
        </p:nvSpPr>
        <p:spPr/>
        <p:txBody>
          <a:bodyPr/>
          <a:lstStyle/>
          <a:p>
            <a:r>
              <a:rPr lang="sv-SE" dirty="0" err="1" smtClean="0"/>
              <a:t>Specify</a:t>
            </a:r>
            <a:r>
              <a:rPr lang="sv-SE" dirty="0" smtClean="0"/>
              <a:t> </a:t>
            </a:r>
            <a:r>
              <a:rPr lang="sv-SE" dirty="0" err="1"/>
              <a:t>c</a:t>
            </a:r>
            <a:r>
              <a:rPr lang="sv-SE" dirty="0" err="1" smtClean="0"/>
              <a:t>omparability</a:t>
            </a:r>
            <a:r>
              <a:rPr lang="sv-SE" dirty="0" smtClean="0"/>
              <a:t> </a:t>
            </a:r>
            <a:r>
              <a:rPr lang="sv-SE" dirty="0" err="1" smtClean="0"/>
              <a:t>across</a:t>
            </a:r>
            <a:r>
              <a:rPr lang="sv-SE" dirty="0" smtClean="0"/>
              <a:t> </a:t>
            </a:r>
            <a:r>
              <a:rPr lang="sv-SE" dirty="0" err="1" smtClean="0"/>
              <a:t>variables</a:t>
            </a:r>
            <a:r>
              <a:rPr lang="sv-SE" dirty="0" smtClean="0"/>
              <a:t> </a:t>
            </a:r>
            <a:r>
              <a:rPr lang="sv-SE" dirty="0" err="1" smtClean="0"/>
              <a:t>allows</a:t>
            </a:r>
            <a:r>
              <a:rPr lang="sv-SE" dirty="0" smtClean="0"/>
              <a:t> </a:t>
            </a:r>
            <a:r>
              <a:rPr lang="sv-SE" dirty="0" err="1" smtClean="0"/>
              <a:t>comparison</a:t>
            </a:r>
            <a:r>
              <a:rPr lang="sv-SE" dirty="0" smtClean="0"/>
              <a:t> </a:t>
            </a:r>
            <a:r>
              <a:rPr lang="sv-SE" dirty="0" err="1" smtClean="0"/>
              <a:t>across</a:t>
            </a:r>
            <a:r>
              <a:rPr lang="sv-SE" dirty="0" smtClean="0"/>
              <a:t> </a:t>
            </a:r>
            <a:r>
              <a:rPr lang="sv-SE" dirty="0" err="1" smtClean="0"/>
              <a:t>datasets</a:t>
            </a:r>
            <a:endParaRPr lang="sv-SE" dirty="0" smtClean="0"/>
          </a:p>
          <a:p>
            <a:r>
              <a:rPr lang="sv-SE" dirty="0" err="1" smtClean="0"/>
              <a:t>Structure</a:t>
            </a:r>
            <a:r>
              <a:rPr lang="sv-SE" dirty="0" smtClean="0"/>
              <a:t> for </a:t>
            </a:r>
            <a:r>
              <a:rPr lang="sv-SE" dirty="0" err="1" smtClean="0"/>
              <a:t>facilitating</a:t>
            </a:r>
            <a:r>
              <a:rPr lang="sv-SE" dirty="0" smtClean="0"/>
              <a:t> </a:t>
            </a:r>
            <a:r>
              <a:rPr lang="sv-SE" dirty="0" err="1" smtClean="0"/>
              <a:t>harmonization</a:t>
            </a:r>
            <a:r>
              <a:rPr lang="sv-SE" dirty="0" smtClean="0"/>
              <a:t> </a:t>
            </a:r>
            <a:r>
              <a:rPr lang="sv-SE" dirty="0" err="1" smtClean="0"/>
              <a:t>across</a:t>
            </a:r>
            <a:r>
              <a:rPr lang="sv-SE" dirty="0" smtClean="0"/>
              <a:t> </a:t>
            </a:r>
            <a:r>
              <a:rPr lang="sv-SE" dirty="0" err="1" smtClean="0"/>
              <a:t>datasets</a:t>
            </a:r>
            <a:r>
              <a:rPr lang="sv-SE" dirty="0"/>
              <a:t> </a:t>
            </a:r>
            <a:r>
              <a:rPr lang="sv-SE" dirty="0" smtClean="0"/>
              <a:t>/ studies</a:t>
            </a:r>
          </a:p>
          <a:p>
            <a:r>
              <a:rPr lang="sv-SE" dirty="0" err="1" smtClean="0"/>
              <a:t>Documenting</a:t>
            </a:r>
            <a:r>
              <a:rPr lang="sv-SE" dirty="0" smtClean="0"/>
              <a:t> </a:t>
            </a:r>
            <a:r>
              <a:rPr lang="sv-SE" dirty="0" err="1" smtClean="0"/>
              <a:t>changes</a:t>
            </a:r>
            <a:r>
              <a:rPr lang="sv-SE" dirty="0" smtClean="0"/>
              <a:t> over </a:t>
            </a:r>
            <a:r>
              <a:rPr lang="sv-SE" dirty="0" err="1" smtClean="0"/>
              <a:t>time</a:t>
            </a:r>
            <a:endParaRPr lang="sv-SE" dirty="0" smtClean="0"/>
          </a:p>
          <a:p>
            <a:r>
              <a:rPr lang="sv-SE" dirty="0" smtClean="0"/>
              <a:t>Planning for </a:t>
            </a:r>
            <a:r>
              <a:rPr lang="sv-SE" dirty="0" err="1" smtClean="0"/>
              <a:t>future</a:t>
            </a:r>
            <a:r>
              <a:rPr lang="sv-SE" dirty="0" smtClean="0"/>
              <a:t> data </a:t>
            </a:r>
            <a:r>
              <a:rPr lang="sv-SE" dirty="0" err="1" smtClean="0"/>
              <a:t>collection</a:t>
            </a:r>
            <a:r>
              <a:rPr lang="sv-SE" dirty="0" smtClean="0"/>
              <a:t> to </a:t>
            </a:r>
            <a:r>
              <a:rPr lang="sv-SE" dirty="0" err="1" smtClean="0"/>
              <a:t>ensure</a:t>
            </a:r>
            <a:r>
              <a:rPr lang="sv-SE" dirty="0" smtClean="0"/>
              <a:t> </a:t>
            </a:r>
            <a:r>
              <a:rPr lang="sv-SE" dirty="0" err="1" smtClean="0"/>
              <a:t>comparability</a:t>
            </a:r>
            <a:endParaRPr lang="sv-SE" dirty="0" smtClean="0"/>
          </a:p>
          <a:p>
            <a:pPr marL="0" indent="0">
              <a:buNone/>
            </a:pPr>
            <a:endParaRPr lang="sv-SE" dirty="0"/>
          </a:p>
        </p:txBody>
      </p:sp>
    </p:spTree>
    <p:extLst>
      <p:ext uri="{BB962C8B-B14F-4D97-AF65-F5344CB8AC3E}">
        <p14:creationId xmlns:p14="http://schemas.microsoft.com/office/powerpoint/2010/main" val="2469339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What</a:t>
            </a:r>
            <a:r>
              <a:rPr lang="sv-SE" dirty="0" smtClean="0"/>
              <a:t> is a </a:t>
            </a:r>
            <a:r>
              <a:rPr lang="sv-SE" dirty="0" err="1" smtClean="0"/>
              <a:t>variable</a:t>
            </a:r>
            <a:r>
              <a:rPr lang="sv-SE" dirty="0" smtClean="0"/>
              <a:t>?</a:t>
            </a:r>
            <a:endParaRPr lang="sv-S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43862177"/>
              </p:ext>
            </p:extLst>
          </p:nvPr>
        </p:nvGraphicFramePr>
        <p:xfrm>
          <a:off x="838200" y="1825625"/>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spTree>
    <p:extLst>
      <p:ext uri="{BB962C8B-B14F-4D97-AF65-F5344CB8AC3E}">
        <p14:creationId xmlns:p14="http://schemas.microsoft.com/office/powerpoint/2010/main" val="1974725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What</a:t>
            </a:r>
            <a:r>
              <a:rPr lang="sv-SE" dirty="0" smtClean="0"/>
              <a:t> is a </a:t>
            </a:r>
            <a:r>
              <a:rPr lang="sv-SE" dirty="0" err="1" smtClean="0"/>
              <a:t>variable</a:t>
            </a:r>
            <a:r>
              <a:rPr lang="sv-SE" dirty="0" smtClean="0"/>
              <a:t>?</a:t>
            </a:r>
            <a:endParaRPr lang="sv-S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16120335"/>
              </p:ext>
            </p:extLst>
          </p:nvPr>
        </p:nvGraphicFramePr>
        <p:xfrm>
          <a:off x="838200" y="1825625"/>
          <a:ext cx="10515600" cy="14833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sp>
        <p:nvSpPr>
          <p:cNvPr id="3" name="Rectangle 2"/>
          <p:cNvSpPr/>
          <p:nvPr/>
        </p:nvSpPr>
        <p:spPr>
          <a:xfrm>
            <a:off x="3447393" y="1690689"/>
            <a:ext cx="2659117" cy="180181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589564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Variable</a:t>
            </a:r>
            <a:r>
              <a:rPr lang="sv-SE" dirty="0" smtClean="0"/>
              <a:t> representation </a:t>
            </a:r>
            <a:r>
              <a:rPr lang="sv-SE" dirty="0" err="1" smtClean="0"/>
              <a:t>types</a:t>
            </a:r>
            <a:endParaRPr lang="sv-S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9929501"/>
              </p:ext>
            </p:extLst>
          </p:nvPr>
        </p:nvGraphicFramePr>
        <p:xfrm>
          <a:off x="838200" y="1825625"/>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1889616062"/>
              </p:ext>
            </p:extLst>
          </p:nvPr>
        </p:nvGraphicFramePr>
        <p:xfrm>
          <a:off x="838200" y="1387317"/>
          <a:ext cx="105156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smtClean="0">
                          <a:solidFill>
                            <a:srgbClr val="FF0000"/>
                          </a:solidFill>
                        </a:rPr>
                        <a:t>text</a:t>
                      </a:r>
                      <a:endParaRPr lang="sv-SE" dirty="0">
                        <a:solidFill>
                          <a:srgbClr val="FF0000"/>
                        </a:solidFill>
                      </a:endParaRPr>
                    </a:p>
                  </a:txBody>
                  <a:tcPr>
                    <a:noFill/>
                  </a:tcPr>
                </a:tc>
                <a:tc>
                  <a:txBody>
                    <a:bodyPr/>
                    <a:lstStyle/>
                    <a:p>
                      <a:r>
                        <a:rPr lang="sv-SE" dirty="0" err="1" smtClean="0">
                          <a:solidFill>
                            <a:srgbClr val="FF0000"/>
                          </a:solidFill>
                        </a:rPr>
                        <a:t>numeric</a:t>
                      </a:r>
                      <a:endParaRPr lang="sv-SE" dirty="0">
                        <a:solidFill>
                          <a:srgbClr val="FF0000"/>
                        </a:solidFill>
                      </a:endParaRPr>
                    </a:p>
                  </a:txBody>
                  <a:tcPr>
                    <a:noFill/>
                  </a:tcPr>
                </a:tc>
                <a:tc>
                  <a:txBody>
                    <a:bodyPr/>
                    <a:lstStyle/>
                    <a:p>
                      <a:r>
                        <a:rPr lang="sv-SE" dirty="0" smtClean="0">
                          <a:solidFill>
                            <a:srgbClr val="FF0000"/>
                          </a:solidFill>
                        </a:rPr>
                        <a:t>date</a:t>
                      </a:r>
                      <a:endParaRPr lang="sv-SE" dirty="0">
                        <a:solidFill>
                          <a:srgbClr val="FF0000"/>
                        </a:solidFill>
                      </a:endParaRPr>
                    </a:p>
                  </a:txBody>
                  <a:tcPr>
                    <a:noFill/>
                  </a:tcPr>
                </a:tc>
                <a:tc>
                  <a:txBody>
                    <a:bodyPr/>
                    <a:lstStyle/>
                    <a:p>
                      <a:r>
                        <a:rPr lang="sv-SE" dirty="0" err="1" smtClean="0">
                          <a:solidFill>
                            <a:srgbClr val="FF0000"/>
                          </a:solidFill>
                        </a:rPr>
                        <a:t>code</a:t>
                      </a:r>
                      <a:endParaRPr lang="sv-SE" dirty="0">
                        <a:solidFill>
                          <a:srgbClr val="FF0000"/>
                        </a:solidFill>
                      </a:endParaRPr>
                    </a:p>
                  </a:txBody>
                  <a:tcPr>
                    <a:noFill/>
                  </a:tcPr>
                </a:tc>
                <a:extLst>
                  <a:ext uri="{0D108BD9-81ED-4DB2-BD59-A6C34878D82A}">
                    <a16:rowId xmlns:a16="http://schemas.microsoft.com/office/drawing/2014/main" val="4090553834"/>
                  </a:ext>
                </a:extLst>
              </a:tr>
            </a:tbl>
          </a:graphicData>
        </a:graphic>
      </p:graphicFrame>
    </p:spTree>
    <p:extLst>
      <p:ext uri="{BB962C8B-B14F-4D97-AF65-F5344CB8AC3E}">
        <p14:creationId xmlns:p14="http://schemas.microsoft.com/office/powerpoint/2010/main" val="42287194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Variable</a:t>
            </a:r>
            <a:r>
              <a:rPr lang="sv-SE" dirty="0" smtClean="0"/>
              <a:t> </a:t>
            </a:r>
            <a:r>
              <a:rPr lang="sv-SE" dirty="0" err="1" smtClean="0"/>
              <a:t>with</a:t>
            </a:r>
            <a:r>
              <a:rPr lang="sv-SE" dirty="0" smtClean="0"/>
              <a:t> </a:t>
            </a:r>
            <a:r>
              <a:rPr lang="sv-SE" dirty="0" err="1" smtClean="0"/>
              <a:t>code</a:t>
            </a:r>
            <a:r>
              <a:rPr lang="sv-SE" dirty="0" smtClean="0"/>
              <a:t> representation</a:t>
            </a:r>
            <a:endParaRPr lang="sv-SE" dirty="0"/>
          </a:p>
        </p:txBody>
      </p:sp>
      <p:graphicFrame>
        <p:nvGraphicFramePr>
          <p:cNvPr id="4" name="Content Placeholder 3"/>
          <p:cNvGraphicFramePr>
            <a:graphicFrameLocks noGrp="1"/>
          </p:cNvGraphicFramePr>
          <p:nvPr>
            <p:ph idx="1"/>
            <p:extLst/>
          </p:nvPr>
        </p:nvGraphicFramePr>
        <p:xfrm>
          <a:off x="838200" y="1825625"/>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sp>
        <p:nvSpPr>
          <p:cNvPr id="6" name="Rectangle 5"/>
          <p:cNvSpPr/>
          <p:nvPr/>
        </p:nvSpPr>
        <p:spPr>
          <a:xfrm>
            <a:off x="8682775" y="1690689"/>
            <a:ext cx="2659117" cy="180181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5070064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Code</a:t>
            </a:r>
            <a:r>
              <a:rPr lang="sv-SE" dirty="0" smtClean="0"/>
              <a:t> lists</a:t>
            </a:r>
            <a:endParaRPr lang="sv-SE" dirty="0"/>
          </a:p>
        </p:txBody>
      </p:sp>
      <p:sp>
        <p:nvSpPr>
          <p:cNvPr id="3" name="Content Placeholder 2"/>
          <p:cNvSpPr>
            <a:spLocks noGrp="1"/>
          </p:cNvSpPr>
          <p:nvPr>
            <p:ph idx="1"/>
          </p:nvPr>
        </p:nvSpPr>
        <p:spPr/>
        <p:txBody>
          <a:bodyPr/>
          <a:lstStyle/>
          <a:p>
            <a:endParaRPr lang="sv-SE" dirty="0"/>
          </a:p>
        </p:txBody>
      </p:sp>
      <p:graphicFrame>
        <p:nvGraphicFramePr>
          <p:cNvPr id="4" name="Content Placeholder 3"/>
          <p:cNvGraphicFramePr>
            <a:graphicFrameLocks/>
          </p:cNvGraphicFramePr>
          <p:nvPr>
            <p:extLst>
              <p:ext uri="{D42A27DB-BD31-4B8C-83A1-F6EECF244321}">
                <p14:modId xmlns:p14="http://schemas.microsoft.com/office/powerpoint/2010/main" val="675419969"/>
              </p:ext>
            </p:extLst>
          </p:nvPr>
        </p:nvGraphicFramePr>
        <p:xfrm>
          <a:off x="838200" y="1825625"/>
          <a:ext cx="3136900" cy="1112520"/>
        </p:xfrm>
        <a:graphic>
          <a:graphicData uri="http://schemas.openxmlformats.org/drawingml/2006/table">
            <a:tbl>
              <a:tblPr firstRow="1" bandRow="1">
                <a:tableStyleId>{073A0DAA-6AF3-43AB-8588-CEC1D06C72B9}</a:tableStyleId>
              </a:tblPr>
              <a:tblGrid>
                <a:gridCol w="742083">
                  <a:extLst>
                    <a:ext uri="{9D8B030D-6E8A-4147-A177-3AD203B41FA5}">
                      <a16:colId xmlns:a16="http://schemas.microsoft.com/office/drawing/2014/main" val="1847546260"/>
                    </a:ext>
                  </a:extLst>
                </a:gridCol>
                <a:gridCol w="2394817">
                  <a:extLst>
                    <a:ext uri="{9D8B030D-6E8A-4147-A177-3AD203B41FA5}">
                      <a16:colId xmlns:a16="http://schemas.microsoft.com/office/drawing/2014/main" val="4055701957"/>
                    </a:ext>
                  </a:extLst>
                </a:gridCol>
              </a:tblGrid>
              <a:tr h="370840">
                <a:tc>
                  <a:txBody>
                    <a:bodyPr/>
                    <a:lstStyle/>
                    <a:p>
                      <a:r>
                        <a:rPr lang="sv-SE" dirty="0" err="1" smtClean="0"/>
                        <a:t>code</a:t>
                      </a:r>
                      <a:endParaRPr lang="sv-SE" dirty="0"/>
                    </a:p>
                  </a:txBody>
                  <a:tcPr/>
                </a:tc>
                <a:tc>
                  <a:txBody>
                    <a:bodyPr/>
                    <a:lstStyle/>
                    <a:p>
                      <a:r>
                        <a:rPr lang="sv-SE" dirty="0" err="1" smtClean="0"/>
                        <a:t>category</a:t>
                      </a:r>
                      <a:endParaRPr lang="sv-SE" dirty="0"/>
                    </a:p>
                  </a:txBody>
                  <a:tcPr/>
                </a:tc>
                <a:extLst>
                  <a:ext uri="{0D108BD9-81ED-4DB2-BD59-A6C34878D82A}">
                    <a16:rowId xmlns:a16="http://schemas.microsoft.com/office/drawing/2014/main" val="4090553834"/>
                  </a:ext>
                </a:extLst>
              </a:tr>
              <a:tr h="370840">
                <a:tc>
                  <a:txBody>
                    <a:bodyPr/>
                    <a:lstStyle/>
                    <a:p>
                      <a:r>
                        <a:rPr lang="sv-SE" dirty="0" smtClean="0"/>
                        <a:t>S</a:t>
                      </a:r>
                      <a:endParaRPr lang="sv-SE" dirty="0"/>
                    </a:p>
                  </a:txBody>
                  <a:tcPr/>
                </a:tc>
                <a:tc>
                  <a:txBody>
                    <a:bodyPr/>
                    <a:lstStyle/>
                    <a:p>
                      <a:r>
                        <a:rPr lang="sv-SE" dirty="0" err="1" smtClean="0"/>
                        <a:t>Single</a:t>
                      </a:r>
                      <a:endParaRPr lang="sv-SE" dirty="0"/>
                    </a:p>
                  </a:txBody>
                  <a:tcPr/>
                </a:tc>
                <a:extLst>
                  <a:ext uri="{0D108BD9-81ED-4DB2-BD59-A6C34878D82A}">
                    <a16:rowId xmlns:a16="http://schemas.microsoft.com/office/drawing/2014/main" val="587203353"/>
                  </a:ext>
                </a:extLst>
              </a:tr>
              <a:tr h="370840">
                <a:tc>
                  <a:txBody>
                    <a:bodyPr/>
                    <a:lstStyle/>
                    <a:p>
                      <a:r>
                        <a:rPr lang="sv-SE" dirty="0" smtClean="0"/>
                        <a:t>M</a:t>
                      </a:r>
                      <a:endParaRPr lang="sv-SE" dirty="0"/>
                    </a:p>
                  </a:txBody>
                  <a:tcPr/>
                </a:tc>
                <a:tc>
                  <a:txBody>
                    <a:bodyPr/>
                    <a:lstStyle/>
                    <a:p>
                      <a:r>
                        <a:rPr lang="sv-SE" dirty="0" err="1" smtClean="0"/>
                        <a:t>Married</a:t>
                      </a:r>
                      <a:endParaRPr lang="sv-SE" dirty="0"/>
                    </a:p>
                  </a:txBody>
                  <a:tcPr/>
                </a:tc>
                <a:extLst>
                  <a:ext uri="{0D108BD9-81ED-4DB2-BD59-A6C34878D82A}">
                    <a16:rowId xmlns:a16="http://schemas.microsoft.com/office/drawing/2014/main" val="1484418115"/>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867118693"/>
              </p:ext>
            </p:extLst>
          </p:nvPr>
        </p:nvGraphicFramePr>
        <p:xfrm>
          <a:off x="838200" y="1387317"/>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err="1" smtClean="0">
                          <a:solidFill>
                            <a:schemeClr val="tx1"/>
                          </a:solidFill>
                        </a:rPr>
                        <a:t>maritalstatus</a:t>
                      </a:r>
                      <a:r>
                        <a:rPr lang="sv-SE" dirty="0" smtClean="0">
                          <a:solidFill>
                            <a:schemeClr val="tx1"/>
                          </a:solidFill>
                        </a:rPr>
                        <a:t> </a:t>
                      </a:r>
                      <a:r>
                        <a:rPr lang="sv-SE" dirty="0" err="1" smtClean="0">
                          <a:solidFill>
                            <a:schemeClr val="tx1"/>
                          </a:solidFill>
                        </a:rPr>
                        <a:t>codes</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spTree>
    <p:extLst>
      <p:ext uri="{BB962C8B-B14F-4D97-AF65-F5344CB8AC3E}">
        <p14:creationId xmlns:p14="http://schemas.microsoft.com/office/powerpoint/2010/main" val="1156739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62165170"/>
              </p:ext>
            </p:extLst>
          </p:nvPr>
        </p:nvGraphicFramePr>
        <p:xfrm>
          <a:off x="870622" y="1293568"/>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2008196525"/>
              </p:ext>
            </p:extLst>
          </p:nvPr>
        </p:nvGraphicFramePr>
        <p:xfrm>
          <a:off x="854410" y="3194117"/>
          <a:ext cx="10515600" cy="1483360"/>
        </p:xfrm>
        <a:graphic>
          <a:graphicData uri="http://schemas.openxmlformats.org/drawingml/2006/table">
            <a:tbl>
              <a:tblPr firstRow="1" bandRow="1">
                <a:tableStyleId>{21E4AEA4-8DFA-4A89-87EB-49C32662AFE0}</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personheight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maritalstatus2010</a:t>
                      </a:r>
                      <a:endParaRPr lang="sv-SE" dirty="0"/>
                    </a:p>
                  </a:txBody>
                  <a:tcPr/>
                </a:tc>
                <a:extLst>
                  <a:ext uri="{0D108BD9-81ED-4DB2-BD59-A6C34878D82A}">
                    <a16:rowId xmlns:a16="http://schemas.microsoft.com/office/drawing/2014/main" val="4090553834"/>
                  </a:ext>
                </a:extLst>
              </a:tr>
              <a:tr h="370840">
                <a:tc>
                  <a:txBody>
                    <a:bodyPr/>
                    <a:lstStyle/>
                    <a:p>
                      <a:r>
                        <a:rPr lang="sv-SE" dirty="0" smtClean="0"/>
                        <a:t>Bob</a:t>
                      </a:r>
                      <a:endParaRPr lang="sv-SE" dirty="0"/>
                    </a:p>
                  </a:txBody>
                  <a:tcPr/>
                </a:tc>
                <a:tc>
                  <a:txBody>
                    <a:bodyPr/>
                    <a:lstStyle/>
                    <a:p>
                      <a:r>
                        <a:rPr lang="sv-SE" dirty="0" smtClean="0"/>
                        <a:t>70</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Lars</a:t>
                      </a:r>
                      <a:endParaRPr lang="sv-SE" dirty="0"/>
                    </a:p>
                  </a:txBody>
                  <a:tcPr/>
                </a:tc>
                <a:tc>
                  <a:txBody>
                    <a:bodyPr/>
                    <a:lstStyle/>
                    <a:p>
                      <a:r>
                        <a:rPr lang="sv-SE" dirty="0" smtClean="0"/>
                        <a:t>76</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Gerald</a:t>
                      </a:r>
                      <a:endParaRPr lang="sv-SE" dirty="0"/>
                    </a:p>
                  </a:txBody>
                  <a:tcPr/>
                </a:tc>
                <a:tc>
                  <a:txBody>
                    <a:bodyPr/>
                    <a:lstStyle/>
                    <a:p>
                      <a:r>
                        <a:rPr lang="sv-SE" dirty="0" smtClean="0"/>
                        <a:t>66</a:t>
                      </a:r>
                      <a:endParaRPr lang="sv-SE" dirty="0"/>
                    </a:p>
                  </a:txBody>
                  <a:tcPr/>
                </a:tc>
                <a:tc>
                  <a:txBody>
                    <a:bodyPr/>
                    <a:lstStyle/>
                    <a:p>
                      <a:r>
                        <a:rPr lang="sv-SE" dirty="0" smtClean="0"/>
                        <a:t>1972-11-23</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2901850843"/>
                  </a:ext>
                </a:extLst>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2260006617"/>
              </p:ext>
            </p:extLst>
          </p:nvPr>
        </p:nvGraphicFramePr>
        <p:xfrm>
          <a:off x="854410" y="881343"/>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dataset1</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graphicFrame>
        <p:nvGraphicFramePr>
          <p:cNvPr id="8" name="Content Placeholder 3"/>
          <p:cNvGraphicFramePr>
            <a:graphicFrameLocks/>
          </p:cNvGraphicFramePr>
          <p:nvPr>
            <p:extLst>
              <p:ext uri="{D42A27DB-BD31-4B8C-83A1-F6EECF244321}">
                <p14:modId xmlns:p14="http://schemas.microsoft.com/office/powerpoint/2010/main" val="384735052"/>
              </p:ext>
            </p:extLst>
          </p:nvPr>
        </p:nvGraphicFramePr>
        <p:xfrm>
          <a:off x="854410" y="27984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dataset2</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sp>
        <p:nvSpPr>
          <p:cNvPr id="9" name="Title 1"/>
          <p:cNvSpPr txBox="1">
            <a:spLocks/>
          </p:cNvSpPr>
          <p:nvPr/>
        </p:nvSpPr>
        <p:spPr>
          <a:xfrm>
            <a:off x="786318" y="-15368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smtClean="0"/>
              <a:t>Three </a:t>
            </a:r>
            <a:r>
              <a:rPr lang="sv-SE" dirty="0" err="1" smtClean="0"/>
              <a:t>similar</a:t>
            </a:r>
            <a:r>
              <a:rPr lang="sv-SE" dirty="0" smtClean="0"/>
              <a:t> </a:t>
            </a:r>
            <a:r>
              <a:rPr lang="sv-SE" dirty="0" err="1" smtClean="0"/>
              <a:t>datasets</a:t>
            </a:r>
            <a:r>
              <a:rPr lang="sv-SE" dirty="0" smtClean="0"/>
              <a:t> - </a:t>
            </a:r>
            <a:r>
              <a:rPr lang="sv-SE" dirty="0" err="1" smtClean="0"/>
              <a:t>code</a:t>
            </a:r>
            <a:r>
              <a:rPr lang="sv-SE" dirty="0" smtClean="0"/>
              <a:t> representation</a:t>
            </a:r>
            <a:endParaRPr lang="sv-SE" dirty="0"/>
          </a:p>
        </p:txBody>
      </p:sp>
      <p:graphicFrame>
        <p:nvGraphicFramePr>
          <p:cNvPr id="10" name="Content Placeholder 3"/>
          <p:cNvGraphicFramePr>
            <a:graphicFrameLocks/>
          </p:cNvGraphicFramePr>
          <p:nvPr>
            <p:extLst>
              <p:ext uri="{D42A27DB-BD31-4B8C-83A1-F6EECF244321}">
                <p14:modId xmlns:p14="http://schemas.microsoft.com/office/powerpoint/2010/main" val="1650213708"/>
              </p:ext>
            </p:extLst>
          </p:nvPr>
        </p:nvGraphicFramePr>
        <p:xfrm>
          <a:off x="870622" y="5116819"/>
          <a:ext cx="10515600" cy="1483360"/>
        </p:xfrm>
        <a:graphic>
          <a:graphicData uri="http://schemas.openxmlformats.org/drawingml/2006/table">
            <a:tbl>
              <a:tblPr firstRow="1" bandRow="1">
                <a:tableStyleId>{00A15C55-8517-42AA-B614-E9B94910E393}</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imperialheight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maritalstatus2018</a:t>
                      </a:r>
                      <a:endParaRPr lang="sv-SE" dirty="0"/>
                    </a:p>
                  </a:txBody>
                  <a:tcPr/>
                </a:tc>
                <a:extLst>
                  <a:ext uri="{0D108BD9-81ED-4DB2-BD59-A6C34878D82A}">
                    <a16:rowId xmlns:a16="http://schemas.microsoft.com/office/drawing/2014/main" val="4090553834"/>
                  </a:ext>
                </a:extLst>
              </a:tr>
              <a:tr h="370840">
                <a:tc>
                  <a:txBody>
                    <a:bodyPr/>
                    <a:lstStyle/>
                    <a:p>
                      <a:r>
                        <a:rPr lang="sv-SE" dirty="0" smtClean="0"/>
                        <a:t>Lisa</a:t>
                      </a:r>
                      <a:endParaRPr lang="sv-SE" dirty="0"/>
                    </a:p>
                  </a:txBody>
                  <a:tcPr/>
                </a:tc>
                <a:tc>
                  <a:txBody>
                    <a:bodyPr/>
                    <a:lstStyle/>
                    <a:p>
                      <a:r>
                        <a:rPr lang="sv-SE" dirty="0" smtClean="0"/>
                        <a:t>69</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Bart</a:t>
                      </a:r>
                      <a:endParaRPr lang="sv-SE" dirty="0"/>
                    </a:p>
                  </a:txBody>
                  <a:tcPr/>
                </a:tc>
                <a:tc>
                  <a:txBody>
                    <a:bodyPr/>
                    <a:lstStyle/>
                    <a:p>
                      <a:r>
                        <a:rPr lang="sv-SE" dirty="0" smtClean="0"/>
                        <a:t>75</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Homer</a:t>
                      </a:r>
                      <a:endParaRPr lang="sv-SE" dirty="0"/>
                    </a:p>
                  </a:txBody>
                  <a:tcPr/>
                </a:tc>
                <a:tc>
                  <a:txBody>
                    <a:bodyPr/>
                    <a:lstStyle/>
                    <a:p>
                      <a:r>
                        <a:rPr lang="sv-SE" dirty="0" smtClean="0"/>
                        <a:t>68</a:t>
                      </a:r>
                      <a:endParaRPr lang="sv-SE" dirty="0"/>
                    </a:p>
                  </a:txBody>
                  <a:tcPr/>
                </a:tc>
                <a:tc>
                  <a:txBody>
                    <a:bodyPr/>
                    <a:lstStyle/>
                    <a:p>
                      <a:r>
                        <a:rPr lang="sv-SE" dirty="0" smtClean="0"/>
                        <a:t>1972-11-23</a:t>
                      </a:r>
                      <a:endParaRPr lang="sv-SE" dirty="0"/>
                    </a:p>
                  </a:txBody>
                  <a:tcPr/>
                </a:tc>
                <a:tc>
                  <a:txBody>
                    <a:bodyPr/>
                    <a:lstStyle/>
                    <a:p>
                      <a:r>
                        <a:rPr lang="sv-SE" dirty="0" smtClean="0"/>
                        <a:t>D</a:t>
                      </a:r>
                      <a:endParaRPr lang="sv-SE" dirty="0"/>
                    </a:p>
                  </a:txBody>
                  <a:tcPr/>
                </a:tc>
                <a:extLst>
                  <a:ext uri="{0D108BD9-81ED-4DB2-BD59-A6C34878D82A}">
                    <a16:rowId xmlns:a16="http://schemas.microsoft.com/office/drawing/2014/main" val="2901850843"/>
                  </a:ext>
                </a:extLst>
              </a:tr>
            </a:tbl>
          </a:graphicData>
        </a:graphic>
      </p:graphicFrame>
      <p:graphicFrame>
        <p:nvGraphicFramePr>
          <p:cNvPr id="11" name="Content Placeholder 3"/>
          <p:cNvGraphicFramePr>
            <a:graphicFrameLocks/>
          </p:cNvGraphicFramePr>
          <p:nvPr>
            <p:extLst>
              <p:ext uri="{D42A27DB-BD31-4B8C-83A1-F6EECF244321}">
                <p14:modId xmlns:p14="http://schemas.microsoft.com/office/powerpoint/2010/main" val="1947294384"/>
              </p:ext>
            </p:extLst>
          </p:nvPr>
        </p:nvGraphicFramePr>
        <p:xfrm>
          <a:off x="854410" y="47459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dataset3</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sp>
        <p:nvSpPr>
          <p:cNvPr id="12" name="Rectangle 11"/>
          <p:cNvSpPr/>
          <p:nvPr/>
        </p:nvSpPr>
        <p:spPr>
          <a:xfrm>
            <a:off x="8727105" y="6235430"/>
            <a:ext cx="2659117" cy="364749"/>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ounded Rectangle 12"/>
          <p:cNvSpPr/>
          <p:nvPr/>
        </p:nvSpPr>
        <p:spPr>
          <a:xfrm>
            <a:off x="8663605" y="1146479"/>
            <a:ext cx="2774497" cy="5584521"/>
          </a:xfrm>
          <a:prstGeom prst="roundRect">
            <a:avLst>
              <a:gd name="adj" fmla="val 0"/>
            </a:avLst>
          </a:prstGeom>
          <a:noFill/>
          <a:ln w="381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6377044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Variables</a:t>
            </a:r>
            <a:r>
              <a:rPr lang="sv-SE" dirty="0" smtClean="0"/>
              <a:t> re-</a:t>
            </a:r>
            <a:r>
              <a:rPr lang="sv-SE" dirty="0" err="1" smtClean="0"/>
              <a:t>using</a:t>
            </a:r>
            <a:r>
              <a:rPr lang="sv-SE" dirty="0" smtClean="0"/>
              <a:t> sets </a:t>
            </a:r>
            <a:r>
              <a:rPr lang="sv-SE" dirty="0" err="1" smtClean="0"/>
              <a:t>of</a:t>
            </a:r>
            <a:r>
              <a:rPr lang="sv-SE" dirty="0" smtClean="0"/>
              <a:t> </a:t>
            </a:r>
            <a:r>
              <a:rPr lang="sv-SE" dirty="0" err="1" smtClean="0"/>
              <a:t>codes</a:t>
            </a:r>
            <a:endParaRPr lang="sv-SE" dirty="0"/>
          </a:p>
        </p:txBody>
      </p:sp>
      <p:graphicFrame>
        <p:nvGraphicFramePr>
          <p:cNvPr id="5" name="Content Placeholder 3"/>
          <p:cNvGraphicFramePr>
            <a:graphicFrameLocks/>
          </p:cNvGraphicFramePr>
          <p:nvPr>
            <p:extLst>
              <p:ext uri="{D42A27DB-BD31-4B8C-83A1-F6EECF244321}">
                <p14:modId xmlns:p14="http://schemas.microsoft.com/office/powerpoint/2010/main" val="2256317745"/>
              </p:ext>
            </p:extLst>
          </p:nvPr>
        </p:nvGraphicFramePr>
        <p:xfrm>
          <a:off x="6081421" y="230171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err="1" smtClean="0">
                          <a:solidFill>
                            <a:schemeClr val="tx1"/>
                          </a:solidFill>
                        </a:rPr>
                        <a:t>maritalstatus</a:t>
                      </a:r>
                      <a:r>
                        <a:rPr lang="sv-SE" dirty="0" smtClean="0">
                          <a:solidFill>
                            <a:schemeClr val="tx1"/>
                          </a:solidFill>
                        </a:rPr>
                        <a:t> </a:t>
                      </a:r>
                      <a:r>
                        <a:rPr lang="sv-SE" dirty="0" err="1" smtClean="0">
                          <a:solidFill>
                            <a:schemeClr val="tx1"/>
                          </a:solidFill>
                        </a:rPr>
                        <a:t>codes</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4265361834"/>
              </p:ext>
            </p:extLst>
          </p:nvPr>
        </p:nvGraphicFramePr>
        <p:xfrm>
          <a:off x="6108963" y="2668687"/>
          <a:ext cx="3154688" cy="1112520"/>
        </p:xfrm>
        <a:graphic>
          <a:graphicData uri="http://schemas.openxmlformats.org/drawingml/2006/table">
            <a:tbl>
              <a:tblPr firstRow="1" bandRow="1">
                <a:tableStyleId>{073A0DAA-6AF3-43AB-8588-CEC1D06C72B9}</a:tableStyleId>
              </a:tblPr>
              <a:tblGrid>
                <a:gridCol w="1577344">
                  <a:extLst>
                    <a:ext uri="{9D8B030D-6E8A-4147-A177-3AD203B41FA5}">
                      <a16:colId xmlns:a16="http://schemas.microsoft.com/office/drawing/2014/main" val="1847546260"/>
                    </a:ext>
                  </a:extLst>
                </a:gridCol>
                <a:gridCol w="1577344">
                  <a:extLst>
                    <a:ext uri="{9D8B030D-6E8A-4147-A177-3AD203B41FA5}">
                      <a16:colId xmlns:a16="http://schemas.microsoft.com/office/drawing/2014/main" val="4055701957"/>
                    </a:ext>
                  </a:extLst>
                </a:gridCol>
              </a:tblGrid>
              <a:tr h="370840">
                <a:tc>
                  <a:txBody>
                    <a:bodyPr/>
                    <a:lstStyle/>
                    <a:p>
                      <a:r>
                        <a:rPr lang="sv-SE" dirty="0" err="1" smtClean="0"/>
                        <a:t>code</a:t>
                      </a:r>
                      <a:endParaRPr lang="sv-SE" dirty="0"/>
                    </a:p>
                  </a:txBody>
                  <a:tcPr/>
                </a:tc>
                <a:tc>
                  <a:txBody>
                    <a:bodyPr/>
                    <a:lstStyle/>
                    <a:p>
                      <a:r>
                        <a:rPr lang="sv-SE" dirty="0" err="1" smtClean="0"/>
                        <a:t>category</a:t>
                      </a:r>
                      <a:endParaRPr lang="sv-SE" dirty="0"/>
                    </a:p>
                  </a:txBody>
                  <a:tcPr/>
                </a:tc>
                <a:extLst>
                  <a:ext uri="{0D108BD9-81ED-4DB2-BD59-A6C34878D82A}">
                    <a16:rowId xmlns:a16="http://schemas.microsoft.com/office/drawing/2014/main" val="4090553834"/>
                  </a:ext>
                </a:extLst>
              </a:tr>
              <a:tr h="370840">
                <a:tc>
                  <a:txBody>
                    <a:bodyPr/>
                    <a:lstStyle/>
                    <a:p>
                      <a:r>
                        <a:rPr lang="sv-SE" dirty="0" smtClean="0"/>
                        <a:t>S</a:t>
                      </a:r>
                      <a:endParaRPr lang="sv-SE" dirty="0"/>
                    </a:p>
                  </a:txBody>
                  <a:tcPr/>
                </a:tc>
                <a:tc>
                  <a:txBody>
                    <a:bodyPr/>
                    <a:lstStyle/>
                    <a:p>
                      <a:r>
                        <a:rPr lang="sv-SE" dirty="0" err="1" smtClean="0"/>
                        <a:t>Single</a:t>
                      </a:r>
                      <a:endParaRPr lang="sv-SE" dirty="0"/>
                    </a:p>
                  </a:txBody>
                  <a:tcPr/>
                </a:tc>
                <a:extLst>
                  <a:ext uri="{0D108BD9-81ED-4DB2-BD59-A6C34878D82A}">
                    <a16:rowId xmlns:a16="http://schemas.microsoft.com/office/drawing/2014/main" val="587203353"/>
                  </a:ext>
                </a:extLst>
              </a:tr>
              <a:tr h="370840">
                <a:tc>
                  <a:txBody>
                    <a:bodyPr/>
                    <a:lstStyle/>
                    <a:p>
                      <a:r>
                        <a:rPr lang="sv-SE" dirty="0" smtClean="0"/>
                        <a:t>M</a:t>
                      </a:r>
                      <a:endParaRPr lang="sv-SE" dirty="0"/>
                    </a:p>
                  </a:txBody>
                  <a:tcPr/>
                </a:tc>
                <a:tc>
                  <a:txBody>
                    <a:bodyPr/>
                    <a:lstStyle/>
                    <a:p>
                      <a:r>
                        <a:rPr lang="sv-SE" dirty="0" err="1" smtClean="0"/>
                        <a:t>Married</a:t>
                      </a:r>
                      <a:endParaRPr lang="sv-SE" dirty="0"/>
                    </a:p>
                  </a:txBody>
                  <a:tcPr/>
                </a:tc>
                <a:extLst>
                  <a:ext uri="{0D108BD9-81ED-4DB2-BD59-A6C34878D82A}">
                    <a16:rowId xmlns:a16="http://schemas.microsoft.com/office/drawing/2014/main" val="1484418115"/>
                  </a:ext>
                </a:extLst>
              </a:tr>
            </a:tbl>
          </a:graphicData>
        </a:graphic>
      </p:graphicFrame>
      <p:sp>
        <p:nvSpPr>
          <p:cNvPr id="8" name="Rounded Rectangle 7"/>
          <p:cNvSpPr/>
          <p:nvPr/>
        </p:nvSpPr>
        <p:spPr>
          <a:xfrm>
            <a:off x="2344359" y="2055812"/>
            <a:ext cx="2535682" cy="65214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martialstatus</a:t>
            </a:r>
            <a:r>
              <a:rPr lang="sv-SE" dirty="0"/>
              <a:t/>
            </a:r>
            <a:br>
              <a:rPr lang="sv-SE" dirty="0"/>
            </a:br>
            <a:r>
              <a:rPr lang="sv-SE" dirty="0" smtClean="0"/>
              <a:t>(</a:t>
            </a:r>
            <a:r>
              <a:rPr lang="sv-SE" dirty="0" err="1" smtClean="0"/>
              <a:t>variable</a:t>
            </a:r>
            <a:r>
              <a:rPr lang="sv-SE" dirty="0" smtClean="0"/>
              <a:t>)</a:t>
            </a:r>
            <a:endParaRPr lang="sv-SE" dirty="0"/>
          </a:p>
        </p:txBody>
      </p:sp>
      <p:sp>
        <p:nvSpPr>
          <p:cNvPr id="9" name="Rounded Rectangle 8"/>
          <p:cNvSpPr/>
          <p:nvPr/>
        </p:nvSpPr>
        <p:spPr>
          <a:xfrm>
            <a:off x="2344359" y="3709244"/>
            <a:ext cx="2535682"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smtClean="0">
                <a:solidFill>
                  <a:schemeClr val="bg1"/>
                </a:solidFill>
              </a:rPr>
              <a:t>martitalstatus2010</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8" idx="3"/>
            <a:endCxn id="6" idx="1"/>
          </p:cNvCxnSpPr>
          <p:nvPr/>
        </p:nvCxnSpPr>
        <p:spPr>
          <a:xfrm>
            <a:off x="4880041" y="2381885"/>
            <a:ext cx="1228922" cy="843062"/>
          </a:xfrm>
          <a:prstGeom prst="straightConnector1">
            <a:avLst/>
          </a:prstGeom>
          <a:ln w="76200">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9" idx="3"/>
            <a:endCxn id="6" idx="1"/>
          </p:cNvCxnSpPr>
          <p:nvPr/>
        </p:nvCxnSpPr>
        <p:spPr>
          <a:xfrm flipV="1">
            <a:off x="4880041" y="3224947"/>
            <a:ext cx="1228922" cy="810370"/>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29" name="Rounded Rectangle 28"/>
          <p:cNvSpPr/>
          <p:nvPr/>
        </p:nvSpPr>
        <p:spPr>
          <a:xfrm>
            <a:off x="2344359" y="5289439"/>
            <a:ext cx="2535682"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smtClean="0">
                <a:solidFill>
                  <a:schemeClr val="bg1"/>
                </a:solidFill>
              </a:rPr>
              <a:t>martitalstatus2018</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graphicFrame>
        <p:nvGraphicFramePr>
          <p:cNvPr id="32" name="Content Placeholder 3"/>
          <p:cNvGraphicFramePr>
            <a:graphicFrameLocks/>
          </p:cNvGraphicFramePr>
          <p:nvPr>
            <p:extLst>
              <p:ext uri="{D42A27DB-BD31-4B8C-83A1-F6EECF244321}">
                <p14:modId xmlns:p14="http://schemas.microsoft.com/office/powerpoint/2010/main" val="4258901061"/>
              </p:ext>
            </p:extLst>
          </p:nvPr>
        </p:nvGraphicFramePr>
        <p:xfrm>
          <a:off x="6081421" y="4462438"/>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err="1" smtClean="0">
                          <a:solidFill>
                            <a:schemeClr val="tx1"/>
                          </a:solidFill>
                        </a:rPr>
                        <a:t>maritalstatusplus</a:t>
                      </a:r>
                      <a:r>
                        <a:rPr lang="sv-SE" dirty="0" smtClean="0">
                          <a:solidFill>
                            <a:schemeClr val="tx1"/>
                          </a:solidFill>
                        </a:rPr>
                        <a:t> </a:t>
                      </a:r>
                      <a:r>
                        <a:rPr lang="sv-SE" dirty="0" err="1" smtClean="0">
                          <a:solidFill>
                            <a:schemeClr val="tx1"/>
                          </a:solidFill>
                        </a:rPr>
                        <a:t>codes</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graphicFrame>
        <p:nvGraphicFramePr>
          <p:cNvPr id="33" name="Content Placeholder 3"/>
          <p:cNvGraphicFramePr>
            <a:graphicFrameLocks/>
          </p:cNvGraphicFramePr>
          <p:nvPr>
            <p:extLst>
              <p:ext uri="{D42A27DB-BD31-4B8C-83A1-F6EECF244321}">
                <p14:modId xmlns:p14="http://schemas.microsoft.com/office/powerpoint/2010/main" val="733204505"/>
              </p:ext>
            </p:extLst>
          </p:nvPr>
        </p:nvGraphicFramePr>
        <p:xfrm>
          <a:off x="6108963" y="4873831"/>
          <a:ext cx="3154688" cy="1483360"/>
        </p:xfrm>
        <a:graphic>
          <a:graphicData uri="http://schemas.openxmlformats.org/drawingml/2006/table">
            <a:tbl>
              <a:tblPr firstRow="1" bandRow="1">
                <a:tableStyleId>{073A0DAA-6AF3-43AB-8588-CEC1D06C72B9}</a:tableStyleId>
              </a:tblPr>
              <a:tblGrid>
                <a:gridCol w="1577344">
                  <a:extLst>
                    <a:ext uri="{9D8B030D-6E8A-4147-A177-3AD203B41FA5}">
                      <a16:colId xmlns:a16="http://schemas.microsoft.com/office/drawing/2014/main" val="1847546260"/>
                    </a:ext>
                  </a:extLst>
                </a:gridCol>
                <a:gridCol w="1577344">
                  <a:extLst>
                    <a:ext uri="{9D8B030D-6E8A-4147-A177-3AD203B41FA5}">
                      <a16:colId xmlns:a16="http://schemas.microsoft.com/office/drawing/2014/main" val="4055701957"/>
                    </a:ext>
                  </a:extLst>
                </a:gridCol>
              </a:tblGrid>
              <a:tr h="370840">
                <a:tc>
                  <a:txBody>
                    <a:bodyPr/>
                    <a:lstStyle/>
                    <a:p>
                      <a:r>
                        <a:rPr lang="sv-SE" dirty="0" err="1" smtClean="0"/>
                        <a:t>code</a:t>
                      </a:r>
                      <a:endParaRPr lang="sv-SE" dirty="0"/>
                    </a:p>
                  </a:txBody>
                  <a:tcPr/>
                </a:tc>
                <a:tc>
                  <a:txBody>
                    <a:bodyPr/>
                    <a:lstStyle/>
                    <a:p>
                      <a:r>
                        <a:rPr lang="sv-SE" dirty="0" err="1" smtClean="0"/>
                        <a:t>category</a:t>
                      </a:r>
                      <a:endParaRPr lang="sv-SE" dirty="0"/>
                    </a:p>
                  </a:txBody>
                  <a:tcPr/>
                </a:tc>
                <a:extLst>
                  <a:ext uri="{0D108BD9-81ED-4DB2-BD59-A6C34878D82A}">
                    <a16:rowId xmlns:a16="http://schemas.microsoft.com/office/drawing/2014/main" val="4090553834"/>
                  </a:ext>
                </a:extLst>
              </a:tr>
              <a:tr h="370840">
                <a:tc>
                  <a:txBody>
                    <a:bodyPr/>
                    <a:lstStyle/>
                    <a:p>
                      <a:r>
                        <a:rPr lang="sv-SE" dirty="0" smtClean="0"/>
                        <a:t>S</a:t>
                      </a:r>
                      <a:endParaRPr lang="sv-SE" dirty="0"/>
                    </a:p>
                  </a:txBody>
                  <a:tcPr/>
                </a:tc>
                <a:tc>
                  <a:txBody>
                    <a:bodyPr/>
                    <a:lstStyle/>
                    <a:p>
                      <a:r>
                        <a:rPr lang="sv-SE" dirty="0" err="1" smtClean="0"/>
                        <a:t>Single</a:t>
                      </a:r>
                      <a:endParaRPr lang="sv-SE" dirty="0"/>
                    </a:p>
                  </a:txBody>
                  <a:tcPr/>
                </a:tc>
                <a:extLst>
                  <a:ext uri="{0D108BD9-81ED-4DB2-BD59-A6C34878D82A}">
                    <a16:rowId xmlns:a16="http://schemas.microsoft.com/office/drawing/2014/main" val="587203353"/>
                  </a:ext>
                </a:extLst>
              </a:tr>
              <a:tr h="370840">
                <a:tc>
                  <a:txBody>
                    <a:bodyPr/>
                    <a:lstStyle/>
                    <a:p>
                      <a:r>
                        <a:rPr lang="sv-SE" dirty="0" smtClean="0"/>
                        <a:t>M</a:t>
                      </a:r>
                      <a:endParaRPr lang="sv-SE" dirty="0"/>
                    </a:p>
                  </a:txBody>
                  <a:tcPr/>
                </a:tc>
                <a:tc>
                  <a:txBody>
                    <a:bodyPr/>
                    <a:lstStyle/>
                    <a:p>
                      <a:r>
                        <a:rPr lang="sv-SE" dirty="0" err="1" smtClean="0"/>
                        <a:t>Married</a:t>
                      </a:r>
                      <a:endParaRPr lang="sv-SE" dirty="0"/>
                    </a:p>
                  </a:txBody>
                  <a:tcPr/>
                </a:tc>
                <a:extLst>
                  <a:ext uri="{0D108BD9-81ED-4DB2-BD59-A6C34878D82A}">
                    <a16:rowId xmlns:a16="http://schemas.microsoft.com/office/drawing/2014/main" val="1484418115"/>
                  </a:ext>
                </a:extLst>
              </a:tr>
              <a:tr h="370840">
                <a:tc>
                  <a:txBody>
                    <a:bodyPr/>
                    <a:lstStyle/>
                    <a:p>
                      <a:r>
                        <a:rPr lang="sv-SE" dirty="0" smtClean="0"/>
                        <a:t>D</a:t>
                      </a:r>
                      <a:endParaRPr lang="sv-SE" dirty="0"/>
                    </a:p>
                  </a:txBody>
                  <a:tcPr/>
                </a:tc>
                <a:tc>
                  <a:txBody>
                    <a:bodyPr/>
                    <a:lstStyle/>
                    <a:p>
                      <a:r>
                        <a:rPr lang="sv-SE" dirty="0" err="1" smtClean="0"/>
                        <a:t>Divorced</a:t>
                      </a:r>
                      <a:endParaRPr lang="sv-SE" dirty="0"/>
                    </a:p>
                  </a:txBody>
                  <a:tcPr/>
                </a:tc>
                <a:extLst>
                  <a:ext uri="{0D108BD9-81ED-4DB2-BD59-A6C34878D82A}">
                    <a16:rowId xmlns:a16="http://schemas.microsoft.com/office/drawing/2014/main" val="2298818553"/>
                  </a:ext>
                </a:extLst>
              </a:tr>
            </a:tbl>
          </a:graphicData>
        </a:graphic>
      </p:graphicFrame>
      <p:cxnSp>
        <p:nvCxnSpPr>
          <p:cNvPr id="34" name="Straight Arrow Connector 33"/>
          <p:cNvCxnSpPr>
            <a:stCxn id="29" idx="3"/>
            <a:endCxn id="33" idx="1"/>
          </p:cNvCxnSpPr>
          <p:nvPr/>
        </p:nvCxnSpPr>
        <p:spPr>
          <a:xfrm flipV="1">
            <a:off x="4880041" y="5615511"/>
            <a:ext cx="1228922" cy="1"/>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6170132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34991" cy="1325563"/>
          </a:xfrm>
        </p:spPr>
        <p:txBody>
          <a:bodyPr/>
          <a:lstStyle/>
          <a:p>
            <a:r>
              <a:rPr lang="sv-SE" dirty="0" err="1" smtClean="0"/>
              <a:t>Documenting</a:t>
            </a:r>
            <a:r>
              <a:rPr lang="sv-SE" dirty="0" smtClean="0"/>
              <a:t> </a:t>
            </a:r>
            <a:r>
              <a:rPr lang="sv-SE" dirty="0" err="1" smtClean="0"/>
              <a:t>comparabilities</a:t>
            </a:r>
            <a:r>
              <a:rPr lang="sv-SE" dirty="0" smtClean="0"/>
              <a:t> </a:t>
            </a:r>
            <a:r>
              <a:rPr lang="sv-SE" dirty="0" err="1" smtClean="0"/>
              <a:t>among</a:t>
            </a:r>
            <a:r>
              <a:rPr lang="sv-SE" dirty="0" smtClean="0"/>
              <a:t> </a:t>
            </a:r>
            <a:r>
              <a:rPr lang="sv-SE" dirty="0" err="1" smtClean="0"/>
              <a:t>variables</a:t>
            </a:r>
            <a:endParaRPr lang="sv-SE" dirty="0"/>
          </a:p>
        </p:txBody>
      </p:sp>
      <p:sp>
        <p:nvSpPr>
          <p:cNvPr id="8" name="Rounded Rectangle 7"/>
          <p:cNvSpPr/>
          <p:nvPr/>
        </p:nvSpPr>
        <p:spPr>
          <a:xfrm>
            <a:off x="3300107" y="1822969"/>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martialstatus</a:t>
            </a:r>
            <a:r>
              <a:rPr lang="sv-SE" dirty="0"/>
              <a:t/>
            </a:r>
            <a:br>
              <a:rPr lang="sv-SE" dirty="0"/>
            </a:br>
            <a:r>
              <a:rPr lang="sv-SE" dirty="0" smtClean="0"/>
              <a:t>(</a:t>
            </a:r>
            <a:r>
              <a:rPr lang="sv-SE" dirty="0" err="1" smtClean="0"/>
              <a:t>conceptual</a:t>
            </a:r>
            <a:r>
              <a:rPr lang="sv-SE" dirty="0" smtClean="0"/>
              <a:t> </a:t>
            </a:r>
            <a:r>
              <a:rPr lang="sv-SE" dirty="0" err="1" smtClean="0"/>
              <a:t>variable</a:t>
            </a:r>
            <a:r>
              <a:rPr lang="sv-SE" dirty="0" smtClean="0"/>
              <a:t>)</a:t>
            </a:r>
            <a:endParaRPr lang="sv-SE" dirty="0"/>
          </a:p>
        </p:txBody>
      </p:sp>
      <p:sp>
        <p:nvSpPr>
          <p:cNvPr id="9" name="Rounded Rectangle 8"/>
          <p:cNvSpPr/>
          <p:nvPr/>
        </p:nvSpPr>
        <p:spPr>
          <a:xfrm>
            <a:off x="2837237" y="5479983"/>
            <a:ext cx="2084978"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smtClean="0">
                <a:solidFill>
                  <a:schemeClr val="bg1"/>
                </a:solidFill>
              </a:rPr>
              <a:t>martitalstatus2010</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9" idx="0"/>
            <a:endCxn id="10" idx="2"/>
          </p:cNvCxnSpPr>
          <p:nvPr/>
        </p:nvCxnSpPr>
        <p:spPr>
          <a:xfrm flipH="1" flipV="1">
            <a:off x="2720488" y="4369762"/>
            <a:ext cx="1159238" cy="1110221"/>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12" idx="0"/>
            <a:endCxn id="10" idx="2"/>
          </p:cNvCxnSpPr>
          <p:nvPr/>
        </p:nvCxnSpPr>
        <p:spPr>
          <a:xfrm flipV="1">
            <a:off x="1509413" y="4369762"/>
            <a:ext cx="1211075" cy="1110222"/>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10" name="Rounded Rectangle 9"/>
          <p:cNvSpPr/>
          <p:nvPr/>
        </p:nvSpPr>
        <p:spPr>
          <a:xfrm>
            <a:off x="1452647" y="3717617"/>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martialstatus</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sp>
        <p:nvSpPr>
          <p:cNvPr id="12" name="Rounded Rectangle 11"/>
          <p:cNvSpPr/>
          <p:nvPr/>
        </p:nvSpPr>
        <p:spPr>
          <a:xfrm>
            <a:off x="466924" y="5479984"/>
            <a:ext cx="2084978"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martialstatus</a:t>
            </a:r>
            <a:r>
              <a:rPr lang="sv-SE" dirty="0"/>
              <a:t/>
            </a:r>
            <a:br>
              <a:rPr lang="sv-SE" dirty="0"/>
            </a:br>
            <a:r>
              <a:rPr lang="sv-SE" dirty="0" smtClean="0"/>
              <a:t>(</a:t>
            </a:r>
            <a:r>
              <a:rPr lang="sv-SE" dirty="0" err="1" smtClean="0"/>
              <a:t>variable</a:t>
            </a:r>
            <a:r>
              <a:rPr lang="sv-SE" dirty="0" smtClean="0"/>
              <a:t>)</a:t>
            </a:r>
            <a:endParaRPr lang="sv-SE" dirty="0"/>
          </a:p>
        </p:txBody>
      </p:sp>
      <p:cxnSp>
        <p:nvCxnSpPr>
          <p:cNvPr id="15" name="Straight Arrow Connector 14"/>
          <p:cNvCxnSpPr>
            <a:stCxn id="10" idx="0"/>
            <a:endCxn id="8" idx="2"/>
          </p:cNvCxnSpPr>
          <p:nvPr/>
        </p:nvCxnSpPr>
        <p:spPr>
          <a:xfrm flipV="1">
            <a:off x="2720488" y="2475114"/>
            <a:ext cx="1847460" cy="1242503"/>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21" name="Rounded Rectangle 20"/>
          <p:cNvSpPr/>
          <p:nvPr/>
        </p:nvSpPr>
        <p:spPr>
          <a:xfrm>
            <a:off x="5395592" y="5479982"/>
            <a:ext cx="2084978"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smtClean="0">
                <a:solidFill>
                  <a:schemeClr val="bg1"/>
                </a:solidFill>
              </a:rPr>
              <a:t>martitalstatus2018</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sp>
        <p:nvSpPr>
          <p:cNvPr id="22" name="Rounded Rectangle 21"/>
          <p:cNvSpPr/>
          <p:nvPr/>
        </p:nvSpPr>
        <p:spPr>
          <a:xfrm>
            <a:off x="5170240" y="3702200"/>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martialstatusplus</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cxnSp>
        <p:nvCxnSpPr>
          <p:cNvPr id="23" name="Straight Arrow Connector 22"/>
          <p:cNvCxnSpPr>
            <a:stCxn id="21" idx="0"/>
            <a:endCxn id="22" idx="2"/>
          </p:cNvCxnSpPr>
          <p:nvPr/>
        </p:nvCxnSpPr>
        <p:spPr>
          <a:xfrm flipV="1">
            <a:off x="6438081" y="4354345"/>
            <a:ext cx="0" cy="1125637"/>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cxnSp>
        <p:nvCxnSpPr>
          <p:cNvPr id="27" name="Straight Arrow Connector 26"/>
          <p:cNvCxnSpPr>
            <a:stCxn id="22" idx="0"/>
            <a:endCxn id="8" idx="2"/>
          </p:cNvCxnSpPr>
          <p:nvPr/>
        </p:nvCxnSpPr>
        <p:spPr>
          <a:xfrm flipH="1" flipV="1">
            <a:off x="4567948" y="2475114"/>
            <a:ext cx="1870133" cy="1227086"/>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50" name="Rectangle 49"/>
          <p:cNvSpPr/>
          <p:nvPr/>
        </p:nvSpPr>
        <p:spPr>
          <a:xfrm>
            <a:off x="8308214" y="3472833"/>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Represented</a:t>
            </a:r>
            <a:r>
              <a:rPr lang="sv-SE" b="1" dirty="0" smtClean="0"/>
              <a:t> </a:t>
            </a:r>
            <a:r>
              <a:rPr lang="sv-SE" b="1" dirty="0" err="1" smtClean="0"/>
              <a:t>variable</a:t>
            </a:r>
            <a:endParaRPr lang="sv-SE" b="1" dirty="0" smtClean="0"/>
          </a:p>
          <a:p>
            <a:pPr algn="ct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a:t>
            </a:r>
            <a:r>
              <a:rPr lang="sv-SE" dirty="0" smtClean="0"/>
              <a:t> </a:t>
            </a:r>
            <a:r>
              <a:rPr lang="sv-SE" dirty="0" smtClean="0"/>
              <a:t>a </a:t>
            </a:r>
            <a:r>
              <a:rPr lang="sv-SE" i="1" dirty="0" err="1" smtClean="0"/>
              <a:t>code</a:t>
            </a:r>
            <a:r>
              <a:rPr lang="sv-SE" i="1" dirty="0" smtClean="0"/>
              <a:t> </a:t>
            </a:r>
            <a:r>
              <a:rPr lang="sv-SE" i="1" dirty="0" smtClean="0"/>
              <a:t>representation</a:t>
            </a:r>
            <a:r>
              <a:rPr lang="sv-SE" dirty="0" smtClean="0"/>
              <a:t>  </a:t>
            </a:r>
            <a:endParaRPr lang="sv-SE" dirty="0"/>
          </a:p>
        </p:txBody>
      </p:sp>
      <p:cxnSp>
        <p:nvCxnSpPr>
          <p:cNvPr id="52" name="Straight Connector 51"/>
          <p:cNvCxnSpPr/>
          <p:nvPr/>
        </p:nvCxnSpPr>
        <p:spPr>
          <a:xfrm flipH="1">
            <a:off x="389106" y="3088657"/>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466924" y="4953125"/>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8308214" y="1593604"/>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Conceptual</a:t>
            </a:r>
            <a:r>
              <a:rPr lang="sv-SE" b="1" dirty="0" smtClean="0"/>
              <a:t> </a:t>
            </a:r>
            <a:r>
              <a:rPr lang="sv-SE" b="1" dirty="0" err="1" smtClean="0"/>
              <a:t>variable</a:t>
            </a:r>
            <a:r>
              <a:rPr lang="sv-SE" dirty="0" smtClean="0"/>
              <a:t/>
            </a:r>
            <a:br>
              <a:rPr lang="sv-SE" dirty="0" smtClean="0"/>
            </a:b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without</a:t>
            </a:r>
            <a:r>
              <a:rPr lang="sv-SE" dirty="0" smtClean="0"/>
              <a:t> a representation</a:t>
            </a:r>
            <a:endParaRPr lang="sv-SE" dirty="0"/>
          </a:p>
        </p:txBody>
      </p:sp>
      <p:sp>
        <p:nvSpPr>
          <p:cNvPr id="55" name="Rectangle 54"/>
          <p:cNvSpPr/>
          <p:nvPr/>
        </p:nvSpPr>
        <p:spPr>
          <a:xfrm>
            <a:off x="8308214" y="5250615"/>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Variable</a:t>
            </a:r>
            <a:endParaRPr lang="sv-SE" b="1" dirty="0" smtClean="0"/>
          </a:p>
          <a:p>
            <a:pPr algn="ctr"/>
            <a:r>
              <a:rPr lang="sv-SE" dirty="0" err="1" smtClean="0"/>
              <a:t>Variable</a:t>
            </a:r>
            <a:r>
              <a:rPr lang="sv-SE" dirty="0" smtClean="0"/>
              <a:t> </a:t>
            </a:r>
            <a:r>
              <a:rPr lang="sv-SE" dirty="0" err="1" smtClean="0"/>
              <a:t>specification</a:t>
            </a:r>
            <a:r>
              <a:rPr lang="sv-SE" dirty="0" smtClean="0"/>
              <a:t> </a:t>
            </a:r>
            <a:r>
              <a:rPr lang="sv-SE" dirty="0" err="1" smtClean="0"/>
              <a:t>within</a:t>
            </a:r>
            <a:r>
              <a:rPr lang="sv-SE" dirty="0" smtClean="0"/>
              <a:t> a </a:t>
            </a:r>
            <a:r>
              <a:rPr lang="sv-SE" dirty="0" err="1" smtClean="0"/>
              <a:t>dataset</a:t>
            </a:r>
            <a:r>
              <a:rPr lang="sv-SE" dirty="0" smtClean="0"/>
              <a:t> </a:t>
            </a:r>
            <a:r>
              <a:rPr lang="sv-SE" dirty="0" err="1" smtClean="0"/>
              <a:t>context</a:t>
            </a:r>
            <a:endParaRPr lang="sv-SE" dirty="0"/>
          </a:p>
        </p:txBody>
      </p:sp>
    </p:spTree>
    <p:extLst>
      <p:ext uri="{BB962C8B-B14F-4D97-AF65-F5344CB8AC3E}">
        <p14:creationId xmlns:p14="http://schemas.microsoft.com/office/powerpoint/2010/main" val="433317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397</TotalTime>
  <Words>1183</Words>
  <Application>Microsoft Office PowerPoint</Application>
  <PresentationFormat>Widescreen</PresentationFormat>
  <Paragraphs>412</Paragraphs>
  <Slides>16</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Variables and variable cascade</vt:lpstr>
      <vt:lpstr>What is a variable?</vt:lpstr>
      <vt:lpstr>What is a variable?</vt:lpstr>
      <vt:lpstr>Variable representation types</vt:lpstr>
      <vt:lpstr>Variable with code representation</vt:lpstr>
      <vt:lpstr>Code lists</vt:lpstr>
      <vt:lpstr>PowerPoint Presentation</vt:lpstr>
      <vt:lpstr>Variables re-using sets of codes</vt:lpstr>
      <vt:lpstr>Documenting comparabilities among variables</vt:lpstr>
      <vt:lpstr>PowerPoint Presentation</vt:lpstr>
      <vt:lpstr>Variables with the same text representation type</vt:lpstr>
      <vt:lpstr>Documenting comparabilities among variables</vt:lpstr>
      <vt:lpstr>PowerPoint Presentation</vt:lpstr>
      <vt:lpstr>Variables with different unit of measure</vt:lpstr>
      <vt:lpstr>Documenting comparabilities among variables</vt:lpstr>
      <vt:lpstr>Benefits of the variable cascade structure</vt:lpstr>
    </vt:vector>
  </TitlesOfParts>
  <Company>University of Gothenburg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Variables</dc:title>
  <dc:creator>Olof Olsson</dc:creator>
  <cp:lastModifiedBy>Olof Olsson</cp:lastModifiedBy>
  <cp:revision>38</cp:revision>
  <dcterms:created xsi:type="dcterms:W3CDTF">2018-09-25T09:45:33Z</dcterms:created>
  <dcterms:modified xsi:type="dcterms:W3CDTF">2018-09-26T09:20:25Z</dcterms:modified>
</cp:coreProperties>
</file>