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258" r:id="rId4"/>
    <p:sldId id="260" r:id="rId5"/>
    <p:sldId id="259" r:id="rId6"/>
    <p:sldId id="262" r:id="rId7"/>
    <p:sldId id="263" r:id="rId8"/>
    <p:sldId id="266" r:id="rId9"/>
    <p:sldId id="267" r:id="rId10"/>
    <p:sldId id="268" r:id="rId11"/>
    <p:sldId id="269" r:id="rId12"/>
    <p:sldId id="270" r:id="rId13"/>
    <p:sldId id="271" r:id="rId14"/>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13" autoAdjust="0"/>
    <p:restoredTop sz="63708" autoAdjust="0"/>
  </p:normalViewPr>
  <p:slideViewPr>
    <p:cSldViewPr snapToGrid="0">
      <p:cViewPr varScale="1">
        <p:scale>
          <a:sx n="65" d="100"/>
          <a:sy n="65" d="100"/>
        </p:scale>
        <p:origin x="13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0EF6F4-48DE-43CE-AFEB-D6954BF09625}" type="datetimeFigureOut">
              <a:rPr lang="sv-SE" smtClean="0"/>
              <a:t>2018-09-25</a:t>
            </a:fld>
            <a:endParaRPr lang="sv-S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E7B8E-2A5B-4963-98B3-F55FF1DA915E}" type="slidenum">
              <a:rPr lang="sv-SE" smtClean="0"/>
              <a:t>‹#›</a:t>
            </a:fld>
            <a:endParaRPr lang="sv-SE"/>
          </a:p>
        </p:txBody>
      </p:sp>
    </p:spTree>
    <p:extLst>
      <p:ext uri="{BB962C8B-B14F-4D97-AF65-F5344CB8AC3E}">
        <p14:creationId xmlns:p14="http://schemas.microsoft.com/office/powerpoint/2010/main" val="6687146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docs.colectica.com/designer/manage-content/data/harmonize-variables/"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a variable in DDI?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The whole purpose is to tie the variables together which are measuring a comparable topic.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we list what other domain use to describe a variable e.g. column in excel, relational database, attribute in object-oriented programing etc.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Start with a table of data- a variable is a column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When people are approaching DDI they think of data as records of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Are we missing info unless we explain why we have a rectangular file? How do you say that each row is related to the same column? Are we making an assumption– show an example and explain that we asked each people there marital status each row is a person.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can visualise this as a table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 = instance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Discuss as item type level in relation to other items rather than details about each.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Repeated measures in a column (not associated these measures with anything yet)</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do we describe the content of the variable? What is the data type? (this may be too much detail at first- but will be needed for the cascade. Four examples of different columns of data- text, numeric, code lists, date.</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introduce the value domain when introducing the variable. E.g. variables have different types of data and list them.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Leave rows till later on in the slides.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Code list are related to variable items. E.g. 1= Married, 2 = Single -in DDI the categories are also separate items (this may be too much detail).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Variables point to a code list with the enumerated value.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Or it could be a number, or text- it is how we describe the values in the set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What is the data in this column look like? E.g. characters or numbers (two kinds- </a:t>
            </a:r>
            <a:r>
              <a:rPr lang="en-GB" sz="1200" kern="1200" dirty="0" err="1" smtClean="0">
                <a:solidFill>
                  <a:schemeClr val="tx1"/>
                </a:solidFill>
                <a:effectLst/>
                <a:latin typeface="+mn-lt"/>
                <a:ea typeface="+mn-ea"/>
                <a:cs typeface="+mn-cs"/>
              </a:rPr>
              <a:t>qual</a:t>
            </a:r>
            <a:r>
              <a:rPr lang="en-GB" sz="1200" kern="1200" dirty="0" smtClean="0">
                <a:solidFill>
                  <a:schemeClr val="tx1"/>
                </a:solidFill>
                <a:effectLst/>
                <a:latin typeface="+mn-lt"/>
                <a:ea typeface="+mn-ea"/>
                <a:cs typeface="+mn-cs"/>
              </a:rPr>
              <a:t> and quant)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2</a:t>
            </a:fld>
            <a:endParaRPr lang="sv-SE"/>
          </a:p>
        </p:txBody>
      </p:sp>
    </p:spTree>
    <p:extLst>
      <p:ext uri="{BB962C8B-B14F-4D97-AF65-F5344CB8AC3E}">
        <p14:creationId xmlns:p14="http://schemas.microsoft.com/office/powerpoint/2010/main" val="3535293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What is variable cascade?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explain how representative variable works with other data types.- start with the code list and the give examples of quantitative data types </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marital status</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how far did you walk today? In different units miles and km or height. </a:t>
            </a:r>
            <a:endParaRPr lang="sv-SE" sz="1200" kern="1200" dirty="0" smtClean="0">
              <a:solidFill>
                <a:schemeClr val="tx1"/>
              </a:solidFill>
              <a:effectLst/>
              <a:latin typeface="+mn-lt"/>
              <a:ea typeface="+mn-ea"/>
              <a:cs typeface="+mn-cs"/>
            </a:endParaRPr>
          </a:p>
          <a:p>
            <a:pPr lvl="1"/>
            <a:r>
              <a:rPr lang="en-GB" sz="1200" kern="1200" dirty="0" smtClean="0">
                <a:solidFill>
                  <a:schemeClr val="tx1"/>
                </a:solidFill>
                <a:effectLst/>
                <a:latin typeface="+mn-lt"/>
                <a:ea typeface="+mn-ea"/>
                <a:cs typeface="+mn-cs"/>
              </a:rPr>
              <a:t>e.g. birth date – date format.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Three obviously different types- codes, numbers and dates.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Represented variable means that they are not directly comparable but can be made to be comparable.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Show example of three different sets of data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measure martial status several times e.g. over time. Three Different (distinct) sets of data with a different variables all measuring marriage. Two datasets sharing same code list, one with different code list. E.g. 1= Married, 2=Single, 3=divorced.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They are related in some way, but how do we relate these together- the variable cascade helps us do this.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We should start with easy terms e.g. examples of variable names and then can switch to DDI terms later.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All three variables are trying to measure the same thing which marriage which is a conceptual variable. We don’t tell you how. Each of the variables in the datasets is an actual measurement of marital status.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How we actually did a measurement is the representation. If they are measured in the same way then they both point to the same representative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Represented variables link variables which are directly comparable.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Value domain = Variable representation in DDI</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Same representation of the value domain. It doesn’t care about the question asked- only the value domain.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represented variable is a way to measure marriage and so links to the marriage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If the value domain changes, then it adds in another layer.</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The third dataset has a different code list (i.e. value domain) and so it needs a new representative variable which then links to the conceptual variable.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Concept variable defines a measure without defining the measurement.</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8</a:t>
            </a:fld>
            <a:endParaRPr lang="sv-SE"/>
          </a:p>
        </p:txBody>
      </p:sp>
    </p:spTree>
    <p:extLst>
      <p:ext uri="{BB962C8B-B14F-4D97-AF65-F5344CB8AC3E}">
        <p14:creationId xmlns:p14="http://schemas.microsoft.com/office/powerpoint/2010/main" val="2410014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Benefits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Comparability and 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Lineage of the data/provenance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Identify comparable data</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Compare how the response values have changed over time or over different sources </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Used to manage to change and comparability</a:t>
            </a:r>
            <a:endParaRPr lang="sv-SE" sz="1200" kern="1200" dirty="0" smtClean="0">
              <a:solidFill>
                <a:schemeClr val="tx1"/>
              </a:solidFill>
              <a:effectLst/>
              <a:latin typeface="+mn-lt"/>
              <a:ea typeface="+mn-ea"/>
              <a:cs typeface="+mn-cs"/>
            </a:endParaRPr>
          </a:p>
          <a:p>
            <a:pPr lvl="0"/>
            <a:r>
              <a:rPr lang="en-GB" sz="1200" kern="1200" dirty="0" smtClean="0">
                <a:solidFill>
                  <a:schemeClr val="tx1"/>
                </a:solidFill>
                <a:effectLst/>
                <a:latin typeface="+mn-lt"/>
                <a:ea typeface="+mn-ea"/>
                <a:cs typeface="+mn-cs"/>
              </a:rPr>
              <a:t>Supports people working on harmonisation (gives you the structure to describe the variables and decide whether you can harmonise them or not)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Useful resources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Daniel Gillman EDDI 2017: The DDI-4 Variable Cascade and Datum-</a:t>
            </a:r>
            <a:r>
              <a:rPr lang="en-GB" sz="1200" kern="1200" dirty="0" err="1" smtClean="0">
                <a:solidFill>
                  <a:schemeClr val="tx1"/>
                </a:solidFill>
                <a:effectLst/>
                <a:latin typeface="+mn-lt"/>
                <a:ea typeface="+mn-ea"/>
                <a:cs typeface="+mn-cs"/>
              </a:rPr>
              <a:t>Centered</a:t>
            </a:r>
            <a:r>
              <a:rPr lang="en-GB" sz="1200" kern="1200" dirty="0" smtClean="0">
                <a:solidFill>
                  <a:schemeClr val="tx1"/>
                </a:solidFill>
                <a:effectLst/>
                <a:latin typeface="+mn-lt"/>
                <a:ea typeface="+mn-ea"/>
                <a:cs typeface="+mn-cs"/>
              </a:rPr>
              <a:t> Approach</a:t>
            </a:r>
            <a:endParaRPr lang="sv-SE"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Colectica</a:t>
            </a:r>
            <a:r>
              <a:rPr lang="en-GB" sz="1200" kern="1200" dirty="0" smtClean="0">
                <a:solidFill>
                  <a:schemeClr val="tx1"/>
                </a:solidFill>
                <a:effectLst/>
                <a:latin typeface="+mn-lt"/>
                <a:ea typeface="+mn-ea"/>
                <a:cs typeface="+mn-cs"/>
              </a:rPr>
              <a:t> docs site - </a:t>
            </a:r>
            <a:r>
              <a:rPr lang="en-GB" sz="1200" u="sng" kern="1200" dirty="0" smtClean="0">
                <a:solidFill>
                  <a:schemeClr val="tx1"/>
                </a:solidFill>
                <a:effectLst/>
                <a:latin typeface="+mn-lt"/>
                <a:ea typeface="+mn-ea"/>
                <a:cs typeface="+mn-cs"/>
                <a:hlinkClick r:id="rId3"/>
              </a:rPr>
              <a:t>https://docs.colectica.com/designer/manage-content/data/harmonize-variables/</a:t>
            </a:r>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 </a:t>
            </a:r>
            <a:endParaRPr lang="sv-SE"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Questions/answers</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What level do we publish? – it depends on how you want to display the datasets.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All the variables could have the same variable name, but in DDI they will have a different identifier. It is up to you which you see.</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We should always have the conceptual and represented in place, even if there is no change in the code value.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DDI separates the conceptual variables and representative variable is so that someone can query the relationships without having to look at every variable and value domain which is time consuming and also not reliant on a machine- as it is shows that person has decided that these are comparable.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Should there always be a new variable for each data collection- can they be the same variable? It depends on how you describe the dataset- there is lots more info about a dataset then just its type e.g. who it’s measured about e.g. universe. If you have different datasets the people/household changes. If you have new dataset then it is usually a new instance variable. Specific to a datasets as the it contains other metadata e.g. time of collection. If you publish data every quarter the variable instance will be different each time.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If there is only one dataset- whey would you use represented and conceptual variables- If you want people to re-use it or to use with other study’s data then it is valuable to including the represented and conceptual variable. </a:t>
            </a:r>
            <a:endParaRPr lang="sv-SE"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Ideal world- create a concept then create a question for that. Which is linked to the represented and conceptual variable. – questions to be discussed elsewhere. </a:t>
            </a:r>
            <a:endParaRPr lang="sv-SE" sz="1200" kern="1200" dirty="0" smtClean="0">
              <a:solidFill>
                <a:schemeClr val="tx1"/>
              </a:solidFill>
              <a:effectLst/>
              <a:latin typeface="+mn-lt"/>
              <a:ea typeface="+mn-ea"/>
              <a:cs typeface="+mn-cs"/>
            </a:endParaRPr>
          </a:p>
          <a:p>
            <a:endParaRPr lang="sv-SE" dirty="0"/>
          </a:p>
        </p:txBody>
      </p:sp>
      <p:sp>
        <p:nvSpPr>
          <p:cNvPr id="4" name="Slide Number Placeholder 3"/>
          <p:cNvSpPr>
            <a:spLocks noGrp="1"/>
          </p:cNvSpPr>
          <p:nvPr>
            <p:ph type="sldNum" sz="quarter" idx="10"/>
          </p:nvPr>
        </p:nvSpPr>
        <p:spPr/>
        <p:txBody>
          <a:bodyPr/>
          <a:lstStyle/>
          <a:p>
            <a:fld id="{C82E7B8E-2A5B-4963-98B3-F55FF1DA915E}" type="slidenum">
              <a:rPr lang="sv-SE" smtClean="0"/>
              <a:t>13</a:t>
            </a:fld>
            <a:endParaRPr lang="sv-SE"/>
          </a:p>
        </p:txBody>
      </p:sp>
    </p:spTree>
    <p:extLst>
      <p:ext uri="{BB962C8B-B14F-4D97-AF65-F5344CB8AC3E}">
        <p14:creationId xmlns:p14="http://schemas.microsoft.com/office/powerpoint/2010/main" val="3489016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sv-SE"/>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879500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7173111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048591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556579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sv-SE"/>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6CA741F7-F5FF-45F3-91B3-12F5C920DE0F}" type="datetimeFigureOut">
              <a:rPr lang="sv-SE" smtClean="0"/>
              <a:t>2018-09-25</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179477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575699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sv-SE"/>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CA741F7-F5FF-45F3-91B3-12F5C920DE0F}" type="datetimeFigureOut">
              <a:rPr lang="sv-SE" smtClean="0"/>
              <a:t>2018-09-25</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12715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CA741F7-F5FF-45F3-91B3-12F5C920DE0F}" type="datetimeFigureOut">
              <a:rPr lang="sv-SE" smtClean="0"/>
              <a:t>2018-09-25</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3320028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A741F7-F5FF-45F3-91B3-12F5C920DE0F}" type="datetimeFigureOut">
              <a:rPr lang="sv-SE" smtClean="0"/>
              <a:t>2018-09-25</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27617403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19904230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sv-SE"/>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6CA741F7-F5FF-45F3-91B3-12F5C920DE0F}" type="datetimeFigureOut">
              <a:rPr lang="sv-SE" smtClean="0"/>
              <a:t>2018-09-25</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C1FA9727-0E53-4925-844B-2CB1397863FD}" type="slidenum">
              <a:rPr lang="sv-SE" smtClean="0"/>
              <a:t>‹#›</a:t>
            </a:fld>
            <a:endParaRPr lang="sv-SE"/>
          </a:p>
        </p:txBody>
      </p:sp>
    </p:spTree>
    <p:extLst>
      <p:ext uri="{BB962C8B-B14F-4D97-AF65-F5344CB8AC3E}">
        <p14:creationId xmlns:p14="http://schemas.microsoft.com/office/powerpoint/2010/main" val="680324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A741F7-F5FF-45F3-91B3-12F5C920DE0F}" type="datetimeFigureOut">
              <a:rPr lang="sv-SE" smtClean="0"/>
              <a:t>2018-09-25</a:t>
            </a:fld>
            <a:endParaRPr lang="sv-S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A9727-0E53-4925-844B-2CB1397863FD}" type="slidenum">
              <a:rPr lang="sv-SE" smtClean="0"/>
              <a:t>‹#›</a:t>
            </a:fld>
            <a:endParaRPr lang="sv-SE"/>
          </a:p>
        </p:txBody>
      </p:sp>
    </p:spTree>
    <p:extLst>
      <p:ext uri="{BB962C8B-B14F-4D97-AF65-F5344CB8AC3E}">
        <p14:creationId xmlns:p14="http://schemas.microsoft.com/office/powerpoint/2010/main" val="41015124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sv-SE" dirty="0" err="1" smtClean="0"/>
              <a:t>Variables</a:t>
            </a:r>
            <a:r>
              <a:rPr lang="sv-SE" dirty="0"/>
              <a:t> </a:t>
            </a:r>
            <a:r>
              <a:rPr lang="sv-SE" dirty="0" smtClean="0"/>
              <a:t>and </a:t>
            </a:r>
            <a:r>
              <a:rPr lang="sv-SE" dirty="0" err="1" smtClean="0"/>
              <a:t>variable</a:t>
            </a:r>
            <a:r>
              <a:rPr lang="sv-SE" dirty="0" smtClean="0"/>
              <a:t> </a:t>
            </a:r>
            <a:r>
              <a:rPr lang="sv-SE" dirty="0" err="1" smtClean="0"/>
              <a:t>cascade</a:t>
            </a:r>
            <a:endParaRPr lang="sv-SE" dirty="0"/>
          </a:p>
        </p:txBody>
      </p:sp>
      <p:sp>
        <p:nvSpPr>
          <p:cNvPr id="3" name="Subtitle 2"/>
          <p:cNvSpPr>
            <a:spLocks noGrp="1"/>
          </p:cNvSpPr>
          <p:nvPr>
            <p:ph type="subTitle" idx="1"/>
          </p:nvPr>
        </p:nvSpPr>
        <p:spPr/>
        <p:txBody>
          <a:bodyPr/>
          <a:lstStyle/>
          <a:p>
            <a:r>
              <a:rPr lang="sv-SE" dirty="0" err="1" smtClean="0"/>
              <a:t>Comparing</a:t>
            </a:r>
            <a:r>
              <a:rPr lang="sv-SE" dirty="0"/>
              <a:t> </a:t>
            </a:r>
            <a:r>
              <a:rPr lang="sv-SE" dirty="0" err="1" smtClean="0"/>
              <a:t>variables</a:t>
            </a:r>
            <a:r>
              <a:rPr lang="sv-SE" dirty="0" smtClean="0"/>
              <a:t> </a:t>
            </a:r>
            <a:r>
              <a:rPr lang="sv-SE" dirty="0" err="1" smtClean="0"/>
              <a:t>across</a:t>
            </a:r>
            <a:r>
              <a:rPr lang="sv-SE" dirty="0" smtClean="0"/>
              <a:t> </a:t>
            </a:r>
            <a:r>
              <a:rPr lang="sv-SE" dirty="0" err="1" smtClean="0"/>
              <a:t>datasets</a:t>
            </a:r>
            <a:endParaRPr lang="sv-SE" dirty="0"/>
          </a:p>
        </p:txBody>
      </p:sp>
    </p:spTree>
    <p:extLst>
      <p:ext uri="{BB962C8B-B14F-4D97-AF65-F5344CB8AC3E}">
        <p14:creationId xmlns:p14="http://schemas.microsoft.com/office/powerpoint/2010/main" val="39491433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2611885" y="1851357"/>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V="1">
            <a:off x="3879726" y="4354344"/>
            <a:ext cx="0" cy="1125639"/>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54344"/>
            <a:ext cx="2370313" cy="1125640"/>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2611885" y="370219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3879726" y="2503502"/>
            <a:ext cx="0" cy="119869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23" name="Straight Arrow Connector 22"/>
          <p:cNvCxnSpPr>
            <a:stCxn id="21" idx="0"/>
            <a:endCxn id="10" idx="2"/>
          </p:cNvCxnSpPr>
          <p:nvPr/>
        </p:nvCxnSpPr>
        <p:spPr>
          <a:xfrm flipH="1" flipV="1">
            <a:off x="3879726" y="4354344"/>
            <a:ext cx="2558355" cy="1125638"/>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3039494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different </a:t>
            </a:r>
            <a:r>
              <a:rPr lang="sv-SE" dirty="0" err="1" smtClean="0"/>
              <a:t>unit</a:t>
            </a:r>
            <a:r>
              <a:rPr lang="sv-SE" dirty="0" smtClean="0"/>
              <a:t> </a:t>
            </a:r>
            <a:r>
              <a:rPr lang="sv-SE" dirty="0" err="1" smtClean="0"/>
              <a:t>of</a:t>
            </a:r>
            <a:r>
              <a:rPr lang="sv-SE" dirty="0" smtClean="0"/>
              <a:t> </a:t>
            </a:r>
            <a:r>
              <a:rPr lang="sv-SE" dirty="0" err="1" smtClean="0"/>
              <a:t>measure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311688008"/>
              </p:ext>
            </p:extLst>
          </p:nvPr>
        </p:nvGraphicFramePr>
        <p:xfrm>
          <a:off x="6108963" y="164020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765542120"/>
              </p:ext>
            </p:extLst>
          </p:nvPr>
        </p:nvGraphicFramePr>
        <p:xfrm>
          <a:off x="6108963" y="2016760"/>
          <a:ext cx="4105080" cy="741680"/>
        </p:xfrm>
        <a:graphic>
          <a:graphicData uri="http://schemas.openxmlformats.org/drawingml/2006/table">
            <a:tbl>
              <a:tblPr firstRow="1" bandRow="1">
                <a:tableStyleId>{93296810-A885-4BE3-A3E7-6D5BEEA58F35}</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cm</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personheight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5715"/>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12" idx="1"/>
          </p:cNvCxnSpPr>
          <p:nvPr/>
        </p:nvCxnSpPr>
        <p:spPr>
          <a:xfrm>
            <a:off x="4880041" y="4035317"/>
            <a:ext cx="1228922" cy="793027"/>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12" idx="1"/>
          </p:cNvCxnSpPr>
          <p:nvPr/>
        </p:nvCxnSpPr>
        <p:spPr>
          <a:xfrm flipV="1">
            <a:off x="4880041" y="4828344"/>
            <a:ext cx="1228922" cy="787168"/>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graphicFrame>
        <p:nvGraphicFramePr>
          <p:cNvPr id="12" name="Content Placeholder 3"/>
          <p:cNvGraphicFramePr>
            <a:graphicFrameLocks/>
          </p:cNvGraphicFramePr>
          <p:nvPr>
            <p:extLst>
              <p:ext uri="{D42A27DB-BD31-4B8C-83A1-F6EECF244321}">
                <p14:modId xmlns:p14="http://schemas.microsoft.com/office/powerpoint/2010/main" val="1456685534"/>
              </p:ext>
            </p:extLst>
          </p:nvPr>
        </p:nvGraphicFramePr>
        <p:xfrm>
          <a:off x="6108963" y="4457504"/>
          <a:ext cx="4105080" cy="741680"/>
        </p:xfrm>
        <a:graphic>
          <a:graphicData uri="http://schemas.openxmlformats.org/drawingml/2006/table">
            <a:tbl>
              <a:tblPr firstRow="1" bandRow="1">
                <a:tableStyleId>{93296810-A885-4BE3-A3E7-6D5BEEA58F35}</a:tableStyleId>
              </a:tblPr>
              <a:tblGrid>
                <a:gridCol w="2052540">
                  <a:extLst>
                    <a:ext uri="{9D8B030D-6E8A-4147-A177-3AD203B41FA5}">
                      <a16:colId xmlns:a16="http://schemas.microsoft.com/office/drawing/2014/main" val="1847546260"/>
                    </a:ext>
                  </a:extLst>
                </a:gridCol>
                <a:gridCol w="2052540">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measurementUnit</a:t>
                      </a:r>
                      <a:endParaRPr lang="sv-SE" dirty="0"/>
                    </a:p>
                  </a:txBody>
                  <a:tcPr/>
                </a:tc>
                <a:tc>
                  <a:txBody>
                    <a:bodyPr/>
                    <a:lstStyle/>
                    <a:p>
                      <a:r>
                        <a:rPr lang="sv-SE" dirty="0" smtClean="0"/>
                        <a:t>in</a:t>
                      </a:r>
                      <a:endParaRPr lang="sv-SE" dirty="0"/>
                    </a:p>
                  </a:txBody>
                  <a:tcPr/>
                </a:tc>
                <a:extLst>
                  <a:ext uri="{0D108BD9-81ED-4DB2-BD59-A6C34878D82A}">
                    <a16:rowId xmlns:a16="http://schemas.microsoft.com/office/drawing/2014/main" val="587203353"/>
                  </a:ext>
                </a:extLst>
              </a:tr>
            </a:tbl>
          </a:graphicData>
        </a:graphic>
      </p:graphicFrame>
      <p:graphicFrame>
        <p:nvGraphicFramePr>
          <p:cNvPr id="13" name="Content Placeholder 3"/>
          <p:cNvGraphicFramePr>
            <a:graphicFrameLocks/>
          </p:cNvGraphicFramePr>
          <p:nvPr>
            <p:extLst>
              <p:ext uri="{D42A27DB-BD31-4B8C-83A1-F6EECF244321}">
                <p14:modId xmlns:p14="http://schemas.microsoft.com/office/powerpoint/2010/main" val="276739521"/>
              </p:ext>
            </p:extLst>
          </p:nvPr>
        </p:nvGraphicFramePr>
        <p:xfrm>
          <a:off x="6101273" y="4060991"/>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baseline="0" dirty="0" err="1" smtClean="0">
                          <a:solidFill>
                            <a:schemeClr val="tx1"/>
                          </a:solidFill>
                        </a:rPr>
                        <a:t>numeric</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9778092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5952538"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imperialheight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5835789" y="4412447"/>
            <a:ext cx="1159238" cy="1110221"/>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4624714" y="4412447"/>
            <a:ext cx="1211075" cy="1110222"/>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4567948" y="3760302"/>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heightinches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3582225" y="5522669"/>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personheight</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22" idx="0"/>
            <a:endCxn id="8" idx="2"/>
          </p:cNvCxnSpPr>
          <p:nvPr/>
        </p:nvCxnSpPr>
        <p:spPr>
          <a:xfrm flipV="1">
            <a:off x="2421807" y="2475114"/>
            <a:ext cx="2146141" cy="132634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1226549" y="5522668"/>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height</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1153966" y="3801461"/>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heightcm</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p:nvPr/>
        </p:nvCxnSpPr>
        <p:spPr>
          <a:xfrm flipV="1">
            <a:off x="2365041" y="4453606"/>
            <a:ext cx="0" cy="112563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10" idx="0"/>
            <a:endCxn id="8" idx="2"/>
          </p:cNvCxnSpPr>
          <p:nvPr/>
        </p:nvCxnSpPr>
        <p:spPr>
          <a:xfrm flipH="1" flipV="1">
            <a:off x="4567948" y="2475114"/>
            <a:ext cx="1267841" cy="1285188"/>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19701990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Benefits</a:t>
            </a:r>
            <a:r>
              <a:rPr lang="sv-SE" dirty="0" smtClean="0"/>
              <a:t> </a:t>
            </a:r>
            <a:r>
              <a:rPr lang="sv-SE" dirty="0" err="1" smtClean="0"/>
              <a:t>of</a:t>
            </a:r>
            <a:r>
              <a:rPr lang="sv-SE" dirty="0" smtClean="0"/>
              <a:t> the </a:t>
            </a:r>
            <a:r>
              <a:rPr lang="sv-SE" dirty="0" err="1" smtClean="0"/>
              <a:t>variable</a:t>
            </a:r>
            <a:r>
              <a:rPr lang="sv-SE" dirty="0" smtClean="0"/>
              <a:t> </a:t>
            </a:r>
            <a:r>
              <a:rPr lang="sv-SE" dirty="0" err="1" smtClean="0"/>
              <a:t>cascade</a:t>
            </a:r>
            <a:r>
              <a:rPr lang="sv-SE" dirty="0" smtClean="0"/>
              <a:t> </a:t>
            </a:r>
            <a:r>
              <a:rPr lang="sv-SE" dirty="0" err="1" smtClean="0"/>
              <a:t>structure</a:t>
            </a:r>
            <a:endParaRPr lang="sv-SE" dirty="0"/>
          </a:p>
        </p:txBody>
      </p:sp>
      <p:sp>
        <p:nvSpPr>
          <p:cNvPr id="3" name="Content Placeholder 2"/>
          <p:cNvSpPr>
            <a:spLocks noGrp="1"/>
          </p:cNvSpPr>
          <p:nvPr>
            <p:ph idx="1"/>
          </p:nvPr>
        </p:nvSpPr>
        <p:spPr/>
        <p:txBody>
          <a:bodyPr/>
          <a:lstStyle/>
          <a:p>
            <a:r>
              <a:rPr lang="sv-SE" dirty="0" err="1" smtClean="0"/>
              <a:t>Specify</a:t>
            </a:r>
            <a:r>
              <a:rPr lang="sv-SE" dirty="0" smtClean="0"/>
              <a:t> </a:t>
            </a:r>
            <a:r>
              <a:rPr lang="sv-SE" dirty="0" err="1"/>
              <a:t>c</a:t>
            </a:r>
            <a:r>
              <a:rPr lang="sv-SE" dirty="0" err="1" smtClean="0"/>
              <a:t>omparability</a:t>
            </a:r>
            <a:r>
              <a:rPr lang="sv-SE" dirty="0" smtClean="0"/>
              <a:t> </a:t>
            </a:r>
            <a:r>
              <a:rPr lang="sv-SE" dirty="0" err="1" smtClean="0"/>
              <a:t>across</a:t>
            </a:r>
            <a:r>
              <a:rPr lang="sv-SE" dirty="0" smtClean="0"/>
              <a:t> </a:t>
            </a:r>
            <a:r>
              <a:rPr lang="sv-SE" dirty="0" err="1" smtClean="0"/>
              <a:t>variables</a:t>
            </a:r>
            <a:r>
              <a:rPr lang="sv-SE" dirty="0" smtClean="0"/>
              <a:t> </a:t>
            </a:r>
            <a:r>
              <a:rPr lang="sv-SE" dirty="0" err="1" smtClean="0"/>
              <a:t>allows</a:t>
            </a:r>
            <a:r>
              <a:rPr lang="sv-SE" dirty="0" smtClean="0"/>
              <a:t> </a:t>
            </a:r>
            <a:r>
              <a:rPr lang="sv-SE" dirty="0" err="1" smtClean="0"/>
              <a:t>comparison</a:t>
            </a:r>
            <a:r>
              <a:rPr lang="sv-SE" dirty="0" smtClean="0"/>
              <a:t> </a:t>
            </a:r>
            <a:r>
              <a:rPr lang="sv-SE" dirty="0" err="1" smtClean="0"/>
              <a:t>across</a:t>
            </a:r>
            <a:r>
              <a:rPr lang="sv-SE" dirty="0" smtClean="0"/>
              <a:t> </a:t>
            </a:r>
            <a:r>
              <a:rPr lang="sv-SE" dirty="0" err="1" smtClean="0"/>
              <a:t>datasets</a:t>
            </a:r>
            <a:endParaRPr lang="sv-SE" dirty="0" smtClean="0"/>
          </a:p>
          <a:p>
            <a:r>
              <a:rPr lang="sv-SE" dirty="0" err="1" smtClean="0"/>
              <a:t>Structure</a:t>
            </a:r>
            <a:r>
              <a:rPr lang="sv-SE" dirty="0" smtClean="0"/>
              <a:t> for </a:t>
            </a:r>
            <a:r>
              <a:rPr lang="sv-SE" dirty="0" err="1" smtClean="0"/>
              <a:t>facilitating</a:t>
            </a:r>
            <a:r>
              <a:rPr lang="sv-SE" dirty="0" smtClean="0"/>
              <a:t> </a:t>
            </a:r>
            <a:r>
              <a:rPr lang="sv-SE" dirty="0" err="1" smtClean="0"/>
              <a:t>harmonization</a:t>
            </a:r>
            <a:r>
              <a:rPr lang="sv-SE" dirty="0" smtClean="0"/>
              <a:t> </a:t>
            </a:r>
            <a:r>
              <a:rPr lang="sv-SE" dirty="0" err="1" smtClean="0"/>
              <a:t>across</a:t>
            </a:r>
            <a:r>
              <a:rPr lang="sv-SE" dirty="0" smtClean="0"/>
              <a:t> </a:t>
            </a:r>
            <a:r>
              <a:rPr lang="sv-SE" dirty="0" err="1" smtClean="0"/>
              <a:t>datasets</a:t>
            </a:r>
            <a:r>
              <a:rPr lang="sv-SE" dirty="0"/>
              <a:t> </a:t>
            </a:r>
            <a:r>
              <a:rPr lang="sv-SE" dirty="0" smtClean="0"/>
              <a:t>/ studies</a:t>
            </a:r>
          </a:p>
          <a:p>
            <a:r>
              <a:rPr lang="sv-SE" dirty="0" err="1" smtClean="0"/>
              <a:t>Documenting</a:t>
            </a:r>
            <a:r>
              <a:rPr lang="sv-SE" dirty="0" smtClean="0"/>
              <a:t> </a:t>
            </a:r>
            <a:r>
              <a:rPr lang="sv-SE" dirty="0" err="1" smtClean="0"/>
              <a:t>changes</a:t>
            </a:r>
            <a:r>
              <a:rPr lang="sv-SE" dirty="0" smtClean="0"/>
              <a:t> over </a:t>
            </a:r>
            <a:r>
              <a:rPr lang="sv-SE" dirty="0" err="1" smtClean="0"/>
              <a:t>time</a:t>
            </a:r>
            <a:endParaRPr lang="sv-SE" dirty="0" smtClean="0"/>
          </a:p>
          <a:p>
            <a:r>
              <a:rPr lang="sv-SE" dirty="0" smtClean="0"/>
              <a:t>Planning for </a:t>
            </a:r>
            <a:r>
              <a:rPr lang="sv-SE" dirty="0" err="1" smtClean="0"/>
              <a:t>future</a:t>
            </a:r>
            <a:r>
              <a:rPr lang="sv-SE" dirty="0" smtClean="0"/>
              <a:t> data </a:t>
            </a:r>
            <a:r>
              <a:rPr lang="sv-SE" dirty="0" err="1" smtClean="0"/>
              <a:t>collection</a:t>
            </a:r>
            <a:r>
              <a:rPr lang="sv-SE" dirty="0" smtClean="0"/>
              <a:t> to </a:t>
            </a:r>
            <a:r>
              <a:rPr lang="sv-SE" dirty="0" err="1" smtClean="0"/>
              <a:t>ensure</a:t>
            </a:r>
            <a:r>
              <a:rPr lang="sv-SE" dirty="0" smtClean="0"/>
              <a:t> </a:t>
            </a:r>
            <a:r>
              <a:rPr lang="sv-SE" dirty="0" err="1" smtClean="0"/>
              <a:t>comparability</a:t>
            </a:r>
            <a:endParaRPr lang="sv-SE" dirty="0" smtClean="0"/>
          </a:p>
          <a:p>
            <a:pPr marL="0" indent="0">
              <a:buNone/>
            </a:pPr>
            <a:endParaRPr lang="sv-SE" dirty="0"/>
          </a:p>
        </p:txBody>
      </p:sp>
    </p:spTree>
    <p:extLst>
      <p:ext uri="{BB962C8B-B14F-4D97-AF65-F5344CB8AC3E}">
        <p14:creationId xmlns:p14="http://schemas.microsoft.com/office/powerpoint/2010/main" val="246933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8842403"/>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spTree>
    <p:extLst>
      <p:ext uri="{BB962C8B-B14F-4D97-AF65-F5344CB8AC3E}">
        <p14:creationId xmlns:p14="http://schemas.microsoft.com/office/powerpoint/2010/main" val="19747251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What</a:t>
            </a:r>
            <a:r>
              <a:rPr lang="sv-SE" dirty="0" smtClean="0"/>
              <a:t> is a </a:t>
            </a:r>
            <a:r>
              <a:rPr lang="sv-SE" dirty="0" err="1" smtClean="0"/>
              <a:t>variable</a:t>
            </a:r>
            <a:r>
              <a:rPr lang="sv-SE" dirty="0" smtClean="0"/>
              <a:t>?</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05266037"/>
              </p:ext>
            </p:extLst>
          </p:nvPr>
        </p:nvGraphicFramePr>
        <p:xfrm>
          <a:off x="838200" y="1825625"/>
          <a:ext cx="10515600" cy="1854200"/>
        </p:xfrm>
        <a:graphic>
          <a:graphicData uri="http://schemas.openxmlformats.org/drawingml/2006/table">
            <a:tbl>
              <a:tblPr firstRow="1" bandRow="1">
                <a:effectLst>
                  <a:outerShdw blurRad="50800" dist="38100" dir="2700000" algn="tl" rotWithShape="0">
                    <a:prstClr val="black">
                      <a:alpha val="40000"/>
                    </a:prstClr>
                  </a:outerShdw>
                </a:effectLst>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sp>
        <p:nvSpPr>
          <p:cNvPr id="3" name="Rectangle 2"/>
          <p:cNvSpPr/>
          <p:nvPr/>
        </p:nvSpPr>
        <p:spPr>
          <a:xfrm>
            <a:off x="3447393" y="1690688"/>
            <a:ext cx="2659117" cy="2180921"/>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5895643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a:t>
            </a:r>
            <a:r>
              <a:rPr lang="sv-SE" dirty="0" smtClean="0"/>
              <a:t> representation </a:t>
            </a:r>
            <a:r>
              <a:rPr lang="sv-SE" dirty="0" err="1" smtClean="0"/>
              <a:t>types</a:t>
            </a:r>
            <a:endParaRPr lang="sv-S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2821017"/>
              </p:ext>
            </p:extLst>
          </p:nvPr>
        </p:nvGraphicFramePr>
        <p:xfrm>
          <a:off x="838200" y="1825625"/>
          <a:ext cx="10515600" cy="185420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r h="370840">
                <a:tc>
                  <a:txBody>
                    <a:bodyPr/>
                    <a:lstStyle/>
                    <a:p>
                      <a:r>
                        <a:rPr lang="sv-SE" dirty="0" smtClean="0"/>
                        <a:t>Günter</a:t>
                      </a:r>
                      <a:endParaRPr lang="sv-SE" dirty="0"/>
                    </a:p>
                  </a:txBody>
                  <a:tcPr/>
                </a:tc>
                <a:tc>
                  <a:txBody>
                    <a:bodyPr/>
                    <a:lstStyle/>
                    <a:p>
                      <a:r>
                        <a:rPr lang="sv-SE" dirty="0" smtClean="0"/>
                        <a:t>174</a:t>
                      </a:r>
                      <a:endParaRPr lang="sv-SE" dirty="0"/>
                    </a:p>
                  </a:txBody>
                  <a:tcPr/>
                </a:tc>
                <a:tc>
                  <a:txBody>
                    <a:bodyPr/>
                    <a:lstStyle/>
                    <a:p>
                      <a:r>
                        <a:rPr lang="sv-SE" dirty="0" smtClean="0"/>
                        <a:t>1967-11-23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343663775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1889616062"/>
              </p:ext>
            </p:extLst>
          </p:nvPr>
        </p:nvGraphicFramePr>
        <p:xfrm>
          <a:off x="838200" y="1387317"/>
          <a:ext cx="105156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smtClean="0">
                          <a:solidFill>
                            <a:srgbClr val="FF0000"/>
                          </a:solidFill>
                        </a:rPr>
                        <a:t>text</a:t>
                      </a:r>
                      <a:endParaRPr lang="sv-SE" dirty="0">
                        <a:solidFill>
                          <a:srgbClr val="FF0000"/>
                        </a:solidFill>
                      </a:endParaRPr>
                    </a:p>
                  </a:txBody>
                  <a:tcPr>
                    <a:noFill/>
                  </a:tcPr>
                </a:tc>
                <a:tc>
                  <a:txBody>
                    <a:bodyPr/>
                    <a:lstStyle/>
                    <a:p>
                      <a:r>
                        <a:rPr lang="sv-SE" dirty="0" err="1" smtClean="0">
                          <a:solidFill>
                            <a:srgbClr val="FF0000"/>
                          </a:solidFill>
                        </a:rPr>
                        <a:t>numeric</a:t>
                      </a:r>
                      <a:endParaRPr lang="sv-SE" dirty="0">
                        <a:solidFill>
                          <a:srgbClr val="FF0000"/>
                        </a:solidFill>
                      </a:endParaRPr>
                    </a:p>
                  </a:txBody>
                  <a:tcPr>
                    <a:noFill/>
                  </a:tcPr>
                </a:tc>
                <a:tc>
                  <a:txBody>
                    <a:bodyPr/>
                    <a:lstStyle/>
                    <a:p>
                      <a:r>
                        <a:rPr lang="sv-SE" dirty="0" smtClean="0">
                          <a:solidFill>
                            <a:srgbClr val="FF0000"/>
                          </a:solidFill>
                        </a:rPr>
                        <a:t>date</a:t>
                      </a:r>
                      <a:endParaRPr lang="sv-SE" dirty="0">
                        <a:solidFill>
                          <a:srgbClr val="FF0000"/>
                        </a:solidFill>
                      </a:endParaRPr>
                    </a:p>
                  </a:txBody>
                  <a:tcPr>
                    <a:noFill/>
                  </a:tcPr>
                </a:tc>
                <a:tc>
                  <a:txBody>
                    <a:bodyPr/>
                    <a:lstStyle/>
                    <a:p>
                      <a:r>
                        <a:rPr lang="sv-SE" dirty="0" err="1" smtClean="0">
                          <a:solidFill>
                            <a:srgbClr val="FF0000"/>
                          </a:solidFill>
                        </a:rPr>
                        <a:t>code</a:t>
                      </a:r>
                      <a:endParaRPr lang="sv-SE" dirty="0">
                        <a:solidFill>
                          <a:srgbClr val="FF0000"/>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42287194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Code</a:t>
            </a:r>
            <a:r>
              <a:rPr lang="sv-SE" dirty="0" smtClean="0"/>
              <a:t> lists</a:t>
            </a:r>
            <a:endParaRPr lang="sv-SE" dirty="0"/>
          </a:p>
        </p:txBody>
      </p:sp>
      <p:sp>
        <p:nvSpPr>
          <p:cNvPr id="3" name="Content Placeholder 2"/>
          <p:cNvSpPr>
            <a:spLocks noGrp="1"/>
          </p:cNvSpPr>
          <p:nvPr>
            <p:ph idx="1"/>
          </p:nvPr>
        </p:nvSpPr>
        <p:spPr/>
        <p:txBody>
          <a:bodyPr/>
          <a:lstStyle/>
          <a:p>
            <a:endParaRPr lang="sv-SE" dirty="0"/>
          </a:p>
        </p:txBody>
      </p:sp>
      <p:graphicFrame>
        <p:nvGraphicFramePr>
          <p:cNvPr id="4" name="Content Placeholder 3"/>
          <p:cNvGraphicFramePr>
            <a:graphicFrameLocks/>
          </p:cNvGraphicFramePr>
          <p:nvPr>
            <p:extLst>
              <p:ext uri="{D42A27DB-BD31-4B8C-83A1-F6EECF244321}">
                <p14:modId xmlns:p14="http://schemas.microsoft.com/office/powerpoint/2010/main" val="2292239507"/>
              </p:ext>
            </p:extLst>
          </p:nvPr>
        </p:nvGraphicFramePr>
        <p:xfrm>
          <a:off x="838200" y="1825625"/>
          <a:ext cx="3811622" cy="1112520"/>
        </p:xfrm>
        <a:graphic>
          <a:graphicData uri="http://schemas.openxmlformats.org/drawingml/2006/table">
            <a:tbl>
              <a:tblPr firstRow="1" bandRow="1">
                <a:tableStyleId>{93296810-A885-4BE3-A3E7-6D5BEEA58F35}</a:tableStyleId>
              </a:tblPr>
              <a:tblGrid>
                <a:gridCol w="1905811">
                  <a:extLst>
                    <a:ext uri="{9D8B030D-6E8A-4147-A177-3AD203B41FA5}">
                      <a16:colId xmlns:a16="http://schemas.microsoft.com/office/drawing/2014/main" val="1847546260"/>
                    </a:ext>
                  </a:extLst>
                </a:gridCol>
                <a:gridCol w="1905811">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867118693"/>
              </p:ext>
            </p:extLst>
          </p:nvPr>
        </p:nvGraphicFramePr>
        <p:xfrm>
          <a:off x="838200" y="1387317"/>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Tree>
    <p:extLst>
      <p:ext uri="{BB962C8B-B14F-4D97-AF65-F5344CB8AC3E}">
        <p14:creationId xmlns:p14="http://schemas.microsoft.com/office/powerpoint/2010/main" val="1156739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7723115"/>
              </p:ext>
            </p:extLst>
          </p:nvPr>
        </p:nvGraphicFramePr>
        <p:xfrm>
          <a:off x="870622" y="1280868"/>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name</a:t>
                      </a:r>
                      <a:endParaRPr lang="sv-SE" dirty="0"/>
                    </a:p>
                  </a:txBody>
                  <a:tcPr/>
                </a:tc>
                <a:tc>
                  <a:txBody>
                    <a:bodyPr/>
                    <a:lstStyle/>
                    <a:p>
                      <a:r>
                        <a:rPr lang="sv-SE" dirty="0" err="1" smtClean="0"/>
                        <a:t>height</a:t>
                      </a:r>
                      <a:endParaRPr lang="sv-SE" dirty="0"/>
                    </a:p>
                  </a:txBody>
                  <a:tcPr/>
                </a:tc>
                <a:tc>
                  <a:txBody>
                    <a:bodyPr/>
                    <a:lstStyle/>
                    <a:p>
                      <a:r>
                        <a:rPr lang="sv-SE" dirty="0" err="1" smtClean="0"/>
                        <a:t>birthdate</a:t>
                      </a:r>
                      <a:endParaRPr lang="sv-SE" dirty="0"/>
                    </a:p>
                  </a:txBody>
                  <a:tcPr/>
                </a:tc>
                <a:tc>
                  <a:txBody>
                    <a:bodyPr/>
                    <a:lstStyle/>
                    <a:p>
                      <a:r>
                        <a:rPr lang="sv-SE" dirty="0" err="1" smtClean="0"/>
                        <a:t>martialstatus</a:t>
                      </a:r>
                      <a:endParaRPr lang="sv-SE" dirty="0"/>
                    </a:p>
                  </a:txBody>
                  <a:tcPr/>
                </a:tc>
                <a:extLst>
                  <a:ext uri="{0D108BD9-81ED-4DB2-BD59-A6C34878D82A}">
                    <a16:rowId xmlns:a16="http://schemas.microsoft.com/office/drawing/2014/main" val="4090553834"/>
                  </a:ext>
                </a:extLst>
              </a:tr>
              <a:tr h="370840">
                <a:tc>
                  <a:txBody>
                    <a:bodyPr/>
                    <a:lstStyle/>
                    <a:p>
                      <a:r>
                        <a:rPr lang="sv-SE" dirty="0" smtClean="0"/>
                        <a:t>John</a:t>
                      </a:r>
                      <a:endParaRPr lang="sv-SE" dirty="0"/>
                    </a:p>
                  </a:txBody>
                  <a:tcPr/>
                </a:tc>
                <a:tc>
                  <a:txBody>
                    <a:bodyPr/>
                    <a:lstStyle/>
                    <a:p>
                      <a:r>
                        <a:rPr lang="sv-SE" dirty="0" smtClean="0"/>
                        <a:t>178</a:t>
                      </a:r>
                      <a:endParaRPr lang="sv-SE" dirty="0"/>
                    </a:p>
                  </a:txBody>
                  <a:tcPr/>
                </a:tc>
                <a:tc>
                  <a:txBody>
                    <a:bodyPr/>
                    <a:lstStyle/>
                    <a:p>
                      <a:r>
                        <a:rPr lang="sv-SE" dirty="0" smtClean="0"/>
                        <a:t>1998-09-02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Gill</a:t>
                      </a:r>
                      <a:endParaRPr lang="sv-SE" dirty="0"/>
                    </a:p>
                  </a:txBody>
                  <a:tcPr/>
                </a:tc>
                <a:tc>
                  <a:txBody>
                    <a:bodyPr/>
                    <a:lstStyle/>
                    <a:p>
                      <a:r>
                        <a:rPr lang="sv-SE" dirty="0" smtClean="0"/>
                        <a:t>200</a:t>
                      </a:r>
                      <a:endParaRPr lang="sv-SE" dirty="0"/>
                    </a:p>
                  </a:txBody>
                  <a:tcPr/>
                </a:tc>
                <a:tc>
                  <a:txBody>
                    <a:bodyPr/>
                    <a:lstStyle/>
                    <a:p>
                      <a:r>
                        <a:rPr lang="sv-SE" dirty="0" smtClean="0"/>
                        <a:t>1934-06-12</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Alice</a:t>
                      </a:r>
                      <a:endParaRPr lang="sv-SE" dirty="0"/>
                    </a:p>
                  </a:txBody>
                  <a:tcPr/>
                </a:tc>
                <a:tc>
                  <a:txBody>
                    <a:bodyPr/>
                    <a:lstStyle/>
                    <a:p>
                      <a:r>
                        <a:rPr lang="sv-SE" dirty="0" smtClean="0"/>
                        <a:t>182</a:t>
                      </a:r>
                      <a:endParaRPr lang="sv-SE" dirty="0"/>
                    </a:p>
                  </a:txBody>
                  <a:tcPr/>
                </a:tc>
                <a:tc>
                  <a:txBody>
                    <a:bodyPr/>
                    <a:lstStyle/>
                    <a:p>
                      <a:r>
                        <a:rPr lang="sv-SE" dirty="0" smtClean="0"/>
                        <a:t>1922-12-24</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2901850843"/>
                  </a:ext>
                </a:extLst>
              </a:tr>
            </a:tbl>
          </a:graphicData>
        </a:graphic>
      </p:graphicFrame>
      <p:graphicFrame>
        <p:nvGraphicFramePr>
          <p:cNvPr id="5" name="Content Placeholder 3"/>
          <p:cNvGraphicFramePr>
            <a:graphicFrameLocks/>
          </p:cNvGraphicFramePr>
          <p:nvPr>
            <p:extLst>
              <p:ext uri="{D42A27DB-BD31-4B8C-83A1-F6EECF244321}">
                <p14:modId xmlns:p14="http://schemas.microsoft.com/office/powerpoint/2010/main" val="2201849995"/>
              </p:ext>
            </p:extLst>
          </p:nvPr>
        </p:nvGraphicFramePr>
        <p:xfrm>
          <a:off x="854410" y="3194117"/>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personheight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maritalstatus2010</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70</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76</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66</a:t>
                      </a:r>
                      <a:endParaRPr lang="sv-SE" dirty="0"/>
                    </a:p>
                  </a:txBody>
                  <a:tcPr/>
                </a:tc>
                <a:tc>
                  <a:txBody>
                    <a:bodyPr/>
                    <a:lstStyle/>
                    <a:p>
                      <a:r>
                        <a:rPr lang="sv-SE" dirty="0" smtClean="0"/>
                        <a:t>1972-11-23</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2901850843"/>
                  </a:ext>
                </a:extLst>
              </a:tr>
            </a:tbl>
          </a:graphicData>
        </a:graphic>
      </p:graphicFrame>
      <p:graphicFrame>
        <p:nvGraphicFramePr>
          <p:cNvPr id="7" name="Content Placeholder 3"/>
          <p:cNvGraphicFramePr>
            <a:graphicFrameLocks/>
          </p:cNvGraphicFramePr>
          <p:nvPr>
            <p:extLst>
              <p:ext uri="{D42A27DB-BD31-4B8C-83A1-F6EECF244321}">
                <p14:modId xmlns:p14="http://schemas.microsoft.com/office/powerpoint/2010/main" val="2260006617"/>
              </p:ext>
            </p:extLst>
          </p:nvPr>
        </p:nvGraphicFramePr>
        <p:xfrm>
          <a:off x="854410" y="881343"/>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dataset1</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384735052"/>
              </p:ext>
            </p:extLst>
          </p:nvPr>
        </p:nvGraphicFramePr>
        <p:xfrm>
          <a:off x="854410" y="27984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dataset2</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9" name="Title 1"/>
          <p:cNvSpPr txBox="1">
            <a:spLocks/>
          </p:cNvSpPr>
          <p:nvPr/>
        </p:nvSpPr>
        <p:spPr>
          <a:xfrm>
            <a:off x="786318" y="-153684"/>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v-SE" dirty="0" smtClean="0"/>
              <a:t>Three </a:t>
            </a:r>
            <a:r>
              <a:rPr lang="sv-SE" dirty="0" err="1" smtClean="0"/>
              <a:t>similar</a:t>
            </a:r>
            <a:r>
              <a:rPr lang="sv-SE" dirty="0" smtClean="0"/>
              <a:t> </a:t>
            </a:r>
            <a:r>
              <a:rPr lang="sv-SE" dirty="0" err="1" smtClean="0"/>
              <a:t>datasets</a:t>
            </a:r>
            <a:endParaRPr lang="sv-SE" dirty="0"/>
          </a:p>
        </p:txBody>
      </p:sp>
      <p:graphicFrame>
        <p:nvGraphicFramePr>
          <p:cNvPr id="10" name="Content Placeholder 3"/>
          <p:cNvGraphicFramePr>
            <a:graphicFrameLocks/>
          </p:cNvGraphicFramePr>
          <p:nvPr>
            <p:extLst>
              <p:ext uri="{D42A27DB-BD31-4B8C-83A1-F6EECF244321}">
                <p14:modId xmlns:p14="http://schemas.microsoft.com/office/powerpoint/2010/main" val="140606454"/>
              </p:ext>
            </p:extLst>
          </p:nvPr>
        </p:nvGraphicFramePr>
        <p:xfrm>
          <a:off x="870622" y="5116819"/>
          <a:ext cx="10515600" cy="148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gridCol w="2628900">
                  <a:extLst>
                    <a:ext uri="{9D8B030D-6E8A-4147-A177-3AD203B41FA5}">
                      <a16:colId xmlns:a16="http://schemas.microsoft.com/office/drawing/2014/main" val="1208848406"/>
                    </a:ext>
                  </a:extLst>
                </a:gridCol>
                <a:gridCol w="2628900">
                  <a:extLst>
                    <a:ext uri="{9D8B030D-6E8A-4147-A177-3AD203B41FA5}">
                      <a16:colId xmlns:a16="http://schemas.microsoft.com/office/drawing/2014/main" val="4189225724"/>
                    </a:ext>
                  </a:extLst>
                </a:gridCol>
                <a:gridCol w="2628900">
                  <a:extLst>
                    <a:ext uri="{9D8B030D-6E8A-4147-A177-3AD203B41FA5}">
                      <a16:colId xmlns:a16="http://schemas.microsoft.com/office/drawing/2014/main" val="1847546260"/>
                    </a:ext>
                  </a:extLst>
                </a:gridCol>
              </a:tblGrid>
              <a:tr h="370840">
                <a:tc>
                  <a:txBody>
                    <a:bodyPr/>
                    <a:lstStyle/>
                    <a:p>
                      <a:r>
                        <a:rPr lang="sv-SE" dirty="0" err="1" smtClean="0"/>
                        <a:t>firstname</a:t>
                      </a:r>
                      <a:endParaRPr lang="sv-SE" dirty="0"/>
                    </a:p>
                  </a:txBody>
                  <a:tcPr/>
                </a:tc>
                <a:tc>
                  <a:txBody>
                    <a:bodyPr/>
                    <a:lstStyle/>
                    <a:p>
                      <a:r>
                        <a:rPr lang="sv-SE" dirty="0" err="1" smtClean="0"/>
                        <a:t>imperialheight</a:t>
                      </a:r>
                      <a:endParaRPr lang="sv-SE" dirty="0"/>
                    </a:p>
                  </a:txBody>
                  <a:tcPr/>
                </a:tc>
                <a:tc>
                  <a:txBody>
                    <a:bodyPr/>
                    <a:lstStyle/>
                    <a:p>
                      <a:r>
                        <a:rPr lang="sv-SE" dirty="0" err="1" smtClean="0"/>
                        <a:t>dateofbirth</a:t>
                      </a:r>
                      <a:endParaRPr lang="sv-SE" dirty="0"/>
                    </a:p>
                  </a:txBody>
                  <a:tcPr/>
                </a:tc>
                <a:tc>
                  <a:txBody>
                    <a:bodyPr/>
                    <a:lstStyle/>
                    <a:p>
                      <a:r>
                        <a:rPr lang="sv-SE" dirty="0" smtClean="0"/>
                        <a:t>maritalstatus2018</a:t>
                      </a:r>
                      <a:endParaRPr lang="sv-SE" dirty="0"/>
                    </a:p>
                  </a:txBody>
                  <a:tcPr/>
                </a:tc>
                <a:extLst>
                  <a:ext uri="{0D108BD9-81ED-4DB2-BD59-A6C34878D82A}">
                    <a16:rowId xmlns:a16="http://schemas.microsoft.com/office/drawing/2014/main" val="4090553834"/>
                  </a:ext>
                </a:extLst>
              </a:tr>
              <a:tr h="370840">
                <a:tc>
                  <a:txBody>
                    <a:bodyPr/>
                    <a:lstStyle/>
                    <a:p>
                      <a:r>
                        <a:rPr lang="sv-SE" dirty="0" smtClean="0"/>
                        <a:t>Bob</a:t>
                      </a:r>
                      <a:endParaRPr lang="sv-SE" dirty="0"/>
                    </a:p>
                  </a:txBody>
                  <a:tcPr/>
                </a:tc>
                <a:tc>
                  <a:txBody>
                    <a:bodyPr/>
                    <a:lstStyle/>
                    <a:p>
                      <a:r>
                        <a:rPr lang="sv-SE" dirty="0" smtClean="0"/>
                        <a:t>69</a:t>
                      </a:r>
                      <a:endParaRPr lang="sv-SE" dirty="0"/>
                    </a:p>
                  </a:txBody>
                  <a:tcPr/>
                </a:tc>
                <a:tc>
                  <a:txBody>
                    <a:bodyPr/>
                    <a:lstStyle/>
                    <a:p>
                      <a:r>
                        <a:rPr lang="sv-SE" dirty="0" smtClean="0"/>
                        <a:t>1995-09-02</a:t>
                      </a:r>
                      <a:endParaRPr lang="sv-SE" dirty="0"/>
                    </a:p>
                  </a:txBody>
                  <a:tcPr/>
                </a:tc>
                <a:tc>
                  <a:txBody>
                    <a:bodyPr/>
                    <a:lstStyle/>
                    <a:p>
                      <a:r>
                        <a:rPr lang="sv-SE" dirty="0" smtClean="0"/>
                        <a:t>S</a:t>
                      </a:r>
                      <a:endParaRPr lang="sv-SE" dirty="0"/>
                    </a:p>
                  </a:txBody>
                  <a:tcPr/>
                </a:tc>
                <a:extLst>
                  <a:ext uri="{0D108BD9-81ED-4DB2-BD59-A6C34878D82A}">
                    <a16:rowId xmlns:a16="http://schemas.microsoft.com/office/drawing/2014/main" val="587203353"/>
                  </a:ext>
                </a:extLst>
              </a:tr>
              <a:tr h="370840">
                <a:tc>
                  <a:txBody>
                    <a:bodyPr/>
                    <a:lstStyle/>
                    <a:p>
                      <a:r>
                        <a:rPr lang="sv-SE" dirty="0" smtClean="0"/>
                        <a:t>Lars</a:t>
                      </a:r>
                      <a:endParaRPr lang="sv-SE" dirty="0"/>
                    </a:p>
                  </a:txBody>
                  <a:tcPr/>
                </a:tc>
                <a:tc>
                  <a:txBody>
                    <a:bodyPr/>
                    <a:lstStyle/>
                    <a:p>
                      <a:r>
                        <a:rPr lang="sv-SE" dirty="0" smtClean="0"/>
                        <a:t>75</a:t>
                      </a:r>
                      <a:endParaRPr lang="sv-SE" dirty="0"/>
                    </a:p>
                  </a:txBody>
                  <a:tcPr/>
                </a:tc>
                <a:tc>
                  <a:txBody>
                    <a:bodyPr/>
                    <a:lstStyle/>
                    <a:p>
                      <a:r>
                        <a:rPr lang="sv-SE" dirty="0" smtClean="0"/>
                        <a:t>1954-06-21</a:t>
                      </a:r>
                      <a:endParaRPr lang="sv-SE" dirty="0"/>
                    </a:p>
                  </a:txBody>
                  <a:tcPr/>
                </a:tc>
                <a:tc>
                  <a:txBody>
                    <a:bodyPr/>
                    <a:lstStyle/>
                    <a:p>
                      <a:r>
                        <a:rPr lang="sv-SE" dirty="0" smtClean="0"/>
                        <a:t>M</a:t>
                      </a:r>
                      <a:endParaRPr lang="sv-SE" dirty="0"/>
                    </a:p>
                  </a:txBody>
                  <a:tcPr/>
                </a:tc>
                <a:extLst>
                  <a:ext uri="{0D108BD9-81ED-4DB2-BD59-A6C34878D82A}">
                    <a16:rowId xmlns:a16="http://schemas.microsoft.com/office/drawing/2014/main" val="1484418115"/>
                  </a:ext>
                </a:extLst>
              </a:tr>
              <a:tr h="370840">
                <a:tc>
                  <a:txBody>
                    <a:bodyPr/>
                    <a:lstStyle/>
                    <a:p>
                      <a:r>
                        <a:rPr lang="sv-SE" dirty="0" smtClean="0"/>
                        <a:t>Gerald</a:t>
                      </a:r>
                      <a:endParaRPr lang="sv-SE" dirty="0"/>
                    </a:p>
                  </a:txBody>
                  <a:tcPr/>
                </a:tc>
                <a:tc>
                  <a:txBody>
                    <a:bodyPr/>
                    <a:lstStyle/>
                    <a:p>
                      <a:r>
                        <a:rPr lang="sv-SE" dirty="0" smtClean="0"/>
                        <a:t>68</a:t>
                      </a:r>
                      <a:endParaRPr lang="sv-SE" dirty="0"/>
                    </a:p>
                  </a:txBody>
                  <a:tcPr/>
                </a:tc>
                <a:tc>
                  <a:txBody>
                    <a:bodyPr/>
                    <a:lstStyle/>
                    <a:p>
                      <a:r>
                        <a:rPr lang="sv-SE" dirty="0" smtClean="0"/>
                        <a:t>1972-11-23</a:t>
                      </a:r>
                      <a:endParaRPr lang="sv-SE" dirty="0"/>
                    </a:p>
                  </a:txBody>
                  <a:tcPr/>
                </a:tc>
                <a:tc>
                  <a:txBody>
                    <a:bodyPr/>
                    <a:lstStyle/>
                    <a:p>
                      <a:r>
                        <a:rPr lang="sv-SE" dirty="0" smtClean="0"/>
                        <a:t>D</a:t>
                      </a:r>
                      <a:endParaRPr lang="sv-SE" dirty="0"/>
                    </a:p>
                  </a:txBody>
                  <a:tcPr/>
                </a:tc>
                <a:extLst>
                  <a:ext uri="{0D108BD9-81ED-4DB2-BD59-A6C34878D82A}">
                    <a16:rowId xmlns:a16="http://schemas.microsoft.com/office/drawing/2014/main" val="2901850843"/>
                  </a:ext>
                </a:extLst>
              </a:tr>
            </a:tbl>
          </a:graphicData>
        </a:graphic>
      </p:graphicFrame>
      <p:graphicFrame>
        <p:nvGraphicFramePr>
          <p:cNvPr id="11" name="Content Placeholder 3"/>
          <p:cNvGraphicFramePr>
            <a:graphicFrameLocks/>
          </p:cNvGraphicFramePr>
          <p:nvPr>
            <p:extLst>
              <p:ext uri="{D42A27DB-BD31-4B8C-83A1-F6EECF244321}">
                <p14:modId xmlns:p14="http://schemas.microsoft.com/office/powerpoint/2010/main" val="1947294384"/>
              </p:ext>
            </p:extLst>
          </p:nvPr>
        </p:nvGraphicFramePr>
        <p:xfrm>
          <a:off x="854410" y="474597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dataset3</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sp>
        <p:nvSpPr>
          <p:cNvPr id="12" name="Rectangle 11"/>
          <p:cNvSpPr/>
          <p:nvPr/>
        </p:nvSpPr>
        <p:spPr>
          <a:xfrm>
            <a:off x="8727105" y="6235430"/>
            <a:ext cx="2659117" cy="364749"/>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26377044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err="1" smtClean="0"/>
              <a:t>Variables</a:t>
            </a:r>
            <a:r>
              <a:rPr lang="sv-SE" dirty="0" smtClean="0"/>
              <a:t> re-</a:t>
            </a:r>
            <a:r>
              <a:rPr lang="sv-SE" dirty="0" err="1" smtClean="0"/>
              <a:t>using</a:t>
            </a:r>
            <a:r>
              <a:rPr lang="sv-SE" dirty="0" smtClean="0"/>
              <a:t> sets </a:t>
            </a:r>
            <a:r>
              <a:rPr lang="sv-SE" dirty="0" err="1" smtClean="0"/>
              <a:t>of</a:t>
            </a:r>
            <a:r>
              <a:rPr lang="sv-SE" dirty="0" smtClean="0"/>
              <a:t> </a:t>
            </a:r>
            <a:r>
              <a:rPr lang="sv-SE" dirty="0" err="1" smtClean="0"/>
              <a:t>codes</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2256317745"/>
              </p:ext>
            </p:extLst>
          </p:nvPr>
        </p:nvGraphicFramePr>
        <p:xfrm>
          <a:off x="6081421" y="2301719"/>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466008741"/>
              </p:ext>
            </p:extLst>
          </p:nvPr>
        </p:nvGraphicFramePr>
        <p:xfrm>
          <a:off x="6108963" y="2668687"/>
          <a:ext cx="3154688" cy="111252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843062"/>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3224947"/>
            <a:ext cx="1228922" cy="810370"/>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graphicFrame>
        <p:nvGraphicFramePr>
          <p:cNvPr id="32" name="Content Placeholder 3"/>
          <p:cNvGraphicFramePr>
            <a:graphicFrameLocks/>
          </p:cNvGraphicFramePr>
          <p:nvPr>
            <p:extLst>
              <p:ext uri="{D42A27DB-BD31-4B8C-83A1-F6EECF244321}">
                <p14:modId xmlns:p14="http://schemas.microsoft.com/office/powerpoint/2010/main" val="4258901061"/>
              </p:ext>
            </p:extLst>
          </p:nvPr>
        </p:nvGraphicFramePr>
        <p:xfrm>
          <a:off x="6081421" y="4462438"/>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err="1" smtClean="0">
                          <a:solidFill>
                            <a:schemeClr val="tx1"/>
                          </a:solidFill>
                        </a:rPr>
                        <a:t>maritalstatusplus</a:t>
                      </a:r>
                      <a:r>
                        <a:rPr lang="sv-SE" dirty="0" smtClean="0">
                          <a:solidFill>
                            <a:schemeClr val="tx1"/>
                          </a:solidFill>
                        </a:rPr>
                        <a:t> </a:t>
                      </a:r>
                      <a:r>
                        <a:rPr lang="sv-SE" dirty="0" err="1" smtClean="0">
                          <a:solidFill>
                            <a:schemeClr val="tx1"/>
                          </a:solidFill>
                        </a:rPr>
                        <a:t>codes</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33" name="Content Placeholder 3"/>
          <p:cNvGraphicFramePr>
            <a:graphicFrameLocks/>
          </p:cNvGraphicFramePr>
          <p:nvPr>
            <p:extLst>
              <p:ext uri="{D42A27DB-BD31-4B8C-83A1-F6EECF244321}">
                <p14:modId xmlns:p14="http://schemas.microsoft.com/office/powerpoint/2010/main" val="671178754"/>
              </p:ext>
            </p:extLst>
          </p:nvPr>
        </p:nvGraphicFramePr>
        <p:xfrm>
          <a:off x="6108963" y="4873831"/>
          <a:ext cx="3154688" cy="148336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code</a:t>
                      </a:r>
                      <a:endParaRPr lang="sv-SE" dirty="0"/>
                    </a:p>
                  </a:txBody>
                  <a:tcPr/>
                </a:tc>
                <a:tc>
                  <a:txBody>
                    <a:bodyPr/>
                    <a:lstStyle/>
                    <a:p>
                      <a:r>
                        <a:rPr lang="sv-SE" dirty="0" err="1" smtClean="0"/>
                        <a:t>category</a:t>
                      </a:r>
                      <a:endParaRPr lang="sv-SE" dirty="0"/>
                    </a:p>
                  </a:txBody>
                  <a:tcPr/>
                </a:tc>
                <a:extLst>
                  <a:ext uri="{0D108BD9-81ED-4DB2-BD59-A6C34878D82A}">
                    <a16:rowId xmlns:a16="http://schemas.microsoft.com/office/drawing/2014/main" val="4090553834"/>
                  </a:ext>
                </a:extLst>
              </a:tr>
              <a:tr h="370840">
                <a:tc>
                  <a:txBody>
                    <a:bodyPr/>
                    <a:lstStyle/>
                    <a:p>
                      <a:r>
                        <a:rPr lang="sv-SE" dirty="0" smtClean="0"/>
                        <a:t>S</a:t>
                      </a:r>
                      <a:endParaRPr lang="sv-SE" dirty="0"/>
                    </a:p>
                  </a:txBody>
                  <a:tcPr/>
                </a:tc>
                <a:tc>
                  <a:txBody>
                    <a:bodyPr/>
                    <a:lstStyle/>
                    <a:p>
                      <a:r>
                        <a:rPr lang="sv-SE" dirty="0" err="1" smtClean="0"/>
                        <a:t>Single</a:t>
                      </a:r>
                      <a:endParaRPr lang="sv-SE" dirty="0"/>
                    </a:p>
                  </a:txBody>
                  <a:tcPr/>
                </a:tc>
                <a:extLst>
                  <a:ext uri="{0D108BD9-81ED-4DB2-BD59-A6C34878D82A}">
                    <a16:rowId xmlns:a16="http://schemas.microsoft.com/office/drawing/2014/main" val="587203353"/>
                  </a:ext>
                </a:extLst>
              </a:tr>
              <a:tr h="370840">
                <a:tc>
                  <a:txBody>
                    <a:bodyPr/>
                    <a:lstStyle/>
                    <a:p>
                      <a:r>
                        <a:rPr lang="sv-SE" dirty="0" smtClean="0"/>
                        <a:t>M</a:t>
                      </a:r>
                      <a:endParaRPr lang="sv-SE" dirty="0"/>
                    </a:p>
                  </a:txBody>
                  <a:tcPr/>
                </a:tc>
                <a:tc>
                  <a:txBody>
                    <a:bodyPr/>
                    <a:lstStyle/>
                    <a:p>
                      <a:r>
                        <a:rPr lang="sv-SE" dirty="0" err="1" smtClean="0"/>
                        <a:t>Married</a:t>
                      </a:r>
                      <a:endParaRPr lang="sv-SE" dirty="0"/>
                    </a:p>
                  </a:txBody>
                  <a:tcPr/>
                </a:tc>
                <a:extLst>
                  <a:ext uri="{0D108BD9-81ED-4DB2-BD59-A6C34878D82A}">
                    <a16:rowId xmlns:a16="http://schemas.microsoft.com/office/drawing/2014/main" val="1484418115"/>
                  </a:ext>
                </a:extLst>
              </a:tr>
              <a:tr h="370840">
                <a:tc>
                  <a:txBody>
                    <a:bodyPr/>
                    <a:lstStyle/>
                    <a:p>
                      <a:r>
                        <a:rPr lang="sv-SE" dirty="0" smtClean="0"/>
                        <a:t>D</a:t>
                      </a:r>
                      <a:endParaRPr lang="sv-SE" dirty="0"/>
                    </a:p>
                  </a:txBody>
                  <a:tcPr/>
                </a:tc>
                <a:tc>
                  <a:txBody>
                    <a:bodyPr/>
                    <a:lstStyle/>
                    <a:p>
                      <a:r>
                        <a:rPr lang="sv-SE" dirty="0" err="1" smtClean="0"/>
                        <a:t>Divorced</a:t>
                      </a:r>
                      <a:endParaRPr lang="sv-SE" dirty="0"/>
                    </a:p>
                  </a:txBody>
                  <a:tcPr/>
                </a:tc>
                <a:extLst>
                  <a:ext uri="{0D108BD9-81ED-4DB2-BD59-A6C34878D82A}">
                    <a16:rowId xmlns:a16="http://schemas.microsoft.com/office/drawing/2014/main" val="2298818553"/>
                  </a:ext>
                </a:extLst>
              </a:tr>
            </a:tbl>
          </a:graphicData>
        </a:graphic>
      </p:graphicFrame>
      <p:cxnSp>
        <p:nvCxnSpPr>
          <p:cNvPr id="34" name="Straight Arrow Connector 33"/>
          <p:cNvCxnSpPr>
            <a:stCxn id="29" idx="3"/>
            <a:endCxn id="33" idx="1"/>
          </p:cNvCxnSpPr>
          <p:nvPr/>
        </p:nvCxnSpPr>
        <p:spPr>
          <a:xfrm flipV="1">
            <a:off x="4880041" y="5615511"/>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16170132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834991" cy="1325563"/>
          </a:xfrm>
        </p:spPr>
        <p:txBody>
          <a:bodyPr/>
          <a:lstStyle/>
          <a:p>
            <a:r>
              <a:rPr lang="sv-SE" dirty="0" err="1" smtClean="0"/>
              <a:t>Documenting</a:t>
            </a:r>
            <a:r>
              <a:rPr lang="sv-SE" dirty="0" smtClean="0"/>
              <a:t> </a:t>
            </a:r>
            <a:r>
              <a:rPr lang="sv-SE" dirty="0" err="1" smtClean="0"/>
              <a:t>comparabilities</a:t>
            </a:r>
            <a:r>
              <a:rPr lang="sv-SE" dirty="0" smtClean="0"/>
              <a:t> </a:t>
            </a:r>
            <a:r>
              <a:rPr lang="sv-SE" dirty="0" err="1" smtClean="0"/>
              <a:t>among</a:t>
            </a:r>
            <a:r>
              <a:rPr lang="sv-SE" dirty="0" smtClean="0"/>
              <a:t> </a:t>
            </a:r>
            <a:r>
              <a:rPr lang="sv-SE" dirty="0" err="1" smtClean="0"/>
              <a:t>variables</a:t>
            </a:r>
            <a:endParaRPr lang="sv-SE" dirty="0"/>
          </a:p>
        </p:txBody>
      </p:sp>
      <p:sp>
        <p:nvSpPr>
          <p:cNvPr id="8" name="Rounded Rectangle 7"/>
          <p:cNvSpPr/>
          <p:nvPr/>
        </p:nvSpPr>
        <p:spPr>
          <a:xfrm>
            <a:off x="3300107" y="1822969"/>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conceptual</a:t>
            </a:r>
            <a:r>
              <a:rPr lang="sv-SE" dirty="0" smtClean="0"/>
              <a:t> </a:t>
            </a:r>
            <a:r>
              <a:rPr lang="sv-SE" dirty="0" err="1" smtClean="0"/>
              <a:t>variable</a:t>
            </a:r>
            <a:r>
              <a:rPr lang="sv-SE" dirty="0" smtClean="0"/>
              <a:t>)</a:t>
            </a:r>
            <a:endParaRPr lang="sv-SE" dirty="0"/>
          </a:p>
        </p:txBody>
      </p:sp>
      <p:sp>
        <p:nvSpPr>
          <p:cNvPr id="9" name="Rounded Rectangle 8"/>
          <p:cNvSpPr/>
          <p:nvPr/>
        </p:nvSpPr>
        <p:spPr>
          <a:xfrm>
            <a:off x="2837237" y="5479983"/>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martitalstatus2010</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9" idx="0"/>
            <a:endCxn id="10" idx="2"/>
          </p:cNvCxnSpPr>
          <p:nvPr/>
        </p:nvCxnSpPr>
        <p:spPr>
          <a:xfrm flipH="1" flipV="1">
            <a:off x="2720488" y="4369762"/>
            <a:ext cx="1159238" cy="1110221"/>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12" idx="0"/>
            <a:endCxn id="10" idx="2"/>
          </p:cNvCxnSpPr>
          <p:nvPr/>
        </p:nvCxnSpPr>
        <p:spPr>
          <a:xfrm flipV="1">
            <a:off x="1509413" y="4369762"/>
            <a:ext cx="1211075" cy="1110222"/>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10" name="Rounded Rectangle 9"/>
          <p:cNvSpPr/>
          <p:nvPr/>
        </p:nvSpPr>
        <p:spPr>
          <a:xfrm>
            <a:off x="1452647" y="3717617"/>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sp>
        <p:nvSpPr>
          <p:cNvPr id="12" name="Rounded Rectangle 11"/>
          <p:cNvSpPr/>
          <p:nvPr/>
        </p:nvSpPr>
        <p:spPr>
          <a:xfrm>
            <a:off x="466924" y="5479984"/>
            <a:ext cx="2084978"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a:t>
            </a:r>
            <a:r>
              <a:rPr lang="sv-SE" dirty="0"/>
              <a:t/>
            </a:r>
            <a:br>
              <a:rPr lang="sv-SE" dirty="0"/>
            </a:br>
            <a:r>
              <a:rPr lang="sv-SE" dirty="0" smtClean="0"/>
              <a:t>(</a:t>
            </a:r>
            <a:r>
              <a:rPr lang="sv-SE" dirty="0" err="1" smtClean="0"/>
              <a:t>variable</a:t>
            </a:r>
            <a:r>
              <a:rPr lang="sv-SE" dirty="0" smtClean="0"/>
              <a:t>)</a:t>
            </a:r>
            <a:endParaRPr lang="sv-SE" dirty="0"/>
          </a:p>
        </p:txBody>
      </p:sp>
      <p:cxnSp>
        <p:nvCxnSpPr>
          <p:cNvPr id="15" name="Straight Arrow Connector 14"/>
          <p:cNvCxnSpPr>
            <a:stCxn id="10" idx="0"/>
            <a:endCxn id="8" idx="2"/>
          </p:cNvCxnSpPr>
          <p:nvPr/>
        </p:nvCxnSpPr>
        <p:spPr>
          <a:xfrm flipV="1">
            <a:off x="2720488" y="2475114"/>
            <a:ext cx="1847460" cy="1242503"/>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21" name="Rounded Rectangle 20"/>
          <p:cNvSpPr/>
          <p:nvPr/>
        </p:nvSpPr>
        <p:spPr>
          <a:xfrm>
            <a:off x="5395592" y="5479982"/>
            <a:ext cx="2084978" cy="652145"/>
          </a:xfrm>
          <a:prstGeom prst="roundRect">
            <a:avLst/>
          </a:prstGeom>
          <a:solidFill>
            <a:schemeClr val="accent1"/>
          </a:solidFill>
          <a:ln>
            <a:solidFill>
              <a:schemeClr val="accent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smtClean="0">
                <a:solidFill>
                  <a:schemeClr val="bg1"/>
                </a:solidFill>
              </a:rPr>
              <a:t>martitalstatus2018</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sp>
        <p:nvSpPr>
          <p:cNvPr id="22" name="Rounded Rectangle 21"/>
          <p:cNvSpPr/>
          <p:nvPr/>
        </p:nvSpPr>
        <p:spPr>
          <a:xfrm>
            <a:off x="5170240" y="3702200"/>
            <a:ext cx="2535682" cy="652145"/>
          </a:xfrm>
          <a:prstGeom prst="roundRect">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martialstatusplus</a:t>
            </a:r>
            <a:r>
              <a:rPr lang="sv-SE" dirty="0"/>
              <a:t/>
            </a:r>
            <a:br>
              <a:rPr lang="sv-SE" dirty="0"/>
            </a:br>
            <a:r>
              <a:rPr lang="sv-SE" dirty="0" smtClean="0"/>
              <a:t>(</a:t>
            </a:r>
            <a:r>
              <a:rPr lang="sv-SE" dirty="0" err="1" smtClean="0"/>
              <a:t>represented</a:t>
            </a:r>
            <a:r>
              <a:rPr lang="sv-SE" dirty="0" smtClean="0"/>
              <a:t> </a:t>
            </a:r>
            <a:r>
              <a:rPr lang="sv-SE" dirty="0" err="1" smtClean="0"/>
              <a:t>variable</a:t>
            </a:r>
            <a:r>
              <a:rPr lang="sv-SE" dirty="0" smtClean="0"/>
              <a:t>)</a:t>
            </a:r>
            <a:endParaRPr lang="sv-SE" dirty="0"/>
          </a:p>
        </p:txBody>
      </p:sp>
      <p:cxnSp>
        <p:nvCxnSpPr>
          <p:cNvPr id="23" name="Straight Arrow Connector 22"/>
          <p:cNvCxnSpPr>
            <a:stCxn id="21" idx="0"/>
            <a:endCxn id="22" idx="2"/>
          </p:cNvCxnSpPr>
          <p:nvPr/>
        </p:nvCxnSpPr>
        <p:spPr>
          <a:xfrm flipV="1">
            <a:off x="6438081" y="4354345"/>
            <a:ext cx="0" cy="1125637"/>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cxnSp>
        <p:nvCxnSpPr>
          <p:cNvPr id="27" name="Straight Arrow Connector 26"/>
          <p:cNvCxnSpPr>
            <a:stCxn id="22" idx="0"/>
            <a:endCxn id="8" idx="2"/>
          </p:cNvCxnSpPr>
          <p:nvPr/>
        </p:nvCxnSpPr>
        <p:spPr>
          <a:xfrm flipH="1" flipV="1">
            <a:off x="4567948" y="2475114"/>
            <a:ext cx="1870133" cy="1227086"/>
          </a:xfrm>
          <a:prstGeom prst="straightConnector1">
            <a:avLst/>
          </a:prstGeom>
          <a:ln w="76200">
            <a:solidFill>
              <a:schemeClr val="accent1"/>
            </a:solidFill>
            <a:tailEnd type="triangle"/>
          </a:ln>
        </p:spPr>
        <p:style>
          <a:lnRef idx="3">
            <a:schemeClr val="accent5"/>
          </a:lnRef>
          <a:fillRef idx="0">
            <a:schemeClr val="accent5"/>
          </a:fillRef>
          <a:effectRef idx="2">
            <a:schemeClr val="accent5"/>
          </a:effectRef>
          <a:fontRef idx="minor">
            <a:schemeClr val="tx1"/>
          </a:fontRef>
        </p:style>
      </p:cxnSp>
      <p:sp>
        <p:nvSpPr>
          <p:cNvPr id="50" name="Rectangle 49"/>
          <p:cNvSpPr/>
          <p:nvPr/>
        </p:nvSpPr>
        <p:spPr>
          <a:xfrm>
            <a:off x="8308214" y="3472833"/>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Represented</a:t>
            </a:r>
            <a:r>
              <a:rPr lang="sv-SE" b="1" dirty="0" smtClean="0"/>
              <a:t> </a:t>
            </a:r>
            <a:r>
              <a:rPr lang="sv-SE" b="1" dirty="0" err="1" smtClean="0"/>
              <a:t>variable</a:t>
            </a:r>
            <a:endParaRPr lang="sv-SE" b="1" dirty="0" smtClean="0"/>
          </a:p>
          <a:p>
            <a:pPr algn="ct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a:t>
            </a:r>
            <a:r>
              <a:rPr lang="sv-SE" dirty="0" smtClean="0"/>
              <a:t> a representation  </a:t>
            </a:r>
            <a:endParaRPr lang="sv-SE" dirty="0"/>
          </a:p>
        </p:txBody>
      </p:sp>
      <p:cxnSp>
        <p:nvCxnSpPr>
          <p:cNvPr id="52" name="Straight Connector 51"/>
          <p:cNvCxnSpPr/>
          <p:nvPr/>
        </p:nvCxnSpPr>
        <p:spPr>
          <a:xfrm flipH="1">
            <a:off x="389106" y="3088657"/>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466924" y="4953125"/>
            <a:ext cx="11468911" cy="0"/>
          </a:xfrm>
          <a:prstGeom prst="line">
            <a:avLst/>
          </a:prstGeom>
          <a:ln>
            <a:prstDash val="lgDash"/>
          </a:ln>
        </p:spPr>
        <p:style>
          <a:lnRef idx="1">
            <a:schemeClr val="accent1"/>
          </a:lnRef>
          <a:fillRef idx="0">
            <a:schemeClr val="accent1"/>
          </a:fillRef>
          <a:effectRef idx="0">
            <a:schemeClr val="accent1"/>
          </a:effectRef>
          <a:fontRef idx="minor">
            <a:schemeClr val="tx1"/>
          </a:fontRef>
        </p:style>
      </p:cxnSp>
      <p:sp>
        <p:nvSpPr>
          <p:cNvPr id="54" name="Rectangle 53"/>
          <p:cNvSpPr/>
          <p:nvPr/>
        </p:nvSpPr>
        <p:spPr>
          <a:xfrm>
            <a:off x="8308214" y="1593604"/>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Conceptual</a:t>
            </a:r>
            <a:r>
              <a:rPr lang="sv-SE" b="1" dirty="0" smtClean="0"/>
              <a:t> </a:t>
            </a:r>
            <a:r>
              <a:rPr lang="sv-SE" b="1" dirty="0" err="1" smtClean="0"/>
              <a:t>variable</a:t>
            </a:r>
            <a:r>
              <a:rPr lang="sv-SE" dirty="0" smtClean="0"/>
              <a:t/>
            </a:r>
            <a:br>
              <a:rPr lang="sv-SE" dirty="0" smtClean="0"/>
            </a:br>
            <a:r>
              <a:rPr lang="sv-SE" dirty="0" smtClean="0"/>
              <a:t>Common </a:t>
            </a:r>
            <a:r>
              <a:rPr lang="sv-SE" dirty="0" err="1" smtClean="0"/>
              <a:t>variable</a:t>
            </a:r>
            <a:r>
              <a:rPr lang="sv-SE" dirty="0" smtClean="0"/>
              <a:t> </a:t>
            </a:r>
            <a:r>
              <a:rPr lang="sv-SE" dirty="0" err="1" smtClean="0"/>
              <a:t>specification</a:t>
            </a:r>
            <a:r>
              <a:rPr lang="sv-SE" dirty="0" smtClean="0"/>
              <a:t> </a:t>
            </a:r>
            <a:r>
              <a:rPr lang="sv-SE" dirty="0" err="1" smtClean="0"/>
              <a:t>without</a:t>
            </a:r>
            <a:r>
              <a:rPr lang="sv-SE" dirty="0" smtClean="0"/>
              <a:t> a representation</a:t>
            </a:r>
            <a:endParaRPr lang="sv-SE" dirty="0"/>
          </a:p>
        </p:txBody>
      </p:sp>
      <p:sp>
        <p:nvSpPr>
          <p:cNvPr id="55" name="Rectangle 54"/>
          <p:cNvSpPr/>
          <p:nvPr/>
        </p:nvSpPr>
        <p:spPr>
          <a:xfrm>
            <a:off x="8308214" y="5250615"/>
            <a:ext cx="3161490" cy="1110878"/>
          </a:xfrm>
          <a:prstGeom prst="rect">
            <a:avLst/>
          </a:prstGeom>
          <a:noFill/>
          <a:ln>
            <a:noFill/>
          </a:ln>
        </p:spPr>
        <p:style>
          <a:lnRef idx="1">
            <a:schemeClr val="accent3"/>
          </a:lnRef>
          <a:fillRef idx="2">
            <a:schemeClr val="accent3"/>
          </a:fillRef>
          <a:effectRef idx="1">
            <a:schemeClr val="accent3"/>
          </a:effectRef>
          <a:fontRef idx="minor">
            <a:schemeClr val="dk1"/>
          </a:fontRef>
        </p:style>
        <p:txBody>
          <a:bodyPr rtlCol="0" anchor="ctr"/>
          <a:lstStyle/>
          <a:p>
            <a:pPr algn="ctr"/>
            <a:r>
              <a:rPr lang="sv-SE" b="1" dirty="0" err="1" smtClean="0"/>
              <a:t>Variable</a:t>
            </a:r>
            <a:endParaRPr lang="sv-SE" b="1" dirty="0" smtClean="0"/>
          </a:p>
          <a:p>
            <a:pPr algn="ctr"/>
            <a:r>
              <a:rPr lang="sv-SE" dirty="0" err="1" smtClean="0"/>
              <a:t>Variable</a:t>
            </a:r>
            <a:r>
              <a:rPr lang="sv-SE" dirty="0" smtClean="0"/>
              <a:t> </a:t>
            </a:r>
            <a:r>
              <a:rPr lang="sv-SE" dirty="0" err="1" smtClean="0"/>
              <a:t>specification</a:t>
            </a:r>
            <a:r>
              <a:rPr lang="sv-SE" dirty="0" smtClean="0"/>
              <a:t> </a:t>
            </a:r>
            <a:r>
              <a:rPr lang="sv-SE" dirty="0" err="1" smtClean="0"/>
              <a:t>within</a:t>
            </a:r>
            <a:r>
              <a:rPr lang="sv-SE" dirty="0" smtClean="0"/>
              <a:t> a </a:t>
            </a:r>
            <a:r>
              <a:rPr lang="sv-SE" dirty="0" err="1" smtClean="0"/>
              <a:t>dataset</a:t>
            </a:r>
            <a:r>
              <a:rPr lang="sv-SE" dirty="0" smtClean="0"/>
              <a:t> </a:t>
            </a:r>
            <a:r>
              <a:rPr lang="sv-SE" dirty="0" err="1" smtClean="0"/>
              <a:t>context</a:t>
            </a:r>
            <a:endParaRPr lang="sv-SE" dirty="0"/>
          </a:p>
        </p:txBody>
      </p:sp>
    </p:spTree>
    <p:extLst>
      <p:ext uri="{BB962C8B-B14F-4D97-AF65-F5344CB8AC3E}">
        <p14:creationId xmlns:p14="http://schemas.microsoft.com/office/powerpoint/2010/main" val="433317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1156004" cy="1325563"/>
          </a:xfrm>
        </p:spPr>
        <p:txBody>
          <a:bodyPr/>
          <a:lstStyle/>
          <a:p>
            <a:r>
              <a:rPr lang="sv-SE" dirty="0" err="1" smtClean="0"/>
              <a:t>Variables</a:t>
            </a:r>
            <a:r>
              <a:rPr lang="sv-SE" dirty="0" smtClean="0"/>
              <a:t> </a:t>
            </a:r>
            <a:r>
              <a:rPr lang="sv-SE" dirty="0" err="1" smtClean="0"/>
              <a:t>with</a:t>
            </a:r>
            <a:r>
              <a:rPr lang="sv-SE" dirty="0" smtClean="0"/>
              <a:t> the same text representation </a:t>
            </a:r>
            <a:r>
              <a:rPr lang="sv-SE" dirty="0" err="1" smtClean="0"/>
              <a:t>type</a:t>
            </a:r>
            <a:endParaRPr lang="sv-SE" dirty="0"/>
          </a:p>
        </p:txBody>
      </p:sp>
      <p:graphicFrame>
        <p:nvGraphicFramePr>
          <p:cNvPr id="5" name="Content Placeholder 3"/>
          <p:cNvGraphicFramePr>
            <a:graphicFrameLocks/>
          </p:cNvGraphicFramePr>
          <p:nvPr>
            <p:extLst>
              <p:ext uri="{D42A27DB-BD31-4B8C-83A1-F6EECF244321}">
                <p14:modId xmlns:p14="http://schemas.microsoft.com/office/powerpoint/2010/main" val="3927818530"/>
              </p:ext>
            </p:extLst>
          </p:nvPr>
        </p:nvGraphicFramePr>
        <p:xfrm>
          <a:off x="6108963" y="3293635"/>
          <a:ext cx="2628900" cy="37084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4106096988"/>
                    </a:ext>
                  </a:extLst>
                </a:gridCol>
              </a:tblGrid>
              <a:tr h="370840">
                <a:tc>
                  <a:txBody>
                    <a:bodyPr/>
                    <a:lstStyle/>
                    <a:p>
                      <a:r>
                        <a:rPr lang="sv-SE" dirty="0" smtClean="0">
                          <a:solidFill>
                            <a:schemeClr val="tx1"/>
                          </a:solidFill>
                        </a:rPr>
                        <a:t>text</a:t>
                      </a:r>
                      <a:r>
                        <a:rPr lang="sv-SE" baseline="0" dirty="0" smtClean="0">
                          <a:solidFill>
                            <a:schemeClr val="tx1"/>
                          </a:solidFill>
                        </a:rPr>
                        <a:t> representation</a:t>
                      </a:r>
                      <a:endParaRPr lang="sv-SE" dirty="0">
                        <a:solidFill>
                          <a:schemeClr val="tx1"/>
                        </a:solidFill>
                      </a:endParaRPr>
                    </a:p>
                  </a:txBody>
                  <a:tcPr>
                    <a:noFill/>
                  </a:tcPr>
                </a:tc>
                <a:extLst>
                  <a:ext uri="{0D108BD9-81ED-4DB2-BD59-A6C34878D82A}">
                    <a16:rowId xmlns:a16="http://schemas.microsoft.com/office/drawing/2014/main" val="4090553834"/>
                  </a:ext>
                </a:extLst>
              </a:tr>
            </a:tbl>
          </a:graphicData>
        </a:graphic>
      </p:graphicFrame>
      <p:graphicFrame>
        <p:nvGraphicFramePr>
          <p:cNvPr id="6" name="Content Placeholder 3"/>
          <p:cNvGraphicFramePr>
            <a:graphicFrameLocks/>
          </p:cNvGraphicFramePr>
          <p:nvPr>
            <p:extLst>
              <p:ext uri="{D42A27DB-BD31-4B8C-83A1-F6EECF244321}">
                <p14:modId xmlns:p14="http://schemas.microsoft.com/office/powerpoint/2010/main" val="1952711126"/>
              </p:ext>
            </p:extLst>
          </p:nvPr>
        </p:nvGraphicFramePr>
        <p:xfrm>
          <a:off x="6108963" y="3664476"/>
          <a:ext cx="3154688" cy="741680"/>
        </p:xfrm>
        <a:graphic>
          <a:graphicData uri="http://schemas.openxmlformats.org/drawingml/2006/table">
            <a:tbl>
              <a:tblPr firstRow="1" bandRow="1">
                <a:tableStyleId>{93296810-A885-4BE3-A3E7-6D5BEEA58F35}</a:tableStyleId>
              </a:tblPr>
              <a:tblGrid>
                <a:gridCol w="1577344">
                  <a:extLst>
                    <a:ext uri="{9D8B030D-6E8A-4147-A177-3AD203B41FA5}">
                      <a16:colId xmlns:a16="http://schemas.microsoft.com/office/drawing/2014/main" val="1847546260"/>
                    </a:ext>
                  </a:extLst>
                </a:gridCol>
                <a:gridCol w="1577344">
                  <a:extLst>
                    <a:ext uri="{9D8B030D-6E8A-4147-A177-3AD203B41FA5}">
                      <a16:colId xmlns:a16="http://schemas.microsoft.com/office/drawing/2014/main" val="4055701957"/>
                    </a:ext>
                  </a:extLst>
                </a:gridCol>
              </a:tblGrid>
              <a:tr h="370840">
                <a:tc>
                  <a:txBody>
                    <a:bodyPr/>
                    <a:lstStyle/>
                    <a:p>
                      <a:r>
                        <a:rPr lang="sv-SE" dirty="0" err="1" smtClean="0"/>
                        <a:t>property</a:t>
                      </a:r>
                      <a:endParaRPr lang="sv-SE" dirty="0"/>
                    </a:p>
                  </a:txBody>
                  <a:tcPr/>
                </a:tc>
                <a:tc>
                  <a:txBody>
                    <a:bodyPr/>
                    <a:lstStyle/>
                    <a:p>
                      <a:r>
                        <a:rPr lang="sv-SE" dirty="0" err="1" smtClean="0"/>
                        <a:t>value</a:t>
                      </a:r>
                      <a:endParaRPr lang="sv-SE" dirty="0"/>
                    </a:p>
                  </a:txBody>
                  <a:tcPr/>
                </a:tc>
                <a:extLst>
                  <a:ext uri="{0D108BD9-81ED-4DB2-BD59-A6C34878D82A}">
                    <a16:rowId xmlns:a16="http://schemas.microsoft.com/office/drawing/2014/main" val="4090553834"/>
                  </a:ext>
                </a:extLst>
              </a:tr>
              <a:tr h="370840">
                <a:tc>
                  <a:txBody>
                    <a:bodyPr/>
                    <a:lstStyle/>
                    <a:p>
                      <a:r>
                        <a:rPr lang="sv-SE" dirty="0" err="1" smtClean="0"/>
                        <a:t>length</a:t>
                      </a:r>
                      <a:endParaRPr lang="sv-SE" dirty="0"/>
                    </a:p>
                  </a:txBody>
                  <a:tcPr/>
                </a:tc>
                <a:tc>
                  <a:txBody>
                    <a:bodyPr/>
                    <a:lstStyle/>
                    <a:p>
                      <a:r>
                        <a:rPr lang="sv-SE" dirty="0" smtClean="0"/>
                        <a:t>50</a:t>
                      </a:r>
                      <a:endParaRPr lang="sv-SE" dirty="0"/>
                    </a:p>
                  </a:txBody>
                  <a:tcPr/>
                </a:tc>
                <a:extLst>
                  <a:ext uri="{0D108BD9-81ED-4DB2-BD59-A6C34878D82A}">
                    <a16:rowId xmlns:a16="http://schemas.microsoft.com/office/drawing/2014/main" val="587203353"/>
                  </a:ext>
                </a:extLst>
              </a:tr>
            </a:tbl>
          </a:graphicData>
        </a:graphic>
      </p:graphicFrame>
      <p:sp>
        <p:nvSpPr>
          <p:cNvPr id="8" name="Rounded Rectangle 7"/>
          <p:cNvSpPr/>
          <p:nvPr/>
        </p:nvSpPr>
        <p:spPr>
          <a:xfrm>
            <a:off x="2344359" y="2055812"/>
            <a:ext cx="2535682" cy="652145"/>
          </a:xfrm>
          <a:prstGeom prst="round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err="1" smtClean="0"/>
              <a:t>name</a:t>
            </a:r>
            <a:r>
              <a:rPr lang="sv-SE" dirty="0"/>
              <a:t/>
            </a:r>
            <a:br>
              <a:rPr lang="sv-SE" dirty="0"/>
            </a:br>
            <a:r>
              <a:rPr lang="sv-SE" dirty="0" smtClean="0"/>
              <a:t>(</a:t>
            </a:r>
            <a:r>
              <a:rPr lang="sv-SE" dirty="0" err="1" smtClean="0"/>
              <a:t>variable</a:t>
            </a:r>
            <a:r>
              <a:rPr lang="sv-SE" dirty="0" smtClean="0"/>
              <a:t>)</a:t>
            </a:r>
            <a:endParaRPr lang="sv-SE" dirty="0"/>
          </a:p>
        </p:txBody>
      </p:sp>
      <p:sp>
        <p:nvSpPr>
          <p:cNvPr id="9" name="Rounded Rectangle 8"/>
          <p:cNvSpPr/>
          <p:nvPr/>
        </p:nvSpPr>
        <p:spPr>
          <a:xfrm>
            <a:off x="2344359" y="3709244"/>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11" name="Straight Arrow Connector 10"/>
          <p:cNvCxnSpPr>
            <a:stCxn id="8" idx="3"/>
            <a:endCxn id="6" idx="1"/>
          </p:cNvCxnSpPr>
          <p:nvPr/>
        </p:nvCxnSpPr>
        <p:spPr>
          <a:xfrm>
            <a:off x="4880041" y="2381885"/>
            <a:ext cx="1228922" cy="1653431"/>
          </a:xfrm>
          <a:prstGeom prst="straightConnector1">
            <a:avLst/>
          </a:prstGeom>
          <a:ln w="76200">
            <a:tailEnd type="triangle"/>
          </a:ln>
        </p:spPr>
        <p:style>
          <a:lnRef idx="3">
            <a:schemeClr val="accent5"/>
          </a:lnRef>
          <a:fillRef idx="0">
            <a:schemeClr val="accent5"/>
          </a:fillRef>
          <a:effectRef idx="2">
            <a:schemeClr val="accent5"/>
          </a:effectRef>
          <a:fontRef idx="minor">
            <a:schemeClr val="tx1"/>
          </a:fontRef>
        </p:style>
      </p:cxnSp>
      <p:cxnSp>
        <p:nvCxnSpPr>
          <p:cNvPr id="16" name="Straight Arrow Connector 15"/>
          <p:cNvCxnSpPr>
            <a:stCxn id="9" idx="3"/>
            <a:endCxn id="6" idx="1"/>
          </p:cNvCxnSpPr>
          <p:nvPr/>
        </p:nvCxnSpPr>
        <p:spPr>
          <a:xfrm flipV="1">
            <a:off x="4880041" y="4035316"/>
            <a:ext cx="1228922" cy="1"/>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
        <p:nvSpPr>
          <p:cNvPr id="29" name="Rounded Rectangle 28"/>
          <p:cNvSpPr/>
          <p:nvPr/>
        </p:nvSpPr>
        <p:spPr>
          <a:xfrm>
            <a:off x="2344359" y="5289439"/>
            <a:ext cx="2535682" cy="652145"/>
          </a:xfrm>
          <a:prstGeom prst="roundRect">
            <a:avLst/>
          </a:prstGeom>
          <a:ln>
            <a:solidFill>
              <a:schemeClr val="accent5"/>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sv-SE" dirty="0" err="1" smtClean="0">
                <a:solidFill>
                  <a:schemeClr val="bg1"/>
                </a:solidFill>
              </a:rPr>
              <a:t>firstname</a:t>
            </a:r>
            <a:r>
              <a:rPr lang="sv-SE" dirty="0">
                <a:solidFill>
                  <a:schemeClr val="bg1"/>
                </a:solidFill>
              </a:rPr>
              <a:t/>
            </a:r>
            <a:br>
              <a:rPr lang="sv-SE" dirty="0">
                <a:solidFill>
                  <a:schemeClr val="bg1"/>
                </a:solidFill>
              </a:rPr>
            </a:br>
            <a:r>
              <a:rPr lang="sv-SE" dirty="0" smtClean="0">
                <a:solidFill>
                  <a:schemeClr val="bg1"/>
                </a:solidFill>
              </a:rPr>
              <a:t>(</a:t>
            </a:r>
            <a:r>
              <a:rPr lang="sv-SE" dirty="0" err="1" smtClean="0">
                <a:solidFill>
                  <a:schemeClr val="bg1"/>
                </a:solidFill>
              </a:rPr>
              <a:t>variable</a:t>
            </a:r>
            <a:r>
              <a:rPr lang="sv-SE" dirty="0" smtClean="0">
                <a:solidFill>
                  <a:schemeClr val="bg1"/>
                </a:solidFill>
              </a:rPr>
              <a:t>)</a:t>
            </a:r>
            <a:endParaRPr lang="sv-SE" dirty="0">
              <a:solidFill>
                <a:schemeClr val="bg1"/>
              </a:solidFill>
            </a:endParaRPr>
          </a:p>
        </p:txBody>
      </p:sp>
      <p:cxnSp>
        <p:nvCxnSpPr>
          <p:cNvPr id="34" name="Straight Arrow Connector 33"/>
          <p:cNvCxnSpPr>
            <a:stCxn id="29" idx="3"/>
            <a:endCxn id="6" idx="1"/>
          </p:cNvCxnSpPr>
          <p:nvPr/>
        </p:nvCxnSpPr>
        <p:spPr>
          <a:xfrm flipV="1">
            <a:off x="4880041" y="4035316"/>
            <a:ext cx="1228922" cy="1580196"/>
          </a:xfrm>
          <a:prstGeom prst="straightConnector1">
            <a:avLst/>
          </a:prstGeom>
          <a:ln w="76200">
            <a:solidFill>
              <a:schemeClr val="accent5"/>
            </a:solidFill>
            <a:tailEnd type="triangle"/>
          </a:ln>
        </p:spPr>
        <p:style>
          <a:lnRef idx="3">
            <a:schemeClr val="accent5"/>
          </a:lnRef>
          <a:fillRef idx="0">
            <a:schemeClr val="accent5"/>
          </a:fillRef>
          <a:effectRef idx="2">
            <a:schemeClr val="accent5"/>
          </a:effectRef>
          <a:fontRef idx="minor">
            <a:schemeClr val="tx1"/>
          </a:fontRef>
        </p:style>
      </p:cxnSp>
    </p:spTree>
    <p:extLst>
      <p:ext uri="{BB962C8B-B14F-4D97-AF65-F5344CB8AC3E}">
        <p14:creationId xmlns:p14="http://schemas.microsoft.com/office/powerpoint/2010/main" val="4745974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1086</Words>
  <Application>Microsoft Office PowerPoint</Application>
  <PresentationFormat>Widescreen</PresentationFormat>
  <Paragraphs>272</Paragraphs>
  <Slides>13</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Variables and variable cascade</vt:lpstr>
      <vt:lpstr>What is a variable?</vt:lpstr>
      <vt:lpstr>What is a variable?</vt:lpstr>
      <vt:lpstr>Variable representation types</vt:lpstr>
      <vt:lpstr>Code lists</vt:lpstr>
      <vt:lpstr>PowerPoint Presentation</vt:lpstr>
      <vt:lpstr>Variables re-using sets of codes</vt:lpstr>
      <vt:lpstr>Documenting comparabilities among variables</vt:lpstr>
      <vt:lpstr>Variables with the same text representation type</vt:lpstr>
      <vt:lpstr>Documenting comparabilities among variables</vt:lpstr>
      <vt:lpstr>Variables with different unit of measure</vt:lpstr>
      <vt:lpstr>Documenting comparabilities among variables</vt:lpstr>
      <vt:lpstr>Benefits of the variable cascade structure</vt:lpstr>
    </vt:vector>
  </TitlesOfParts>
  <Company>University of Gothenburg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Variables</dc:title>
  <dc:creator>Olof Olsson</dc:creator>
  <cp:lastModifiedBy>Olof Olsson</cp:lastModifiedBy>
  <cp:revision>24</cp:revision>
  <dcterms:created xsi:type="dcterms:W3CDTF">2018-09-25T09:45:33Z</dcterms:created>
  <dcterms:modified xsi:type="dcterms:W3CDTF">2018-09-25T14:35:15Z</dcterms:modified>
</cp:coreProperties>
</file>