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5" r:id="rId3"/>
    <p:sldId id="257" r:id="rId4"/>
    <p:sldId id="258" r:id="rId5"/>
    <p:sldId id="260" r:id="rId6"/>
    <p:sldId id="274" r:id="rId7"/>
    <p:sldId id="259" r:id="rId8"/>
    <p:sldId id="262" r:id="rId9"/>
    <p:sldId id="263" r:id="rId10"/>
    <p:sldId id="266" r:id="rId11"/>
    <p:sldId id="272" r:id="rId12"/>
    <p:sldId id="267" r:id="rId13"/>
    <p:sldId id="268" r:id="rId14"/>
    <p:sldId id="273" r:id="rId15"/>
    <p:sldId id="269" r:id="rId16"/>
    <p:sldId id="270" r:id="rId17"/>
    <p:sldId id="271"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60" autoAdjust="0"/>
    <p:restoredTop sz="70627" autoAdjust="0"/>
  </p:normalViewPr>
  <p:slideViewPr>
    <p:cSldViewPr snapToGrid="0">
      <p:cViewPr varScale="1">
        <p:scale>
          <a:sx n="72" d="100"/>
          <a:sy n="72" d="100"/>
        </p:scale>
        <p:origin x="3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2018-09-26</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p>
          <a:p>
            <a:r>
              <a:rPr lang="en-GB" sz="1200" b="0" kern="1200" dirty="0" smtClean="0">
                <a:solidFill>
                  <a:schemeClr val="tx1"/>
                </a:solidFill>
                <a:effectLst/>
                <a:latin typeface="+mn-lt"/>
                <a:ea typeface="+mn-ea"/>
                <a:cs typeface="+mn-cs"/>
              </a:rPr>
              <a:t>We</a:t>
            </a:r>
            <a:r>
              <a:rPr lang="en-GB" sz="1200" b="0" kern="1200" baseline="0" dirty="0" smtClean="0">
                <a:solidFill>
                  <a:schemeClr val="tx1"/>
                </a:solidFill>
                <a:effectLst/>
                <a:latin typeface="+mn-lt"/>
                <a:ea typeface="+mn-ea"/>
                <a:cs typeface="+mn-cs"/>
              </a:rPr>
              <a:t> will start to look a </a:t>
            </a:r>
            <a:r>
              <a:rPr lang="en-GB" sz="1200" b="0" kern="1200" baseline="0" dirty="0" err="1" smtClean="0">
                <a:solidFill>
                  <a:schemeClr val="tx1"/>
                </a:solidFill>
                <a:effectLst/>
                <a:latin typeface="+mn-lt"/>
                <a:ea typeface="+mn-ea"/>
                <a:cs typeface="+mn-cs"/>
              </a:rPr>
              <a:t>a</a:t>
            </a:r>
            <a:r>
              <a:rPr lang="en-GB" sz="1200" b="0" kern="1200" baseline="0" dirty="0" smtClean="0">
                <a:solidFill>
                  <a:schemeClr val="tx1"/>
                </a:solidFill>
                <a:effectLst/>
                <a:latin typeface="+mn-lt"/>
                <a:ea typeface="+mn-ea"/>
                <a:cs typeface="+mn-cs"/>
              </a:rPr>
              <a:t> small example dataset in excel</a:t>
            </a:r>
            <a:endParaRPr lang="sv-SE"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2378566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datasets</a:t>
            </a:r>
            <a:r>
              <a:rPr lang="sv-SE" baseline="0" dirty="0" smtClean="0"/>
              <a:t> </a:t>
            </a:r>
            <a:r>
              <a:rPr lang="sv-SE" baseline="0" dirty="0" err="1" smtClean="0"/>
              <a:t>have</a:t>
            </a:r>
            <a:r>
              <a:rPr lang="sv-SE" baseline="0" dirty="0" smtClean="0"/>
              <a:t> a text </a:t>
            </a:r>
            <a:r>
              <a:rPr lang="sv-SE" baseline="0" dirty="0" err="1" smtClean="0"/>
              <a:t>variable</a:t>
            </a:r>
            <a:r>
              <a:rPr lang="sv-SE" baseline="0" dirty="0" smtClean="0"/>
              <a:t> for </a:t>
            </a:r>
            <a:r>
              <a:rPr lang="sv-SE" baseline="0" dirty="0" err="1" smtClean="0"/>
              <a:t>name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11</a:t>
            </a:fld>
            <a:endParaRPr lang="sv-SE"/>
          </a:p>
        </p:txBody>
      </p:sp>
    </p:spTree>
    <p:extLst>
      <p:ext uri="{BB962C8B-B14F-4D97-AF65-F5344CB8AC3E}">
        <p14:creationId xmlns:p14="http://schemas.microsoft.com/office/powerpoint/2010/main" val="3002122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dirty="0" smtClean="0"/>
              <a:t> </a:t>
            </a:r>
            <a:r>
              <a:rPr lang="sv-SE" dirty="0" err="1" smtClean="0"/>
              <a:t>variables</a:t>
            </a:r>
            <a:r>
              <a:rPr lang="sv-SE" dirty="0" smtClean="0"/>
              <a:t> for </a:t>
            </a:r>
            <a:r>
              <a:rPr lang="sv-SE" dirty="0" err="1" smtClean="0"/>
              <a:t>name</a:t>
            </a:r>
            <a:r>
              <a:rPr lang="sv-SE" dirty="0" smtClean="0"/>
              <a:t> </a:t>
            </a:r>
            <a:r>
              <a:rPr lang="sv-SE" dirty="0" err="1" smtClean="0"/>
              <a:t>have</a:t>
            </a:r>
            <a:r>
              <a:rPr lang="sv-SE" dirty="0" smtClean="0"/>
              <a:t> the same text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12</a:t>
            </a:fld>
            <a:endParaRPr lang="sv-SE"/>
          </a:p>
        </p:txBody>
      </p:sp>
    </p:spTree>
    <p:extLst>
      <p:ext uri="{BB962C8B-B14F-4D97-AF65-F5344CB8AC3E}">
        <p14:creationId xmlns:p14="http://schemas.microsoft.com/office/powerpoint/2010/main" val="4246126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All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share</a:t>
            </a:r>
            <a:r>
              <a:rPr lang="sv-SE" baseline="0" dirty="0" smtClean="0"/>
              <a:t> the same text representation and is </a:t>
            </a:r>
            <a:r>
              <a:rPr lang="sv-SE" baseline="0" dirty="0" err="1" smtClean="0"/>
              <a:t>linked</a:t>
            </a:r>
            <a:r>
              <a:rPr lang="sv-SE" baseline="0" dirty="0" smtClean="0"/>
              <a:t> to the same </a:t>
            </a:r>
            <a:r>
              <a:rPr lang="sv-SE" baseline="0" dirty="0" err="1" smtClean="0"/>
              <a:t>represented</a:t>
            </a:r>
            <a:r>
              <a:rPr lang="sv-SE" baseline="0" dirty="0" smtClean="0"/>
              <a:t> </a:t>
            </a:r>
            <a:r>
              <a:rPr lang="sv-SE" baseline="0" dirty="0" err="1" smtClean="0"/>
              <a:t>variable</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2051435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a:t>
            </a:r>
            <a:r>
              <a:rPr lang="sv-SE" baseline="0" dirty="0" smtClean="0"/>
              <a:t> </a:t>
            </a:r>
            <a:r>
              <a:rPr lang="sv-SE" baseline="0" dirty="0" err="1" smtClean="0"/>
              <a:t>height</a:t>
            </a:r>
            <a:r>
              <a:rPr lang="sv-SE" baseline="0" dirty="0" smtClean="0"/>
              <a:t> is </a:t>
            </a:r>
            <a:r>
              <a:rPr lang="sv-SE" baseline="0" dirty="0" err="1" smtClean="0"/>
              <a:t>meassured</a:t>
            </a:r>
            <a:r>
              <a:rPr lang="sv-SE" baseline="0" dirty="0" smtClean="0"/>
              <a:t> in all </a:t>
            </a:r>
            <a:r>
              <a:rPr lang="sv-SE" baseline="0" dirty="0" err="1" smtClean="0"/>
              <a:t>three</a:t>
            </a:r>
            <a:r>
              <a:rPr lang="sv-SE" baseline="0" dirty="0" smtClean="0"/>
              <a:t> </a:t>
            </a:r>
            <a:r>
              <a:rPr lang="sv-SE" baseline="0" dirty="0" err="1" smtClean="0"/>
              <a:t>datasets</a:t>
            </a:r>
            <a:r>
              <a:rPr lang="sv-SE" baseline="0" dirty="0" smtClean="0"/>
              <a:t> </a:t>
            </a:r>
            <a:r>
              <a:rPr lang="sv-SE" baseline="0" dirty="0" err="1" smtClean="0"/>
              <a:t>but</a:t>
            </a:r>
            <a:r>
              <a:rPr lang="sv-SE" baseline="0" dirty="0" smtClean="0"/>
              <a:t> in different </a:t>
            </a:r>
            <a:r>
              <a:rPr lang="sv-SE" baseline="0" dirty="0" err="1" smtClean="0"/>
              <a:t>units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14</a:t>
            </a:fld>
            <a:endParaRPr lang="sv-SE"/>
          </a:p>
        </p:txBody>
      </p:sp>
    </p:spTree>
    <p:extLst>
      <p:ext uri="{BB962C8B-B14F-4D97-AF65-F5344CB8AC3E}">
        <p14:creationId xmlns:p14="http://schemas.microsoft.com/office/powerpoint/2010/main" val="3999513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variable</a:t>
            </a:r>
            <a:r>
              <a:rPr lang="sv-SE" baseline="0" dirty="0" smtClean="0"/>
              <a:t> </a:t>
            </a:r>
            <a:r>
              <a:rPr lang="sv-SE" baseline="0" dirty="0" err="1" smtClean="0"/>
              <a:t>have</a:t>
            </a:r>
            <a:r>
              <a:rPr lang="sv-SE" baseline="0" dirty="0" smtClean="0"/>
              <a:t> the </a:t>
            </a:r>
            <a:r>
              <a:rPr lang="sv-SE" baseline="0" dirty="0" err="1" smtClean="0"/>
              <a:t>measurement</a:t>
            </a:r>
            <a:r>
              <a:rPr lang="sv-SE" baseline="0" dirty="0" smtClean="0"/>
              <a:t> in centimeter</a:t>
            </a:r>
          </a:p>
          <a:p>
            <a:endParaRPr lang="sv-SE" baseline="0" dirty="0" smtClean="0"/>
          </a:p>
          <a:p>
            <a:r>
              <a:rPr lang="sv-SE" baseline="0" dirty="0" smtClean="0"/>
              <a:t>In the </a:t>
            </a:r>
            <a:r>
              <a:rPr lang="sv-SE" baseline="0" dirty="0" smtClean="0"/>
              <a:t>second </a:t>
            </a:r>
            <a:r>
              <a:rPr lang="sv-SE" baseline="0" dirty="0" smtClean="0"/>
              <a:t>and </a:t>
            </a:r>
            <a:r>
              <a:rPr lang="sv-SE" baseline="0" dirty="0" err="1" smtClean="0"/>
              <a:t>third</a:t>
            </a:r>
            <a:r>
              <a:rPr lang="sv-SE" baseline="0" dirty="0" smtClean="0"/>
              <a:t> </a:t>
            </a:r>
            <a:r>
              <a:rPr lang="sv-SE" baseline="0" dirty="0" err="1" smtClean="0"/>
              <a:t>dataset</a:t>
            </a:r>
            <a:r>
              <a:rPr lang="sv-SE" baseline="0" dirty="0" smtClean="0"/>
              <a:t> the </a:t>
            </a:r>
            <a:r>
              <a:rPr lang="sv-SE" baseline="0" dirty="0" err="1" smtClean="0"/>
              <a:t>measurement</a:t>
            </a:r>
            <a:r>
              <a:rPr lang="sv-SE" baseline="0" dirty="0" smtClean="0"/>
              <a:t> </a:t>
            </a:r>
            <a:r>
              <a:rPr lang="sv-SE" baseline="0" dirty="0" err="1" smtClean="0"/>
              <a:t>was</a:t>
            </a:r>
            <a:r>
              <a:rPr lang="sv-SE" baseline="0" dirty="0" smtClean="0"/>
              <a:t> </a:t>
            </a:r>
            <a:r>
              <a:rPr lang="sv-SE" baseline="0" dirty="0" err="1" smtClean="0"/>
              <a:t>changes</a:t>
            </a:r>
            <a:r>
              <a:rPr lang="sv-SE" baseline="0" dirty="0" smtClean="0"/>
              <a:t> to </a:t>
            </a:r>
            <a:r>
              <a:rPr lang="sv-SE" baseline="0" dirty="0" err="1" smtClean="0"/>
              <a:t>inches</a:t>
            </a:r>
            <a:r>
              <a:rPr lang="sv-SE" baseline="0" dirty="0" smtClean="0"/>
              <a:t> and </a:t>
            </a:r>
            <a:r>
              <a:rPr lang="sv-SE" baseline="0" dirty="0" err="1" smtClean="0"/>
              <a:t>share</a:t>
            </a:r>
            <a:r>
              <a:rPr lang="sv-SE" baseline="0" dirty="0" smtClean="0"/>
              <a:t> the same </a:t>
            </a:r>
            <a:r>
              <a:rPr lang="sv-SE" baseline="0" dirty="0" err="1" smtClean="0"/>
              <a:t>numeric</a:t>
            </a:r>
            <a:r>
              <a:rPr lang="sv-SE" baseline="0" dirty="0" smtClean="0"/>
              <a:t> representation</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15</a:t>
            </a:fld>
            <a:endParaRPr lang="sv-SE"/>
          </a:p>
        </p:txBody>
      </p:sp>
    </p:spTree>
    <p:extLst>
      <p:ext uri="{BB962C8B-B14F-4D97-AF65-F5344CB8AC3E}">
        <p14:creationId xmlns:p14="http://schemas.microsoft.com/office/powerpoint/2010/main" val="4227508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On the </a:t>
            </a:r>
            <a:r>
              <a:rPr lang="sv-SE" dirty="0" err="1" smtClean="0"/>
              <a:t>represented</a:t>
            </a:r>
            <a:r>
              <a:rPr lang="sv-SE" dirty="0" smtClean="0"/>
              <a:t> </a:t>
            </a:r>
            <a:r>
              <a:rPr lang="sv-SE" dirty="0" err="1" smtClean="0"/>
              <a:t>variable</a:t>
            </a:r>
            <a:r>
              <a:rPr lang="sv-SE" dirty="0" smtClean="0"/>
              <a:t> </a:t>
            </a:r>
            <a:r>
              <a:rPr lang="sv-SE" dirty="0" err="1" smtClean="0"/>
              <a:t>layer</a:t>
            </a:r>
            <a:r>
              <a:rPr lang="sv-SE" dirty="0" smtClean="0"/>
              <a:t> </a:t>
            </a:r>
            <a:r>
              <a:rPr lang="sv-SE" dirty="0" err="1" smtClean="0"/>
              <a:t>there</a:t>
            </a:r>
            <a:r>
              <a:rPr lang="sv-SE" baseline="0" dirty="0" smtClean="0"/>
              <a:t> is </a:t>
            </a:r>
            <a:r>
              <a:rPr lang="sv-SE" baseline="0" dirty="0" err="1" smtClean="0"/>
              <a:t>two</a:t>
            </a:r>
            <a:r>
              <a:rPr lang="sv-SE" baseline="0" dirty="0" smtClean="0"/>
              <a:t> different </a:t>
            </a:r>
            <a:r>
              <a:rPr lang="sv-SE" baseline="0" dirty="0" err="1" smtClean="0"/>
              <a:t>measures</a:t>
            </a:r>
            <a:r>
              <a:rPr lang="sv-SE" baseline="0" dirty="0" smtClean="0"/>
              <a:t> so </a:t>
            </a:r>
            <a:r>
              <a:rPr lang="sv-SE" baseline="0" dirty="0" err="1" smtClean="0"/>
              <a:t>two</a:t>
            </a:r>
            <a:r>
              <a:rPr lang="sv-SE" baseline="0" dirty="0" smtClean="0"/>
              <a:t> </a:t>
            </a:r>
            <a:r>
              <a:rPr lang="sv-SE" baseline="0" dirty="0" err="1" smtClean="0"/>
              <a:t>represented</a:t>
            </a:r>
            <a:r>
              <a:rPr lang="sv-SE" baseline="0" dirty="0" smtClean="0"/>
              <a:t> </a:t>
            </a:r>
            <a:r>
              <a:rPr lang="sv-SE" baseline="0" dirty="0" err="1" smtClean="0"/>
              <a:t>variables</a:t>
            </a:r>
            <a:r>
              <a:rPr lang="sv-SE" baseline="0" dirty="0" smtClean="0"/>
              <a:t> is </a:t>
            </a:r>
            <a:r>
              <a:rPr lang="sv-SE" baseline="0" dirty="0" err="1" smtClean="0"/>
              <a:t>needed</a:t>
            </a:r>
            <a:endParaRPr lang="sv-SE" dirty="0" smtClean="0"/>
          </a:p>
          <a:p>
            <a:r>
              <a:rPr lang="sv-SE" dirty="0" smtClean="0"/>
              <a:t>The </a:t>
            </a:r>
            <a:r>
              <a:rPr lang="sv-SE" dirty="0" err="1" smtClean="0"/>
              <a:t>three</a:t>
            </a:r>
            <a:r>
              <a:rPr lang="sv-SE" baseline="0" dirty="0" smtClean="0"/>
              <a:t> </a:t>
            </a:r>
            <a:r>
              <a:rPr lang="sv-SE" baseline="0" dirty="0" err="1" smtClean="0"/>
              <a:t>variables</a:t>
            </a:r>
            <a:r>
              <a:rPr lang="sv-SE" baseline="0" dirty="0" smtClean="0"/>
              <a:t> </a:t>
            </a:r>
            <a:r>
              <a:rPr lang="sv-SE" baseline="0" dirty="0" err="1" smtClean="0"/>
              <a:t>have</a:t>
            </a:r>
            <a:r>
              <a:rPr lang="sv-SE" baseline="0" dirty="0" smtClean="0"/>
              <a:t> the same </a:t>
            </a:r>
            <a:r>
              <a:rPr lang="sv-SE" baseline="0" dirty="0" err="1" smtClean="0"/>
              <a:t>conceptual</a:t>
            </a:r>
            <a:r>
              <a:rPr lang="sv-SE" baseline="0" dirty="0" smtClean="0"/>
              <a:t> </a:t>
            </a:r>
            <a:r>
              <a:rPr lang="sv-SE" baseline="0" dirty="0" err="1" smtClean="0"/>
              <a:t>variable</a:t>
            </a:r>
            <a:r>
              <a:rPr lang="sv-SE" baseline="0" dirty="0" smtClean="0"/>
              <a:t> for </a:t>
            </a:r>
            <a:r>
              <a:rPr lang="sv-SE" baseline="0" dirty="0" err="1" smtClean="0"/>
              <a:t>height</a:t>
            </a:r>
            <a:endParaRPr lang="sv-SE" baseline="0" dirty="0" smtClean="0"/>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16</a:t>
            </a:fld>
            <a:endParaRPr lang="sv-SE"/>
          </a:p>
        </p:txBody>
      </p:sp>
    </p:spTree>
    <p:extLst>
      <p:ext uri="{BB962C8B-B14F-4D97-AF65-F5344CB8AC3E}">
        <p14:creationId xmlns:p14="http://schemas.microsoft.com/office/powerpoint/2010/main" val="36997502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a:t>
            </a:r>
          </a:p>
          <a:p>
            <a:r>
              <a:rPr lang="en-GB" sz="1200" kern="1200" dirty="0" smtClean="0">
                <a:solidFill>
                  <a:schemeClr val="tx1"/>
                </a:solidFill>
                <a:effectLst/>
                <a:latin typeface="+mn-lt"/>
                <a:ea typeface="+mn-ea"/>
                <a:cs typeface="+mn-cs"/>
              </a:rPr>
              <a:t>it depends on how you want to display the datasets.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a:t>
            </a:r>
          </a:p>
          <a:p>
            <a:r>
              <a:rPr lang="en-GB" sz="1200" kern="1200" dirty="0" smtClean="0">
                <a:solidFill>
                  <a:schemeClr val="tx1"/>
                </a:solidFill>
                <a:effectLst/>
                <a:latin typeface="+mn-lt"/>
                <a:ea typeface="+mn-ea"/>
                <a:cs typeface="+mn-cs"/>
              </a:rPr>
              <a:t>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17</a:t>
            </a:fld>
            <a:endParaRPr lang="sv-SE"/>
          </a:p>
        </p:txBody>
      </p:sp>
    </p:spTree>
    <p:extLst>
      <p:ext uri="{BB962C8B-B14F-4D97-AF65-F5344CB8AC3E}">
        <p14:creationId xmlns:p14="http://schemas.microsoft.com/office/powerpoint/2010/main" val="34890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200" kern="1200" dirty="0" smtClean="0">
                <a:solidFill>
                  <a:schemeClr val="tx1"/>
                </a:solidFill>
                <a:effectLst/>
                <a:latin typeface="+mn-lt"/>
                <a:ea typeface="+mn-ea"/>
                <a:cs typeface="+mn-cs"/>
              </a:rPr>
              <a:t>The data</a:t>
            </a:r>
            <a:r>
              <a:rPr lang="sv-SE" sz="1200" kern="1200" baseline="0" dirty="0" smtClean="0">
                <a:solidFill>
                  <a:schemeClr val="tx1"/>
                </a:solidFill>
                <a:effectLst/>
                <a:latin typeface="+mn-lt"/>
                <a:ea typeface="+mn-ea"/>
                <a:cs typeface="+mn-cs"/>
              </a:rPr>
              <a:t> is </a:t>
            </a:r>
            <a:r>
              <a:rPr lang="sv-SE" sz="1200" kern="1200" baseline="0" dirty="0" err="1" smtClean="0">
                <a:solidFill>
                  <a:schemeClr val="tx1"/>
                </a:solidFill>
                <a:effectLst/>
                <a:latin typeface="+mn-lt"/>
                <a:ea typeface="+mn-ea"/>
                <a:cs typeface="+mn-cs"/>
              </a:rPr>
              <a:t>divied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into</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columns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where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each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represent</a:t>
            </a:r>
            <a:r>
              <a:rPr lang="sv-SE" sz="1200" kern="1200" baseline="0" dirty="0" smtClean="0">
                <a:solidFill>
                  <a:schemeClr val="tx1"/>
                </a:solidFill>
                <a:effectLst/>
                <a:latin typeface="+mn-lt"/>
                <a:ea typeface="+mn-ea"/>
                <a:cs typeface="+mn-cs"/>
              </a:rPr>
              <a:t> a </a:t>
            </a:r>
            <a:r>
              <a:rPr lang="sv-SE" sz="1200" kern="1200" baseline="0" dirty="0" err="1" smtClean="0">
                <a:solidFill>
                  <a:schemeClr val="tx1"/>
                </a:solidFill>
                <a:effectLst/>
                <a:latin typeface="+mn-lt"/>
                <a:ea typeface="+mn-ea"/>
                <a:cs typeface="+mn-cs"/>
              </a:rPr>
              <a:t>recorded</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value</a:t>
            </a:r>
            <a:r>
              <a:rPr lang="sv-SE" sz="1200" kern="1200" baseline="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endParaRPr lang="en-GB"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t>
            </a:r>
            <a:r>
              <a:rPr lang="en-GB" sz="1200" kern="1200" dirty="0" smtClean="0">
                <a:solidFill>
                  <a:schemeClr val="tx1"/>
                </a:solidFill>
                <a:effectLst/>
                <a:latin typeface="+mn-lt"/>
                <a:ea typeface="+mn-ea"/>
                <a:cs typeface="+mn-cs"/>
              </a:rPr>
              <a:t>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r>
              <a:rPr lang="en-GB" sz="1200" kern="120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3</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A </a:t>
            </a:r>
            <a:r>
              <a:rPr lang="sv-SE" dirty="0" err="1" smtClean="0"/>
              <a:t>example</a:t>
            </a:r>
            <a:r>
              <a:rPr lang="sv-SE" dirty="0" smtClean="0"/>
              <a:t> </a:t>
            </a:r>
            <a:r>
              <a:rPr lang="sv-SE" dirty="0" err="1" smtClean="0"/>
              <a:t>of</a:t>
            </a:r>
            <a:r>
              <a:rPr lang="sv-SE" dirty="0" smtClean="0"/>
              <a:t> a </a:t>
            </a:r>
            <a:r>
              <a:rPr lang="sv-SE" dirty="0" err="1" smtClean="0"/>
              <a:t>variable</a:t>
            </a:r>
            <a:r>
              <a:rPr lang="sv-SE" dirty="0" smtClean="0"/>
              <a:t> i</a:t>
            </a:r>
            <a:r>
              <a:rPr lang="sv-SE" baseline="0" dirty="0" smtClean="0"/>
              <a:t>s </a:t>
            </a:r>
            <a:r>
              <a:rPr lang="sv-SE" baseline="0" dirty="0" err="1" smtClean="0"/>
              <a:t>e.g</a:t>
            </a:r>
            <a:r>
              <a:rPr lang="sv-SE" baseline="0" dirty="0" smtClean="0"/>
              <a:t>. ”</a:t>
            </a:r>
            <a:r>
              <a:rPr lang="sv-SE" baseline="0" dirty="0" err="1" smtClean="0"/>
              <a:t>height</a:t>
            </a:r>
            <a:r>
              <a:rPr lang="sv-SE" baseline="0" dirty="0" smtClean="0"/>
              <a:t>” </a:t>
            </a:r>
            <a:r>
              <a:rPr lang="sv-SE" baseline="0" dirty="0" err="1" smtClean="0"/>
              <a:t>where</a:t>
            </a:r>
            <a:r>
              <a:rPr lang="sv-SE" baseline="0" dirty="0" smtClean="0"/>
              <a:t> </a:t>
            </a:r>
            <a:r>
              <a:rPr lang="sv-SE" baseline="0" dirty="0" err="1" smtClean="0"/>
              <a:t>each</a:t>
            </a:r>
            <a:r>
              <a:rPr lang="sv-SE" baseline="0" dirty="0" smtClean="0"/>
              <a:t> persons </a:t>
            </a:r>
            <a:r>
              <a:rPr lang="sv-SE" baseline="0" dirty="0" err="1" smtClean="0"/>
              <a:t>height</a:t>
            </a:r>
            <a:r>
              <a:rPr lang="sv-SE" baseline="0" dirty="0" smtClean="0"/>
              <a:t> is </a:t>
            </a:r>
            <a:r>
              <a:rPr lang="sv-SE" baseline="0" dirty="0" err="1" smtClean="0"/>
              <a:t>recorded</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4</a:t>
            </a:fld>
            <a:endParaRPr lang="sv-SE"/>
          </a:p>
        </p:txBody>
      </p:sp>
    </p:spTree>
    <p:extLst>
      <p:ext uri="{BB962C8B-B14F-4D97-AF65-F5344CB8AC3E}">
        <p14:creationId xmlns:p14="http://schemas.microsoft.com/office/powerpoint/2010/main" val="286708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variables</a:t>
            </a:r>
            <a:r>
              <a:rPr lang="sv-SE" dirty="0" smtClean="0"/>
              <a:t> </a:t>
            </a:r>
            <a:r>
              <a:rPr lang="sv-SE" dirty="0" err="1" smtClean="0"/>
              <a:t>have</a:t>
            </a:r>
            <a:r>
              <a:rPr lang="sv-SE" dirty="0" smtClean="0"/>
              <a:t> t</a:t>
            </a:r>
            <a:r>
              <a:rPr lang="en-GB" sz="1200" kern="1200" dirty="0" err="1" smtClean="0">
                <a:solidFill>
                  <a:schemeClr val="tx1"/>
                </a:solidFill>
                <a:effectLst/>
                <a:latin typeface="+mn-lt"/>
                <a:ea typeface="+mn-ea"/>
                <a:cs typeface="+mn-cs"/>
              </a:rPr>
              <a:t>hree</a:t>
            </a:r>
            <a:r>
              <a:rPr lang="en-GB" sz="1200" kern="1200" dirty="0" smtClean="0">
                <a:solidFill>
                  <a:schemeClr val="tx1"/>
                </a:solidFill>
                <a:effectLst/>
                <a:latin typeface="+mn-lt"/>
                <a:ea typeface="+mn-ea"/>
                <a:cs typeface="+mn-cs"/>
              </a:rPr>
              <a:t> obviously different types- text, numbers, dates and codes.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are several more</a:t>
            </a:r>
            <a:r>
              <a:rPr lang="en-GB" sz="1200" kern="1200" baseline="0" dirty="0" smtClean="0">
                <a:solidFill>
                  <a:schemeClr val="tx1"/>
                </a:solidFill>
                <a:effectLst/>
                <a:latin typeface="+mn-lt"/>
                <a:ea typeface="+mn-ea"/>
                <a:cs typeface="+mn-cs"/>
              </a:rPr>
              <a:t> types, but in the following examples of a variable cascade we will use</a:t>
            </a:r>
            <a:r>
              <a:rPr lang="en-GB" sz="1200" b="1" kern="1200" baseline="0" dirty="0" smtClean="0">
                <a:solidFill>
                  <a:schemeClr val="tx1"/>
                </a:solidFill>
                <a:effectLst/>
                <a:latin typeface="+mn-lt"/>
                <a:ea typeface="+mn-ea"/>
                <a:cs typeface="+mn-cs"/>
              </a:rPr>
              <a:t> code</a:t>
            </a:r>
            <a:r>
              <a:rPr lang="en-GB" sz="1200" kern="1200" baseline="0" dirty="0" smtClean="0">
                <a:solidFill>
                  <a:schemeClr val="tx1"/>
                </a:solidFill>
                <a:effectLst/>
                <a:latin typeface="+mn-lt"/>
                <a:ea typeface="+mn-ea"/>
                <a:cs typeface="+mn-cs"/>
              </a:rPr>
              <a:t>, </a:t>
            </a:r>
            <a:r>
              <a:rPr lang="en-GB" sz="1200" b="1" kern="1200" baseline="0" dirty="0" smtClean="0">
                <a:solidFill>
                  <a:schemeClr val="tx1"/>
                </a:solidFill>
                <a:effectLst/>
                <a:latin typeface="+mn-lt"/>
                <a:ea typeface="+mn-ea"/>
                <a:cs typeface="+mn-cs"/>
              </a:rPr>
              <a:t>text</a:t>
            </a:r>
            <a:r>
              <a:rPr lang="en-GB" sz="1200" kern="1200" baseline="0" dirty="0" smtClean="0">
                <a:solidFill>
                  <a:schemeClr val="tx1"/>
                </a:solidFill>
                <a:effectLst/>
                <a:latin typeface="+mn-lt"/>
                <a:ea typeface="+mn-ea"/>
                <a:cs typeface="+mn-cs"/>
              </a:rPr>
              <a:t> and </a:t>
            </a:r>
            <a:r>
              <a:rPr lang="en-GB" sz="1200" b="1" kern="1200" baseline="0" dirty="0" err="1" smtClean="0">
                <a:solidFill>
                  <a:schemeClr val="tx1"/>
                </a:solidFill>
                <a:effectLst/>
                <a:latin typeface="+mn-lt"/>
                <a:ea typeface="+mn-ea"/>
                <a:cs typeface="+mn-cs"/>
              </a:rPr>
              <a:t>numreric</a:t>
            </a:r>
            <a:endParaRPr lang="sv-SE" sz="1200" b="1"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5</a:t>
            </a:fld>
            <a:endParaRPr lang="sv-SE"/>
          </a:p>
        </p:txBody>
      </p:sp>
    </p:spTree>
    <p:extLst>
      <p:ext uri="{BB962C8B-B14F-4D97-AF65-F5344CB8AC3E}">
        <p14:creationId xmlns:p14="http://schemas.microsoft.com/office/powerpoint/2010/main" val="2520757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Maritalstatus</a:t>
            </a:r>
            <a:r>
              <a:rPr lang="sv-SE" dirty="0" smtClean="0"/>
              <a:t> </a:t>
            </a:r>
            <a:r>
              <a:rPr lang="sv-SE" dirty="0" err="1" smtClean="0"/>
              <a:t>have</a:t>
            </a:r>
            <a:r>
              <a:rPr lang="sv-SE" dirty="0" smtClean="0"/>
              <a:t> a </a:t>
            </a:r>
            <a:r>
              <a:rPr lang="sv-SE" dirty="0" err="1" smtClean="0"/>
              <a:t>coded</a:t>
            </a:r>
            <a:r>
              <a:rPr lang="sv-SE" dirty="0" smtClean="0"/>
              <a:t> representation</a:t>
            </a: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6</a:t>
            </a:fld>
            <a:endParaRPr lang="sv-SE"/>
          </a:p>
        </p:txBody>
      </p:sp>
    </p:spTree>
    <p:extLst>
      <p:ext uri="{BB962C8B-B14F-4D97-AF65-F5344CB8AC3E}">
        <p14:creationId xmlns:p14="http://schemas.microsoft.com/office/powerpoint/2010/main" val="516247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maritalstatus</a:t>
            </a:r>
            <a:r>
              <a:rPr lang="sv-SE" dirty="0" smtClean="0"/>
              <a:t> </a:t>
            </a:r>
            <a:r>
              <a:rPr lang="en-GB" sz="1200" kern="1200" dirty="0" smtClean="0">
                <a:solidFill>
                  <a:schemeClr val="tx1"/>
                </a:solidFill>
                <a:effectLst/>
                <a:latin typeface="+mn-lt"/>
                <a:ea typeface="+mn-ea"/>
                <a:cs typeface="+mn-cs"/>
              </a:rPr>
              <a:t>point to a code list with the enumerated value.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a:t>
            </a:r>
            <a:r>
              <a:rPr lang="en-GB" sz="1200"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variable have a code list:</a:t>
            </a:r>
            <a:r>
              <a:rPr lang="en-GB"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 = Single</a:t>
            </a:r>
          </a:p>
          <a:p>
            <a:r>
              <a:rPr lang="en-GB" sz="1200" kern="1200" dirty="0" smtClean="0">
                <a:solidFill>
                  <a:schemeClr val="tx1"/>
                </a:solidFill>
                <a:effectLst/>
                <a:latin typeface="+mn-lt"/>
                <a:ea typeface="+mn-ea"/>
                <a:cs typeface="+mn-cs"/>
              </a:rPr>
              <a:t>M = Married</a:t>
            </a:r>
          </a:p>
        </p:txBody>
      </p:sp>
      <p:sp>
        <p:nvSpPr>
          <p:cNvPr id="4" name="Slide Number Placeholder 3"/>
          <p:cNvSpPr>
            <a:spLocks noGrp="1"/>
          </p:cNvSpPr>
          <p:nvPr>
            <p:ph type="sldNum" sz="quarter" idx="10"/>
          </p:nvPr>
        </p:nvSpPr>
        <p:spPr/>
        <p:txBody>
          <a:bodyPr/>
          <a:lstStyle/>
          <a:p>
            <a:fld id="{C82E7B8E-2A5B-4963-98B3-F55FF1DA915E}" type="slidenum">
              <a:rPr lang="sv-SE" smtClean="0"/>
              <a:t>7</a:t>
            </a:fld>
            <a:endParaRPr lang="sv-SE"/>
          </a:p>
        </p:txBody>
      </p:sp>
    </p:spTree>
    <p:extLst>
      <p:ext uri="{BB962C8B-B14F-4D97-AF65-F5344CB8AC3E}">
        <p14:creationId xmlns:p14="http://schemas.microsoft.com/office/powerpoint/2010/main" val="231462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Two datasets sharing same code list</a:t>
            </a:r>
            <a:r>
              <a:rPr lang="en-GB" sz="1200" kern="1200" baseline="0" dirty="0" smtClean="0">
                <a:solidFill>
                  <a:schemeClr val="tx1"/>
                </a:solidFill>
                <a:effectLst/>
                <a:latin typeface="+mn-lt"/>
                <a:ea typeface="+mn-ea"/>
                <a:cs typeface="+mn-cs"/>
              </a:rPr>
              <a:t> and the third have a new code list.</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3850858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The </a:t>
            </a:r>
            <a:r>
              <a:rPr lang="sv-SE" dirty="0" err="1" smtClean="0"/>
              <a:t>first</a:t>
            </a:r>
            <a:r>
              <a:rPr lang="sv-SE" dirty="0" smtClean="0"/>
              <a:t> </a:t>
            </a:r>
            <a:r>
              <a:rPr lang="sv-SE" dirty="0" err="1" smtClean="0"/>
              <a:t>two</a:t>
            </a:r>
            <a:r>
              <a:rPr lang="sv-SE" dirty="0" smtClean="0"/>
              <a:t> </a:t>
            </a:r>
            <a:r>
              <a:rPr lang="sv-SE" dirty="0" err="1" smtClean="0"/>
              <a:t>datasets</a:t>
            </a:r>
            <a:r>
              <a:rPr lang="sv-SE" dirty="0" smtClean="0"/>
              <a:t> </a:t>
            </a:r>
            <a:r>
              <a:rPr lang="sv-SE" dirty="0" err="1" smtClean="0"/>
              <a:t>share</a:t>
            </a:r>
            <a:r>
              <a:rPr lang="sv-SE" dirty="0" smtClean="0"/>
              <a:t> the same </a:t>
            </a:r>
            <a:r>
              <a:rPr lang="sv-SE" dirty="0" err="1" smtClean="0"/>
              <a:t>codes</a:t>
            </a:r>
            <a:r>
              <a:rPr lang="sv-SE" dirty="0" smtClean="0"/>
              <a:t> </a:t>
            </a:r>
            <a:r>
              <a:rPr lang="sv-SE" dirty="0" err="1" smtClean="0"/>
              <a:t>while</a:t>
            </a:r>
            <a:r>
              <a:rPr lang="sv-SE" baseline="0" dirty="0" smtClean="0"/>
              <a:t> the </a:t>
            </a:r>
            <a:r>
              <a:rPr lang="sv-SE" baseline="0" dirty="0" err="1" smtClean="0"/>
              <a:t>third</a:t>
            </a:r>
            <a:r>
              <a:rPr lang="sv-SE" baseline="0" dirty="0" smtClean="0"/>
              <a:t> </a:t>
            </a:r>
            <a:r>
              <a:rPr lang="sv-SE" baseline="0" dirty="0" err="1" smtClean="0"/>
              <a:t>have</a:t>
            </a:r>
            <a:r>
              <a:rPr lang="sv-SE" baseline="0" dirty="0" smtClean="0"/>
              <a:t> </a:t>
            </a:r>
            <a:r>
              <a:rPr lang="sv-SE" baseline="0" dirty="0" err="1" smtClean="0"/>
              <a:t>its</a:t>
            </a:r>
            <a:r>
              <a:rPr lang="sv-SE" baseline="0" dirty="0" smtClean="0"/>
              <a:t> </a:t>
            </a:r>
            <a:r>
              <a:rPr lang="sv-SE" baseline="0" dirty="0" err="1" smtClean="0"/>
              <a:t>own</a:t>
            </a:r>
            <a:r>
              <a:rPr lang="sv-SE" baseline="0" dirty="0" smtClean="0"/>
              <a:t> sets </a:t>
            </a:r>
            <a:r>
              <a:rPr lang="sv-SE" baseline="0" dirty="0" err="1" smtClean="0"/>
              <a:t>of</a:t>
            </a:r>
            <a:r>
              <a:rPr lang="sv-SE" baseline="0" dirty="0" smtClean="0"/>
              <a:t> </a:t>
            </a:r>
            <a:r>
              <a:rPr lang="sv-SE" baseline="0" dirty="0" err="1" smtClean="0"/>
              <a:t>codes</a:t>
            </a:r>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9</a:t>
            </a:fld>
            <a:endParaRPr lang="sv-SE"/>
          </a:p>
        </p:txBody>
      </p:sp>
    </p:spTree>
    <p:extLst>
      <p:ext uri="{BB962C8B-B14F-4D97-AF65-F5344CB8AC3E}">
        <p14:creationId xmlns:p14="http://schemas.microsoft.com/office/powerpoint/2010/main" val="2190011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Different (distinct) sets of data with a different variables all measuring marriage status.</a:t>
            </a:r>
          </a:p>
          <a:p>
            <a:pPr lvl="0"/>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2E7B8E-2A5B-4963-98B3-F55FF1DA915E}" type="slidenum">
              <a:rPr lang="sv-SE" smtClean="0"/>
              <a:t>10</a:t>
            </a:fld>
            <a:endParaRPr lang="sv-SE"/>
          </a:p>
        </p:txBody>
      </p:sp>
    </p:spTree>
    <p:extLst>
      <p:ext uri="{BB962C8B-B14F-4D97-AF65-F5344CB8AC3E}">
        <p14:creationId xmlns:p14="http://schemas.microsoft.com/office/powerpoint/2010/main" val="241001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2018-09-26</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715500" cy="2387600"/>
          </a:xfrm>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364" y="6034323"/>
            <a:ext cx="2491271" cy="604548"/>
          </a:xfrm>
          <a:prstGeom prst="rect">
            <a:avLst/>
          </a:prstGeom>
        </p:spPr>
      </p:pic>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180837" y="182297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697815" y="4354345"/>
            <a:ext cx="1181911" cy="112563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5"/>
            <a:ext cx="1188402" cy="112563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29974"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697815" y="2475115"/>
            <a:ext cx="1750863" cy="122708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13205"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4987853" y="3702200"/>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255694" y="4354345"/>
            <a:ext cx="0" cy="112563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448678" y="2475115"/>
            <a:ext cx="1807016" cy="122708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code</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82611682"/>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416154371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29970511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smtClean="0">
                <a:solidFill>
                  <a:schemeClr val="tx1"/>
                </a:solidFill>
              </a:rPr>
              <a:t>text</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596826043"/>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482053032"/>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786318" y="1213459"/>
            <a:ext cx="2774497" cy="5492142"/>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74285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667105538"/>
              </p:ext>
            </p:extLst>
          </p:nvPr>
        </p:nvGraphicFramePr>
        <p:xfrm>
          <a:off x="4602804" y="292851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marL="1080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212749339"/>
              </p:ext>
            </p:extLst>
          </p:nvPr>
        </p:nvGraphicFramePr>
        <p:xfrm>
          <a:off x="4602804" y="3299352"/>
          <a:ext cx="3154688" cy="741680"/>
        </p:xfrm>
        <a:graphic>
          <a:graphicData uri="http://schemas.openxmlformats.org/drawingml/2006/table">
            <a:tbl>
              <a:tblPr firstRow="1" bandRow="1">
                <a:tableStyleId>{073A0DAA-6AF3-43AB-8588-CEC1D06C72B9}</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165343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3670192"/>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3373882" y="3670192"/>
            <a:ext cx="1228922" cy="158019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46964"/>
            <a:ext cx="0" cy="113301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46964"/>
            <a:ext cx="2370313" cy="113302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69481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131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207550" y="5479983"/>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46964"/>
            <a:ext cx="2370313" cy="1133019"/>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smtClean="0"/>
              <a:t>text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180418328"/>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1767785945"/>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1757083576"/>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12151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baseline="0" dirty="0" err="1" smtClean="0">
                <a:solidFill>
                  <a:schemeClr val="tx1"/>
                </a:solidFill>
              </a:rPr>
              <a:t>numeric</a:t>
            </a:r>
            <a:r>
              <a:rPr lang="sv-SE" baseline="0" dirty="0" smtClean="0">
                <a:solidFill>
                  <a:schemeClr val="tx1"/>
                </a:solidFill>
              </a:rPr>
              <a:t> representation</a:t>
            </a:r>
            <a:endParaRPr lang="sv-SE" dirty="0" smtClean="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674312544"/>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603521583"/>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3" name="Rounded Rectangle 12"/>
          <p:cNvSpPr/>
          <p:nvPr/>
        </p:nvSpPr>
        <p:spPr>
          <a:xfrm>
            <a:off x="3389818" y="1149958"/>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1708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1369988677"/>
              </p:ext>
            </p:extLst>
          </p:nvPr>
        </p:nvGraphicFramePr>
        <p:xfrm>
          <a:off x="4602804" y="166501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396745119"/>
              </p:ext>
            </p:extLst>
          </p:nvPr>
        </p:nvGraphicFramePr>
        <p:xfrm>
          <a:off x="4602804" y="2067243"/>
          <a:ext cx="4105080" cy="741680"/>
        </p:xfrm>
        <a:graphic>
          <a:graphicData uri="http://schemas.openxmlformats.org/drawingml/2006/table">
            <a:tbl>
              <a:tblPr firstRow="1" bandRow="1">
                <a:tableStyleId>{073A0DAA-6AF3-43AB-8588-CEC1D06C72B9}</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838200" y="2106295"/>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759727"/>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432368"/>
            <a:ext cx="1228922" cy="5715"/>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3373882" y="4085800"/>
            <a:ext cx="1228922" cy="7930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5339922"/>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3373882" y="4878827"/>
            <a:ext cx="1228922" cy="78716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3521314185"/>
              </p:ext>
            </p:extLst>
          </p:nvPr>
        </p:nvGraphicFramePr>
        <p:xfrm>
          <a:off x="4602804" y="4507987"/>
          <a:ext cx="4105080" cy="741680"/>
        </p:xfrm>
        <a:graphic>
          <a:graphicData uri="http://schemas.openxmlformats.org/drawingml/2006/table">
            <a:tbl>
              <a:tblPr firstRow="1" bandRow="1">
                <a:tableStyleId>{073A0DAA-6AF3-43AB-8588-CEC1D06C72B9}</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3997910340"/>
              </p:ext>
            </p:extLst>
          </p:nvPr>
        </p:nvGraphicFramePr>
        <p:xfrm>
          <a:off x="4602804" y="4111474"/>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94569" y="1879309"/>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37901" y="5522668"/>
            <a:ext cx="2084978"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44601"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8"/>
            <a:ext cx="2084978"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269038" y="2531454"/>
            <a:ext cx="1693372" cy="12289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b="1"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001197" y="3760381"/>
            <a:ext cx="2535682" cy="652145"/>
          </a:xfrm>
          <a:prstGeom prst="roundRect">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sv-SE" b="1"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2269038" y="4412526"/>
            <a:ext cx="0" cy="1110142"/>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3962410" y="2531454"/>
            <a:ext cx="1873379" cy="122884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a:t>
            </a:r>
            <a:r>
              <a:rPr lang="sv-SE" i="1" dirty="0" err="1" smtClean="0"/>
              <a:t>numeric</a:t>
            </a:r>
            <a:r>
              <a:rPr lang="sv-SE" i="1" dirty="0" smtClean="0"/>
              <a:t> representation</a:t>
            </a:r>
            <a:r>
              <a:rPr lang="sv-SE" dirty="0" smtClean="0"/>
              <a:t>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690688"/>
            <a:ext cx="7127750" cy="4351338"/>
          </a:xfrm>
        </p:spPr>
      </p:pic>
    </p:spTree>
    <p:extLst>
      <p:ext uri="{BB962C8B-B14F-4D97-AF65-F5344CB8AC3E}">
        <p14:creationId xmlns:p14="http://schemas.microsoft.com/office/powerpoint/2010/main" val="3619931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Example</a:t>
            </a:r>
            <a:r>
              <a:rPr lang="sv-SE" dirty="0" smtClean="0"/>
              <a:t>: dataset1</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3862177"/>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example</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6120335"/>
              </p:ext>
            </p:extLst>
          </p:nvPr>
        </p:nvGraphicFramePr>
        <p:xfrm>
          <a:off x="838200" y="1825625"/>
          <a:ext cx="10515600" cy="1483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3" name="Rectangle 2"/>
          <p:cNvSpPr/>
          <p:nvPr/>
        </p:nvSpPr>
        <p:spPr>
          <a:xfrm>
            <a:off x="3447393"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Different </a:t>
            </a:r>
            <a:r>
              <a:rPr lang="sv-SE" dirty="0" err="1" smtClean="0"/>
              <a:t>variable</a:t>
            </a:r>
            <a:r>
              <a:rPr lang="sv-SE" dirty="0" smtClean="0"/>
              <a:t> </a:t>
            </a:r>
            <a:r>
              <a:rPr lang="sv-SE" dirty="0" smtClean="0"/>
              <a:t>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9929501"/>
              </p:ext>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a:t>
            </a:r>
            <a:r>
              <a:rPr lang="sv-SE" dirty="0" err="1" smtClean="0"/>
              <a:t>with</a:t>
            </a:r>
            <a:r>
              <a:rPr lang="sv-SE" dirty="0" smtClean="0"/>
              <a:t> </a:t>
            </a:r>
            <a:r>
              <a:rPr lang="sv-SE" dirty="0" err="1" smtClean="0"/>
              <a:t>code</a:t>
            </a:r>
            <a:r>
              <a:rPr lang="sv-SE" dirty="0" smtClean="0"/>
              <a:t> representation</a:t>
            </a:r>
            <a:endParaRPr lang="sv-SE" dirty="0"/>
          </a:p>
        </p:txBody>
      </p:sp>
      <p:graphicFrame>
        <p:nvGraphicFramePr>
          <p:cNvPr id="4" name="Content Placeholder 3"/>
          <p:cNvGraphicFramePr>
            <a:graphicFrameLocks noGrp="1"/>
          </p:cNvGraphicFramePr>
          <p:nvPr>
            <p:ph idx="1"/>
            <p:extLst/>
          </p:nvPr>
        </p:nvGraphicFramePr>
        <p:xfrm>
          <a:off x="838200" y="1825625"/>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sp>
        <p:nvSpPr>
          <p:cNvPr id="6" name="Rectangle 5"/>
          <p:cNvSpPr/>
          <p:nvPr/>
        </p:nvSpPr>
        <p:spPr>
          <a:xfrm>
            <a:off x="8682775" y="1690689"/>
            <a:ext cx="2659117" cy="18018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0700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Varaible</a:t>
            </a:r>
            <a:r>
              <a:rPr lang="sv-SE" dirty="0" smtClean="0"/>
              <a:t> - </a:t>
            </a:r>
            <a:r>
              <a:rPr lang="sv-SE" dirty="0" err="1" smtClean="0"/>
              <a:t>code</a:t>
            </a:r>
            <a:r>
              <a:rPr lang="sv-SE" dirty="0" smtClean="0"/>
              <a:t> representation</a:t>
            </a:r>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1919968450"/>
              </p:ext>
            </p:extLst>
          </p:nvPr>
        </p:nvGraphicFramePr>
        <p:xfrm>
          <a:off x="4513652" y="2128996"/>
          <a:ext cx="3136900" cy="1112520"/>
        </p:xfrm>
        <a:graphic>
          <a:graphicData uri="http://schemas.openxmlformats.org/drawingml/2006/table">
            <a:tbl>
              <a:tblPr firstRow="1" bandRow="1">
                <a:tableStyleId>{073A0DAA-6AF3-43AB-8588-CEC1D06C72B9}</a:tableStyleId>
              </a:tblPr>
              <a:tblGrid>
                <a:gridCol w="742083">
                  <a:extLst>
                    <a:ext uri="{9D8B030D-6E8A-4147-A177-3AD203B41FA5}">
                      <a16:colId xmlns:a16="http://schemas.microsoft.com/office/drawing/2014/main" val="1847546260"/>
                    </a:ext>
                  </a:extLst>
                </a:gridCol>
                <a:gridCol w="2394817">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64996916"/>
              </p:ext>
            </p:extLst>
          </p:nvPr>
        </p:nvGraphicFramePr>
        <p:xfrm>
          <a:off x="4513652" y="1724422"/>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6" name="Rounded Rectangle 5"/>
          <p:cNvSpPr/>
          <p:nvPr/>
        </p:nvSpPr>
        <p:spPr>
          <a:xfrm>
            <a:off x="838200" y="2359183"/>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7" name="Straight Arrow Connector 6"/>
          <p:cNvCxnSpPr>
            <a:stCxn id="6" idx="3"/>
            <a:endCxn id="4" idx="1"/>
          </p:cNvCxnSpPr>
          <p:nvPr/>
        </p:nvCxnSpPr>
        <p:spPr>
          <a:xfrm>
            <a:off x="3373882" y="2685256"/>
            <a:ext cx="1139770" cy="0"/>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165170"/>
              </p:ext>
            </p:extLst>
          </p:nvPr>
        </p:nvGraphicFramePr>
        <p:xfrm>
          <a:off x="870622" y="12935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08196525"/>
              </p:ext>
            </p:extLst>
          </p:nvPr>
        </p:nvGraphicFramePr>
        <p:xfrm>
          <a:off x="854410" y="3194117"/>
          <a:ext cx="10515600" cy="148336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794169073"/>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821329003"/>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r>
              <a:rPr lang="sv-SE" dirty="0" smtClean="0"/>
              <a:t> - </a:t>
            </a:r>
            <a:r>
              <a:rPr lang="sv-SE" dirty="0" err="1" smtClean="0"/>
              <a:t>code</a:t>
            </a:r>
            <a:r>
              <a:rPr lang="sv-SE" dirty="0" smtClean="0"/>
              <a:t> representation</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650213708"/>
              </p:ext>
            </p:extLst>
          </p:nvPr>
        </p:nvGraphicFramePr>
        <p:xfrm>
          <a:off x="870622" y="5116819"/>
          <a:ext cx="10515600" cy="148336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Lisa</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Bart</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Homer</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3133612915"/>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ounded Rectangle 12"/>
          <p:cNvSpPr/>
          <p:nvPr/>
        </p:nvSpPr>
        <p:spPr>
          <a:xfrm>
            <a:off x="8663605" y="1146479"/>
            <a:ext cx="2774497" cy="5584521"/>
          </a:xfrm>
          <a:prstGeom prst="roundRect">
            <a:avLst>
              <a:gd name="adj" fmla="val 0"/>
            </a:avLst>
          </a:prstGeom>
          <a:noFill/>
          <a:ln w="381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013662114"/>
              </p:ext>
            </p:extLst>
          </p:nvPr>
        </p:nvGraphicFramePr>
        <p:xfrm>
          <a:off x="4602804" y="1892170"/>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425830920"/>
              </p:ext>
            </p:extLst>
          </p:nvPr>
        </p:nvGraphicFramePr>
        <p:xfrm>
          <a:off x="4602804" y="2303563"/>
          <a:ext cx="3154688" cy="1112520"/>
        </p:xfrm>
        <a:graphic>
          <a:graphicData uri="http://schemas.openxmlformats.org/drawingml/2006/table">
            <a:tbl>
              <a:tblPr firstRow="1" bandRow="1">
                <a:tableStyleId>{073A0DAA-6AF3-43AB-8588-CEC1D06C72B9}</a:tableStyleId>
              </a:tblPr>
              <a:tblGrid>
                <a:gridCol w="835176">
                  <a:extLst>
                    <a:ext uri="{9D8B030D-6E8A-4147-A177-3AD203B41FA5}">
                      <a16:colId xmlns:a16="http://schemas.microsoft.com/office/drawing/2014/main" val="1847546260"/>
                    </a:ext>
                  </a:extLst>
                </a:gridCol>
                <a:gridCol w="2319512">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838200" y="1690688"/>
            <a:ext cx="2535682" cy="65214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b="1"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838200" y="3344120"/>
            <a:ext cx="2535682" cy="652145"/>
          </a:xfrm>
          <a:prstGeom prst="roundRect">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sv-SE" b="1"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3373882" y="2016761"/>
            <a:ext cx="1228922" cy="843062"/>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3373882" y="2859823"/>
            <a:ext cx="1228922" cy="81037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838200" y="4924315"/>
            <a:ext cx="2535682" cy="652145"/>
          </a:xfrm>
          <a:prstGeom prst="round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sv-SE" b="1"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134564131"/>
              </p:ext>
            </p:extLst>
          </p:nvPr>
        </p:nvGraphicFramePr>
        <p:xfrm>
          <a:off x="4602804" y="413786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marL="0">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2010189105"/>
              </p:ext>
            </p:extLst>
          </p:nvPr>
        </p:nvGraphicFramePr>
        <p:xfrm>
          <a:off x="4602804" y="4508707"/>
          <a:ext cx="3154688" cy="1483360"/>
        </p:xfrm>
        <a:graphic>
          <a:graphicData uri="http://schemas.openxmlformats.org/drawingml/2006/table">
            <a:tbl>
              <a:tblPr firstRow="1" bandRow="1">
                <a:tableStyleId>{073A0DAA-6AF3-43AB-8588-CEC1D06C72B9}</a:tableStyleId>
              </a:tblPr>
              <a:tblGrid>
                <a:gridCol w="861680">
                  <a:extLst>
                    <a:ext uri="{9D8B030D-6E8A-4147-A177-3AD203B41FA5}">
                      <a16:colId xmlns:a16="http://schemas.microsoft.com/office/drawing/2014/main" val="1847546260"/>
                    </a:ext>
                  </a:extLst>
                </a:gridCol>
                <a:gridCol w="2293008">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3373882" y="5250387"/>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549</TotalTime>
  <Words>1090</Words>
  <Application>Microsoft Office PowerPoint</Application>
  <PresentationFormat>Widescreen</PresentationFormat>
  <Paragraphs>417</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Variables and variable cascade</vt:lpstr>
      <vt:lpstr>What is a variable?</vt:lpstr>
      <vt:lpstr>Example: dataset1</vt:lpstr>
      <vt:lpstr>Variable example</vt:lpstr>
      <vt:lpstr>Different variable representation types</vt:lpstr>
      <vt:lpstr>Variable with code representation</vt:lpstr>
      <vt:lpstr>Varaible - code representation</vt:lpstr>
      <vt:lpstr>PowerPoint Presentation</vt:lpstr>
      <vt:lpstr>Variables re-using sets of codes</vt:lpstr>
      <vt:lpstr>Documenting comparabilities among variables</vt:lpstr>
      <vt:lpstr>PowerPoint Presentation</vt:lpstr>
      <vt:lpstr>Variables with the same text representation type</vt:lpstr>
      <vt:lpstr>Documenting comparabilities among variables</vt:lpstr>
      <vt:lpstr>PowerPoint Presentation</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47</cp:revision>
  <dcterms:created xsi:type="dcterms:W3CDTF">2018-09-25T09:45:33Z</dcterms:created>
  <dcterms:modified xsi:type="dcterms:W3CDTF">2018-09-26T14:20:43Z</dcterms:modified>
</cp:coreProperties>
</file>