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5" r:id="rId3"/>
    <p:sldId id="257" r:id="rId4"/>
    <p:sldId id="258" r:id="rId5"/>
    <p:sldId id="260" r:id="rId6"/>
    <p:sldId id="274" r:id="rId7"/>
    <p:sldId id="259" r:id="rId8"/>
    <p:sldId id="276" r:id="rId9"/>
    <p:sldId id="262" r:id="rId10"/>
    <p:sldId id="263" r:id="rId11"/>
    <p:sldId id="266" r:id="rId12"/>
    <p:sldId id="272" r:id="rId13"/>
    <p:sldId id="267" r:id="rId14"/>
    <p:sldId id="268" r:id="rId15"/>
    <p:sldId id="273" r:id="rId16"/>
    <p:sldId id="269" r:id="rId17"/>
    <p:sldId id="270" r:id="rId18"/>
    <p:sldId id="271"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autoAdjust="0"/>
    <p:restoredTop sz="70627" autoAdjust="0"/>
  </p:normalViewPr>
  <p:slideViewPr>
    <p:cSldViewPr snapToGrid="0">
      <p:cViewPr varScale="1">
        <p:scale>
          <a:sx n="72" d="100"/>
          <a:sy n="72"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p>
          <a:p>
            <a:r>
              <a:rPr lang="en-GB" sz="1200" b="0" kern="1200" dirty="0" smtClean="0">
                <a:solidFill>
                  <a:schemeClr val="tx1"/>
                </a:solidFill>
                <a:effectLst/>
                <a:latin typeface="+mn-lt"/>
                <a:ea typeface="+mn-ea"/>
                <a:cs typeface="+mn-cs"/>
              </a:rPr>
              <a:t>We</a:t>
            </a:r>
            <a:r>
              <a:rPr lang="en-GB" sz="1200" b="0" kern="1200" baseline="0" dirty="0" smtClean="0">
                <a:solidFill>
                  <a:schemeClr val="tx1"/>
                </a:solidFill>
                <a:effectLst/>
                <a:latin typeface="+mn-lt"/>
                <a:ea typeface="+mn-ea"/>
                <a:cs typeface="+mn-cs"/>
              </a:rPr>
              <a:t> will start to look a </a:t>
            </a:r>
            <a:r>
              <a:rPr lang="en-GB" sz="1200" b="0" kern="1200" baseline="0" dirty="0" err="1" smtClean="0">
                <a:solidFill>
                  <a:schemeClr val="tx1"/>
                </a:solidFill>
                <a:effectLst/>
                <a:latin typeface="+mn-lt"/>
                <a:ea typeface="+mn-ea"/>
                <a:cs typeface="+mn-cs"/>
              </a:rPr>
              <a:t>a</a:t>
            </a:r>
            <a:r>
              <a:rPr lang="en-GB" sz="1200" b="0" kern="1200" baseline="0" dirty="0" smtClean="0">
                <a:solidFill>
                  <a:schemeClr val="tx1"/>
                </a:solidFill>
                <a:effectLst/>
                <a:latin typeface="+mn-lt"/>
                <a:ea typeface="+mn-ea"/>
                <a:cs typeface="+mn-cs"/>
              </a:rPr>
              <a:t> small example dataset in excel</a:t>
            </a:r>
            <a:endParaRPr lang="sv-S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237856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241001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424612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a:t>
            </a:r>
            <a:r>
              <a:rPr lang="sv-SE" baseline="0" dirty="0" smtClean="0"/>
              <a:t>second </a:t>
            </a:r>
            <a:r>
              <a:rPr lang="sv-SE" baseline="0" dirty="0" smtClean="0"/>
              <a:t>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17</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p>
          <a:p>
            <a:r>
              <a:rPr lang="en-GB" sz="1200" kern="1200" dirty="0" smtClean="0">
                <a:solidFill>
                  <a:schemeClr val="tx1"/>
                </a:solidFill>
                <a:effectLst/>
                <a:latin typeface="+mn-lt"/>
                <a:ea typeface="+mn-ea"/>
                <a:cs typeface="+mn-cs"/>
              </a:rPr>
              <a:t>it 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a:t>
            </a:r>
          </a:p>
          <a:p>
            <a:r>
              <a:rPr lang="en-GB" sz="1200" kern="1200" dirty="0" smtClean="0">
                <a:solidFill>
                  <a:schemeClr val="tx1"/>
                </a:solidFill>
                <a:effectLst/>
                <a:latin typeface="+mn-lt"/>
                <a:ea typeface="+mn-ea"/>
                <a:cs typeface="+mn-cs"/>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18</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smtClean="0">
                <a:solidFill>
                  <a:schemeClr val="tx1"/>
                </a:solidFill>
                <a:effectLst/>
                <a:latin typeface="+mn-lt"/>
                <a:ea typeface="+mn-ea"/>
                <a:cs typeface="+mn-cs"/>
              </a:rPr>
              <a:t>The data</a:t>
            </a:r>
            <a:r>
              <a:rPr lang="sv-SE" sz="1200" kern="1200" baseline="0" dirty="0" smtClean="0">
                <a:solidFill>
                  <a:schemeClr val="tx1"/>
                </a:solidFill>
                <a:effectLst/>
                <a:latin typeface="+mn-lt"/>
                <a:ea typeface="+mn-ea"/>
                <a:cs typeface="+mn-cs"/>
              </a:rPr>
              <a:t> is </a:t>
            </a:r>
            <a:r>
              <a:rPr lang="sv-SE" sz="1200" kern="1200" baseline="0" dirty="0" err="1" smtClean="0">
                <a:solidFill>
                  <a:schemeClr val="tx1"/>
                </a:solidFill>
                <a:effectLst/>
                <a:latin typeface="+mn-lt"/>
                <a:ea typeface="+mn-ea"/>
                <a:cs typeface="+mn-cs"/>
              </a:rPr>
              <a:t>divied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into</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columns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where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each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represent</a:t>
            </a:r>
            <a:r>
              <a:rPr lang="sv-SE" sz="1200" kern="1200" baseline="0" dirty="0" smtClean="0">
                <a:solidFill>
                  <a:schemeClr val="tx1"/>
                </a:solidFill>
                <a:effectLst/>
                <a:latin typeface="+mn-lt"/>
                <a:ea typeface="+mn-ea"/>
                <a:cs typeface="+mn-cs"/>
              </a:rPr>
              <a:t> a </a:t>
            </a:r>
            <a:r>
              <a:rPr lang="sv-SE" sz="1200" kern="1200" baseline="0" dirty="0" err="1" smtClean="0">
                <a:solidFill>
                  <a:schemeClr val="tx1"/>
                </a:solidFill>
                <a:effectLst/>
                <a:latin typeface="+mn-lt"/>
                <a:ea typeface="+mn-ea"/>
                <a:cs typeface="+mn-cs"/>
              </a:rPr>
              <a:t>recorded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value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en-GB"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t>
            </a:r>
            <a:r>
              <a:rPr lang="en-GB" sz="1200" kern="1200" dirty="0" smtClean="0">
                <a:solidFill>
                  <a:schemeClr val="tx1"/>
                </a:solidFill>
                <a:effectLst/>
                <a:latin typeface="+mn-lt"/>
                <a:ea typeface="+mn-ea"/>
                <a:cs typeface="+mn-cs"/>
              </a:rPr>
              <a:t>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r>
              <a:rPr lang="en-GB" sz="1200" kern="120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3</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 </a:t>
            </a:r>
            <a:r>
              <a:rPr lang="sv-SE" dirty="0" err="1" smtClean="0"/>
              <a:t>example</a:t>
            </a:r>
            <a:r>
              <a:rPr lang="sv-SE" dirty="0" smtClean="0"/>
              <a:t> </a:t>
            </a:r>
            <a:r>
              <a:rPr lang="sv-SE" dirty="0" err="1" smtClean="0"/>
              <a:t>of</a:t>
            </a:r>
            <a:r>
              <a:rPr lang="sv-SE" dirty="0" smtClean="0"/>
              <a:t> a </a:t>
            </a:r>
            <a:r>
              <a:rPr lang="sv-SE" dirty="0" err="1" smtClean="0"/>
              <a:t>variable</a:t>
            </a:r>
            <a:r>
              <a:rPr lang="sv-SE" dirty="0" smtClean="0"/>
              <a:t> i</a:t>
            </a:r>
            <a:r>
              <a:rPr lang="sv-SE" baseline="0" dirty="0" smtClean="0"/>
              <a:t>s </a:t>
            </a:r>
            <a:r>
              <a:rPr lang="sv-SE" baseline="0" dirty="0" err="1" smtClean="0"/>
              <a:t>e.g</a:t>
            </a:r>
            <a:r>
              <a:rPr lang="sv-SE" baseline="0" dirty="0" smtClean="0"/>
              <a:t>. ”</a:t>
            </a:r>
            <a:r>
              <a:rPr lang="sv-SE" baseline="0" dirty="0" err="1" smtClean="0"/>
              <a:t>height</a:t>
            </a:r>
            <a:r>
              <a:rPr lang="sv-SE" baseline="0" dirty="0" smtClean="0"/>
              <a:t>” </a:t>
            </a:r>
            <a:r>
              <a:rPr lang="sv-SE" baseline="0" dirty="0" err="1" smtClean="0"/>
              <a:t>where</a:t>
            </a:r>
            <a:r>
              <a:rPr lang="sv-SE" baseline="0" dirty="0" smtClean="0"/>
              <a:t> </a:t>
            </a:r>
            <a:r>
              <a:rPr lang="sv-SE" baseline="0" dirty="0" err="1" smtClean="0"/>
              <a:t>each</a:t>
            </a:r>
            <a:r>
              <a:rPr lang="sv-SE" baseline="0" dirty="0" smtClean="0"/>
              <a:t> persons </a:t>
            </a:r>
            <a:r>
              <a:rPr lang="sv-SE" baseline="0" dirty="0" err="1" smtClean="0"/>
              <a:t>height</a:t>
            </a:r>
            <a:r>
              <a:rPr lang="sv-SE" baseline="0" dirty="0" smtClean="0"/>
              <a:t> is </a:t>
            </a:r>
            <a:r>
              <a:rPr lang="sv-SE" baseline="0" dirty="0" err="1" smtClean="0"/>
              <a:t>recorded</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86708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several more</a:t>
            </a:r>
            <a:r>
              <a:rPr lang="en-GB" sz="1200" kern="1200" baseline="0" dirty="0" smtClean="0">
                <a:solidFill>
                  <a:schemeClr val="tx1"/>
                </a:solidFill>
                <a:effectLst/>
                <a:latin typeface="+mn-lt"/>
                <a:ea typeface="+mn-ea"/>
                <a:cs typeface="+mn-cs"/>
              </a:rPr>
              <a:t> types, but in the following examples of a variable cascade we will use</a:t>
            </a:r>
            <a:r>
              <a:rPr lang="en-GB" sz="1200" b="1" kern="1200" baseline="0" dirty="0" smtClean="0">
                <a:solidFill>
                  <a:schemeClr val="tx1"/>
                </a:solidFill>
                <a:effectLst/>
                <a:latin typeface="+mn-lt"/>
                <a:ea typeface="+mn-ea"/>
                <a:cs typeface="+mn-cs"/>
              </a:rPr>
              <a:t> code</a:t>
            </a:r>
            <a:r>
              <a:rPr lang="en-GB" sz="1200" kern="1200" baseline="0" dirty="0" smtClean="0">
                <a:solidFill>
                  <a:schemeClr val="tx1"/>
                </a:solidFill>
                <a:effectLst/>
                <a:latin typeface="+mn-lt"/>
                <a:ea typeface="+mn-ea"/>
                <a:cs typeface="+mn-cs"/>
              </a:rPr>
              <a:t>, </a:t>
            </a:r>
            <a:r>
              <a:rPr lang="en-GB" sz="1200" b="1" kern="1200" baseline="0" dirty="0" smtClean="0">
                <a:solidFill>
                  <a:schemeClr val="tx1"/>
                </a:solidFill>
                <a:effectLst/>
                <a:latin typeface="+mn-lt"/>
                <a:ea typeface="+mn-ea"/>
                <a:cs typeface="+mn-cs"/>
              </a:rPr>
              <a:t>text</a:t>
            </a:r>
            <a:r>
              <a:rPr lang="en-GB" sz="1200" kern="1200" baseline="0" dirty="0" smtClean="0">
                <a:solidFill>
                  <a:schemeClr val="tx1"/>
                </a:solidFill>
                <a:effectLst/>
                <a:latin typeface="+mn-lt"/>
                <a:ea typeface="+mn-ea"/>
                <a:cs typeface="+mn-cs"/>
              </a:rPr>
              <a:t> and </a:t>
            </a:r>
            <a:r>
              <a:rPr lang="en-GB" sz="1200" b="1" kern="1200" baseline="0" dirty="0" err="1" smtClean="0">
                <a:solidFill>
                  <a:schemeClr val="tx1"/>
                </a:solidFill>
                <a:effectLst/>
                <a:latin typeface="+mn-lt"/>
                <a:ea typeface="+mn-ea"/>
                <a:cs typeface="+mn-cs"/>
              </a:rPr>
              <a:t>numreric</a:t>
            </a:r>
            <a:endParaRPr lang="sv-SE" sz="1200" b="1"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maritalstatus</a:t>
            </a:r>
            <a:r>
              <a:rPr lang="sv-SE" dirty="0" smtClean="0"/>
              <a:t> </a:t>
            </a:r>
            <a:r>
              <a:rPr lang="en-GB" sz="1200" kern="1200" dirty="0" smtClean="0">
                <a:solidFill>
                  <a:schemeClr val="tx1"/>
                </a:solidFill>
                <a:effectLst/>
                <a:latin typeface="+mn-lt"/>
                <a:ea typeface="+mn-ea"/>
                <a:cs typeface="+mn-cs"/>
              </a:rPr>
              <a:t>point to a code list with the enumerated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Three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datasets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with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similar</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variables</a:t>
            </a:r>
            <a:r>
              <a:rPr lang="sv-SE" sz="1200" kern="1200" baseline="0" dirty="0" smtClean="0">
                <a:solidFill>
                  <a:schemeClr val="tx1"/>
                </a:solidFill>
                <a:effectLst/>
                <a:latin typeface="+mn-lt"/>
                <a:ea typeface="+mn-ea"/>
                <a:cs typeface="+mn-cs"/>
              </a:rPr>
              <a:t>.</a:t>
            </a:r>
          </a:p>
          <a:p>
            <a:pPr lvl="0"/>
            <a:r>
              <a:rPr lang="sv-SE" sz="1200" kern="1200" baseline="0" dirty="0" smtClean="0">
                <a:solidFill>
                  <a:schemeClr val="tx1"/>
                </a:solidFill>
                <a:effectLst/>
                <a:latin typeface="+mn-lt"/>
                <a:ea typeface="+mn-ea"/>
                <a:cs typeface="+mn-cs"/>
              </a:rPr>
              <a:t>Note: </a:t>
            </a:r>
            <a:r>
              <a:rPr lang="sv-SE" sz="1200" kern="1200" baseline="0" dirty="0" err="1" smtClean="0">
                <a:solidFill>
                  <a:schemeClr val="tx1"/>
                </a:solidFill>
                <a:effectLst/>
                <a:latin typeface="+mn-lt"/>
                <a:ea typeface="+mn-ea"/>
                <a:cs typeface="+mn-cs"/>
              </a:rPr>
              <a:t>some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variable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names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are</a:t>
            </a:r>
            <a:r>
              <a:rPr lang="sv-SE" sz="1200" kern="1200" baseline="0" dirty="0" smtClean="0">
                <a:solidFill>
                  <a:schemeClr val="tx1"/>
                </a:solidFill>
                <a:effectLst/>
                <a:latin typeface="+mn-lt"/>
                <a:ea typeface="+mn-ea"/>
                <a:cs typeface="+mn-cs"/>
              </a:rPr>
              <a:t> different and the </a:t>
            </a:r>
            <a:r>
              <a:rPr lang="sv-SE" sz="1200" kern="1200" baseline="0" dirty="0" err="1" smtClean="0">
                <a:solidFill>
                  <a:schemeClr val="tx1"/>
                </a:solidFill>
                <a:effectLst/>
                <a:latin typeface="+mn-lt"/>
                <a:ea typeface="+mn-ea"/>
                <a:cs typeface="+mn-cs"/>
              </a:rPr>
              <a:t>values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are</a:t>
            </a:r>
            <a:r>
              <a:rPr lang="sv-SE" sz="1200" kern="1200" baseline="0" dirty="0" smtClean="0">
                <a:solidFill>
                  <a:schemeClr val="tx1"/>
                </a:solidFill>
                <a:effectLst/>
                <a:latin typeface="+mn-lt"/>
                <a:ea typeface="+mn-ea"/>
                <a:cs typeface="+mn-cs"/>
              </a:rPr>
              <a:t> a bit different</a:t>
            </a:r>
          </a:p>
          <a:p>
            <a:pPr lvl="0"/>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17546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219001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364" y="6034323"/>
            <a:ext cx="2491271" cy="604548"/>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013662114"/>
              </p:ext>
            </p:extLst>
          </p:nvPr>
        </p:nvGraphicFramePr>
        <p:xfrm>
          <a:off x="4602804" y="1892170"/>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425830920"/>
              </p:ext>
            </p:extLst>
          </p:nvPr>
        </p:nvGraphicFramePr>
        <p:xfrm>
          <a:off x="4602804" y="2303563"/>
          <a:ext cx="3154688" cy="1112520"/>
        </p:xfrm>
        <a:graphic>
          <a:graphicData uri="http://schemas.openxmlformats.org/drawingml/2006/table">
            <a:tbl>
              <a:tblPr firstRow="1" bandRow="1">
                <a:tableStyleId>{073A0DAA-6AF3-43AB-8588-CEC1D06C72B9}</a:tableStyleId>
              </a:tblPr>
              <a:tblGrid>
                <a:gridCol w="835176">
                  <a:extLst>
                    <a:ext uri="{9D8B030D-6E8A-4147-A177-3AD203B41FA5}">
                      <a16:colId xmlns:a16="http://schemas.microsoft.com/office/drawing/2014/main" val="1847546260"/>
                    </a:ext>
                  </a:extLst>
                </a:gridCol>
                <a:gridCol w="2319512">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843062"/>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2859823"/>
            <a:ext cx="1228922" cy="810370"/>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134564131"/>
              </p:ext>
            </p:extLst>
          </p:nvPr>
        </p:nvGraphicFramePr>
        <p:xfrm>
          <a:off x="4602804" y="413786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2010189105"/>
              </p:ext>
            </p:extLst>
          </p:nvPr>
        </p:nvGraphicFramePr>
        <p:xfrm>
          <a:off x="4602804" y="4508707"/>
          <a:ext cx="3154688" cy="1483360"/>
        </p:xfrm>
        <a:graphic>
          <a:graphicData uri="http://schemas.openxmlformats.org/drawingml/2006/table">
            <a:tbl>
              <a:tblPr firstRow="1" bandRow="1">
                <a:tableStyleId>{073A0DAA-6AF3-43AB-8588-CEC1D06C72B9}</a:tableStyleId>
              </a:tblPr>
              <a:tblGrid>
                <a:gridCol w="861680">
                  <a:extLst>
                    <a:ext uri="{9D8B030D-6E8A-4147-A177-3AD203B41FA5}">
                      <a16:colId xmlns:a16="http://schemas.microsoft.com/office/drawing/2014/main" val="1847546260"/>
                    </a:ext>
                  </a:extLst>
                </a:gridCol>
                <a:gridCol w="2293008">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3373882" y="5250387"/>
            <a:ext cx="1228922" cy="1"/>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180837" y="182297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697815" y="4354345"/>
            <a:ext cx="1181911" cy="1125638"/>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5"/>
            <a:ext cx="1188402" cy="1125639"/>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29974"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697815" y="2475115"/>
            <a:ext cx="1750863" cy="1227085"/>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13205"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4987853"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255694" y="4354345"/>
            <a:ext cx="0" cy="1125638"/>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448678" y="2475115"/>
            <a:ext cx="1807016" cy="1227085"/>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code</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16154371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29970511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482053032"/>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667105538"/>
              </p:ext>
            </p:extLst>
          </p:nvPr>
        </p:nvGraphicFramePr>
        <p:xfrm>
          <a:off x="4602804" y="292851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marL="1080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12749339"/>
              </p:ext>
            </p:extLst>
          </p:nvPr>
        </p:nvGraphicFramePr>
        <p:xfrm>
          <a:off x="4602804" y="3299352"/>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1653431"/>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3670192"/>
            <a:ext cx="1228922" cy="1"/>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3373882" y="3670192"/>
            <a:ext cx="1228922" cy="1580196"/>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46964"/>
            <a:ext cx="0" cy="1133019"/>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46964"/>
            <a:ext cx="2370313" cy="1133019"/>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69481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3"/>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1317"/>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07550"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46964"/>
            <a:ext cx="2370313" cy="1133019"/>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6778594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757083576"/>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603521583"/>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1369988677"/>
              </p:ext>
            </p:extLst>
          </p:nvPr>
        </p:nvGraphicFramePr>
        <p:xfrm>
          <a:off x="4602804" y="166501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600214347"/>
              </p:ext>
            </p:extLst>
          </p:nvPr>
        </p:nvGraphicFramePr>
        <p:xfrm>
          <a:off x="4602804" y="2067243"/>
          <a:ext cx="2977440" cy="741680"/>
        </p:xfrm>
        <a:graphic>
          <a:graphicData uri="http://schemas.openxmlformats.org/drawingml/2006/table">
            <a:tbl>
              <a:tblPr firstRow="1" bandRow="1">
                <a:tableStyleId>{073A0DAA-6AF3-43AB-8588-CEC1D06C72B9}</a:tableStyleId>
              </a:tblPr>
              <a:tblGrid>
                <a:gridCol w="1877509">
                  <a:extLst>
                    <a:ext uri="{9D8B030D-6E8A-4147-A177-3AD203B41FA5}">
                      <a16:colId xmlns:a16="http://schemas.microsoft.com/office/drawing/2014/main" val="1847546260"/>
                    </a:ext>
                  </a:extLst>
                </a:gridCol>
                <a:gridCol w="1099931">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2106295"/>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759727"/>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432368"/>
            <a:ext cx="1228922" cy="5715"/>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3373882" y="4085800"/>
            <a:ext cx="1228922" cy="793027"/>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5339922"/>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3373882" y="4878827"/>
            <a:ext cx="1228922" cy="787168"/>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510576544"/>
              </p:ext>
            </p:extLst>
          </p:nvPr>
        </p:nvGraphicFramePr>
        <p:xfrm>
          <a:off x="4602804" y="4507987"/>
          <a:ext cx="2977440" cy="741680"/>
        </p:xfrm>
        <a:graphic>
          <a:graphicData uri="http://schemas.openxmlformats.org/drawingml/2006/table">
            <a:tbl>
              <a:tblPr firstRow="1" bandRow="1">
                <a:tableStyleId>{073A0DAA-6AF3-43AB-8588-CEC1D06C72B9}</a:tableStyleId>
              </a:tblPr>
              <a:tblGrid>
                <a:gridCol w="1904013">
                  <a:extLst>
                    <a:ext uri="{9D8B030D-6E8A-4147-A177-3AD203B41FA5}">
                      <a16:colId xmlns:a16="http://schemas.microsoft.com/office/drawing/2014/main" val="1847546260"/>
                    </a:ext>
                  </a:extLst>
                </a:gridCol>
                <a:gridCol w="1073427">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3997910340"/>
              </p:ext>
            </p:extLst>
          </p:nvPr>
        </p:nvGraphicFramePr>
        <p:xfrm>
          <a:off x="4602804" y="4111474"/>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94569" y="187930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37901"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44601" cy="1110221"/>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1"/>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8"/>
            <a:ext cx="2084978" cy="652145"/>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269038" y="2531454"/>
            <a:ext cx="1693372" cy="1228927"/>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001197" y="3760381"/>
            <a:ext cx="2535682" cy="652145"/>
          </a:xfrm>
          <a:prstGeom prst="round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2269038" y="4412526"/>
            <a:ext cx="0" cy="1110142"/>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3962410" y="2531454"/>
            <a:ext cx="1873379" cy="1228848"/>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numeric</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Variable</a:t>
            </a:r>
            <a:r>
              <a:rPr lang="sv-SE" dirty="0" smtClean="0"/>
              <a:t> </a:t>
            </a:r>
            <a:r>
              <a:rPr lang="sv-SE" dirty="0" err="1" smtClean="0"/>
              <a:t>names</a:t>
            </a:r>
            <a:r>
              <a:rPr lang="sv-SE" dirty="0" smtClean="0"/>
              <a:t> and representations </a:t>
            </a:r>
            <a:r>
              <a:rPr lang="sv-SE" dirty="0" err="1" smtClean="0"/>
              <a:t>can</a:t>
            </a:r>
            <a:r>
              <a:rPr lang="sv-SE" dirty="0" smtClean="0"/>
              <a:t> </a:t>
            </a:r>
            <a:r>
              <a:rPr lang="sv-SE" dirty="0" err="1" smtClean="0"/>
              <a:t>change</a:t>
            </a:r>
            <a:endParaRPr lang="sv-SE" dirty="0" smtClean="0"/>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7127750" cy="4351338"/>
          </a:xfrm>
        </p:spPr>
      </p:pic>
    </p:spTree>
    <p:extLst>
      <p:ext uri="{BB962C8B-B14F-4D97-AF65-F5344CB8AC3E}">
        <p14:creationId xmlns:p14="http://schemas.microsoft.com/office/powerpoint/2010/main" val="361993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Example</a:t>
            </a:r>
            <a:r>
              <a:rPr lang="sv-SE" dirty="0" smtClean="0"/>
              <a:t>: dataset1</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example</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7010450"/>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a:t>
            </a:r>
            <a:r>
              <a:rPr lang="sv-SE" dirty="0" err="1" smtClean="0"/>
              <a:t>variable</a:t>
            </a:r>
            <a:r>
              <a:rPr lang="sv-SE" dirty="0" smtClean="0"/>
              <a:t> </a:t>
            </a:r>
            <a:r>
              <a:rPr lang="sv-SE" dirty="0" smtClean="0"/>
              <a:t>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 </a:t>
            </a:r>
            <a:r>
              <a:rPr lang="sv-SE" dirty="0" err="1" smtClean="0"/>
              <a:t>code</a:t>
            </a:r>
            <a:r>
              <a:rPr lang="sv-SE" dirty="0" smtClean="0"/>
              <a:t> representation</a:t>
            </a:r>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1919968450"/>
              </p:ext>
            </p:extLst>
          </p:nvPr>
        </p:nvGraphicFramePr>
        <p:xfrm>
          <a:off x="4513652" y="2128996"/>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4996916"/>
              </p:ext>
            </p:extLst>
          </p:nvPr>
        </p:nvGraphicFramePr>
        <p:xfrm>
          <a:off x="4513652" y="172442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6" name="Rounded Rectangle 5"/>
          <p:cNvSpPr/>
          <p:nvPr/>
        </p:nvSpPr>
        <p:spPr>
          <a:xfrm>
            <a:off x="838200" y="2359183"/>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7" name="Straight Arrow Connector 6"/>
          <p:cNvCxnSpPr>
            <a:stCxn id="6" idx="3"/>
            <a:endCxn id="4" idx="1"/>
          </p:cNvCxnSpPr>
          <p:nvPr/>
        </p:nvCxnSpPr>
        <p:spPr>
          <a:xfrm>
            <a:off x="3373882" y="2685256"/>
            <a:ext cx="1139770" cy="0"/>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endParaRPr lang="sv-SE" dirty="0"/>
          </a:p>
        </p:txBody>
      </p:sp>
      <p:graphicFrame>
        <p:nvGraphicFramePr>
          <p:cNvPr id="10" name="Content Placeholder 3"/>
          <p:cNvGraphicFramePr>
            <a:graphicFrameLocks/>
          </p:cNvGraphicFramePr>
          <p:nvPr>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643108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794169073"/>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82132900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3133612915"/>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608</TotalTime>
  <Words>1171</Words>
  <Application>Microsoft Office PowerPoint</Application>
  <PresentationFormat>Widescreen</PresentationFormat>
  <Paragraphs>473</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Variables and variable cascade</vt:lpstr>
      <vt:lpstr>What is a variable?</vt:lpstr>
      <vt:lpstr>Example: dataset1</vt:lpstr>
      <vt:lpstr>Variable example</vt:lpstr>
      <vt:lpstr>Different variable representation types</vt:lpstr>
      <vt:lpstr>Variable with code representation</vt:lpstr>
      <vt:lpstr>Variable - code representation</vt:lpstr>
      <vt:lpstr>PowerPoint Presentation</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55</cp:revision>
  <dcterms:created xsi:type="dcterms:W3CDTF">2018-09-25T09:45:33Z</dcterms:created>
  <dcterms:modified xsi:type="dcterms:W3CDTF">2018-09-26T15:19:11Z</dcterms:modified>
</cp:coreProperties>
</file>