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75" r:id="rId3"/>
    <p:sldId id="257" r:id="rId4"/>
    <p:sldId id="258" r:id="rId5"/>
    <p:sldId id="260" r:id="rId6"/>
    <p:sldId id="274" r:id="rId7"/>
    <p:sldId id="259" r:id="rId8"/>
    <p:sldId id="262" r:id="rId9"/>
    <p:sldId id="263" r:id="rId10"/>
    <p:sldId id="266" r:id="rId11"/>
    <p:sldId id="272" r:id="rId12"/>
    <p:sldId id="267" r:id="rId13"/>
    <p:sldId id="268" r:id="rId14"/>
    <p:sldId id="273" r:id="rId15"/>
    <p:sldId id="269" r:id="rId16"/>
    <p:sldId id="270" r:id="rId17"/>
    <p:sldId id="271" r:id="rId18"/>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260" autoAdjust="0"/>
    <p:restoredTop sz="70627" autoAdjust="0"/>
  </p:normalViewPr>
  <p:slideViewPr>
    <p:cSldViewPr snapToGrid="0">
      <p:cViewPr varScale="1">
        <p:scale>
          <a:sx n="72" d="100"/>
          <a:sy n="72" d="100"/>
        </p:scale>
        <p:origin x="360"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10EF6F4-48DE-43CE-AFEB-D6954BF09625}" type="datetimeFigureOut">
              <a:rPr lang="sv-SE" smtClean="0"/>
              <a:t>2018-09-26</a:t>
            </a:fld>
            <a:endParaRPr lang="sv-SE"/>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82E7B8E-2A5B-4963-98B3-F55FF1DA915E}" type="slidenum">
              <a:rPr lang="sv-SE" smtClean="0"/>
              <a:t>‹#›</a:t>
            </a:fld>
            <a:endParaRPr lang="sv-SE"/>
          </a:p>
        </p:txBody>
      </p:sp>
    </p:spTree>
    <p:extLst>
      <p:ext uri="{BB962C8B-B14F-4D97-AF65-F5344CB8AC3E}">
        <p14:creationId xmlns:p14="http://schemas.microsoft.com/office/powerpoint/2010/main" val="6687146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3" Type="http://schemas.openxmlformats.org/officeDocument/2006/relationships/hyperlink" Target="https://docs.colectica.com/designer/manage-content/data/harmonize-variables/" TargetMode="External"/><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kern="1200" dirty="0" smtClean="0">
                <a:solidFill>
                  <a:schemeClr val="tx1"/>
                </a:solidFill>
                <a:effectLst/>
                <a:latin typeface="+mn-lt"/>
                <a:ea typeface="+mn-ea"/>
                <a:cs typeface="+mn-cs"/>
              </a:rPr>
              <a:t>What is a variable In DDI? </a:t>
            </a:r>
          </a:p>
          <a:p>
            <a:r>
              <a:rPr lang="en-GB" sz="1200" b="0" kern="1200" dirty="0" smtClean="0">
                <a:solidFill>
                  <a:schemeClr val="tx1"/>
                </a:solidFill>
                <a:effectLst/>
                <a:latin typeface="+mn-lt"/>
                <a:ea typeface="+mn-ea"/>
                <a:cs typeface="+mn-cs"/>
              </a:rPr>
              <a:t>We</a:t>
            </a:r>
            <a:r>
              <a:rPr lang="en-GB" sz="1200" b="0" kern="1200" baseline="0" dirty="0" smtClean="0">
                <a:solidFill>
                  <a:schemeClr val="tx1"/>
                </a:solidFill>
                <a:effectLst/>
                <a:latin typeface="+mn-lt"/>
                <a:ea typeface="+mn-ea"/>
                <a:cs typeface="+mn-cs"/>
              </a:rPr>
              <a:t> will start to look a </a:t>
            </a:r>
            <a:r>
              <a:rPr lang="en-GB" sz="1200" b="0" kern="1200" baseline="0" dirty="0" err="1" smtClean="0">
                <a:solidFill>
                  <a:schemeClr val="tx1"/>
                </a:solidFill>
                <a:effectLst/>
                <a:latin typeface="+mn-lt"/>
                <a:ea typeface="+mn-ea"/>
                <a:cs typeface="+mn-cs"/>
              </a:rPr>
              <a:t>a</a:t>
            </a:r>
            <a:r>
              <a:rPr lang="en-GB" sz="1200" b="0" kern="1200" baseline="0" dirty="0" smtClean="0">
                <a:solidFill>
                  <a:schemeClr val="tx1"/>
                </a:solidFill>
                <a:effectLst/>
                <a:latin typeface="+mn-lt"/>
                <a:ea typeface="+mn-ea"/>
                <a:cs typeface="+mn-cs"/>
              </a:rPr>
              <a:t> small example dataset in excel</a:t>
            </a:r>
            <a:endParaRPr lang="sv-SE" sz="1200" b="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C82E7B8E-2A5B-4963-98B3-F55FF1DA915E}" type="slidenum">
              <a:rPr lang="sv-SE" smtClean="0"/>
              <a:t>2</a:t>
            </a:fld>
            <a:endParaRPr lang="sv-SE"/>
          </a:p>
        </p:txBody>
      </p:sp>
    </p:spTree>
    <p:extLst>
      <p:ext uri="{BB962C8B-B14F-4D97-AF65-F5344CB8AC3E}">
        <p14:creationId xmlns:p14="http://schemas.microsoft.com/office/powerpoint/2010/main" val="23785662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v-SE" dirty="0" smtClean="0"/>
              <a:t>All </a:t>
            </a:r>
            <a:r>
              <a:rPr lang="sv-SE" dirty="0" err="1" smtClean="0"/>
              <a:t>datasets</a:t>
            </a:r>
            <a:r>
              <a:rPr lang="sv-SE" baseline="0" dirty="0" smtClean="0"/>
              <a:t> </a:t>
            </a:r>
            <a:r>
              <a:rPr lang="sv-SE" baseline="0" dirty="0" err="1" smtClean="0"/>
              <a:t>have</a:t>
            </a:r>
            <a:r>
              <a:rPr lang="sv-SE" baseline="0" dirty="0" smtClean="0"/>
              <a:t> a text </a:t>
            </a:r>
            <a:r>
              <a:rPr lang="sv-SE" baseline="0" dirty="0" err="1" smtClean="0"/>
              <a:t>variable</a:t>
            </a:r>
            <a:r>
              <a:rPr lang="sv-SE" baseline="0" dirty="0" smtClean="0"/>
              <a:t> for </a:t>
            </a:r>
            <a:r>
              <a:rPr lang="sv-SE" baseline="0" dirty="0" err="1" smtClean="0"/>
              <a:t>name</a:t>
            </a:r>
            <a:endParaRPr lang="sv-SE" dirty="0"/>
          </a:p>
        </p:txBody>
      </p:sp>
      <p:sp>
        <p:nvSpPr>
          <p:cNvPr id="4" name="Slide Number Placeholder 3"/>
          <p:cNvSpPr>
            <a:spLocks noGrp="1"/>
          </p:cNvSpPr>
          <p:nvPr>
            <p:ph type="sldNum" sz="quarter" idx="10"/>
          </p:nvPr>
        </p:nvSpPr>
        <p:spPr/>
        <p:txBody>
          <a:bodyPr/>
          <a:lstStyle/>
          <a:p>
            <a:fld id="{C82E7B8E-2A5B-4963-98B3-F55FF1DA915E}" type="slidenum">
              <a:rPr lang="sv-SE" smtClean="0"/>
              <a:t>11</a:t>
            </a:fld>
            <a:endParaRPr lang="sv-SE"/>
          </a:p>
        </p:txBody>
      </p:sp>
    </p:spTree>
    <p:extLst>
      <p:ext uri="{BB962C8B-B14F-4D97-AF65-F5344CB8AC3E}">
        <p14:creationId xmlns:p14="http://schemas.microsoft.com/office/powerpoint/2010/main" val="30021227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v-SE" dirty="0" smtClean="0"/>
              <a:t>All </a:t>
            </a:r>
            <a:r>
              <a:rPr lang="sv-SE" dirty="0" err="1" smtClean="0"/>
              <a:t>three</a:t>
            </a:r>
            <a:r>
              <a:rPr lang="sv-SE" dirty="0" smtClean="0"/>
              <a:t> </a:t>
            </a:r>
            <a:r>
              <a:rPr lang="sv-SE" dirty="0" err="1" smtClean="0"/>
              <a:t>variables</a:t>
            </a:r>
            <a:r>
              <a:rPr lang="sv-SE" dirty="0" smtClean="0"/>
              <a:t> for </a:t>
            </a:r>
            <a:r>
              <a:rPr lang="sv-SE" dirty="0" err="1" smtClean="0"/>
              <a:t>name</a:t>
            </a:r>
            <a:r>
              <a:rPr lang="sv-SE" dirty="0" smtClean="0"/>
              <a:t> </a:t>
            </a:r>
            <a:r>
              <a:rPr lang="sv-SE" dirty="0" err="1" smtClean="0"/>
              <a:t>have</a:t>
            </a:r>
            <a:r>
              <a:rPr lang="sv-SE" dirty="0" smtClean="0"/>
              <a:t> the same text representation</a:t>
            </a:r>
            <a:endParaRPr lang="sv-SE" dirty="0"/>
          </a:p>
        </p:txBody>
      </p:sp>
      <p:sp>
        <p:nvSpPr>
          <p:cNvPr id="4" name="Slide Number Placeholder 3"/>
          <p:cNvSpPr>
            <a:spLocks noGrp="1"/>
          </p:cNvSpPr>
          <p:nvPr>
            <p:ph type="sldNum" sz="quarter" idx="10"/>
          </p:nvPr>
        </p:nvSpPr>
        <p:spPr/>
        <p:txBody>
          <a:bodyPr/>
          <a:lstStyle/>
          <a:p>
            <a:fld id="{C82E7B8E-2A5B-4963-98B3-F55FF1DA915E}" type="slidenum">
              <a:rPr lang="sv-SE" smtClean="0"/>
              <a:t>12</a:t>
            </a:fld>
            <a:endParaRPr lang="sv-SE"/>
          </a:p>
        </p:txBody>
      </p:sp>
    </p:spTree>
    <p:extLst>
      <p:ext uri="{BB962C8B-B14F-4D97-AF65-F5344CB8AC3E}">
        <p14:creationId xmlns:p14="http://schemas.microsoft.com/office/powerpoint/2010/main" val="424612690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v-SE" dirty="0" smtClean="0"/>
              <a:t>All </a:t>
            </a:r>
            <a:r>
              <a:rPr lang="sv-SE" dirty="0" err="1" smtClean="0"/>
              <a:t>three</a:t>
            </a:r>
            <a:r>
              <a:rPr lang="sv-SE" baseline="0" dirty="0" smtClean="0"/>
              <a:t> </a:t>
            </a:r>
            <a:r>
              <a:rPr lang="sv-SE" baseline="0" dirty="0" err="1" smtClean="0"/>
              <a:t>variables</a:t>
            </a:r>
            <a:r>
              <a:rPr lang="sv-SE" baseline="0" dirty="0" smtClean="0"/>
              <a:t> </a:t>
            </a:r>
            <a:r>
              <a:rPr lang="sv-SE" baseline="0" dirty="0" err="1" smtClean="0"/>
              <a:t>share</a:t>
            </a:r>
            <a:r>
              <a:rPr lang="sv-SE" baseline="0" dirty="0" smtClean="0"/>
              <a:t> the same text representation and is </a:t>
            </a:r>
            <a:r>
              <a:rPr lang="sv-SE" baseline="0" dirty="0" err="1" smtClean="0"/>
              <a:t>linked</a:t>
            </a:r>
            <a:r>
              <a:rPr lang="sv-SE" baseline="0" dirty="0" smtClean="0"/>
              <a:t> to the same </a:t>
            </a:r>
            <a:r>
              <a:rPr lang="sv-SE" baseline="0" dirty="0" err="1" smtClean="0"/>
              <a:t>represented</a:t>
            </a:r>
            <a:r>
              <a:rPr lang="sv-SE" baseline="0" dirty="0" smtClean="0"/>
              <a:t> </a:t>
            </a:r>
            <a:r>
              <a:rPr lang="sv-SE" baseline="0" dirty="0" err="1" smtClean="0"/>
              <a:t>variable</a:t>
            </a:r>
            <a:endParaRPr lang="sv-SE" dirty="0"/>
          </a:p>
        </p:txBody>
      </p:sp>
      <p:sp>
        <p:nvSpPr>
          <p:cNvPr id="4" name="Slide Number Placeholder 3"/>
          <p:cNvSpPr>
            <a:spLocks noGrp="1"/>
          </p:cNvSpPr>
          <p:nvPr>
            <p:ph type="sldNum" sz="quarter" idx="10"/>
          </p:nvPr>
        </p:nvSpPr>
        <p:spPr/>
        <p:txBody>
          <a:bodyPr/>
          <a:lstStyle/>
          <a:p>
            <a:fld id="{C82E7B8E-2A5B-4963-98B3-F55FF1DA915E}" type="slidenum">
              <a:rPr lang="sv-SE" smtClean="0"/>
              <a:t>13</a:t>
            </a:fld>
            <a:endParaRPr lang="sv-SE"/>
          </a:p>
        </p:txBody>
      </p:sp>
    </p:spTree>
    <p:extLst>
      <p:ext uri="{BB962C8B-B14F-4D97-AF65-F5344CB8AC3E}">
        <p14:creationId xmlns:p14="http://schemas.microsoft.com/office/powerpoint/2010/main" val="205143574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v-SE" dirty="0" smtClean="0"/>
              <a:t>The</a:t>
            </a:r>
            <a:r>
              <a:rPr lang="sv-SE" baseline="0" dirty="0" smtClean="0"/>
              <a:t> </a:t>
            </a:r>
            <a:r>
              <a:rPr lang="sv-SE" baseline="0" dirty="0" err="1" smtClean="0"/>
              <a:t>height</a:t>
            </a:r>
            <a:r>
              <a:rPr lang="sv-SE" baseline="0" dirty="0" smtClean="0"/>
              <a:t> is </a:t>
            </a:r>
            <a:r>
              <a:rPr lang="sv-SE" baseline="0" dirty="0" err="1" smtClean="0"/>
              <a:t>meassured</a:t>
            </a:r>
            <a:r>
              <a:rPr lang="sv-SE" baseline="0" dirty="0" smtClean="0"/>
              <a:t> in all </a:t>
            </a:r>
            <a:r>
              <a:rPr lang="sv-SE" baseline="0" dirty="0" err="1" smtClean="0"/>
              <a:t>three</a:t>
            </a:r>
            <a:r>
              <a:rPr lang="sv-SE" baseline="0" dirty="0" smtClean="0"/>
              <a:t> </a:t>
            </a:r>
            <a:r>
              <a:rPr lang="sv-SE" baseline="0" dirty="0" err="1" smtClean="0"/>
              <a:t>datasets</a:t>
            </a:r>
            <a:r>
              <a:rPr lang="sv-SE" baseline="0" dirty="0" smtClean="0"/>
              <a:t> </a:t>
            </a:r>
            <a:r>
              <a:rPr lang="sv-SE" baseline="0" dirty="0" err="1" smtClean="0"/>
              <a:t>but</a:t>
            </a:r>
            <a:r>
              <a:rPr lang="sv-SE" baseline="0" dirty="0" smtClean="0"/>
              <a:t> in different </a:t>
            </a:r>
            <a:r>
              <a:rPr lang="sv-SE" baseline="0" dirty="0" err="1" smtClean="0"/>
              <a:t>units</a:t>
            </a:r>
            <a:endParaRPr lang="sv-SE" dirty="0"/>
          </a:p>
        </p:txBody>
      </p:sp>
      <p:sp>
        <p:nvSpPr>
          <p:cNvPr id="4" name="Slide Number Placeholder 3"/>
          <p:cNvSpPr>
            <a:spLocks noGrp="1"/>
          </p:cNvSpPr>
          <p:nvPr>
            <p:ph type="sldNum" sz="quarter" idx="10"/>
          </p:nvPr>
        </p:nvSpPr>
        <p:spPr/>
        <p:txBody>
          <a:bodyPr/>
          <a:lstStyle/>
          <a:p>
            <a:fld id="{C82E7B8E-2A5B-4963-98B3-F55FF1DA915E}" type="slidenum">
              <a:rPr lang="sv-SE" smtClean="0"/>
              <a:t>14</a:t>
            </a:fld>
            <a:endParaRPr lang="sv-SE"/>
          </a:p>
        </p:txBody>
      </p:sp>
    </p:spTree>
    <p:extLst>
      <p:ext uri="{BB962C8B-B14F-4D97-AF65-F5344CB8AC3E}">
        <p14:creationId xmlns:p14="http://schemas.microsoft.com/office/powerpoint/2010/main" val="399951343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v-SE" dirty="0" smtClean="0"/>
              <a:t>The </a:t>
            </a:r>
            <a:r>
              <a:rPr lang="sv-SE" dirty="0" err="1" smtClean="0"/>
              <a:t>first</a:t>
            </a:r>
            <a:r>
              <a:rPr lang="sv-SE" dirty="0" smtClean="0"/>
              <a:t> </a:t>
            </a:r>
            <a:r>
              <a:rPr lang="sv-SE" dirty="0" err="1" smtClean="0"/>
              <a:t>variable</a:t>
            </a:r>
            <a:r>
              <a:rPr lang="sv-SE" baseline="0" dirty="0" smtClean="0"/>
              <a:t> </a:t>
            </a:r>
            <a:r>
              <a:rPr lang="sv-SE" baseline="0" dirty="0" err="1" smtClean="0"/>
              <a:t>have</a:t>
            </a:r>
            <a:r>
              <a:rPr lang="sv-SE" baseline="0" dirty="0" smtClean="0"/>
              <a:t> the </a:t>
            </a:r>
            <a:r>
              <a:rPr lang="sv-SE" baseline="0" dirty="0" err="1" smtClean="0"/>
              <a:t>measurement</a:t>
            </a:r>
            <a:r>
              <a:rPr lang="sv-SE" baseline="0" dirty="0" smtClean="0"/>
              <a:t> in centimeter</a:t>
            </a:r>
          </a:p>
          <a:p>
            <a:endParaRPr lang="sv-SE" baseline="0" dirty="0" smtClean="0"/>
          </a:p>
          <a:p>
            <a:r>
              <a:rPr lang="sv-SE" baseline="0" dirty="0" smtClean="0"/>
              <a:t>In the </a:t>
            </a:r>
            <a:r>
              <a:rPr lang="sv-SE" baseline="0" dirty="0" smtClean="0"/>
              <a:t>second </a:t>
            </a:r>
            <a:r>
              <a:rPr lang="sv-SE" baseline="0" dirty="0" smtClean="0"/>
              <a:t>and </a:t>
            </a:r>
            <a:r>
              <a:rPr lang="sv-SE" baseline="0" dirty="0" err="1" smtClean="0"/>
              <a:t>third</a:t>
            </a:r>
            <a:r>
              <a:rPr lang="sv-SE" baseline="0" dirty="0" smtClean="0"/>
              <a:t> </a:t>
            </a:r>
            <a:r>
              <a:rPr lang="sv-SE" baseline="0" dirty="0" err="1" smtClean="0"/>
              <a:t>dataset</a:t>
            </a:r>
            <a:r>
              <a:rPr lang="sv-SE" baseline="0" dirty="0" smtClean="0"/>
              <a:t> the </a:t>
            </a:r>
            <a:r>
              <a:rPr lang="sv-SE" baseline="0" dirty="0" err="1" smtClean="0"/>
              <a:t>measurement</a:t>
            </a:r>
            <a:r>
              <a:rPr lang="sv-SE" baseline="0" dirty="0" smtClean="0"/>
              <a:t> </a:t>
            </a:r>
            <a:r>
              <a:rPr lang="sv-SE" baseline="0" dirty="0" err="1" smtClean="0"/>
              <a:t>was</a:t>
            </a:r>
            <a:r>
              <a:rPr lang="sv-SE" baseline="0" dirty="0" smtClean="0"/>
              <a:t> </a:t>
            </a:r>
            <a:r>
              <a:rPr lang="sv-SE" baseline="0" dirty="0" err="1" smtClean="0"/>
              <a:t>changes</a:t>
            </a:r>
            <a:r>
              <a:rPr lang="sv-SE" baseline="0" dirty="0" smtClean="0"/>
              <a:t> to </a:t>
            </a:r>
            <a:r>
              <a:rPr lang="sv-SE" baseline="0" dirty="0" err="1" smtClean="0"/>
              <a:t>inches</a:t>
            </a:r>
            <a:r>
              <a:rPr lang="sv-SE" baseline="0" dirty="0" smtClean="0"/>
              <a:t> and </a:t>
            </a:r>
            <a:r>
              <a:rPr lang="sv-SE" baseline="0" dirty="0" err="1" smtClean="0"/>
              <a:t>share</a:t>
            </a:r>
            <a:r>
              <a:rPr lang="sv-SE" baseline="0" dirty="0" smtClean="0"/>
              <a:t> the same </a:t>
            </a:r>
            <a:r>
              <a:rPr lang="sv-SE" baseline="0" dirty="0" err="1" smtClean="0"/>
              <a:t>numeric</a:t>
            </a:r>
            <a:r>
              <a:rPr lang="sv-SE" baseline="0" dirty="0" smtClean="0"/>
              <a:t> representation</a:t>
            </a:r>
            <a:endParaRPr lang="sv-SE" dirty="0"/>
          </a:p>
        </p:txBody>
      </p:sp>
      <p:sp>
        <p:nvSpPr>
          <p:cNvPr id="4" name="Slide Number Placeholder 3"/>
          <p:cNvSpPr>
            <a:spLocks noGrp="1"/>
          </p:cNvSpPr>
          <p:nvPr>
            <p:ph type="sldNum" sz="quarter" idx="10"/>
          </p:nvPr>
        </p:nvSpPr>
        <p:spPr/>
        <p:txBody>
          <a:bodyPr/>
          <a:lstStyle/>
          <a:p>
            <a:fld id="{C82E7B8E-2A5B-4963-98B3-F55FF1DA915E}" type="slidenum">
              <a:rPr lang="sv-SE" smtClean="0"/>
              <a:t>15</a:t>
            </a:fld>
            <a:endParaRPr lang="sv-SE"/>
          </a:p>
        </p:txBody>
      </p:sp>
    </p:spTree>
    <p:extLst>
      <p:ext uri="{BB962C8B-B14F-4D97-AF65-F5344CB8AC3E}">
        <p14:creationId xmlns:p14="http://schemas.microsoft.com/office/powerpoint/2010/main" val="422750880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v-SE" dirty="0" smtClean="0"/>
              <a:t>On the </a:t>
            </a:r>
            <a:r>
              <a:rPr lang="sv-SE" dirty="0" err="1" smtClean="0"/>
              <a:t>represented</a:t>
            </a:r>
            <a:r>
              <a:rPr lang="sv-SE" dirty="0" smtClean="0"/>
              <a:t> </a:t>
            </a:r>
            <a:r>
              <a:rPr lang="sv-SE" dirty="0" err="1" smtClean="0"/>
              <a:t>variable</a:t>
            </a:r>
            <a:r>
              <a:rPr lang="sv-SE" dirty="0" smtClean="0"/>
              <a:t> </a:t>
            </a:r>
            <a:r>
              <a:rPr lang="sv-SE" dirty="0" err="1" smtClean="0"/>
              <a:t>layer</a:t>
            </a:r>
            <a:r>
              <a:rPr lang="sv-SE" dirty="0" smtClean="0"/>
              <a:t> </a:t>
            </a:r>
            <a:r>
              <a:rPr lang="sv-SE" dirty="0" err="1" smtClean="0"/>
              <a:t>there</a:t>
            </a:r>
            <a:r>
              <a:rPr lang="sv-SE" baseline="0" dirty="0" smtClean="0"/>
              <a:t> is </a:t>
            </a:r>
            <a:r>
              <a:rPr lang="sv-SE" baseline="0" dirty="0" err="1" smtClean="0"/>
              <a:t>two</a:t>
            </a:r>
            <a:r>
              <a:rPr lang="sv-SE" baseline="0" dirty="0" smtClean="0"/>
              <a:t> different </a:t>
            </a:r>
            <a:r>
              <a:rPr lang="sv-SE" baseline="0" dirty="0" err="1" smtClean="0"/>
              <a:t>measures</a:t>
            </a:r>
            <a:r>
              <a:rPr lang="sv-SE" baseline="0" dirty="0" smtClean="0"/>
              <a:t> so </a:t>
            </a:r>
            <a:r>
              <a:rPr lang="sv-SE" baseline="0" dirty="0" err="1" smtClean="0"/>
              <a:t>two</a:t>
            </a:r>
            <a:r>
              <a:rPr lang="sv-SE" baseline="0" dirty="0" smtClean="0"/>
              <a:t> </a:t>
            </a:r>
            <a:r>
              <a:rPr lang="sv-SE" baseline="0" dirty="0" err="1" smtClean="0"/>
              <a:t>represented</a:t>
            </a:r>
            <a:r>
              <a:rPr lang="sv-SE" baseline="0" dirty="0" smtClean="0"/>
              <a:t> </a:t>
            </a:r>
            <a:r>
              <a:rPr lang="sv-SE" baseline="0" dirty="0" err="1" smtClean="0"/>
              <a:t>variables</a:t>
            </a:r>
            <a:r>
              <a:rPr lang="sv-SE" baseline="0" dirty="0" smtClean="0"/>
              <a:t> is </a:t>
            </a:r>
            <a:r>
              <a:rPr lang="sv-SE" baseline="0" dirty="0" err="1" smtClean="0"/>
              <a:t>needed</a:t>
            </a:r>
            <a:endParaRPr lang="sv-SE" dirty="0" smtClean="0"/>
          </a:p>
          <a:p>
            <a:r>
              <a:rPr lang="sv-SE" dirty="0" smtClean="0"/>
              <a:t>The </a:t>
            </a:r>
            <a:r>
              <a:rPr lang="sv-SE" dirty="0" err="1" smtClean="0"/>
              <a:t>three</a:t>
            </a:r>
            <a:r>
              <a:rPr lang="sv-SE" baseline="0" dirty="0" smtClean="0"/>
              <a:t> </a:t>
            </a:r>
            <a:r>
              <a:rPr lang="sv-SE" baseline="0" dirty="0" err="1" smtClean="0"/>
              <a:t>variables</a:t>
            </a:r>
            <a:r>
              <a:rPr lang="sv-SE" baseline="0" dirty="0" smtClean="0"/>
              <a:t> </a:t>
            </a:r>
            <a:r>
              <a:rPr lang="sv-SE" baseline="0" dirty="0" err="1" smtClean="0"/>
              <a:t>have</a:t>
            </a:r>
            <a:r>
              <a:rPr lang="sv-SE" baseline="0" dirty="0" smtClean="0"/>
              <a:t> the same </a:t>
            </a:r>
            <a:r>
              <a:rPr lang="sv-SE" baseline="0" dirty="0" err="1" smtClean="0"/>
              <a:t>conceptual</a:t>
            </a:r>
            <a:r>
              <a:rPr lang="sv-SE" baseline="0" dirty="0" smtClean="0"/>
              <a:t> </a:t>
            </a:r>
            <a:r>
              <a:rPr lang="sv-SE" baseline="0" dirty="0" err="1" smtClean="0"/>
              <a:t>variable</a:t>
            </a:r>
            <a:r>
              <a:rPr lang="sv-SE" baseline="0" dirty="0" smtClean="0"/>
              <a:t> for </a:t>
            </a:r>
            <a:r>
              <a:rPr lang="sv-SE" baseline="0" dirty="0" err="1" smtClean="0"/>
              <a:t>height</a:t>
            </a:r>
            <a:endParaRPr lang="sv-SE" baseline="0" dirty="0" smtClean="0"/>
          </a:p>
          <a:p>
            <a:endParaRPr lang="sv-SE" dirty="0"/>
          </a:p>
        </p:txBody>
      </p:sp>
      <p:sp>
        <p:nvSpPr>
          <p:cNvPr id="4" name="Slide Number Placeholder 3"/>
          <p:cNvSpPr>
            <a:spLocks noGrp="1"/>
          </p:cNvSpPr>
          <p:nvPr>
            <p:ph type="sldNum" sz="quarter" idx="10"/>
          </p:nvPr>
        </p:nvSpPr>
        <p:spPr/>
        <p:txBody>
          <a:bodyPr/>
          <a:lstStyle/>
          <a:p>
            <a:fld id="{C82E7B8E-2A5B-4963-98B3-F55FF1DA915E}" type="slidenum">
              <a:rPr lang="sv-SE" smtClean="0"/>
              <a:t>16</a:t>
            </a:fld>
            <a:endParaRPr lang="sv-SE"/>
          </a:p>
        </p:txBody>
      </p:sp>
    </p:spTree>
    <p:extLst>
      <p:ext uri="{BB962C8B-B14F-4D97-AF65-F5344CB8AC3E}">
        <p14:creationId xmlns:p14="http://schemas.microsoft.com/office/powerpoint/2010/main" val="369975029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kern="1200" dirty="0" smtClean="0">
                <a:solidFill>
                  <a:schemeClr val="tx1"/>
                </a:solidFill>
                <a:effectLst/>
                <a:latin typeface="+mn-lt"/>
                <a:ea typeface="+mn-ea"/>
                <a:cs typeface="+mn-cs"/>
              </a:rPr>
              <a:t>Benefits</a:t>
            </a:r>
            <a:endParaRPr lang="sv-SE"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Comparability and provenance. </a:t>
            </a:r>
            <a:endParaRPr lang="sv-SE"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Lineage of the data/provenance </a:t>
            </a:r>
            <a:endParaRPr lang="sv-SE"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Identify comparable data</a:t>
            </a:r>
            <a:endParaRPr lang="sv-SE"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Compare how the response values have changed over time or over different sources </a:t>
            </a:r>
            <a:endParaRPr lang="sv-SE"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Used to manage to change and comparability</a:t>
            </a:r>
            <a:endParaRPr lang="sv-SE"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Supports people working on harmonisation (gives you the structure to describe the variables and decide whether you can harmonise them or not) </a:t>
            </a:r>
            <a:endParaRPr lang="sv-SE"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 </a:t>
            </a:r>
            <a:endParaRPr lang="sv-SE" sz="1200" kern="1200" dirty="0" smtClean="0">
              <a:solidFill>
                <a:schemeClr val="tx1"/>
              </a:solidFill>
              <a:effectLst/>
              <a:latin typeface="+mn-lt"/>
              <a:ea typeface="+mn-ea"/>
              <a:cs typeface="+mn-cs"/>
            </a:endParaRPr>
          </a:p>
          <a:p>
            <a:r>
              <a:rPr lang="en-GB" sz="1200" b="1" kern="1200" dirty="0" smtClean="0">
                <a:solidFill>
                  <a:schemeClr val="tx1"/>
                </a:solidFill>
                <a:effectLst/>
                <a:latin typeface="+mn-lt"/>
                <a:ea typeface="+mn-ea"/>
                <a:cs typeface="+mn-cs"/>
              </a:rPr>
              <a:t>Useful resources</a:t>
            </a:r>
            <a:endParaRPr lang="sv-SE"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Daniel Gillman EDDI 2017: The DDI-4 Variable Cascade and Datum-</a:t>
            </a:r>
            <a:r>
              <a:rPr lang="en-GB" sz="1200" kern="1200" dirty="0" err="1" smtClean="0">
                <a:solidFill>
                  <a:schemeClr val="tx1"/>
                </a:solidFill>
                <a:effectLst/>
                <a:latin typeface="+mn-lt"/>
                <a:ea typeface="+mn-ea"/>
                <a:cs typeface="+mn-cs"/>
              </a:rPr>
              <a:t>Centered</a:t>
            </a:r>
            <a:r>
              <a:rPr lang="en-GB" sz="1200" kern="1200" dirty="0" smtClean="0">
                <a:solidFill>
                  <a:schemeClr val="tx1"/>
                </a:solidFill>
                <a:effectLst/>
                <a:latin typeface="+mn-lt"/>
                <a:ea typeface="+mn-ea"/>
                <a:cs typeface="+mn-cs"/>
              </a:rPr>
              <a:t> Approach</a:t>
            </a:r>
            <a:endParaRPr lang="sv-SE" sz="1200" kern="1200" dirty="0" smtClean="0">
              <a:solidFill>
                <a:schemeClr val="tx1"/>
              </a:solidFill>
              <a:effectLst/>
              <a:latin typeface="+mn-lt"/>
              <a:ea typeface="+mn-ea"/>
              <a:cs typeface="+mn-cs"/>
            </a:endParaRPr>
          </a:p>
          <a:p>
            <a:r>
              <a:rPr lang="en-GB" sz="1200" kern="1200" dirty="0" err="1" smtClean="0">
                <a:solidFill>
                  <a:schemeClr val="tx1"/>
                </a:solidFill>
                <a:effectLst/>
                <a:latin typeface="+mn-lt"/>
                <a:ea typeface="+mn-ea"/>
                <a:cs typeface="+mn-cs"/>
              </a:rPr>
              <a:t>Colectica</a:t>
            </a:r>
            <a:r>
              <a:rPr lang="en-GB" sz="1200" kern="1200" dirty="0" smtClean="0">
                <a:solidFill>
                  <a:schemeClr val="tx1"/>
                </a:solidFill>
                <a:effectLst/>
                <a:latin typeface="+mn-lt"/>
                <a:ea typeface="+mn-ea"/>
                <a:cs typeface="+mn-cs"/>
              </a:rPr>
              <a:t> docs site - </a:t>
            </a:r>
            <a:r>
              <a:rPr lang="en-GB" sz="1200" u="sng" kern="1200" dirty="0" smtClean="0">
                <a:solidFill>
                  <a:schemeClr val="tx1"/>
                </a:solidFill>
                <a:effectLst/>
                <a:latin typeface="+mn-lt"/>
                <a:ea typeface="+mn-ea"/>
                <a:cs typeface="+mn-cs"/>
                <a:hlinkClick r:id="rId3"/>
              </a:rPr>
              <a:t>https://docs.colectica.com/designer/manage-content/data/harmonize-variables/</a:t>
            </a:r>
            <a:r>
              <a:rPr lang="en-GB" sz="1200" kern="1200" dirty="0" smtClean="0">
                <a:solidFill>
                  <a:schemeClr val="tx1"/>
                </a:solidFill>
                <a:effectLst/>
                <a:latin typeface="+mn-lt"/>
                <a:ea typeface="+mn-ea"/>
                <a:cs typeface="+mn-cs"/>
              </a:rPr>
              <a:t> </a:t>
            </a:r>
            <a:endParaRPr lang="sv-SE"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 </a:t>
            </a:r>
            <a:endParaRPr lang="sv-SE" sz="1200" kern="1200" dirty="0" smtClean="0">
              <a:solidFill>
                <a:schemeClr val="tx1"/>
              </a:solidFill>
              <a:effectLst/>
              <a:latin typeface="+mn-lt"/>
              <a:ea typeface="+mn-ea"/>
              <a:cs typeface="+mn-cs"/>
            </a:endParaRPr>
          </a:p>
          <a:p>
            <a:r>
              <a:rPr lang="en-GB" sz="1200" b="1" kern="1200" dirty="0" smtClean="0">
                <a:solidFill>
                  <a:schemeClr val="tx1"/>
                </a:solidFill>
                <a:effectLst/>
                <a:latin typeface="+mn-lt"/>
                <a:ea typeface="+mn-ea"/>
                <a:cs typeface="+mn-cs"/>
              </a:rPr>
              <a:t>Questions/answers</a:t>
            </a:r>
            <a:endParaRPr lang="sv-SE"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What level do we publish? </a:t>
            </a:r>
          </a:p>
          <a:p>
            <a:r>
              <a:rPr lang="en-GB" sz="1200" kern="1200" dirty="0" smtClean="0">
                <a:solidFill>
                  <a:schemeClr val="tx1"/>
                </a:solidFill>
                <a:effectLst/>
                <a:latin typeface="+mn-lt"/>
                <a:ea typeface="+mn-ea"/>
                <a:cs typeface="+mn-cs"/>
              </a:rPr>
              <a:t>it depends on how you want to display the datasets. </a:t>
            </a:r>
            <a:endParaRPr lang="sv-SE" sz="1200" kern="1200" dirty="0" smtClean="0">
              <a:solidFill>
                <a:schemeClr val="tx1"/>
              </a:solidFill>
              <a:effectLst/>
              <a:latin typeface="+mn-lt"/>
              <a:ea typeface="+mn-ea"/>
              <a:cs typeface="+mn-cs"/>
            </a:endParaRPr>
          </a:p>
          <a:p>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All the variables could have the same variable name, but in DDI they will have a different identifier. It is up to you which you see.</a:t>
            </a:r>
            <a:endParaRPr lang="sv-SE" sz="1200" kern="1200" dirty="0" smtClean="0">
              <a:solidFill>
                <a:schemeClr val="tx1"/>
              </a:solidFill>
              <a:effectLst/>
              <a:latin typeface="+mn-lt"/>
              <a:ea typeface="+mn-ea"/>
              <a:cs typeface="+mn-cs"/>
            </a:endParaRPr>
          </a:p>
          <a:p>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We should always have the conceptual and represented in place, even if there is no change in the code value. </a:t>
            </a:r>
            <a:endParaRPr lang="sv-SE" sz="1200" kern="1200" dirty="0" smtClean="0">
              <a:solidFill>
                <a:schemeClr val="tx1"/>
              </a:solidFill>
              <a:effectLst/>
              <a:latin typeface="+mn-lt"/>
              <a:ea typeface="+mn-ea"/>
              <a:cs typeface="+mn-cs"/>
            </a:endParaRPr>
          </a:p>
          <a:p>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DDI separates the conceptual variables and representative variable is so that someone can query the relationships without having to look at every variable and value domain which is time consuming and also not reliant on a machine- as it is shows that person has decided that these are comparable. </a:t>
            </a:r>
            <a:endParaRPr lang="sv-SE" sz="1200" kern="1200" dirty="0" smtClean="0">
              <a:solidFill>
                <a:schemeClr val="tx1"/>
              </a:solidFill>
              <a:effectLst/>
              <a:latin typeface="+mn-lt"/>
              <a:ea typeface="+mn-ea"/>
              <a:cs typeface="+mn-cs"/>
            </a:endParaRPr>
          </a:p>
          <a:p>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Should there always be a new variable for each data collection- can they be the same variable? </a:t>
            </a:r>
          </a:p>
          <a:p>
            <a:r>
              <a:rPr lang="en-GB" sz="1200" kern="1200" dirty="0" smtClean="0">
                <a:solidFill>
                  <a:schemeClr val="tx1"/>
                </a:solidFill>
                <a:effectLst/>
                <a:latin typeface="+mn-lt"/>
                <a:ea typeface="+mn-ea"/>
                <a:cs typeface="+mn-cs"/>
              </a:rPr>
              <a:t>It depends on how you describe the dataset- there is lots more info about a dataset then just its type e.g. who it’s measured about e.g. universe. If you have different datasets the people/household changes. If you have new dataset then it is usually a new instance variable. Specific to a datasets as the it contains other metadata e.g. time of collection. If you publish data every quarter the variable instance will be different each time. </a:t>
            </a:r>
            <a:endParaRPr lang="sv-SE" sz="1200" kern="1200" dirty="0" smtClean="0">
              <a:solidFill>
                <a:schemeClr val="tx1"/>
              </a:solidFill>
              <a:effectLst/>
              <a:latin typeface="+mn-lt"/>
              <a:ea typeface="+mn-ea"/>
              <a:cs typeface="+mn-cs"/>
            </a:endParaRPr>
          </a:p>
          <a:p>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If there is only one dataset- whey would you use represented and conceptual variables- If you want people to re-use it or to use with other study’s data then it is valuable to including the represented and conceptual variable. </a:t>
            </a:r>
            <a:endParaRPr lang="sv-SE" sz="1200" kern="1200" dirty="0" smtClean="0">
              <a:solidFill>
                <a:schemeClr val="tx1"/>
              </a:solidFill>
              <a:effectLst/>
              <a:latin typeface="+mn-lt"/>
              <a:ea typeface="+mn-ea"/>
              <a:cs typeface="+mn-cs"/>
            </a:endParaRPr>
          </a:p>
          <a:p>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Ideal world- create a concept then create a question for that. Which is linked to the represented and conceptual variable. – questions to be discussed elsewhere. </a:t>
            </a:r>
            <a:endParaRPr lang="sv-SE" sz="1200" kern="1200" dirty="0" smtClean="0">
              <a:solidFill>
                <a:schemeClr val="tx1"/>
              </a:solidFill>
              <a:effectLst/>
              <a:latin typeface="+mn-lt"/>
              <a:ea typeface="+mn-ea"/>
              <a:cs typeface="+mn-cs"/>
            </a:endParaRPr>
          </a:p>
          <a:p>
            <a:endParaRPr lang="sv-SE" dirty="0"/>
          </a:p>
        </p:txBody>
      </p:sp>
      <p:sp>
        <p:nvSpPr>
          <p:cNvPr id="4" name="Slide Number Placeholder 3"/>
          <p:cNvSpPr>
            <a:spLocks noGrp="1"/>
          </p:cNvSpPr>
          <p:nvPr>
            <p:ph type="sldNum" sz="quarter" idx="10"/>
          </p:nvPr>
        </p:nvSpPr>
        <p:spPr/>
        <p:txBody>
          <a:bodyPr/>
          <a:lstStyle/>
          <a:p>
            <a:fld id="{C82E7B8E-2A5B-4963-98B3-F55FF1DA915E}" type="slidenum">
              <a:rPr lang="sv-SE" smtClean="0"/>
              <a:t>17</a:t>
            </a:fld>
            <a:endParaRPr lang="sv-SE"/>
          </a:p>
        </p:txBody>
      </p:sp>
    </p:spTree>
    <p:extLst>
      <p:ext uri="{BB962C8B-B14F-4D97-AF65-F5344CB8AC3E}">
        <p14:creationId xmlns:p14="http://schemas.microsoft.com/office/powerpoint/2010/main" val="34890165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v-SE" sz="1200" kern="1200" dirty="0" smtClean="0">
                <a:solidFill>
                  <a:schemeClr val="tx1"/>
                </a:solidFill>
                <a:effectLst/>
                <a:latin typeface="+mn-lt"/>
                <a:ea typeface="+mn-ea"/>
                <a:cs typeface="+mn-cs"/>
              </a:rPr>
              <a:t>The data</a:t>
            </a:r>
            <a:r>
              <a:rPr lang="sv-SE" sz="1200" kern="1200" baseline="0" dirty="0" smtClean="0">
                <a:solidFill>
                  <a:schemeClr val="tx1"/>
                </a:solidFill>
                <a:effectLst/>
                <a:latin typeface="+mn-lt"/>
                <a:ea typeface="+mn-ea"/>
                <a:cs typeface="+mn-cs"/>
              </a:rPr>
              <a:t> is </a:t>
            </a:r>
            <a:r>
              <a:rPr lang="sv-SE" sz="1200" kern="1200" baseline="0" dirty="0" err="1" smtClean="0">
                <a:solidFill>
                  <a:schemeClr val="tx1"/>
                </a:solidFill>
                <a:effectLst/>
                <a:latin typeface="+mn-lt"/>
                <a:ea typeface="+mn-ea"/>
                <a:cs typeface="+mn-cs"/>
              </a:rPr>
              <a:t>divied</a:t>
            </a:r>
            <a:r>
              <a:rPr lang="sv-SE" sz="1200" kern="1200" baseline="0" dirty="0" smtClean="0">
                <a:solidFill>
                  <a:schemeClr val="tx1"/>
                </a:solidFill>
                <a:effectLst/>
                <a:latin typeface="+mn-lt"/>
                <a:ea typeface="+mn-ea"/>
                <a:cs typeface="+mn-cs"/>
              </a:rPr>
              <a:t> </a:t>
            </a:r>
            <a:r>
              <a:rPr lang="sv-SE" sz="1200" kern="1200" baseline="0" dirty="0" err="1" smtClean="0">
                <a:solidFill>
                  <a:schemeClr val="tx1"/>
                </a:solidFill>
                <a:effectLst/>
                <a:latin typeface="+mn-lt"/>
                <a:ea typeface="+mn-ea"/>
                <a:cs typeface="+mn-cs"/>
              </a:rPr>
              <a:t>into</a:t>
            </a:r>
            <a:r>
              <a:rPr lang="sv-SE" sz="1200" kern="1200" baseline="0" dirty="0" smtClean="0">
                <a:solidFill>
                  <a:schemeClr val="tx1"/>
                </a:solidFill>
                <a:effectLst/>
                <a:latin typeface="+mn-lt"/>
                <a:ea typeface="+mn-ea"/>
                <a:cs typeface="+mn-cs"/>
              </a:rPr>
              <a:t> </a:t>
            </a:r>
            <a:r>
              <a:rPr lang="sv-SE" sz="1200" kern="1200" baseline="0" dirty="0" err="1" smtClean="0">
                <a:solidFill>
                  <a:schemeClr val="tx1"/>
                </a:solidFill>
                <a:effectLst/>
                <a:latin typeface="+mn-lt"/>
                <a:ea typeface="+mn-ea"/>
                <a:cs typeface="+mn-cs"/>
              </a:rPr>
              <a:t>columns</a:t>
            </a:r>
            <a:r>
              <a:rPr lang="sv-SE" sz="1200" kern="1200" baseline="0" dirty="0" smtClean="0">
                <a:solidFill>
                  <a:schemeClr val="tx1"/>
                </a:solidFill>
                <a:effectLst/>
                <a:latin typeface="+mn-lt"/>
                <a:ea typeface="+mn-ea"/>
                <a:cs typeface="+mn-cs"/>
              </a:rPr>
              <a:t> </a:t>
            </a:r>
            <a:r>
              <a:rPr lang="sv-SE" sz="1200" kern="1200" baseline="0" dirty="0" err="1" smtClean="0">
                <a:solidFill>
                  <a:schemeClr val="tx1"/>
                </a:solidFill>
                <a:effectLst/>
                <a:latin typeface="+mn-lt"/>
                <a:ea typeface="+mn-ea"/>
                <a:cs typeface="+mn-cs"/>
              </a:rPr>
              <a:t>where</a:t>
            </a:r>
            <a:r>
              <a:rPr lang="sv-SE" sz="1200" kern="1200" baseline="0" dirty="0" smtClean="0">
                <a:solidFill>
                  <a:schemeClr val="tx1"/>
                </a:solidFill>
                <a:effectLst/>
                <a:latin typeface="+mn-lt"/>
                <a:ea typeface="+mn-ea"/>
                <a:cs typeface="+mn-cs"/>
              </a:rPr>
              <a:t> </a:t>
            </a:r>
            <a:r>
              <a:rPr lang="sv-SE" sz="1200" kern="1200" baseline="0" dirty="0" err="1" smtClean="0">
                <a:solidFill>
                  <a:schemeClr val="tx1"/>
                </a:solidFill>
                <a:effectLst/>
                <a:latin typeface="+mn-lt"/>
                <a:ea typeface="+mn-ea"/>
                <a:cs typeface="+mn-cs"/>
              </a:rPr>
              <a:t>each</a:t>
            </a:r>
            <a:r>
              <a:rPr lang="sv-SE" sz="1200" kern="1200" baseline="0" dirty="0" smtClean="0">
                <a:solidFill>
                  <a:schemeClr val="tx1"/>
                </a:solidFill>
                <a:effectLst/>
                <a:latin typeface="+mn-lt"/>
                <a:ea typeface="+mn-ea"/>
                <a:cs typeface="+mn-cs"/>
              </a:rPr>
              <a:t> </a:t>
            </a:r>
            <a:r>
              <a:rPr lang="sv-SE" sz="1200" kern="1200" baseline="0" dirty="0" err="1" smtClean="0">
                <a:solidFill>
                  <a:schemeClr val="tx1"/>
                </a:solidFill>
                <a:effectLst/>
                <a:latin typeface="+mn-lt"/>
                <a:ea typeface="+mn-ea"/>
                <a:cs typeface="+mn-cs"/>
              </a:rPr>
              <a:t>represent</a:t>
            </a:r>
            <a:r>
              <a:rPr lang="sv-SE" sz="1200" kern="1200" baseline="0" dirty="0" smtClean="0">
                <a:solidFill>
                  <a:schemeClr val="tx1"/>
                </a:solidFill>
                <a:effectLst/>
                <a:latin typeface="+mn-lt"/>
                <a:ea typeface="+mn-ea"/>
                <a:cs typeface="+mn-cs"/>
              </a:rPr>
              <a:t> a </a:t>
            </a:r>
            <a:r>
              <a:rPr lang="sv-SE" sz="1200" kern="1200" baseline="0" dirty="0" err="1" smtClean="0">
                <a:solidFill>
                  <a:schemeClr val="tx1"/>
                </a:solidFill>
                <a:effectLst/>
                <a:latin typeface="+mn-lt"/>
                <a:ea typeface="+mn-ea"/>
                <a:cs typeface="+mn-cs"/>
              </a:rPr>
              <a:t>recorded</a:t>
            </a:r>
            <a:r>
              <a:rPr lang="sv-SE" sz="1200" kern="1200" baseline="0" dirty="0" smtClean="0">
                <a:solidFill>
                  <a:schemeClr val="tx1"/>
                </a:solidFill>
                <a:effectLst/>
                <a:latin typeface="+mn-lt"/>
                <a:ea typeface="+mn-ea"/>
                <a:cs typeface="+mn-cs"/>
              </a:rPr>
              <a:t> </a:t>
            </a:r>
            <a:r>
              <a:rPr lang="sv-SE" sz="1200" kern="1200" baseline="0" dirty="0" err="1" smtClean="0">
                <a:solidFill>
                  <a:schemeClr val="tx1"/>
                </a:solidFill>
                <a:effectLst/>
                <a:latin typeface="+mn-lt"/>
                <a:ea typeface="+mn-ea"/>
                <a:cs typeface="+mn-cs"/>
              </a:rPr>
              <a:t>value</a:t>
            </a:r>
            <a:r>
              <a:rPr lang="sv-SE" sz="1200" kern="1200" baseline="0" dirty="0" smtClean="0">
                <a:solidFill>
                  <a:schemeClr val="tx1"/>
                </a:solidFill>
                <a:effectLst/>
                <a:latin typeface="+mn-lt"/>
                <a:ea typeface="+mn-ea"/>
                <a:cs typeface="+mn-cs"/>
              </a:rPr>
              <a:t>.</a:t>
            </a:r>
            <a:endParaRPr lang="sv-SE" sz="1200" kern="1200" dirty="0" smtClean="0">
              <a:solidFill>
                <a:schemeClr val="tx1"/>
              </a:solidFill>
              <a:effectLst/>
              <a:latin typeface="+mn-lt"/>
              <a:ea typeface="+mn-ea"/>
              <a:cs typeface="+mn-cs"/>
            </a:endParaRPr>
          </a:p>
          <a:p>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The whole purpose is to tie the variables together which are measuring a comparable topic. </a:t>
            </a:r>
            <a:endParaRPr lang="en-GB" sz="1200" kern="1200" dirty="0" smtClean="0">
              <a:solidFill>
                <a:schemeClr val="tx1"/>
              </a:solidFill>
              <a:effectLst/>
              <a:latin typeface="+mn-lt"/>
              <a:ea typeface="+mn-ea"/>
              <a:cs typeface="+mn-cs"/>
            </a:endParaRPr>
          </a:p>
          <a:p>
            <a:endParaRPr lang="sv-SE"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Should we list what other domain use to describe a variable e.g. column in excel, relational database, attribute in object-oriented programing etc. </a:t>
            </a:r>
            <a:endParaRPr lang="sv-SE"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Start with a table of data- a variable is a column of data. </a:t>
            </a:r>
            <a:endParaRPr lang="sv-SE"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When people are approaching DDI they think of data as records of data</a:t>
            </a:r>
            <a:endParaRPr lang="sv-SE"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Are we missing info unless we explain why we have a rectangular file? How do you say that each row is related to the same column? Are we making an assumption– show an example and explain that we asked each people there marital status each row is a person. </a:t>
            </a:r>
            <a:endParaRPr lang="sv-SE"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We can visualise this as a table </a:t>
            </a:r>
            <a:endParaRPr lang="sv-SE" sz="1200" kern="1200" dirty="0" smtClean="0">
              <a:solidFill>
                <a:schemeClr val="tx1"/>
              </a:solidFill>
              <a:effectLst/>
              <a:latin typeface="+mn-lt"/>
              <a:ea typeface="+mn-ea"/>
              <a:cs typeface="+mn-cs"/>
            </a:endParaRPr>
          </a:p>
          <a:p>
            <a:pPr lvl="0"/>
            <a:endParaRPr lang="en-GB"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Discuss </a:t>
            </a:r>
            <a:r>
              <a:rPr lang="en-GB" sz="1200" kern="1200" dirty="0" smtClean="0">
                <a:solidFill>
                  <a:schemeClr val="tx1"/>
                </a:solidFill>
                <a:effectLst/>
                <a:latin typeface="+mn-lt"/>
                <a:ea typeface="+mn-ea"/>
                <a:cs typeface="+mn-cs"/>
              </a:rPr>
              <a:t>as item type level in relation to other items rather than details about each. </a:t>
            </a:r>
            <a:endParaRPr lang="sv-SE"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Repeated measures in a column (not associated these measures with anything yet</a:t>
            </a:r>
            <a:r>
              <a:rPr lang="en-GB" sz="1200" kern="1200" dirty="0" smtClean="0">
                <a:solidFill>
                  <a:schemeClr val="tx1"/>
                </a:solidFill>
                <a:effectLst/>
                <a:latin typeface="+mn-lt"/>
                <a:ea typeface="+mn-ea"/>
                <a:cs typeface="+mn-cs"/>
              </a:rPr>
              <a:t>)</a:t>
            </a:r>
            <a:endParaRPr lang="sv-SE"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C82E7B8E-2A5B-4963-98B3-F55FF1DA915E}" type="slidenum">
              <a:rPr lang="sv-SE" smtClean="0"/>
              <a:t>3</a:t>
            </a:fld>
            <a:endParaRPr lang="sv-SE"/>
          </a:p>
        </p:txBody>
      </p:sp>
    </p:spTree>
    <p:extLst>
      <p:ext uri="{BB962C8B-B14F-4D97-AF65-F5344CB8AC3E}">
        <p14:creationId xmlns:p14="http://schemas.microsoft.com/office/powerpoint/2010/main" val="35352934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v-SE" dirty="0" smtClean="0"/>
              <a:t>A </a:t>
            </a:r>
            <a:r>
              <a:rPr lang="sv-SE" dirty="0" err="1" smtClean="0"/>
              <a:t>example</a:t>
            </a:r>
            <a:r>
              <a:rPr lang="sv-SE" dirty="0" smtClean="0"/>
              <a:t> </a:t>
            </a:r>
            <a:r>
              <a:rPr lang="sv-SE" dirty="0" err="1" smtClean="0"/>
              <a:t>of</a:t>
            </a:r>
            <a:r>
              <a:rPr lang="sv-SE" dirty="0" smtClean="0"/>
              <a:t> a </a:t>
            </a:r>
            <a:r>
              <a:rPr lang="sv-SE" dirty="0" err="1" smtClean="0"/>
              <a:t>variable</a:t>
            </a:r>
            <a:r>
              <a:rPr lang="sv-SE" dirty="0" smtClean="0"/>
              <a:t> i</a:t>
            </a:r>
            <a:r>
              <a:rPr lang="sv-SE" baseline="0" dirty="0" smtClean="0"/>
              <a:t>s </a:t>
            </a:r>
            <a:r>
              <a:rPr lang="sv-SE" baseline="0" dirty="0" err="1" smtClean="0"/>
              <a:t>e.g</a:t>
            </a:r>
            <a:r>
              <a:rPr lang="sv-SE" baseline="0" dirty="0" smtClean="0"/>
              <a:t>. ”</a:t>
            </a:r>
            <a:r>
              <a:rPr lang="sv-SE" baseline="0" dirty="0" err="1" smtClean="0"/>
              <a:t>height</a:t>
            </a:r>
            <a:r>
              <a:rPr lang="sv-SE" baseline="0" dirty="0" smtClean="0"/>
              <a:t>” </a:t>
            </a:r>
            <a:r>
              <a:rPr lang="sv-SE" baseline="0" dirty="0" err="1" smtClean="0"/>
              <a:t>where</a:t>
            </a:r>
            <a:r>
              <a:rPr lang="sv-SE" baseline="0" dirty="0" smtClean="0"/>
              <a:t> </a:t>
            </a:r>
            <a:r>
              <a:rPr lang="sv-SE" baseline="0" dirty="0" err="1" smtClean="0"/>
              <a:t>each</a:t>
            </a:r>
            <a:r>
              <a:rPr lang="sv-SE" baseline="0" dirty="0" smtClean="0"/>
              <a:t> persons </a:t>
            </a:r>
            <a:r>
              <a:rPr lang="sv-SE" baseline="0" dirty="0" err="1" smtClean="0"/>
              <a:t>height</a:t>
            </a:r>
            <a:r>
              <a:rPr lang="sv-SE" baseline="0" dirty="0" smtClean="0"/>
              <a:t> is </a:t>
            </a:r>
            <a:r>
              <a:rPr lang="sv-SE" baseline="0" dirty="0" err="1" smtClean="0"/>
              <a:t>recorded</a:t>
            </a:r>
            <a:endParaRPr lang="sv-SE" dirty="0"/>
          </a:p>
        </p:txBody>
      </p:sp>
      <p:sp>
        <p:nvSpPr>
          <p:cNvPr id="4" name="Slide Number Placeholder 3"/>
          <p:cNvSpPr>
            <a:spLocks noGrp="1"/>
          </p:cNvSpPr>
          <p:nvPr>
            <p:ph type="sldNum" sz="quarter" idx="10"/>
          </p:nvPr>
        </p:nvSpPr>
        <p:spPr/>
        <p:txBody>
          <a:bodyPr/>
          <a:lstStyle/>
          <a:p>
            <a:fld id="{C82E7B8E-2A5B-4963-98B3-F55FF1DA915E}" type="slidenum">
              <a:rPr lang="sv-SE" smtClean="0"/>
              <a:t>4</a:t>
            </a:fld>
            <a:endParaRPr lang="sv-SE"/>
          </a:p>
        </p:txBody>
      </p:sp>
    </p:spTree>
    <p:extLst>
      <p:ext uri="{BB962C8B-B14F-4D97-AF65-F5344CB8AC3E}">
        <p14:creationId xmlns:p14="http://schemas.microsoft.com/office/powerpoint/2010/main" val="28670838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v-SE" dirty="0" smtClean="0"/>
              <a:t>The </a:t>
            </a:r>
            <a:r>
              <a:rPr lang="sv-SE" dirty="0" err="1" smtClean="0"/>
              <a:t>variables</a:t>
            </a:r>
            <a:r>
              <a:rPr lang="sv-SE" dirty="0" smtClean="0"/>
              <a:t> </a:t>
            </a:r>
            <a:r>
              <a:rPr lang="sv-SE" dirty="0" err="1" smtClean="0"/>
              <a:t>have</a:t>
            </a:r>
            <a:r>
              <a:rPr lang="sv-SE" dirty="0" smtClean="0"/>
              <a:t> t</a:t>
            </a:r>
            <a:r>
              <a:rPr lang="en-GB" sz="1200" kern="1200" dirty="0" err="1" smtClean="0">
                <a:solidFill>
                  <a:schemeClr val="tx1"/>
                </a:solidFill>
                <a:effectLst/>
                <a:latin typeface="+mn-lt"/>
                <a:ea typeface="+mn-ea"/>
                <a:cs typeface="+mn-cs"/>
              </a:rPr>
              <a:t>hree</a:t>
            </a:r>
            <a:r>
              <a:rPr lang="en-GB" sz="1200" kern="1200" dirty="0" smtClean="0">
                <a:solidFill>
                  <a:schemeClr val="tx1"/>
                </a:solidFill>
                <a:effectLst/>
                <a:latin typeface="+mn-lt"/>
                <a:ea typeface="+mn-ea"/>
                <a:cs typeface="+mn-cs"/>
              </a:rPr>
              <a:t> obviously different types- text, numbers, dates and codes. </a:t>
            </a:r>
            <a:endParaRPr lang="en-GB" sz="1200" kern="1200" dirty="0" smtClean="0">
              <a:solidFill>
                <a:schemeClr val="tx1"/>
              </a:solidFill>
              <a:effectLst/>
              <a:latin typeface="+mn-lt"/>
              <a:ea typeface="+mn-ea"/>
              <a:cs typeface="+mn-cs"/>
            </a:endParaRPr>
          </a:p>
          <a:p>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There are several more</a:t>
            </a:r>
            <a:r>
              <a:rPr lang="en-GB" sz="1200" kern="1200" baseline="0" dirty="0" smtClean="0">
                <a:solidFill>
                  <a:schemeClr val="tx1"/>
                </a:solidFill>
                <a:effectLst/>
                <a:latin typeface="+mn-lt"/>
                <a:ea typeface="+mn-ea"/>
                <a:cs typeface="+mn-cs"/>
              </a:rPr>
              <a:t> types, but in the following examples of a variable cascade we will use</a:t>
            </a:r>
            <a:r>
              <a:rPr lang="en-GB" sz="1200" b="1" kern="1200" baseline="0" dirty="0" smtClean="0">
                <a:solidFill>
                  <a:schemeClr val="tx1"/>
                </a:solidFill>
                <a:effectLst/>
                <a:latin typeface="+mn-lt"/>
                <a:ea typeface="+mn-ea"/>
                <a:cs typeface="+mn-cs"/>
              </a:rPr>
              <a:t> code</a:t>
            </a:r>
            <a:r>
              <a:rPr lang="en-GB" sz="1200" kern="1200" baseline="0" dirty="0" smtClean="0">
                <a:solidFill>
                  <a:schemeClr val="tx1"/>
                </a:solidFill>
                <a:effectLst/>
                <a:latin typeface="+mn-lt"/>
                <a:ea typeface="+mn-ea"/>
                <a:cs typeface="+mn-cs"/>
              </a:rPr>
              <a:t>, </a:t>
            </a:r>
            <a:r>
              <a:rPr lang="en-GB" sz="1200" b="1" kern="1200" baseline="0" dirty="0" smtClean="0">
                <a:solidFill>
                  <a:schemeClr val="tx1"/>
                </a:solidFill>
                <a:effectLst/>
                <a:latin typeface="+mn-lt"/>
                <a:ea typeface="+mn-ea"/>
                <a:cs typeface="+mn-cs"/>
              </a:rPr>
              <a:t>text</a:t>
            </a:r>
            <a:r>
              <a:rPr lang="en-GB" sz="1200" kern="1200" baseline="0" dirty="0" smtClean="0">
                <a:solidFill>
                  <a:schemeClr val="tx1"/>
                </a:solidFill>
                <a:effectLst/>
                <a:latin typeface="+mn-lt"/>
                <a:ea typeface="+mn-ea"/>
                <a:cs typeface="+mn-cs"/>
              </a:rPr>
              <a:t> and </a:t>
            </a:r>
            <a:r>
              <a:rPr lang="en-GB" sz="1200" b="1" kern="1200" baseline="0" dirty="0" err="1" smtClean="0">
                <a:solidFill>
                  <a:schemeClr val="tx1"/>
                </a:solidFill>
                <a:effectLst/>
                <a:latin typeface="+mn-lt"/>
                <a:ea typeface="+mn-ea"/>
                <a:cs typeface="+mn-cs"/>
              </a:rPr>
              <a:t>numreric</a:t>
            </a:r>
            <a:endParaRPr lang="sv-SE" sz="1200" b="1" kern="1200" dirty="0" smtClean="0">
              <a:solidFill>
                <a:schemeClr val="tx1"/>
              </a:solidFill>
              <a:effectLst/>
              <a:latin typeface="+mn-lt"/>
              <a:ea typeface="+mn-ea"/>
              <a:cs typeface="+mn-cs"/>
            </a:endParaRPr>
          </a:p>
          <a:p>
            <a:endParaRPr lang="sv-SE" dirty="0"/>
          </a:p>
        </p:txBody>
      </p:sp>
      <p:sp>
        <p:nvSpPr>
          <p:cNvPr id="4" name="Slide Number Placeholder 3"/>
          <p:cNvSpPr>
            <a:spLocks noGrp="1"/>
          </p:cNvSpPr>
          <p:nvPr>
            <p:ph type="sldNum" sz="quarter" idx="10"/>
          </p:nvPr>
        </p:nvSpPr>
        <p:spPr/>
        <p:txBody>
          <a:bodyPr/>
          <a:lstStyle/>
          <a:p>
            <a:fld id="{C82E7B8E-2A5B-4963-98B3-F55FF1DA915E}" type="slidenum">
              <a:rPr lang="sv-SE" smtClean="0"/>
              <a:t>5</a:t>
            </a:fld>
            <a:endParaRPr lang="sv-SE"/>
          </a:p>
        </p:txBody>
      </p:sp>
    </p:spTree>
    <p:extLst>
      <p:ext uri="{BB962C8B-B14F-4D97-AF65-F5344CB8AC3E}">
        <p14:creationId xmlns:p14="http://schemas.microsoft.com/office/powerpoint/2010/main" val="25207571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v-SE" dirty="0" err="1" smtClean="0"/>
              <a:t>Maritalstatus</a:t>
            </a:r>
            <a:r>
              <a:rPr lang="sv-SE" dirty="0" smtClean="0"/>
              <a:t> </a:t>
            </a:r>
            <a:r>
              <a:rPr lang="sv-SE" dirty="0" err="1" smtClean="0"/>
              <a:t>have</a:t>
            </a:r>
            <a:r>
              <a:rPr lang="sv-SE" dirty="0" smtClean="0"/>
              <a:t> a </a:t>
            </a:r>
            <a:r>
              <a:rPr lang="sv-SE" dirty="0" err="1" smtClean="0"/>
              <a:t>coded</a:t>
            </a:r>
            <a:r>
              <a:rPr lang="sv-SE" dirty="0" smtClean="0"/>
              <a:t> representation</a:t>
            </a:r>
          </a:p>
          <a:p>
            <a:endParaRPr lang="sv-SE" dirty="0"/>
          </a:p>
        </p:txBody>
      </p:sp>
      <p:sp>
        <p:nvSpPr>
          <p:cNvPr id="4" name="Slide Number Placeholder 3"/>
          <p:cNvSpPr>
            <a:spLocks noGrp="1"/>
          </p:cNvSpPr>
          <p:nvPr>
            <p:ph type="sldNum" sz="quarter" idx="10"/>
          </p:nvPr>
        </p:nvSpPr>
        <p:spPr/>
        <p:txBody>
          <a:bodyPr/>
          <a:lstStyle/>
          <a:p>
            <a:fld id="{C82E7B8E-2A5B-4963-98B3-F55FF1DA915E}" type="slidenum">
              <a:rPr lang="sv-SE" smtClean="0"/>
              <a:t>6</a:t>
            </a:fld>
            <a:endParaRPr lang="sv-SE"/>
          </a:p>
        </p:txBody>
      </p:sp>
    </p:spTree>
    <p:extLst>
      <p:ext uri="{BB962C8B-B14F-4D97-AF65-F5344CB8AC3E}">
        <p14:creationId xmlns:p14="http://schemas.microsoft.com/office/powerpoint/2010/main" val="5162474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dirty="0" err="1" smtClean="0"/>
              <a:t>maritalstatus</a:t>
            </a:r>
            <a:r>
              <a:rPr lang="sv-SE" dirty="0" smtClean="0"/>
              <a:t> </a:t>
            </a:r>
            <a:r>
              <a:rPr lang="en-GB" sz="1200" kern="1200" dirty="0" smtClean="0">
                <a:solidFill>
                  <a:schemeClr val="tx1"/>
                </a:solidFill>
                <a:effectLst/>
                <a:latin typeface="+mn-lt"/>
                <a:ea typeface="+mn-ea"/>
                <a:cs typeface="+mn-cs"/>
              </a:rPr>
              <a:t>point to a code list with the enumerated value. </a:t>
            </a:r>
            <a:endParaRPr lang="sv-SE"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The</a:t>
            </a:r>
            <a:r>
              <a:rPr lang="en-GB" sz="1200" kern="1200" baseline="0" dirty="0" smtClean="0">
                <a:solidFill>
                  <a:schemeClr val="tx1"/>
                </a:solidFill>
                <a:effectLst/>
                <a:latin typeface="+mn-lt"/>
                <a:ea typeface="+mn-ea"/>
                <a:cs typeface="+mn-cs"/>
              </a:rPr>
              <a:t> </a:t>
            </a:r>
            <a:r>
              <a:rPr lang="en-GB" sz="1200" kern="1200" baseline="0" dirty="0" smtClean="0">
                <a:solidFill>
                  <a:schemeClr val="tx1"/>
                </a:solidFill>
                <a:effectLst/>
                <a:latin typeface="+mn-lt"/>
                <a:ea typeface="+mn-ea"/>
                <a:cs typeface="+mn-cs"/>
              </a:rPr>
              <a:t>variable have a code list:</a:t>
            </a:r>
            <a:r>
              <a:rPr lang="en-GB" sz="1200" kern="1200" dirty="0" smtClean="0">
                <a:solidFill>
                  <a:schemeClr val="tx1"/>
                </a:solidFill>
                <a:effectLst/>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S = Single</a:t>
            </a:r>
          </a:p>
          <a:p>
            <a:r>
              <a:rPr lang="en-GB" sz="1200" kern="1200" dirty="0" smtClean="0">
                <a:solidFill>
                  <a:schemeClr val="tx1"/>
                </a:solidFill>
                <a:effectLst/>
                <a:latin typeface="+mn-lt"/>
                <a:ea typeface="+mn-ea"/>
                <a:cs typeface="+mn-cs"/>
              </a:rPr>
              <a:t>M = Married</a:t>
            </a:r>
          </a:p>
        </p:txBody>
      </p:sp>
      <p:sp>
        <p:nvSpPr>
          <p:cNvPr id="4" name="Slide Number Placeholder 3"/>
          <p:cNvSpPr>
            <a:spLocks noGrp="1"/>
          </p:cNvSpPr>
          <p:nvPr>
            <p:ph type="sldNum" sz="quarter" idx="10"/>
          </p:nvPr>
        </p:nvSpPr>
        <p:spPr/>
        <p:txBody>
          <a:bodyPr/>
          <a:lstStyle/>
          <a:p>
            <a:fld id="{C82E7B8E-2A5B-4963-98B3-F55FF1DA915E}" type="slidenum">
              <a:rPr lang="sv-SE" smtClean="0"/>
              <a:t>7</a:t>
            </a:fld>
            <a:endParaRPr lang="sv-SE"/>
          </a:p>
        </p:txBody>
      </p:sp>
    </p:spTree>
    <p:extLst>
      <p:ext uri="{BB962C8B-B14F-4D97-AF65-F5344CB8AC3E}">
        <p14:creationId xmlns:p14="http://schemas.microsoft.com/office/powerpoint/2010/main" val="23146261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sz="1200" kern="1200" dirty="0" smtClean="0">
                <a:solidFill>
                  <a:schemeClr val="tx1"/>
                </a:solidFill>
                <a:effectLst/>
                <a:latin typeface="+mn-lt"/>
                <a:ea typeface="+mn-ea"/>
                <a:cs typeface="+mn-cs"/>
              </a:rPr>
              <a:t>Two datasets sharing same code list</a:t>
            </a:r>
            <a:r>
              <a:rPr lang="en-GB" sz="1200" kern="1200" baseline="0" dirty="0" smtClean="0">
                <a:solidFill>
                  <a:schemeClr val="tx1"/>
                </a:solidFill>
                <a:effectLst/>
                <a:latin typeface="+mn-lt"/>
                <a:ea typeface="+mn-ea"/>
                <a:cs typeface="+mn-cs"/>
              </a:rPr>
              <a:t> and the third have a new code list.</a:t>
            </a:r>
            <a:endParaRPr lang="en-GB"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They are related in some way, but how do we relate these together- the variable cascade helps us do this. </a:t>
            </a:r>
            <a:endParaRPr lang="sv-SE" sz="1200" kern="1200" dirty="0" smtClean="0">
              <a:solidFill>
                <a:schemeClr val="tx1"/>
              </a:solidFill>
              <a:effectLst/>
              <a:latin typeface="+mn-lt"/>
              <a:ea typeface="+mn-ea"/>
              <a:cs typeface="+mn-cs"/>
            </a:endParaRPr>
          </a:p>
          <a:p>
            <a:endParaRPr lang="sv-SE" dirty="0"/>
          </a:p>
        </p:txBody>
      </p:sp>
      <p:sp>
        <p:nvSpPr>
          <p:cNvPr id="4" name="Slide Number Placeholder 3"/>
          <p:cNvSpPr>
            <a:spLocks noGrp="1"/>
          </p:cNvSpPr>
          <p:nvPr>
            <p:ph type="sldNum" sz="quarter" idx="10"/>
          </p:nvPr>
        </p:nvSpPr>
        <p:spPr/>
        <p:txBody>
          <a:bodyPr/>
          <a:lstStyle/>
          <a:p>
            <a:fld id="{C82E7B8E-2A5B-4963-98B3-F55FF1DA915E}" type="slidenum">
              <a:rPr lang="sv-SE" smtClean="0"/>
              <a:t>8</a:t>
            </a:fld>
            <a:endParaRPr lang="sv-SE"/>
          </a:p>
        </p:txBody>
      </p:sp>
    </p:spTree>
    <p:extLst>
      <p:ext uri="{BB962C8B-B14F-4D97-AF65-F5344CB8AC3E}">
        <p14:creationId xmlns:p14="http://schemas.microsoft.com/office/powerpoint/2010/main" val="38508583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v-SE" dirty="0" smtClean="0"/>
              <a:t>The </a:t>
            </a:r>
            <a:r>
              <a:rPr lang="sv-SE" dirty="0" err="1" smtClean="0"/>
              <a:t>first</a:t>
            </a:r>
            <a:r>
              <a:rPr lang="sv-SE" dirty="0" smtClean="0"/>
              <a:t> </a:t>
            </a:r>
            <a:r>
              <a:rPr lang="sv-SE" dirty="0" err="1" smtClean="0"/>
              <a:t>two</a:t>
            </a:r>
            <a:r>
              <a:rPr lang="sv-SE" dirty="0" smtClean="0"/>
              <a:t> </a:t>
            </a:r>
            <a:r>
              <a:rPr lang="sv-SE" dirty="0" err="1" smtClean="0"/>
              <a:t>datasets</a:t>
            </a:r>
            <a:r>
              <a:rPr lang="sv-SE" dirty="0" smtClean="0"/>
              <a:t> </a:t>
            </a:r>
            <a:r>
              <a:rPr lang="sv-SE" dirty="0" err="1" smtClean="0"/>
              <a:t>share</a:t>
            </a:r>
            <a:r>
              <a:rPr lang="sv-SE" dirty="0" smtClean="0"/>
              <a:t> the same </a:t>
            </a:r>
            <a:r>
              <a:rPr lang="sv-SE" dirty="0" err="1" smtClean="0"/>
              <a:t>codes</a:t>
            </a:r>
            <a:r>
              <a:rPr lang="sv-SE" dirty="0" smtClean="0"/>
              <a:t> </a:t>
            </a:r>
            <a:r>
              <a:rPr lang="sv-SE" dirty="0" err="1" smtClean="0"/>
              <a:t>while</a:t>
            </a:r>
            <a:r>
              <a:rPr lang="sv-SE" baseline="0" dirty="0" smtClean="0"/>
              <a:t> the </a:t>
            </a:r>
            <a:r>
              <a:rPr lang="sv-SE" baseline="0" dirty="0" err="1" smtClean="0"/>
              <a:t>third</a:t>
            </a:r>
            <a:r>
              <a:rPr lang="sv-SE" baseline="0" dirty="0" smtClean="0"/>
              <a:t> </a:t>
            </a:r>
            <a:r>
              <a:rPr lang="sv-SE" baseline="0" dirty="0" err="1" smtClean="0"/>
              <a:t>have</a:t>
            </a:r>
            <a:r>
              <a:rPr lang="sv-SE" baseline="0" dirty="0" smtClean="0"/>
              <a:t> </a:t>
            </a:r>
            <a:r>
              <a:rPr lang="sv-SE" baseline="0" dirty="0" err="1" smtClean="0"/>
              <a:t>its</a:t>
            </a:r>
            <a:r>
              <a:rPr lang="sv-SE" baseline="0" dirty="0" smtClean="0"/>
              <a:t> </a:t>
            </a:r>
            <a:r>
              <a:rPr lang="sv-SE" baseline="0" dirty="0" err="1" smtClean="0"/>
              <a:t>own</a:t>
            </a:r>
            <a:r>
              <a:rPr lang="sv-SE" baseline="0" dirty="0" smtClean="0"/>
              <a:t> sets </a:t>
            </a:r>
            <a:r>
              <a:rPr lang="sv-SE" baseline="0" dirty="0" err="1" smtClean="0"/>
              <a:t>of</a:t>
            </a:r>
            <a:r>
              <a:rPr lang="sv-SE" baseline="0" dirty="0" smtClean="0"/>
              <a:t> </a:t>
            </a:r>
            <a:r>
              <a:rPr lang="sv-SE" baseline="0" dirty="0" err="1" smtClean="0"/>
              <a:t>codes</a:t>
            </a:r>
            <a:endParaRPr lang="sv-SE" dirty="0"/>
          </a:p>
        </p:txBody>
      </p:sp>
      <p:sp>
        <p:nvSpPr>
          <p:cNvPr id="4" name="Slide Number Placeholder 3"/>
          <p:cNvSpPr>
            <a:spLocks noGrp="1"/>
          </p:cNvSpPr>
          <p:nvPr>
            <p:ph type="sldNum" sz="quarter" idx="10"/>
          </p:nvPr>
        </p:nvSpPr>
        <p:spPr/>
        <p:txBody>
          <a:bodyPr/>
          <a:lstStyle/>
          <a:p>
            <a:fld id="{C82E7B8E-2A5B-4963-98B3-F55FF1DA915E}" type="slidenum">
              <a:rPr lang="sv-SE" smtClean="0"/>
              <a:t>9</a:t>
            </a:fld>
            <a:endParaRPr lang="sv-SE"/>
          </a:p>
        </p:txBody>
      </p:sp>
    </p:spTree>
    <p:extLst>
      <p:ext uri="{BB962C8B-B14F-4D97-AF65-F5344CB8AC3E}">
        <p14:creationId xmlns:p14="http://schemas.microsoft.com/office/powerpoint/2010/main" val="21900116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kern="1200" dirty="0" smtClean="0">
                <a:solidFill>
                  <a:schemeClr val="tx1"/>
                </a:solidFill>
                <a:effectLst/>
                <a:latin typeface="+mn-lt"/>
                <a:ea typeface="+mn-ea"/>
                <a:cs typeface="+mn-cs"/>
              </a:rPr>
              <a:t>What is variable cascade? </a:t>
            </a:r>
            <a:endParaRPr lang="sv-SE"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Three Different (distinct) sets of data with a different variables all measuring marriage status.</a:t>
            </a:r>
          </a:p>
          <a:p>
            <a:pPr lvl="0"/>
            <a:endParaRPr lang="sv-SE"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Represented variables link variables which are directly comparable. </a:t>
            </a:r>
            <a:endParaRPr lang="sv-SE"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Same representation of the value domain. It doesn’t care about the question asked- only the value domain. </a:t>
            </a:r>
            <a:endParaRPr lang="sv-SE"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The represented variable is a way to measure marriage and so links to the marriage conceptual variable. </a:t>
            </a:r>
            <a:endParaRPr lang="sv-SE"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Represented variable means that they are not directly comparable but can be made to be comparable. </a:t>
            </a:r>
            <a:endParaRPr lang="sv-SE"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The third dataset has a different code list (i.e. value domain) and so it needs a new representative variable which then links to the conceptual variable. </a:t>
            </a:r>
            <a:endParaRPr lang="sv-SE"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Concept variable defines a measure without defining the measurement.</a:t>
            </a:r>
            <a:endParaRPr lang="sv-SE" sz="1200" kern="1200" dirty="0" smtClean="0">
              <a:solidFill>
                <a:schemeClr val="tx1"/>
              </a:solidFill>
              <a:effectLst/>
              <a:latin typeface="+mn-lt"/>
              <a:ea typeface="+mn-ea"/>
              <a:cs typeface="+mn-cs"/>
            </a:endParaRPr>
          </a:p>
          <a:p>
            <a:pPr lvl="0"/>
            <a:endParaRPr lang="sv-SE"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Value domain = Variable representation in DDI</a:t>
            </a:r>
            <a:endParaRPr lang="sv-SE"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C82E7B8E-2A5B-4963-98B3-F55FF1DA915E}" type="slidenum">
              <a:rPr lang="sv-SE" smtClean="0"/>
              <a:t>10</a:t>
            </a:fld>
            <a:endParaRPr lang="sv-SE"/>
          </a:p>
        </p:txBody>
      </p:sp>
    </p:spTree>
    <p:extLst>
      <p:ext uri="{BB962C8B-B14F-4D97-AF65-F5344CB8AC3E}">
        <p14:creationId xmlns:p14="http://schemas.microsoft.com/office/powerpoint/2010/main" val="2410014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sv-SE"/>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sv-SE"/>
          </a:p>
        </p:txBody>
      </p:sp>
      <p:sp>
        <p:nvSpPr>
          <p:cNvPr id="4" name="Date Placeholder 3"/>
          <p:cNvSpPr>
            <a:spLocks noGrp="1"/>
          </p:cNvSpPr>
          <p:nvPr>
            <p:ph type="dt" sz="half" idx="10"/>
          </p:nvPr>
        </p:nvSpPr>
        <p:spPr/>
        <p:txBody>
          <a:bodyPr/>
          <a:lstStyle/>
          <a:p>
            <a:fld id="{6CA741F7-F5FF-45F3-91B3-12F5C920DE0F}" type="datetimeFigureOut">
              <a:rPr lang="sv-SE" smtClean="0"/>
              <a:t>2018-09-26</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C1FA9727-0E53-4925-844B-2CB1397863FD}" type="slidenum">
              <a:rPr lang="sv-SE" smtClean="0"/>
              <a:t>‹#›</a:t>
            </a:fld>
            <a:endParaRPr lang="sv-SE"/>
          </a:p>
        </p:txBody>
      </p:sp>
    </p:spTree>
    <p:extLst>
      <p:ext uri="{BB962C8B-B14F-4D97-AF65-F5344CB8AC3E}">
        <p14:creationId xmlns:p14="http://schemas.microsoft.com/office/powerpoint/2010/main" val="28795006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v-SE"/>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Date Placeholder 3"/>
          <p:cNvSpPr>
            <a:spLocks noGrp="1"/>
          </p:cNvSpPr>
          <p:nvPr>
            <p:ph type="dt" sz="half" idx="10"/>
          </p:nvPr>
        </p:nvSpPr>
        <p:spPr/>
        <p:txBody>
          <a:bodyPr/>
          <a:lstStyle/>
          <a:p>
            <a:fld id="{6CA741F7-F5FF-45F3-91B3-12F5C920DE0F}" type="datetimeFigureOut">
              <a:rPr lang="sv-SE" smtClean="0"/>
              <a:t>2018-09-26</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C1FA9727-0E53-4925-844B-2CB1397863FD}" type="slidenum">
              <a:rPr lang="sv-SE" smtClean="0"/>
              <a:t>‹#›</a:t>
            </a:fld>
            <a:endParaRPr lang="sv-SE"/>
          </a:p>
        </p:txBody>
      </p:sp>
    </p:spTree>
    <p:extLst>
      <p:ext uri="{BB962C8B-B14F-4D97-AF65-F5344CB8AC3E}">
        <p14:creationId xmlns:p14="http://schemas.microsoft.com/office/powerpoint/2010/main" val="7173111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sv-SE"/>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Date Placeholder 3"/>
          <p:cNvSpPr>
            <a:spLocks noGrp="1"/>
          </p:cNvSpPr>
          <p:nvPr>
            <p:ph type="dt" sz="half" idx="10"/>
          </p:nvPr>
        </p:nvSpPr>
        <p:spPr/>
        <p:txBody>
          <a:bodyPr/>
          <a:lstStyle/>
          <a:p>
            <a:fld id="{6CA741F7-F5FF-45F3-91B3-12F5C920DE0F}" type="datetimeFigureOut">
              <a:rPr lang="sv-SE" smtClean="0"/>
              <a:t>2018-09-26</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C1FA9727-0E53-4925-844B-2CB1397863FD}" type="slidenum">
              <a:rPr lang="sv-SE" smtClean="0"/>
              <a:t>‹#›</a:t>
            </a:fld>
            <a:endParaRPr lang="sv-SE"/>
          </a:p>
        </p:txBody>
      </p:sp>
    </p:spTree>
    <p:extLst>
      <p:ext uri="{BB962C8B-B14F-4D97-AF65-F5344CB8AC3E}">
        <p14:creationId xmlns:p14="http://schemas.microsoft.com/office/powerpoint/2010/main" val="20485914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v-SE"/>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Date Placeholder 3"/>
          <p:cNvSpPr>
            <a:spLocks noGrp="1"/>
          </p:cNvSpPr>
          <p:nvPr>
            <p:ph type="dt" sz="half" idx="10"/>
          </p:nvPr>
        </p:nvSpPr>
        <p:spPr/>
        <p:txBody>
          <a:bodyPr/>
          <a:lstStyle/>
          <a:p>
            <a:fld id="{6CA741F7-F5FF-45F3-91B3-12F5C920DE0F}" type="datetimeFigureOut">
              <a:rPr lang="sv-SE" smtClean="0"/>
              <a:t>2018-09-26</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C1FA9727-0E53-4925-844B-2CB1397863FD}" type="slidenum">
              <a:rPr lang="sv-SE" smtClean="0"/>
              <a:t>‹#›</a:t>
            </a:fld>
            <a:endParaRPr lang="sv-SE"/>
          </a:p>
        </p:txBody>
      </p:sp>
    </p:spTree>
    <p:extLst>
      <p:ext uri="{BB962C8B-B14F-4D97-AF65-F5344CB8AC3E}">
        <p14:creationId xmlns:p14="http://schemas.microsoft.com/office/powerpoint/2010/main" val="19556579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sv-SE"/>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CA741F7-F5FF-45F3-91B3-12F5C920DE0F}" type="datetimeFigureOut">
              <a:rPr lang="sv-SE" smtClean="0"/>
              <a:t>2018-09-26</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C1FA9727-0E53-4925-844B-2CB1397863FD}" type="slidenum">
              <a:rPr lang="sv-SE" smtClean="0"/>
              <a:t>‹#›</a:t>
            </a:fld>
            <a:endParaRPr lang="sv-SE"/>
          </a:p>
        </p:txBody>
      </p:sp>
    </p:spTree>
    <p:extLst>
      <p:ext uri="{BB962C8B-B14F-4D97-AF65-F5344CB8AC3E}">
        <p14:creationId xmlns:p14="http://schemas.microsoft.com/office/powerpoint/2010/main" val="21794773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v-SE"/>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5" name="Date Placeholder 4"/>
          <p:cNvSpPr>
            <a:spLocks noGrp="1"/>
          </p:cNvSpPr>
          <p:nvPr>
            <p:ph type="dt" sz="half" idx="10"/>
          </p:nvPr>
        </p:nvSpPr>
        <p:spPr/>
        <p:txBody>
          <a:bodyPr/>
          <a:lstStyle/>
          <a:p>
            <a:fld id="{6CA741F7-F5FF-45F3-91B3-12F5C920DE0F}" type="datetimeFigureOut">
              <a:rPr lang="sv-SE" smtClean="0"/>
              <a:t>2018-09-26</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C1FA9727-0E53-4925-844B-2CB1397863FD}" type="slidenum">
              <a:rPr lang="sv-SE" smtClean="0"/>
              <a:t>‹#›</a:t>
            </a:fld>
            <a:endParaRPr lang="sv-SE"/>
          </a:p>
        </p:txBody>
      </p:sp>
    </p:spTree>
    <p:extLst>
      <p:ext uri="{BB962C8B-B14F-4D97-AF65-F5344CB8AC3E}">
        <p14:creationId xmlns:p14="http://schemas.microsoft.com/office/powerpoint/2010/main" val="25756990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sv-SE"/>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7" name="Date Placeholder 6"/>
          <p:cNvSpPr>
            <a:spLocks noGrp="1"/>
          </p:cNvSpPr>
          <p:nvPr>
            <p:ph type="dt" sz="half" idx="10"/>
          </p:nvPr>
        </p:nvSpPr>
        <p:spPr/>
        <p:txBody>
          <a:bodyPr/>
          <a:lstStyle/>
          <a:p>
            <a:fld id="{6CA741F7-F5FF-45F3-91B3-12F5C920DE0F}" type="datetimeFigureOut">
              <a:rPr lang="sv-SE" smtClean="0"/>
              <a:t>2018-09-26</a:t>
            </a:fld>
            <a:endParaRPr lang="sv-SE"/>
          </a:p>
        </p:txBody>
      </p:sp>
      <p:sp>
        <p:nvSpPr>
          <p:cNvPr id="8" name="Footer Placeholder 7"/>
          <p:cNvSpPr>
            <a:spLocks noGrp="1"/>
          </p:cNvSpPr>
          <p:nvPr>
            <p:ph type="ftr" sz="quarter" idx="11"/>
          </p:nvPr>
        </p:nvSpPr>
        <p:spPr/>
        <p:txBody>
          <a:bodyPr/>
          <a:lstStyle/>
          <a:p>
            <a:endParaRPr lang="sv-SE"/>
          </a:p>
        </p:txBody>
      </p:sp>
      <p:sp>
        <p:nvSpPr>
          <p:cNvPr id="9" name="Slide Number Placeholder 8"/>
          <p:cNvSpPr>
            <a:spLocks noGrp="1"/>
          </p:cNvSpPr>
          <p:nvPr>
            <p:ph type="sldNum" sz="quarter" idx="12"/>
          </p:nvPr>
        </p:nvSpPr>
        <p:spPr/>
        <p:txBody>
          <a:bodyPr/>
          <a:lstStyle/>
          <a:p>
            <a:fld id="{C1FA9727-0E53-4925-844B-2CB1397863FD}" type="slidenum">
              <a:rPr lang="sv-SE" smtClean="0"/>
              <a:t>‹#›</a:t>
            </a:fld>
            <a:endParaRPr lang="sv-SE"/>
          </a:p>
        </p:txBody>
      </p:sp>
    </p:spTree>
    <p:extLst>
      <p:ext uri="{BB962C8B-B14F-4D97-AF65-F5344CB8AC3E}">
        <p14:creationId xmlns:p14="http://schemas.microsoft.com/office/powerpoint/2010/main" val="11271502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v-SE"/>
          </a:p>
        </p:txBody>
      </p:sp>
      <p:sp>
        <p:nvSpPr>
          <p:cNvPr id="3" name="Date Placeholder 2"/>
          <p:cNvSpPr>
            <a:spLocks noGrp="1"/>
          </p:cNvSpPr>
          <p:nvPr>
            <p:ph type="dt" sz="half" idx="10"/>
          </p:nvPr>
        </p:nvSpPr>
        <p:spPr/>
        <p:txBody>
          <a:bodyPr/>
          <a:lstStyle/>
          <a:p>
            <a:fld id="{6CA741F7-F5FF-45F3-91B3-12F5C920DE0F}" type="datetimeFigureOut">
              <a:rPr lang="sv-SE" smtClean="0"/>
              <a:t>2018-09-26</a:t>
            </a:fld>
            <a:endParaRPr lang="sv-SE"/>
          </a:p>
        </p:txBody>
      </p:sp>
      <p:sp>
        <p:nvSpPr>
          <p:cNvPr id="4" name="Footer Placeholder 3"/>
          <p:cNvSpPr>
            <a:spLocks noGrp="1"/>
          </p:cNvSpPr>
          <p:nvPr>
            <p:ph type="ftr" sz="quarter" idx="11"/>
          </p:nvPr>
        </p:nvSpPr>
        <p:spPr/>
        <p:txBody>
          <a:bodyPr/>
          <a:lstStyle/>
          <a:p>
            <a:endParaRPr lang="sv-SE"/>
          </a:p>
        </p:txBody>
      </p:sp>
      <p:sp>
        <p:nvSpPr>
          <p:cNvPr id="5" name="Slide Number Placeholder 4"/>
          <p:cNvSpPr>
            <a:spLocks noGrp="1"/>
          </p:cNvSpPr>
          <p:nvPr>
            <p:ph type="sldNum" sz="quarter" idx="12"/>
          </p:nvPr>
        </p:nvSpPr>
        <p:spPr/>
        <p:txBody>
          <a:bodyPr/>
          <a:lstStyle/>
          <a:p>
            <a:fld id="{C1FA9727-0E53-4925-844B-2CB1397863FD}" type="slidenum">
              <a:rPr lang="sv-SE" smtClean="0"/>
              <a:t>‹#›</a:t>
            </a:fld>
            <a:endParaRPr lang="sv-SE"/>
          </a:p>
        </p:txBody>
      </p:sp>
    </p:spTree>
    <p:extLst>
      <p:ext uri="{BB962C8B-B14F-4D97-AF65-F5344CB8AC3E}">
        <p14:creationId xmlns:p14="http://schemas.microsoft.com/office/powerpoint/2010/main" val="13320028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CA741F7-F5FF-45F3-91B3-12F5C920DE0F}" type="datetimeFigureOut">
              <a:rPr lang="sv-SE" smtClean="0"/>
              <a:t>2018-09-26</a:t>
            </a:fld>
            <a:endParaRPr lang="sv-SE"/>
          </a:p>
        </p:txBody>
      </p:sp>
      <p:sp>
        <p:nvSpPr>
          <p:cNvPr id="3" name="Footer Placeholder 2"/>
          <p:cNvSpPr>
            <a:spLocks noGrp="1"/>
          </p:cNvSpPr>
          <p:nvPr>
            <p:ph type="ftr" sz="quarter" idx="11"/>
          </p:nvPr>
        </p:nvSpPr>
        <p:spPr/>
        <p:txBody>
          <a:bodyPr/>
          <a:lstStyle/>
          <a:p>
            <a:endParaRPr lang="sv-SE"/>
          </a:p>
        </p:txBody>
      </p:sp>
      <p:sp>
        <p:nvSpPr>
          <p:cNvPr id="4" name="Slide Number Placeholder 3"/>
          <p:cNvSpPr>
            <a:spLocks noGrp="1"/>
          </p:cNvSpPr>
          <p:nvPr>
            <p:ph type="sldNum" sz="quarter" idx="12"/>
          </p:nvPr>
        </p:nvSpPr>
        <p:spPr/>
        <p:txBody>
          <a:bodyPr/>
          <a:lstStyle/>
          <a:p>
            <a:fld id="{C1FA9727-0E53-4925-844B-2CB1397863FD}" type="slidenum">
              <a:rPr lang="sv-SE" smtClean="0"/>
              <a:t>‹#›</a:t>
            </a:fld>
            <a:endParaRPr lang="sv-SE"/>
          </a:p>
        </p:txBody>
      </p:sp>
    </p:spTree>
    <p:extLst>
      <p:ext uri="{BB962C8B-B14F-4D97-AF65-F5344CB8AC3E}">
        <p14:creationId xmlns:p14="http://schemas.microsoft.com/office/powerpoint/2010/main" val="27617403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sv-SE"/>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CA741F7-F5FF-45F3-91B3-12F5C920DE0F}" type="datetimeFigureOut">
              <a:rPr lang="sv-SE" smtClean="0"/>
              <a:t>2018-09-26</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C1FA9727-0E53-4925-844B-2CB1397863FD}" type="slidenum">
              <a:rPr lang="sv-SE" smtClean="0"/>
              <a:t>‹#›</a:t>
            </a:fld>
            <a:endParaRPr lang="sv-SE"/>
          </a:p>
        </p:txBody>
      </p:sp>
    </p:spTree>
    <p:extLst>
      <p:ext uri="{BB962C8B-B14F-4D97-AF65-F5344CB8AC3E}">
        <p14:creationId xmlns:p14="http://schemas.microsoft.com/office/powerpoint/2010/main" val="19904230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sv-SE"/>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CA741F7-F5FF-45F3-91B3-12F5C920DE0F}" type="datetimeFigureOut">
              <a:rPr lang="sv-SE" smtClean="0"/>
              <a:t>2018-09-26</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C1FA9727-0E53-4925-844B-2CB1397863FD}" type="slidenum">
              <a:rPr lang="sv-SE" smtClean="0"/>
              <a:t>‹#›</a:t>
            </a:fld>
            <a:endParaRPr lang="sv-SE"/>
          </a:p>
        </p:txBody>
      </p:sp>
    </p:spTree>
    <p:extLst>
      <p:ext uri="{BB962C8B-B14F-4D97-AF65-F5344CB8AC3E}">
        <p14:creationId xmlns:p14="http://schemas.microsoft.com/office/powerpoint/2010/main" val="680324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sv-SE"/>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A741F7-F5FF-45F3-91B3-12F5C920DE0F}" type="datetimeFigureOut">
              <a:rPr lang="sv-SE" smtClean="0"/>
              <a:t>2018-09-26</a:t>
            </a:fld>
            <a:endParaRPr lang="sv-SE"/>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FA9727-0E53-4925-844B-2CB1397863FD}" type="slidenum">
              <a:rPr lang="sv-SE" smtClean="0"/>
              <a:t>‹#›</a:t>
            </a:fld>
            <a:endParaRPr lang="sv-SE"/>
          </a:p>
        </p:txBody>
      </p:sp>
    </p:spTree>
    <p:extLst>
      <p:ext uri="{BB962C8B-B14F-4D97-AF65-F5344CB8AC3E}">
        <p14:creationId xmlns:p14="http://schemas.microsoft.com/office/powerpoint/2010/main" val="41015124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715500" cy="2387600"/>
          </a:xfrm>
        </p:spPr>
        <p:txBody>
          <a:bodyPr/>
          <a:lstStyle/>
          <a:p>
            <a:r>
              <a:rPr lang="sv-SE" dirty="0" err="1" smtClean="0"/>
              <a:t>Variables</a:t>
            </a:r>
            <a:r>
              <a:rPr lang="sv-SE" dirty="0"/>
              <a:t> </a:t>
            </a:r>
            <a:r>
              <a:rPr lang="sv-SE" dirty="0" smtClean="0"/>
              <a:t>and </a:t>
            </a:r>
            <a:r>
              <a:rPr lang="sv-SE" dirty="0" err="1" smtClean="0"/>
              <a:t>variable</a:t>
            </a:r>
            <a:r>
              <a:rPr lang="sv-SE" dirty="0" smtClean="0"/>
              <a:t> </a:t>
            </a:r>
            <a:r>
              <a:rPr lang="sv-SE" dirty="0" err="1" smtClean="0"/>
              <a:t>cascade</a:t>
            </a:r>
            <a:endParaRPr lang="sv-SE" dirty="0"/>
          </a:p>
        </p:txBody>
      </p:sp>
      <p:sp>
        <p:nvSpPr>
          <p:cNvPr id="3" name="Subtitle 2"/>
          <p:cNvSpPr>
            <a:spLocks noGrp="1"/>
          </p:cNvSpPr>
          <p:nvPr>
            <p:ph type="subTitle" idx="1"/>
          </p:nvPr>
        </p:nvSpPr>
        <p:spPr/>
        <p:txBody>
          <a:bodyPr/>
          <a:lstStyle/>
          <a:p>
            <a:r>
              <a:rPr lang="sv-SE" dirty="0" err="1" smtClean="0"/>
              <a:t>Comparing</a:t>
            </a:r>
            <a:r>
              <a:rPr lang="sv-SE" dirty="0"/>
              <a:t> </a:t>
            </a:r>
            <a:r>
              <a:rPr lang="sv-SE" dirty="0" err="1" smtClean="0"/>
              <a:t>variables</a:t>
            </a:r>
            <a:r>
              <a:rPr lang="sv-SE" dirty="0" smtClean="0"/>
              <a:t> </a:t>
            </a:r>
            <a:r>
              <a:rPr lang="sv-SE" dirty="0" err="1" smtClean="0"/>
              <a:t>across</a:t>
            </a:r>
            <a:r>
              <a:rPr lang="sv-SE" dirty="0" smtClean="0"/>
              <a:t> </a:t>
            </a:r>
            <a:r>
              <a:rPr lang="sv-SE" dirty="0" err="1" smtClean="0"/>
              <a:t>datasets</a:t>
            </a:r>
            <a:endParaRPr lang="sv-SE"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8364" y="6034323"/>
            <a:ext cx="2491271" cy="604548"/>
          </a:xfrm>
          <a:prstGeom prst="rect">
            <a:avLst/>
          </a:prstGeom>
        </p:spPr>
      </p:pic>
    </p:spTree>
    <p:extLst>
      <p:ext uri="{BB962C8B-B14F-4D97-AF65-F5344CB8AC3E}">
        <p14:creationId xmlns:p14="http://schemas.microsoft.com/office/powerpoint/2010/main" val="39491433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365125"/>
            <a:ext cx="10834991" cy="1325563"/>
          </a:xfrm>
        </p:spPr>
        <p:txBody>
          <a:bodyPr/>
          <a:lstStyle/>
          <a:p>
            <a:r>
              <a:rPr lang="sv-SE" dirty="0" err="1" smtClean="0"/>
              <a:t>Documenting</a:t>
            </a:r>
            <a:r>
              <a:rPr lang="sv-SE" dirty="0" smtClean="0"/>
              <a:t> </a:t>
            </a:r>
            <a:r>
              <a:rPr lang="sv-SE" dirty="0" err="1" smtClean="0"/>
              <a:t>comparabilities</a:t>
            </a:r>
            <a:r>
              <a:rPr lang="sv-SE" dirty="0" smtClean="0"/>
              <a:t> </a:t>
            </a:r>
            <a:r>
              <a:rPr lang="sv-SE" dirty="0" err="1" smtClean="0"/>
              <a:t>among</a:t>
            </a:r>
            <a:r>
              <a:rPr lang="sv-SE" dirty="0" smtClean="0"/>
              <a:t> </a:t>
            </a:r>
            <a:r>
              <a:rPr lang="sv-SE" dirty="0" err="1" smtClean="0"/>
              <a:t>variables</a:t>
            </a:r>
            <a:endParaRPr lang="sv-SE" dirty="0"/>
          </a:p>
        </p:txBody>
      </p:sp>
      <p:sp>
        <p:nvSpPr>
          <p:cNvPr id="8" name="Rounded Rectangle 7"/>
          <p:cNvSpPr/>
          <p:nvPr/>
        </p:nvSpPr>
        <p:spPr>
          <a:xfrm>
            <a:off x="3180837" y="1822970"/>
            <a:ext cx="2535682" cy="652145"/>
          </a:xfrm>
          <a:prstGeom prst="roundRect">
            <a:avLst/>
          </a:prstGeom>
          <a:ln/>
        </p:spPr>
        <p:style>
          <a:lnRef idx="3">
            <a:schemeClr val="lt1"/>
          </a:lnRef>
          <a:fillRef idx="1">
            <a:schemeClr val="accent6"/>
          </a:fillRef>
          <a:effectRef idx="1">
            <a:schemeClr val="accent6"/>
          </a:effectRef>
          <a:fontRef idx="minor">
            <a:schemeClr val="lt1"/>
          </a:fontRef>
        </p:style>
        <p:txBody>
          <a:bodyPr rtlCol="0" anchor="ctr"/>
          <a:lstStyle/>
          <a:p>
            <a:pPr algn="ctr"/>
            <a:r>
              <a:rPr lang="sv-SE" b="1" dirty="0" err="1" smtClean="0"/>
              <a:t>martialstatus</a:t>
            </a:r>
            <a:r>
              <a:rPr lang="sv-SE" dirty="0"/>
              <a:t/>
            </a:r>
            <a:br>
              <a:rPr lang="sv-SE" dirty="0"/>
            </a:br>
            <a:r>
              <a:rPr lang="sv-SE" dirty="0" smtClean="0"/>
              <a:t>(</a:t>
            </a:r>
            <a:r>
              <a:rPr lang="sv-SE" dirty="0" err="1" smtClean="0"/>
              <a:t>conceptual</a:t>
            </a:r>
            <a:r>
              <a:rPr lang="sv-SE" dirty="0" smtClean="0"/>
              <a:t> </a:t>
            </a:r>
            <a:r>
              <a:rPr lang="sv-SE" dirty="0" err="1" smtClean="0"/>
              <a:t>variable</a:t>
            </a:r>
            <a:r>
              <a:rPr lang="sv-SE" dirty="0" smtClean="0"/>
              <a:t>)</a:t>
            </a:r>
            <a:endParaRPr lang="sv-SE" dirty="0"/>
          </a:p>
        </p:txBody>
      </p:sp>
      <p:sp>
        <p:nvSpPr>
          <p:cNvPr id="9" name="Rounded Rectangle 8"/>
          <p:cNvSpPr/>
          <p:nvPr/>
        </p:nvSpPr>
        <p:spPr>
          <a:xfrm>
            <a:off x="2837237" y="5479983"/>
            <a:ext cx="2084978" cy="652145"/>
          </a:xfrm>
          <a:prstGeom prst="roundRect">
            <a:avLst/>
          </a:prstGeom>
          <a:ln/>
        </p:spPr>
        <p:style>
          <a:lnRef idx="3">
            <a:schemeClr val="lt1"/>
          </a:lnRef>
          <a:fillRef idx="1">
            <a:schemeClr val="accent2"/>
          </a:fillRef>
          <a:effectRef idx="1">
            <a:schemeClr val="accent2"/>
          </a:effectRef>
          <a:fontRef idx="minor">
            <a:schemeClr val="lt1"/>
          </a:fontRef>
        </p:style>
        <p:txBody>
          <a:bodyPr rtlCol="0" anchor="ctr"/>
          <a:lstStyle/>
          <a:p>
            <a:pPr algn="ctr"/>
            <a:r>
              <a:rPr lang="sv-SE" b="1" dirty="0" smtClean="0">
                <a:solidFill>
                  <a:schemeClr val="bg1"/>
                </a:solidFill>
              </a:rPr>
              <a:t>martitalstatus2010</a:t>
            </a:r>
            <a:r>
              <a:rPr lang="sv-SE" dirty="0">
                <a:solidFill>
                  <a:schemeClr val="bg1"/>
                </a:solidFill>
              </a:rPr>
              <a:t/>
            </a:r>
            <a:br>
              <a:rPr lang="sv-SE" dirty="0">
                <a:solidFill>
                  <a:schemeClr val="bg1"/>
                </a:solidFill>
              </a:rPr>
            </a:br>
            <a:r>
              <a:rPr lang="sv-SE" dirty="0" smtClean="0">
                <a:solidFill>
                  <a:schemeClr val="bg1"/>
                </a:solidFill>
              </a:rPr>
              <a:t>(</a:t>
            </a:r>
            <a:r>
              <a:rPr lang="sv-SE" dirty="0" err="1" smtClean="0">
                <a:solidFill>
                  <a:schemeClr val="bg1"/>
                </a:solidFill>
              </a:rPr>
              <a:t>variable</a:t>
            </a:r>
            <a:r>
              <a:rPr lang="sv-SE" dirty="0" smtClean="0">
                <a:solidFill>
                  <a:schemeClr val="bg1"/>
                </a:solidFill>
              </a:rPr>
              <a:t>)</a:t>
            </a:r>
            <a:endParaRPr lang="sv-SE" dirty="0">
              <a:solidFill>
                <a:schemeClr val="bg1"/>
              </a:solidFill>
            </a:endParaRPr>
          </a:p>
        </p:txBody>
      </p:sp>
      <p:cxnSp>
        <p:nvCxnSpPr>
          <p:cNvPr id="11" name="Straight Arrow Connector 10"/>
          <p:cNvCxnSpPr>
            <a:stCxn id="9" idx="0"/>
            <a:endCxn id="10" idx="2"/>
          </p:cNvCxnSpPr>
          <p:nvPr/>
        </p:nvCxnSpPr>
        <p:spPr>
          <a:xfrm flipH="1" flipV="1">
            <a:off x="2697815" y="4354345"/>
            <a:ext cx="1181911" cy="1125638"/>
          </a:xfrm>
          <a:prstGeom prst="straightConnector1">
            <a:avLst/>
          </a:prstGeom>
          <a:ln w="76200">
            <a:solidFill>
              <a:schemeClr val="accent5"/>
            </a:solidFill>
            <a:tailEnd type="triangle"/>
          </a:ln>
        </p:spPr>
        <p:style>
          <a:lnRef idx="3">
            <a:schemeClr val="accent5"/>
          </a:lnRef>
          <a:fillRef idx="0">
            <a:schemeClr val="accent5"/>
          </a:fillRef>
          <a:effectRef idx="2">
            <a:schemeClr val="accent5"/>
          </a:effectRef>
          <a:fontRef idx="minor">
            <a:schemeClr val="tx1"/>
          </a:fontRef>
        </p:style>
      </p:cxnSp>
      <p:cxnSp>
        <p:nvCxnSpPr>
          <p:cNvPr id="16" name="Straight Arrow Connector 15"/>
          <p:cNvCxnSpPr>
            <a:stCxn id="12" idx="0"/>
            <a:endCxn id="10" idx="2"/>
          </p:cNvCxnSpPr>
          <p:nvPr/>
        </p:nvCxnSpPr>
        <p:spPr>
          <a:xfrm flipV="1">
            <a:off x="1509413" y="4354345"/>
            <a:ext cx="1188402" cy="1125639"/>
          </a:xfrm>
          <a:prstGeom prst="straightConnector1">
            <a:avLst/>
          </a:prstGeom>
          <a:ln w="76200">
            <a:solidFill>
              <a:schemeClr val="accent5"/>
            </a:solidFill>
            <a:tailEnd type="triangle"/>
          </a:ln>
        </p:spPr>
        <p:style>
          <a:lnRef idx="3">
            <a:schemeClr val="accent5"/>
          </a:lnRef>
          <a:fillRef idx="0">
            <a:schemeClr val="accent5"/>
          </a:fillRef>
          <a:effectRef idx="2">
            <a:schemeClr val="accent5"/>
          </a:effectRef>
          <a:fontRef idx="minor">
            <a:schemeClr val="tx1"/>
          </a:fontRef>
        </p:style>
      </p:cxnSp>
      <p:sp>
        <p:nvSpPr>
          <p:cNvPr id="10" name="Rounded Rectangle 9"/>
          <p:cNvSpPr/>
          <p:nvPr/>
        </p:nvSpPr>
        <p:spPr>
          <a:xfrm>
            <a:off x="1429974" y="3702200"/>
            <a:ext cx="2535682" cy="652145"/>
          </a:xfrm>
          <a:prstGeom prst="roundRect">
            <a:avLst/>
          </a:prstGeom>
          <a:ln/>
        </p:spPr>
        <p:style>
          <a:lnRef idx="3">
            <a:schemeClr val="lt1"/>
          </a:lnRef>
          <a:fillRef idx="1">
            <a:schemeClr val="accent6"/>
          </a:fillRef>
          <a:effectRef idx="1">
            <a:schemeClr val="accent6"/>
          </a:effectRef>
          <a:fontRef idx="minor">
            <a:schemeClr val="lt1"/>
          </a:fontRef>
        </p:style>
        <p:txBody>
          <a:bodyPr rtlCol="0" anchor="ctr"/>
          <a:lstStyle/>
          <a:p>
            <a:pPr algn="ctr"/>
            <a:r>
              <a:rPr lang="sv-SE" b="1" dirty="0" err="1" smtClean="0"/>
              <a:t>martialstatus</a:t>
            </a:r>
            <a:r>
              <a:rPr lang="sv-SE" dirty="0"/>
              <a:t/>
            </a:r>
            <a:br>
              <a:rPr lang="sv-SE" dirty="0"/>
            </a:br>
            <a:r>
              <a:rPr lang="sv-SE" dirty="0" smtClean="0"/>
              <a:t>(</a:t>
            </a:r>
            <a:r>
              <a:rPr lang="sv-SE" dirty="0" err="1" smtClean="0"/>
              <a:t>represented</a:t>
            </a:r>
            <a:r>
              <a:rPr lang="sv-SE" dirty="0" smtClean="0"/>
              <a:t> </a:t>
            </a:r>
            <a:r>
              <a:rPr lang="sv-SE" dirty="0" err="1" smtClean="0"/>
              <a:t>variable</a:t>
            </a:r>
            <a:r>
              <a:rPr lang="sv-SE" dirty="0" smtClean="0"/>
              <a:t>)</a:t>
            </a:r>
            <a:endParaRPr lang="sv-SE" dirty="0"/>
          </a:p>
        </p:txBody>
      </p:sp>
      <p:sp>
        <p:nvSpPr>
          <p:cNvPr id="12" name="Rounded Rectangle 11"/>
          <p:cNvSpPr/>
          <p:nvPr/>
        </p:nvSpPr>
        <p:spPr>
          <a:xfrm>
            <a:off x="466924" y="5479984"/>
            <a:ext cx="2084978" cy="652145"/>
          </a:xfrm>
          <a:prstGeom prst="roundRect">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b="1" dirty="0" err="1" smtClean="0"/>
              <a:t>martialstatus</a:t>
            </a:r>
            <a:r>
              <a:rPr lang="sv-SE" dirty="0"/>
              <a:t/>
            </a:r>
            <a:br>
              <a:rPr lang="sv-SE" dirty="0"/>
            </a:br>
            <a:r>
              <a:rPr lang="sv-SE" dirty="0" smtClean="0"/>
              <a:t>(</a:t>
            </a:r>
            <a:r>
              <a:rPr lang="sv-SE" dirty="0" err="1" smtClean="0"/>
              <a:t>variable</a:t>
            </a:r>
            <a:r>
              <a:rPr lang="sv-SE" dirty="0" smtClean="0"/>
              <a:t>)</a:t>
            </a:r>
            <a:endParaRPr lang="sv-SE" dirty="0"/>
          </a:p>
        </p:txBody>
      </p:sp>
      <p:cxnSp>
        <p:nvCxnSpPr>
          <p:cNvPr id="15" name="Straight Arrow Connector 14"/>
          <p:cNvCxnSpPr>
            <a:stCxn id="10" idx="0"/>
            <a:endCxn id="8" idx="2"/>
          </p:cNvCxnSpPr>
          <p:nvPr/>
        </p:nvCxnSpPr>
        <p:spPr>
          <a:xfrm flipV="1">
            <a:off x="2697815" y="2475115"/>
            <a:ext cx="1750863" cy="1227085"/>
          </a:xfrm>
          <a:prstGeom prst="straightConnector1">
            <a:avLst/>
          </a:prstGeom>
          <a:ln w="76200">
            <a:solidFill>
              <a:schemeClr val="accent5"/>
            </a:solidFill>
            <a:tailEnd type="triangle"/>
          </a:ln>
        </p:spPr>
        <p:style>
          <a:lnRef idx="3">
            <a:schemeClr val="accent5"/>
          </a:lnRef>
          <a:fillRef idx="0">
            <a:schemeClr val="accent5"/>
          </a:fillRef>
          <a:effectRef idx="2">
            <a:schemeClr val="accent5"/>
          </a:effectRef>
          <a:fontRef idx="minor">
            <a:schemeClr val="tx1"/>
          </a:fontRef>
        </p:style>
      </p:cxnSp>
      <p:sp>
        <p:nvSpPr>
          <p:cNvPr id="21" name="Rounded Rectangle 20"/>
          <p:cNvSpPr/>
          <p:nvPr/>
        </p:nvSpPr>
        <p:spPr>
          <a:xfrm>
            <a:off x="5213205" y="5479983"/>
            <a:ext cx="2084978" cy="652145"/>
          </a:xfrm>
          <a:prstGeom prst="roundRect">
            <a:avLst/>
          </a:prstGeom>
          <a:ln/>
        </p:spPr>
        <p:style>
          <a:lnRef idx="3">
            <a:schemeClr val="lt1"/>
          </a:lnRef>
          <a:fillRef idx="1">
            <a:schemeClr val="accent4"/>
          </a:fillRef>
          <a:effectRef idx="1">
            <a:schemeClr val="accent4"/>
          </a:effectRef>
          <a:fontRef idx="minor">
            <a:schemeClr val="lt1"/>
          </a:fontRef>
        </p:style>
        <p:txBody>
          <a:bodyPr rtlCol="0" anchor="ctr"/>
          <a:lstStyle/>
          <a:p>
            <a:pPr algn="ctr"/>
            <a:r>
              <a:rPr lang="sv-SE" b="1" dirty="0" smtClean="0">
                <a:solidFill>
                  <a:schemeClr val="bg1"/>
                </a:solidFill>
              </a:rPr>
              <a:t>martitalstatus2018</a:t>
            </a:r>
            <a:r>
              <a:rPr lang="sv-SE" dirty="0">
                <a:solidFill>
                  <a:schemeClr val="bg1"/>
                </a:solidFill>
              </a:rPr>
              <a:t/>
            </a:r>
            <a:br>
              <a:rPr lang="sv-SE" dirty="0">
                <a:solidFill>
                  <a:schemeClr val="bg1"/>
                </a:solidFill>
              </a:rPr>
            </a:br>
            <a:r>
              <a:rPr lang="sv-SE" dirty="0" smtClean="0">
                <a:solidFill>
                  <a:schemeClr val="bg1"/>
                </a:solidFill>
              </a:rPr>
              <a:t>(</a:t>
            </a:r>
            <a:r>
              <a:rPr lang="sv-SE" dirty="0" err="1" smtClean="0">
                <a:solidFill>
                  <a:schemeClr val="bg1"/>
                </a:solidFill>
              </a:rPr>
              <a:t>variable</a:t>
            </a:r>
            <a:r>
              <a:rPr lang="sv-SE" dirty="0" smtClean="0">
                <a:solidFill>
                  <a:schemeClr val="bg1"/>
                </a:solidFill>
              </a:rPr>
              <a:t>)</a:t>
            </a:r>
            <a:endParaRPr lang="sv-SE" dirty="0">
              <a:solidFill>
                <a:schemeClr val="bg1"/>
              </a:solidFill>
            </a:endParaRPr>
          </a:p>
        </p:txBody>
      </p:sp>
      <p:sp>
        <p:nvSpPr>
          <p:cNvPr id="22" name="Rounded Rectangle 21"/>
          <p:cNvSpPr/>
          <p:nvPr/>
        </p:nvSpPr>
        <p:spPr>
          <a:xfrm>
            <a:off x="4987853" y="3702200"/>
            <a:ext cx="2535682" cy="652145"/>
          </a:xfrm>
          <a:prstGeom prst="roundRect">
            <a:avLst/>
          </a:prstGeom>
          <a:ln/>
        </p:spPr>
        <p:style>
          <a:lnRef idx="3">
            <a:schemeClr val="lt1"/>
          </a:lnRef>
          <a:fillRef idx="1">
            <a:schemeClr val="accent6"/>
          </a:fillRef>
          <a:effectRef idx="1">
            <a:schemeClr val="accent6"/>
          </a:effectRef>
          <a:fontRef idx="minor">
            <a:schemeClr val="lt1"/>
          </a:fontRef>
        </p:style>
        <p:txBody>
          <a:bodyPr rtlCol="0" anchor="ctr"/>
          <a:lstStyle/>
          <a:p>
            <a:pPr algn="ctr"/>
            <a:r>
              <a:rPr lang="sv-SE" b="1" dirty="0" err="1" smtClean="0"/>
              <a:t>martialstatusplus</a:t>
            </a:r>
            <a:r>
              <a:rPr lang="sv-SE" dirty="0"/>
              <a:t/>
            </a:r>
            <a:br>
              <a:rPr lang="sv-SE" dirty="0"/>
            </a:br>
            <a:r>
              <a:rPr lang="sv-SE" dirty="0" smtClean="0"/>
              <a:t>(</a:t>
            </a:r>
            <a:r>
              <a:rPr lang="sv-SE" dirty="0" err="1" smtClean="0"/>
              <a:t>represented</a:t>
            </a:r>
            <a:r>
              <a:rPr lang="sv-SE" dirty="0" smtClean="0"/>
              <a:t> </a:t>
            </a:r>
            <a:r>
              <a:rPr lang="sv-SE" dirty="0" err="1" smtClean="0"/>
              <a:t>variable</a:t>
            </a:r>
            <a:r>
              <a:rPr lang="sv-SE" dirty="0" smtClean="0"/>
              <a:t>)</a:t>
            </a:r>
            <a:endParaRPr lang="sv-SE" dirty="0"/>
          </a:p>
        </p:txBody>
      </p:sp>
      <p:cxnSp>
        <p:nvCxnSpPr>
          <p:cNvPr id="23" name="Straight Arrow Connector 22"/>
          <p:cNvCxnSpPr>
            <a:stCxn id="21" idx="0"/>
            <a:endCxn id="22" idx="2"/>
          </p:cNvCxnSpPr>
          <p:nvPr/>
        </p:nvCxnSpPr>
        <p:spPr>
          <a:xfrm flipV="1">
            <a:off x="6255694" y="4354345"/>
            <a:ext cx="0" cy="1125638"/>
          </a:xfrm>
          <a:prstGeom prst="straightConnector1">
            <a:avLst/>
          </a:prstGeom>
          <a:ln w="76200">
            <a:solidFill>
              <a:schemeClr val="accent5"/>
            </a:solidFill>
            <a:tailEnd type="triangle"/>
          </a:ln>
        </p:spPr>
        <p:style>
          <a:lnRef idx="3">
            <a:schemeClr val="accent5"/>
          </a:lnRef>
          <a:fillRef idx="0">
            <a:schemeClr val="accent5"/>
          </a:fillRef>
          <a:effectRef idx="2">
            <a:schemeClr val="accent5"/>
          </a:effectRef>
          <a:fontRef idx="minor">
            <a:schemeClr val="tx1"/>
          </a:fontRef>
        </p:style>
      </p:cxnSp>
      <p:cxnSp>
        <p:nvCxnSpPr>
          <p:cNvPr id="27" name="Straight Arrow Connector 26"/>
          <p:cNvCxnSpPr>
            <a:stCxn id="22" idx="0"/>
            <a:endCxn id="8" idx="2"/>
          </p:cNvCxnSpPr>
          <p:nvPr/>
        </p:nvCxnSpPr>
        <p:spPr>
          <a:xfrm flipH="1" flipV="1">
            <a:off x="4448678" y="2475115"/>
            <a:ext cx="1807016" cy="1227085"/>
          </a:xfrm>
          <a:prstGeom prst="straightConnector1">
            <a:avLst/>
          </a:prstGeom>
          <a:ln w="76200">
            <a:solidFill>
              <a:schemeClr val="accent5"/>
            </a:solidFill>
            <a:tailEnd type="triangle"/>
          </a:ln>
        </p:spPr>
        <p:style>
          <a:lnRef idx="3">
            <a:schemeClr val="accent5"/>
          </a:lnRef>
          <a:fillRef idx="0">
            <a:schemeClr val="accent5"/>
          </a:fillRef>
          <a:effectRef idx="2">
            <a:schemeClr val="accent5"/>
          </a:effectRef>
          <a:fontRef idx="minor">
            <a:schemeClr val="tx1"/>
          </a:fontRef>
        </p:style>
      </p:cxnSp>
      <p:sp>
        <p:nvSpPr>
          <p:cNvPr id="50" name="Rectangle 49"/>
          <p:cNvSpPr/>
          <p:nvPr/>
        </p:nvSpPr>
        <p:spPr>
          <a:xfrm>
            <a:off x="8308214" y="3472833"/>
            <a:ext cx="3161490" cy="1110878"/>
          </a:xfrm>
          <a:prstGeom prst="rect">
            <a:avLst/>
          </a:prstGeom>
          <a:noFill/>
          <a:ln>
            <a:noFill/>
          </a:ln>
        </p:spPr>
        <p:style>
          <a:lnRef idx="1">
            <a:schemeClr val="accent3"/>
          </a:lnRef>
          <a:fillRef idx="2">
            <a:schemeClr val="accent3"/>
          </a:fillRef>
          <a:effectRef idx="1">
            <a:schemeClr val="accent3"/>
          </a:effectRef>
          <a:fontRef idx="minor">
            <a:schemeClr val="dk1"/>
          </a:fontRef>
        </p:style>
        <p:txBody>
          <a:bodyPr rtlCol="0" anchor="ctr"/>
          <a:lstStyle/>
          <a:p>
            <a:pPr algn="ctr"/>
            <a:r>
              <a:rPr lang="sv-SE" b="1" dirty="0" err="1" smtClean="0"/>
              <a:t>Represented</a:t>
            </a:r>
            <a:r>
              <a:rPr lang="sv-SE" b="1" dirty="0" smtClean="0"/>
              <a:t> </a:t>
            </a:r>
            <a:r>
              <a:rPr lang="sv-SE" b="1" dirty="0" err="1" smtClean="0"/>
              <a:t>variable</a:t>
            </a:r>
            <a:endParaRPr lang="sv-SE" b="1" dirty="0" smtClean="0"/>
          </a:p>
          <a:p>
            <a:pPr algn="ctr"/>
            <a:r>
              <a:rPr lang="sv-SE" dirty="0" smtClean="0"/>
              <a:t>Common </a:t>
            </a:r>
            <a:r>
              <a:rPr lang="sv-SE" dirty="0" err="1" smtClean="0"/>
              <a:t>variable</a:t>
            </a:r>
            <a:r>
              <a:rPr lang="sv-SE" dirty="0" smtClean="0"/>
              <a:t> </a:t>
            </a:r>
            <a:r>
              <a:rPr lang="sv-SE" dirty="0" err="1" smtClean="0"/>
              <a:t>specification</a:t>
            </a:r>
            <a:r>
              <a:rPr lang="sv-SE" dirty="0" smtClean="0"/>
              <a:t> </a:t>
            </a:r>
            <a:r>
              <a:rPr lang="sv-SE" dirty="0" err="1" smtClean="0"/>
              <a:t>with</a:t>
            </a:r>
            <a:r>
              <a:rPr lang="sv-SE" dirty="0" smtClean="0"/>
              <a:t> a </a:t>
            </a:r>
            <a:r>
              <a:rPr lang="sv-SE" i="1" dirty="0" err="1" smtClean="0"/>
              <a:t>code</a:t>
            </a:r>
            <a:r>
              <a:rPr lang="sv-SE" i="1" dirty="0" smtClean="0"/>
              <a:t> representation</a:t>
            </a:r>
            <a:r>
              <a:rPr lang="sv-SE" dirty="0" smtClean="0"/>
              <a:t>  </a:t>
            </a:r>
            <a:endParaRPr lang="sv-SE" dirty="0"/>
          </a:p>
        </p:txBody>
      </p:sp>
      <p:cxnSp>
        <p:nvCxnSpPr>
          <p:cNvPr id="52" name="Straight Connector 51"/>
          <p:cNvCxnSpPr/>
          <p:nvPr/>
        </p:nvCxnSpPr>
        <p:spPr>
          <a:xfrm flipH="1">
            <a:off x="389106" y="3088657"/>
            <a:ext cx="11468911" cy="0"/>
          </a:xfrm>
          <a:prstGeom prst="line">
            <a:avLst/>
          </a:prstGeom>
          <a:ln>
            <a:prstDash val="lgDash"/>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flipH="1">
            <a:off x="466924" y="4953125"/>
            <a:ext cx="11468911" cy="0"/>
          </a:xfrm>
          <a:prstGeom prst="line">
            <a:avLst/>
          </a:prstGeom>
          <a:ln>
            <a:prstDash val="lgDash"/>
          </a:ln>
        </p:spPr>
        <p:style>
          <a:lnRef idx="1">
            <a:schemeClr val="accent1"/>
          </a:lnRef>
          <a:fillRef idx="0">
            <a:schemeClr val="accent1"/>
          </a:fillRef>
          <a:effectRef idx="0">
            <a:schemeClr val="accent1"/>
          </a:effectRef>
          <a:fontRef idx="minor">
            <a:schemeClr val="tx1"/>
          </a:fontRef>
        </p:style>
      </p:cxnSp>
      <p:sp>
        <p:nvSpPr>
          <p:cNvPr id="54" name="Rectangle 53"/>
          <p:cNvSpPr/>
          <p:nvPr/>
        </p:nvSpPr>
        <p:spPr>
          <a:xfrm>
            <a:off x="8308214" y="1593604"/>
            <a:ext cx="3161490" cy="1110878"/>
          </a:xfrm>
          <a:prstGeom prst="rect">
            <a:avLst/>
          </a:prstGeom>
          <a:noFill/>
          <a:ln>
            <a:noFill/>
          </a:ln>
        </p:spPr>
        <p:style>
          <a:lnRef idx="1">
            <a:schemeClr val="accent3"/>
          </a:lnRef>
          <a:fillRef idx="2">
            <a:schemeClr val="accent3"/>
          </a:fillRef>
          <a:effectRef idx="1">
            <a:schemeClr val="accent3"/>
          </a:effectRef>
          <a:fontRef idx="minor">
            <a:schemeClr val="dk1"/>
          </a:fontRef>
        </p:style>
        <p:txBody>
          <a:bodyPr rtlCol="0" anchor="ctr"/>
          <a:lstStyle/>
          <a:p>
            <a:pPr algn="ctr"/>
            <a:r>
              <a:rPr lang="sv-SE" b="1" dirty="0" err="1" smtClean="0"/>
              <a:t>Conceptual</a:t>
            </a:r>
            <a:r>
              <a:rPr lang="sv-SE" b="1" dirty="0" smtClean="0"/>
              <a:t> </a:t>
            </a:r>
            <a:r>
              <a:rPr lang="sv-SE" b="1" dirty="0" err="1" smtClean="0"/>
              <a:t>variable</a:t>
            </a:r>
            <a:r>
              <a:rPr lang="sv-SE" dirty="0" smtClean="0"/>
              <a:t/>
            </a:r>
            <a:br>
              <a:rPr lang="sv-SE" dirty="0" smtClean="0"/>
            </a:br>
            <a:r>
              <a:rPr lang="sv-SE" dirty="0" smtClean="0"/>
              <a:t>Common </a:t>
            </a:r>
            <a:r>
              <a:rPr lang="sv-SE" dirty="0" err="1" smtClean="0"/>
              <a:t>variable</a:t>
            </a:r>
            <a:r>
              <a:rPr lang="sv-SE" dirty="0" smtClean="0"/>
              <a:t> </a:t>
            </a:r>
            <a:r>
              <a:rPr lang="sv-SE" dirty="0" err="1" smtClean="0"/>
              <a:t>specification</a:t>
            </a:r>
            <a:r>
              <a:rPr lang="sv-SE" dirty="0" smtClean="0"/>
              <a:t> </a:t>
            </a:r>
            <a:r>
              <a:rPr lang="sv-SE" dirty="0" err="1" smtClean="0"/>
              <a:t>without</a:t>
            </a:r>
            <a:r>
              <a:rPr lang="sv-SE" dirty="0" smtClean="0"/>
              <a:t> a representation</a:t>
            </a:r>
            <a:endParaRPr lang="sv-SE" dirty="0"/>
          </a:p>
        </p:txBody>
      </p:sp>
      <p:sp>
        <p:nvSpPr>
          <p:cNvPr id="55" name="Rectangle 54"/>
          <p:cNvSpPr/>
          <p:nvPr/>
        </p:nvSpPr>
        <p:spPr>
          <a:xfrm>
            <a:off x="8308214" y="5250615"/>
            <a:ext cx="3161490" cy="1110878"/>
          </a:xfrm>
          <a:prstGeom prst="rect">
            <a:avLst/>
          </a:prstGeom>
          <a:noFill/>
          <a:ln>
            <a:noFill/>
          </a:ln>
        </p:spPr>
        <p:style>
          <a:lnRef idx="1">
            <a:schemeClr val="accent3"/>
          </a:lnRef>
          <a:fillRef idx="2">
            <a:schemeClr val="accent3"/>
          </a:fillRef>
          <a:effectRef idx="1">
            <a:schemeClr val="accent3"/>
          </a:effectRef>
          <a:fontRef idx="minor">
            <a:schemeClr val="dk1"/>
          </a:fontRef>
        </p:style>
        <p:txBody>
          <a:bodyPr rtlCol="0" anchor="ctr"/>
          <a:lstStyle/>
          <a:p>
            <a:pPr algn="ctr"/>
            <a:r>
              <a:rPr lang="sv-SE" b="1" dirty="0" err="1" smtClean="0"/>
              <a:t>Variable</a:t>
            </a:r>
            <a:endParaRPr lang="sv-SE" b="1" dirty="0" smtClean="0"/>
          </a:p>
          <a:p>
            <a:pPr algn="ctr"/>
            <a:r>
              <a:rPr lang="sv-SE" dirty="0" err="1" smtClean="0"/>
              <a:t>Variable</a:t>
            </a:r>
            <a:r>
              <a:rPr lang="sv-SE" dirty="0" smtClean="0"/>
              <a:t> </a:t>
            </a:r>
            <a:r>
              <a:rPr lang="sv-SE" dirty="0" err="1" smtClean="0"/>
              <a:t>specification</a:t>
            </a:r>
            <a:r>
              <a:rPr lang="sv-SE" dirty="0" smtClean="0"/>
              <a:t> </a:t>
            </a:r>
            <a:r>
              <a:rPr lang="sv-SE" dirty="0" err="1" smtClean="0"/>
              <a:t>within</a:t>
            </a:r>
            <a:r>
              <a:rPr lang="sv-SE" dirty="0" smtClean="0"/>
              <a:t> a </a:t>
            </a:r>
            <a:r>
              <a:rPr lang="sv-SE" dirty="0" err="1" smtClean="0"/>
              <a:t>dataset</a:t>
            </a:r>
            <a:r>
              <a:rPr lang="sv-SE" dirty="0" smtClean="0"/>
              <a:t> </a:t>
            </a:r>
            <a:r>
              <a:rPr lang="sv-SE" dirty="0" err="1" smtClean="0"/>
              <a:t>context</a:t>
            </a:r>
            <a:endParaRPr lang="sv-SE" dirty="0"/>
          </a:p>
        </p:txBody>
      </p:sp>
    </p:spTree>
    <p:extLst>
      <p:ext uri="{BB962C8B-B14F-4D97-AF65-F5344CB8AC3E}">
        <p14:creationId xmlns:p14="http://schemas.microsoft.com/office/powerpoint/2010/main" val="4333172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870622" y="1280868"/>
          <a:ext cx="10515600" cy="1483360"/>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4106096988"/>
                    </a:ext>
                  </a:extLst>
                </a:gridCol>
                <a:gridCol w="2628900">
                  <a:extLst>
                    <a:ext uri="{9D8B030D-6E8A-4147-A177-3AD203B41FA5}">
                      <a16:colId xmlns:a16="http://schemas.microsoft.com/office/drawing/2014/main" val="1208848406"/>
                    </a:ext>
                  </a:extLst>
                </a:gridCol>
                <a:gridCol w="2628900">
                  <a:extLst>
                    <a:ext uri="{9D8B030D-6E8A-4147-A177-3AD203B41FA5}">
                      <a16:colId xmlns:a16="http://schemas.microsoft.com/office/drawing/2014/main" val="4189225724"/>
                    </a:ext>
                  </a:extLst>
                </a:gridCol>
                <a:gridCol w="2628900">
                  <a:extLst>
                    <a:ext uri="{9D8B030D-6E8A-4147-A177-3AD203B41FA5}">
                      <a16:colId xmlns:a16="http://schemas.microsoft.com/office/drawing/2014/main" val="1847546260"/>
                    </a:ext>
                  </a:extLst>
                </a:gridCol>
              </a:tblGrid>
              <a:tr h="370840">
                <a:tc>
                  <a:txBody>
                    <a:bodyPr/>
                    <a:lstStyle/>
                    <a:p>
                      <a:r>
                        <a:rPr lang="sv-SE" dirty="0" err="1" smtClean="0"/>
                        <a:t>name</a:t>
                      </a:r>
                      <a:endParaRPr lang="sv-SE" dirty="0"/>
                    </a:p>
                  </a:txBody>
                  <a:tcPr/>
                </a:tc>
                <a:tc>
                  <a:txBody>
                    <a:bodyPr/>
                    <a:lstStyle/>
                    <a:p>
                      <a:r>
                        <a:rPr lang="sv-SE" dirty="0" err="1" smtClean="0"/>
                        <a:t>height</a:t>
                      </a:r>
                      <a:endParaRPr lang="sv-SE" dirty="0"/>
                    </a:p>
                  </a:txBody>
                  <a:tcPr/>
                </a:tc>
                <a:tc>
                  <a:txBody>
                    <a:bodyPr/>
                    <a:lstStyle/>
                    <a:p>
                      <a:r>
                        <a:rPr lang="sv-SE" dirty="0" err="1" smtClean="0"/>
                        <a:t>birthdate</a:t>
                      </a:r>
                      <a:endParaRPr lang="sv-SE" dirty="0"/>
                    </a:p>
                  </a:txBody>
                  <a:tcPr/>
                </a:tc>
                <a:tc>
                  <a:txBody>
                    <a:bodyPr/>
                    <a:lstStyle/>
                    <a:p>
                      <a:r>
                        <a:rPr lang="sv-SE" dirty="0" err="1" smtClean="0"/>
                        <a:t>martialstatus</a:t>
                      </a:r>
                      <a:endParaRPr lang="sv-SE" dirty="0"/>
                    </a:p>
                  </a:txBody>
                  <a:tcPr/>
                </a:tc>
                <a:extLst>
                  <a:ext uri="{0D108BD9-81ED-4DB2-BD59-A6C34878D82A}">
                    <a16:rowId xmlns:a16="http://schemas.microsoft.com/office/drawing/2014/main" val="4090553834"/>
                  </a:ext>
                </a:extLst>
              </a:tr>
              <a:tr h="370840">
                <a:tc>
                  <a:txBody>
                    <a:bodyPr/>
                    <a:lstStyle/>
                    <a:p>
                      <a:r>
                        <a:rPr lang="sv-SE" dirty="0" smtClean="0"/>
                        <a:t>John</a:t>
                      </a:r>
                      <a:endParaRPr lang="sv-SE" dirty="0"/>
                    </a:p>
                  </a:txBody>
                  <a:tcPr/>
                </a:tc>
                <a:tc>
                  <a:txBody>
                    <a:bodyPr/>
                    <a:lstStyle/>
                    <a:p>
                      <a:r>
                        <a:rPr lang="sv-SE" dirty="0" smtClean="0"/>
                        <a:t>178</a:t>
                      </a:r>
                      <a:endParaRPr lang="sv-SE" dirty="0"/>
                    </a:p>
                  </a:txBody>
                  <a:tcPr/>
                </a:tc>
                <a:tc>
                  <a:txBody>
                    <a:bodyPr/>
                    <a:lstStyle/>
                    <a:p>
                      <a:r>
                        <a:rPr lang="sv-SE" dirty="0" smtClean="0"/>
                        <a:t>1998-09-02</a:t>
                      </a:r>
                      <a:endParaRPr lang="sv-SE" dirty="0"/>
                    </a:p>
                  </a:txBody>
                  <a:tcPr/>
                </a:tc>
                <a:tc>
                  <a:txBody>
                    <a:bodyPr/>
                    <a:lstStyle/>
                    <a:p>
                      <a:r>
                        <a:rPr lang="sv-SE" dirty="0" smtClean="0"/>
                        <a:t>S</a:t>
                      </a:r>
                      <a:endParaRPr lang="sv-SE" dirty="0"/>
                    </a:p>
                  </a:txBody>
                  <a:tcPr/>
                </a:tc>
                <a:extLst>
                  <a:ext uri="{0D108BD9-81ED-4DB2-BD59-A6C34878D82A}">
                    <a16:rowId xmlns:a16="http://schemas.microsoft.com/office/drawing/2014/main" val="587203353"/>
                  </a:ext>
                </a:extLst>
              </a:tr>
              <a:tr h="370840">
                <a:tc>
                  <a:txBody>
                    <a:bodyPr/>
                    <a:lstStyle/>
                    <a:p>
                      <a:r>
                        <a:rPr lang="sv-SE" dirty="0" smtClean="0"/>
                        <a:t>Gill</a:t>
                      </a:r>
                      <a:endParaRPr lang="sv-SE" dirty="0"/>
                    </a:p>
                  </a:txBody>
                  <a:tcPr/>
                </a:tc>
                <a:tc>
                  <a:txBody>
                    <a:bodyPr/>
                    <a:lstStyle/>
                    <a:p>
                      <a:r>
                        <a:rPr lang="sv-SE" dirty="0" smtClean="0"/>
                        <a:t>200</a:t>
                      </a:r>
                      <a:endParaRPr lang="sv-SE" dirty="0"/>
                    </a:p>
                  </a:txBody>
                  <a:tcPr/>
                </a:tc>
                <a:tc>
                  <a:txBody>
                    <a:bodyPr/>
                    <a:lstStyle/>
                    <a:p>
                      <a:r>
                        <a:rPr lang="sv-SE" dirty="0" smtClean="0"/>
                        <a:t>1934-06-12</a:t>
                      </a:r>
                      <a:endParaRPr lang="sv-SE" dirty="0"/>
                    </a:p>
                  </a:txBody>
                  <a:tcPr/>
                </a:tc>
                <a:tc>
                  <a:txBody>
                    <a:bodyPr/>
                    <a:lstStyle/>
                    <a:p>
                      <a:r>
                        <a:rPr lang="sv-SE" dirty="0" smtClean="0"/>
                        <a:t>M</a:t>
                      </a:r>
                      <a:endParaRPr lang="sv-SE" dirty="0"/>
                    </a:p>
                  </a:txBody>
                  <a:tcPr/>
                </a:tc>
                <a:extLst>
                  <a:ext uri="{0D108BD9-81ED-4DB2-BD59-A6C34878D82A}">
                    <a16:rowId xmlns:a16="http://schemas.microsoft.com/office/drawing/2014/main" val="1484418115"/>
                  </a:ext>
                </a:extLst>
              </a:tr>
              <a:tr h="370840">
                <a:tc>
                  <a:txBody>
                    <a:bodyPr/>
                    <a:lstStyle/>
                    <a:p>
                      <a:r>
                        <a:rPr lang="sv-SE" dirty="0" smtClean="0"/>
                        <a:t>Alice</a:t>
                      </a:r>
                      <a:endParaRPr lang="sv-SE" dirty="0"/>
                    </a:p>
                  </a:txBody>
                  <a:tcPr/>
                </a:tc>
                <a:tc>
                  <a:txBody>
                    <a:bodyPr/>
                    <a:lstStyle/>
                    <a:p>
                      <a:r>
                        <a:rPr lang="sv-SE" dirty="0" smtClean="0"/>
                        <a:t>182</a:t>
                      </a:r>
                      <a:endParaRPr lang="sv-SE" dirty="0"/>
                    </a:p>
                  </a:txBody>
                  <a:tcPr/>
                </a:tc>
                <a:tc>
                  <a:txBody>
                    <a:bodyPr/>
                    <a:lstStyle/>
                    <a:p>
                      <a:r>
                        <a:rPr lang="sv-SE" dirty="0" smtClean="0"/>
                        <a:t>1922-12-24</a:t>
                      </a:r>
                      <a:endParaRPr lang="sv-SE" dirty="0"/>
                    </a:p>
                  </a:txBody>
                  <a:tcPr/>
                </a:tc>
                <a:tc>
                  <a:txBody>
                    <a:bodyPr/>
                    <a:lstStyle/>
                    <a:p>
                      <a:r>
                        <a:rPr lang="sv-SE" dirty="0" smtClean="0"/>
                        <a:t>M</a:t>
                      </a:r>
                      <a:endParaRPr lang="sv-SE" dirty="0"/>
                    </a:p>
                  </a:txBody>
                  <a:tcPr/>
                </a:tc>
                <a:extLst>
                  <a:ext uri="{0D108BD9-81ED-4DB2-BD59-A6C34878D82A}">
                    <a16:rowId xmlns:a16="http://schemas.microsoft.com/office/drawing/2014/main" val="2901850843"/>
                  </a:ext>
                </a:extLst>
              </a:tr>
            </a:tbl>
          </a:graphicData>
        </a:graphic>
      </p:graphicFrame>
      <p:graphicFrame>
        <p:nvGraphicFramePr>
          <p:cNvPr id="5" name="Content Placeholder 3"/>
          <p:cNvGraphicFramePr>
            <a:graphicFrameLocks/>
          </p:cNvGraphicFramePr>
          <p:nvPr>
            <p:extLst>
              <p:ext uri="{D42A27DB-BD31-4B8C-83A1-F6EECF244321}">
                <p14:modId xmlns:p14="http://schemas.microsoft.com/office/powerpoint/2010/main" val="3882611682"/>
              </p:ext>
            </p:extLst>
          </p:nvPr>
        </p:nvGraphicFramePr>
        <p:xfrm>
          <a:off x="854410" y="3194117"/>
          <a:ext cx="10515600" cy="1483360"/>
        </p:xfrm>
        <a:graphic>
          <a:graphicData uri="http://schemas.openxmlformats.org/drawingml/2006/table">
            <a:tbl>
              <a:tblPr firstRow="1" bandRow="1">
                <a:tableStyleId>{21E4AEA4-8DFA-4A89-87EB-49C32662AFE0}</a:tableStyleId>
              </a:tblPr>
              <a:tblGrid>
                <a:gridCol w="2628900">
                  <a:extLst>
                    <a:ext uri="{9D8B030D-6E8A-4147-A177-3AD203B41FA5}">
                      <a16:colId xmlns:a16="http://schemas.microsoft.com/office/drawing/2014/main" val="4106096988"/>
                    </a:ext>
                  </a:extLst>
                </a:gridCol>
                <a:gridCol w="2628900">
                  <a:extLst>
                    <a:ext uri="{9D8B030D-6E8A-4147-A177-3AD203B41FA5}">
                      <a16:colId xmlns:a16="http://schemas.microsoft.com/office/drawing/2014/main" val="1208848406"/>
                    </a:ext>
                  </a:extLst>
                </a:gridCol>
                <a:gridCol w="2628900">
                  <a:extLst>
                    <a:ext uri="{9D8B030D-6E8A-4147-A177-3AD203B41FA5}">
                      <a16:colId xmlns:a16="http://schemas.microsoft.com/office/drawing/2014/main" val="4189225724"/>
                    </a:ext>
                  </a:extLst>
                </a:gridCol>
                <a:gridCol w="2628900">
                  <a:extLst>
                    <a:ext uri="{9D8B030D-6E8A-4147-A177-3AD203B41FA5}">
                      <a16:colId xmlns:a16="http://schemas.microsoft.com/office/drawing/2014/main" val="1847546260"/>
                    </a:ext>
                  </a:extLst>
                </a:gridCol>
              </a:tblGrid>
              <a:tr h="370840">
                <a:tc>
                  <a:txBody>
                    <a:bodyPr/>
                    <a:lstStyle/>
                    <a:p>
                      <a:r>
                        <a:rPr lang="sv-SE" dirty="0" err="1" smtClean="0"/>
                        <a:t>firstname</a:t>
                      </a:r>
                      <a:endParaRPr lang="sv-SE" dirty="0"/>
                    </a:p>
                  </a:txBody>
                  <a:tcPr/>
                </a:tc>
                <a:tc>
                  <a:txBody>
                    <a:bodyPr/>
                    <a:lstStyle/>
                    <a:p>
                      <a:r>
                        <a:rPr lang="sv-SE" dirty="0" err="1" smtClean="0"/>
                        <a:t>personheight</a:t>
                      </a:r>
                      <a:endParaRPr lang="sv-SE" dirty="0"/>
                    </a:p>
                  </a:txBody>
                  <a:tcPr/>
                </a:tc>
                <a:tc>
                  <a:txBody>
                    <a:bodyPr/>
                    <a:lstStyle/>
                    <a:p>
                      <a:r>
                        <a:rPr lang="sv-SE" dirty="0" err="1" smtClean="0"/>
                        <a:t>dateofbirth</a:t>
                      </a:r>
                      <a:endParaRPr lang="sv-SE" dirty="0"/>
                    </a:p>
                  </a:txBody>
                  <a:tcPr/>
                </a:tc>
                <a:tc>
                  <a:txBody>
                    <a:bodyPr/>
                    <a:lstStyle/>
                    <a:p>
                      <a:r>
                        <a:rPr lang="sv-SE" dirty="0" smtClean="0"/>
                        <a:t>maritalstatus2010</a:t>
                      </a:r>
                      <a:endParaRPr lang="sv-SE" dirty="0"/>
                    </a:p>
                  </a:txBody>
                  <a:tcPr/>
                </a:tc>
                <a:extLst>
                  <a:ext uri="{0D108BD9-81ED-4DB2-BD59-A6C34878D82A}">
                    <a16:rowId xmlns:a16="http://schemas.microsoft.com/office/drawing/2014/main" val="4090553834"/>
                  </a:ext>
                </a:extLst>
              </a:tr>
              <a:tr h="370840">
                <a:tc>
                  <a:txBody>
                    <a:bodyPr/>
                    <a:lstStyle/>
                    <a:p>
                      <a:r>
                        <a:rPr lang="sv-SE" dirty="0" smtClean="0"/>
                        <a:t>Bob</a:t>
                      </a:r>
                      <a:endParaRPr lang="sv-SE" dirty="0"/>
                    </a:p>
                  </a:txBody>
                  <a:tcPr/>
                </a:tc>
                <a:tc>
                  <a:txBody>
                    <a:bodyPr/>
                    <a:lstStyle/>
                    <a:p>
                      <a:r>
                        <a:rPr lang="sv-SE" dirty="0" smtClean="0"/>
                        <a:t>70</a:t>
                      </a:r>
                      <a:endParaRPr lang="sv-SE" dirty="0"/>
                    </a:p>
                  </a:txBody>
                  <a:tcPr/>
                </a:tc>
                <a:tc>
                  <a:txBody>
                    <a:bodyPr/>
                    <a:lstStyle/>
                    <a:p>
                      <a:r>
                        <a:rPr lang="sv-SE" dirty="0" smtClean="0"/>
                        <a:t>1995-09-02</a:t>
                      </a:r>
                      <a:endParaRPr lang="sv-SE" dirty="0"/>
                    </a:p>
                  </a:txBody>
                  <a:tcPr/>
                </a:tc>
                <a:tc>
                  <a:txBody>
                    <a:bodyPr/>
                    <a:lstStyle/>
                    <a:p>
                      <a:r>
                        <a:rPr lang="sv-SE" dirty="0" smtClean="0"/>
                        <a:t>S</a:t>
                      </a:r>
                      <a:endParaRPr lang="sv-SE" dirty="0"/>
                    </a:p>
                  </a:txBody>
                  <a:tcPr/>
                </a:tc>
                <a:extLst>
                  <a:ext uri="{0D108BD9-81ED-4DB2-BD59-A6C34878D82A}">
                    <a16:rowId xmlns:a16="http://schemas.microsoft.com/office/drawing/2014/main" val="587203353"/>
                  </a:ext>
                </a:extLst>
              </a:tr>
              <a:tr h="370840">
                <a:tc>
                  <a:txBody>
                    <a:bodyPr/>
                    <a:lstStyle/>
                    <a:p>
                      <a:r>
                        <a:rPr lang="sv-SE" dirty="0" smtClean="0"/>
                        <a:t>Lars</a:t>
                      </a:r>
                      <a:endParaRPr lang="sv-SE" dirty="0"/>
                    </a:p>
                  </a:txBody>
                  <a:tcPr/>
                </a:tc>
                <a:tc>
                  <a:txBody>
                    <a:bodyPr/>
                    <a:lstStyle/>
                    <a:p>
                      <a:r>
                        <a:rPr lang="sv-SE" dirty="0" smtClean="0"/>
                        <a:t>76</a:t>
                      </a:r>
                      <a:endParaRPr lang="sv-SE" dirty="0"/>
                    </a:p>
                  </a:txBody>
                  <a:tcPr/>
                </a:tc>
                <a:tc>
                  <a:txBody>
                    <a:bodyPr/>
                    <a:lstStyle/>
                    <a:p>
                      <a:r>
                        <a:rPr lang="sv-SE" dirty="0" smtClean="0"/>
                        <a:t>1954-06-21</a:t>
                      </a:r>
                      <a:endParaRPr lang="sv-SE" dirty="0"/>
                    </a:p>
                  </a:txBody>
                  <a:tcPr/>
                </a:tc>
                <a:tc>
                  <a:txBody>
                    <a:bodyPr/>
                    <a:lstStyle/>
                    <a:p>
                      <a:r>
                        <a:rPr lang="sv-SE" dirty="0" smtClean="0"/>
                        <a:t>M</a:t>
                      </a:r>
                      <a:endParaRPr lang="sv-SE" dirty="0"/>
                    </a:p>
                  </a:txBody>
                  <a:tcPr/>
                </a:tc>
                <a:extLst>
                  <a:ext uri="{0D108BD9-81ED-4DB2-BD59-A6C34878D82A}">
                    <a16:rowId xmlns:a16="http://schemas.microsoft.com/office/drawing/2014/main" val="1484418115"/>
                  </a:ext>
                </a:extLst>
              </a:tr>
              <a:tr h="370840">
                <a:tc>
                  <a:txBody>
                    <a:bodyPr/>
                    <a:lstStyle/>
                    <a:p>
                      <a:r>
                        <a:rPr lang="sv-SE" dirty="0" smtClean="0"/>
                        <a:t>Gerald</a:t>
                      </a:r>
                      <a:endParaRPr lang="sv-SE" dirty="0"/>
                    </a:p>
                  </a:txBody>
                  <a:tcPr/>
                </a:tc>
                <a:tc>
                  <a:txBody>
                    <a:bodyPr/>
                    <a:lstStyle/>
                    <a:p>
                      <a:r>
                        <a:rPr lang="sv-SE" dirty="0" smtClean="0"/>
                        <a:t>66</a:t>
                      </a:r>
                      <a:endParaRPr lang="sv-SE" dirty="0"/>
                    </a:p>
                  </a:txBody>
                  <a:tcPr/>
                </a:tc>
                <a:tc>
                  <a:txBody>
                    <a:bodyPr/>
                    <a:lstStyle/>
                    <a:p>
                      <a:r>
                        <a:rPr lang="sv-SE" dirty="0" smtClean="0"/>
                        <a:t>1972-11-23</a:t>
                      </a:r>
                      <a:endParaRPr lang="sv-SE" dirty="0"/>
                    </a:p>
                  </a:txBody>
                  <a:tcPr/>
                </a:tc>
                <a:tc>
                  <a:txBody>
                    <a:bodyPr/>
                    <a:lstStyle/>
                    <a:p>
                      <a:r>
                        <a:rPr lang="sv-SE" dirty="0" smtClean="0"/>
                        <a:t>S</a:t>
                      </a:r>
                      <a:endParaRPr lang="sv-SE" dirty="0"/>
                    </a:p>
                  </a:txBody>
                  <a:tcPr/>
                </a:tc>
                <a:extLst>
                  <a:ext uri="{0D108BD9-81ED-4DB2-BD59-A6C34878D82A}">
                    <a16:rowId xmlns:a16="http://schemas.microsoft.com/office/drawing/2014/main" val="2901850843"/>
                  </a:ext>
                </a:extLst>
              </a:tr>
            </a:tbl>
          </a:graphicData>
        </a:graphic>
      </p:graphicFrame>
      <p:graphicFrame>
        <p:nvGraphicFramePr>
          <p:cNvPr id="7" name="Content Placeholder 3"/>
          <p:cNvGraphicFramePr>
            <a:graphicFrameLocks/>
          </p:cNvGraphicFramePr>
          <p:nvPr>
            <p:extLst>
              <p:ext uri="{D42A27DB-BD31-4B8C-83A1-F6EECF244321}">
                <p14:modId xmlns:p14="http://schemas.microsoft.com/office/powerpoint/2010/main" val="4161543715"/>
              </p:ext>
            </p:extLst>
          </p:nvPr>
        </p:nvGraphicFramePr>
        <p:xfrm>
          <a:off x="854410" y="881343"/>
          <a:ext cx="2628900" cy="370840"/>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4106096988"/>
                    </a:ext>
                  </a:extLst>
                </a:gridCol>
              </a:tblGrid>
              <a:tr h="370840">
                <a:tc>
                  <a:txBody>
                    <a:bodyPr/>
                    <a:lstStyle/>
                    <a:p>
                      <a:r>
                        <a:rPr lang="sv-SE" dirty="0" smtClean="0">
                          <a:solidFill>
                            <a:schemeClr val="tx1"/>
                          </a:solidFill>
                        </a:rPr>
                        <a:t>dataset1</a:t>
                      </a:r>
                      <a:endParaRPr lang="sv-SE" dirty="0">
                        <a:solidFill>
                          <a:schemeClr val="tx1"/>
                        </a:solidFill>
                      </a:endParaRPr>
                    </a:p>
                  </a:txBody>
                  <a:tcPr marL="0">
                    <a:noFill/>
                  </a:tcPr>
                </a:tc>
                <a:extLst>
                  <a:ext uri="{0D108BD9-81ED-4DB2-BD59-A6C34878D82A}">
                    <a16:rowId xmlns:a16="http://schemas.microsoft.com/office/drawing/2014/main" val="4090553834"/>
                  </a:ext>
                </a:extLst>
              </a:tr>
            </a:tbl>
          </a:graphicData>
        </a:graphic>
      </p:graphicFrame>
      <p:graphicFrame>
        <p:nvGraphicFramePr>
          <p:cNvPr id="8" name="Content Placeholder 3"/>
          <p:cNvGraphicFramePr>
            <a:graphicFrameLocks/>
          </p:cNvGraphicFramePr>
          <p:nvPr>
            <p:extLst>
              <p:ext uri="{D42A27DB-BD31-4B8C-83A1-F6EECF244321}">
                <p14:modId xmlns:p14="http://schemas.microsoft.com/office/powerpoint/2010/main" val="1299705113"/>
              </p:ext>
            </p:extLst>
          </p:nvPr>
        </p:nvGraphicFramePr>
        <p:xfrm>
          <a:off x="854410" y="2798479"/>
          <a:ext cx="2628900" cy="370840"/>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4106096988"/>
                    </a:ext>
                  </a:extLst>
                </a:gridCol>
              </a:tblGrid>
              <a:tr h="370840">
                <a:tc>
                  <a:txBody>
                    <a:bodyPr/>
                    <a:lstStyle/>
                    <a:p>
                      <a:r>
                        <a:rPr lang="sv-SE" dirty="0" smtClean="0">
                          <a:solidFill>
                            <a:schemeClr val="tx1"/>
                          </a:solidFill>
                        </a:rPr>
                        <a:t>dataset2</a:t>
                      </a:r>
                      <a:endParaRPr lang="sv-SE" dirty="0">
                        <a:solidFill>
                          <a:schemeClr val="tx1"/>
                        </a:solidFill>
                      </a:endParaRPr>
                    </a:p>
                  </a:txBody>
                  <a:tcPr marL="0">
                    <a:noFill/>
                  </a:tcPr>
                </a:tc>
                <a:extLst>
                  <a:ext uri="{0D108BD9-81ED-4DB2-BD59-A6C34878D82A}">
                    <a16:rowId xmlns:a16="http://schemas.microsoft.com/office/drawing/2014/main" val="4090553834"/>
                  </a:ext>
                </a:extLst>
              </a:tr>
            </a:tbl>
          </a:graphicData>
        </a:graphic>
      </p:graphicFrame>
      <p:sp>
        <p:nvSpPr>
          <p:cNvPr id="9" name="Title 1"/>
          <p:cNvSpPr txBox="1">
            <a:spLocks/>
          </p:cNvSpPr>
          <p:nvPr/>
        </p:nvSpPr>
        <p:spPr>
          <a:xfrm>
            <a:off x="786318" y="-153684"/>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sv-SE" dirty="0" smtClean="0"/>
              <a:t>Three </a:t>
            </a:r>
            <a:r>
              <a:rPr lang="sv-SE" dirty="0" err="1" smtClean="0"/>
              <a:t>similar</a:t>
            </a:r>
            <a:r>
              <a:rPr lang="sv-SE" dirty="0" smtClean="0"/>
              <a:t> </a:t>
            </a:r>
            <a:r>
              <a:rPr lang="sv-SE" dirty="0" err="1" smtClean="0"/>
              <a:t>datasets</a:t>
            </a:r>
            <a:r>
              <a:rPr lang="sv-SE" dirty="0" smtClean="0"/>
              <a:t> - </a:t>
            </a:r>
            <a:r>
              <a:rPr lang="sv-SE" dirty="0" smtClean="0">
                <a:solidFill>
                  <a:schemeClr val="tx1"/>
                </a:solidFill>
              </a:rPr>
              <a:t>text</a:t>
            </a:r>
            <a:r>
              <a:rPr lang="sv-SE" baseline="0" dirty="0" smtClean="0">
                <a:solidFill>
                  <a:schemeClr val="tx1"/>
                </a:solidFill>
              </a:rPr>
              <a:t> representation</a:t>
            </a:r>
            <a:endParaRPr lang="sv-SE" dirty="0" smtClean="0">
              <a:solidFill>
                <a:schemeClr val="tx1"/>
              </a:solidFill>
            </a:endParaRPr>
          </a:p>
        </p:txBody>
      </p:sp>
      <p:graphicFrame>
        <p:nvGraphicFramePr>
          <p:cNvPr id="10" name="Content Placeholder 3"/>
          <p:cNvGraphicFramePr>
            <a:graphicFrameLocks/>
          </p:cNvGraphicFramePr>
          <p:nvPr>
            <p:extLst>
              <p:ext uri="{D42A27DB-BD31-4B8C-83A1-F6EECF244321}">
                <p14:modId xmlns:p14="http://schemas.microsoft.com/office/powerpoint/2010/main" val="596826043"/>
              </p:ext>
            </p:extLst>
          </p:nvPr>
        </p:nvGraphicFramePr>
        <p:xfrm>
          <a:off x="870622" y="5116819"/>
          <a:ext cx="10515600" cy="1483360"/>
        </p:xfrm>
        <a:graphic>
          <a:graphicData uri="http://schemas.openxmlformats.org/drawingml/2006/table">
            <a:tbl>
              <a:tblPr firstRow="1" bandRow="1">
                <a:tableStyleId>{00A15C55-8517-42AA-B614-E9B94910E393}</a:tableStyleId>
              </a:tblPr>
              <a:tblGrid>
                <a:gridCol w="2628900">
                  <a:extLst>
                    <a:ext uri="{9D8B030D-6E8A-4147-A177-3AD203B41FA5}">
                      <a16:colId xmlns:a16="http://schemas.microsoft.com/office/drawing/2014/main" val="4106096988"/>
                    </a:ext>
                  </a:extLst>
                </a:gridCol>
                <a:gridCol w="2628900">
                  <a:extLst>
                    <a:ext uri="{9D8B030D-6E8A-4147-A177-3AD203B41FA5}">
                      <a16:colId xmlns:a16="http://schemas.microsoft.com/office/drawing/2014/main" val="1208848406"/>
                    </a:ext>
                  </a:extLst>
                </a:gridCol>
                <a:gridCol w="2628900">
                  <a:extLst>
                    <a:ext uri="{9D8B030D-6E8A-4147-A177-3AD203B41FA5}">
                      <a16:colId xmlns:a16="http://schemas.microsoft.com/office/drawing/2014/main" val="4189225724"/>
                    </a:ext>
                  </a:extLst>
                </a:gridCol>
                <a:gridCol w="2628900">
                  <a:extLst>
                    <a:ext uri="{9D8B030D-6E8A-4147-A177-3AD203B41FA5}">
                      <a16:colId xmlns:a16="http://schemas.microsoft.com/office/drawing/2014/main" val="1847546260"/>
                    </a:ext>
                  </a:extLst>
                </a:gridCol>
              </a:tblGrid>
              <a:tr h="370840">
                <a:tc>
                  <a:txBody>
                    <a:bodyPr/>
                    <a:lstStyle/>
                    <a:p>
                      <a:r>
                        <a:rPr lang="sv-SE" dirty="0" err="1" smtClean="0"/>
                        <a:t>firstname</a:t>
                      </a:r>
                      <a:endParaRPr lang="sv-SE" dirty="0"/>
                    </a:p>
                  </a:txBody>
                  <a:tcPr/>
                </a:tc>
                <a:tc>
                  <a:txBody>
                    <a:bodyPr/>
                    <a:lstStyle/>
                    <a:p>
                      <a:r>
                        <a:rPr lang="sv-SE" dirty="0" err="1" smtClean="0"/>
                        <a:t>imperialheight</a:t>
                      </a:r>
                      <a:endParaRPr lang="sv-SE" dirty="0"/>
                    </a:p>
                  </a:txBody>
                  <a:tcPr/>
                </a:tc>
                <a:tc>
                  <a:txBody>
                    <a:bodyPr/>
                    <a:lstStyle/>
                    <a:p>
                      <a:r>
                        <a:rPr lang="sv-SE" dirty="0" err="1" smtClean="0"/>
                        <a:t>dateofbirth</a:t>
                      </a:r>
                      <a:endParaRPr lang="sv-SE" dirty="0"/>
                    </a:p>
                  </a:txBody>
                  <a:tcPr/>
                </a:tc>
                <a:tc>
                  <a:txBody>
                    <a:bodyPr/>
                    <a:lstStyle/>
                    <a:p>
                      <a:r>
                        <a:rPr lang="sv-SE" dirty="0" smtClean="0"/>
                        <a:t>maritalstatus2018</a:t>
                      </a:r>
                      <a:endParaRPr lang="sv-SE" dirty="0"/>
                    </a:p>
                  </a:txBody>
                  <a:tcPr/>
                </a:tc>
                <a:extLst>
                  <a:ext uri="{0D108BD9-81ED-4DB2-BD59-A6C34878D82A}">
                    <a16:rowId xmlns:a16="http://schemas.microsoft.com/office/drawing/2014/main" val="4090553834"/>
                  </a:ext>
                </a:extLst>
              </a:tr>
              <a:tr h="370840">
                <a:tc>
                  <a:txBody>
                    <a:bodyPr/>
                    <a:lstStyle/>
                    <a:p>
                      <a:r>
                        <a:rPr lang="sv-SE" dirty="0" smtClean="0"/>
                        <a:t>Lisa</a:t>
                      </a:r>
                      <a:endParaRPr lang="sv-SE" dirty="0"/>
                    </a:p>
                  </a:txBody>
                  <a:tcPr/>
                </a:tc>
                <a:tc>
                  <a:txBody>
                    <a:bodyPr/>
                    <a:lstStyle/>
                    <a:p>
                      <a:r>
                        <a:rPr lang="sv-SE" dirty="0" smtClean="0"/>
                        <a:t>69</a:t>
                      </a:r>
                      <a:endParaRPr lang="sv-SE" dirty="0"/>
                    </a:p>
                  </a:txBody>
                  <a:tcPr/>
                </a:tc>
                <a:tc>
                  <a:txBody>
                    <a:bodyPr/>
                    <a:lstStyle/>
                    <a:p>
                      <a:r>
                        <a:rPr lang="sv-SE" dirty="0" smtClean="0"/>
                        <a:t>1995-09-02</a:t>
                      </a:r>
                      <a:endParaRPr lang="sv-SE" dirty="0"/>
                    </a:p>
                  </a:txBody>
                  <a:tcPr/>
                </a:tc>
                <a:tc>
                  <a:txBody>
                    <a:bodyPr/>
                    <a:lstStyle/>
                    <a:p>
                      <a:r>
                        <a:rPr lang="sv-SE" dirty="0" smtClean="0"/>
                        <a:t>S</a:t>
                      </a:r>
                      <a:endParaRPr lang="sv-SE" dirty="0"/>
                    </a:p>
                  </a:txBody>
                  <a:tcPr/>
                </a:tc>
                <a:extLst>
                  <a:ext uri="{0D108BD9-81ED-4DB2-BD59-A6C34878D82A}">
                    <a16:rowId xmlns:a16="http://schemas.microsoft.com/office/drawing/2014/main" val="587203353"/>
                  </a:ext>
                </a:extLst>
              </a:tr>
              <a:tr h="370840">
                <a:tc>
                  <a:txBody>
                    <a:bodyPr/>
                    <a:lstStyle/>
                    <a:p>
                      <a:r>
                        <a:rPr lang="sv-SE" dirty="0" smtClean="0"/>
                        <a:t>Bart</a:t>
                      </a:r>
                      <a:endParaRPr lang="sv-SE" dirty="0"/>
                    </a:p>
                  </a:txBody>
                  <a:tcPr/>
                </a:tc>
                <a:tc>
                  <a:txBody>
                    <a:bodyPr/>
                    <a:lstStyle/>
                    <a:p>
                      <a:r>
                        <a:rPr lang="sv-SE" dirty="0" smtClean="0"/>
                        <a:t>75</a:t>
                      </a:r>
                      <a:endParaRPr lang="sv-SE" dirty="0"/>
                    </a:p>
                  </a:txBody>
                  <a:tcPr/>
                </a:tc>
                <a:tc>
                  <a:txBody>
                    <a:bodyPr/>
                    <a:lstStyle/>
                    <a:p>
                      <a:r>
                        <a:rPr lang="sv-SE" dirty="0" smtClean="0"/>
                        <a:t>1954-06-21</a:t>
                      </a:r>
                      <a:endParaRPr lang="sv-SE" dirty="0"/>
                    </a:p>
                  </a:txBody>
                  <a:tcPr/>
                </a:tc>
                <a:tc>
                  <a:txBody>
                    <a:bodyPr/>
                    <a:lstStyle/>
                    <a:p>
                      <a:r>
                        <a:rPr lang="sv-SE" dirty="0" smtClean="0"/>
                        <a:t>M</a:t>
                      </a:r>
                      <a:endParaRPr lang="sv-SE" dirty="0"/>
                    </a:p>
                  </a:txBody>
                  <a:tcPr/>
                </a:tc>
                <a:extLst>
                  <a:ext uri="{0D108BD9-81ED-4DB2-BD59-A6C34878D82A}">
                    <a16:rowId xmlns:a16="http://schemas.microsoft.com/office/drawing/2014/main" val="1484418115"/>
                  </a:ext>
                </a:extLst>
              </a:tr>
              <a:tr h="370840">
                <a:tc>
                  <a:txBody>
                    <a:bodyPr/>
                    <a:lstStyle/>
                    <a:p>
                      <a:r>
                        <a:rPr lang="sv-SE" dirty="0" smtClean="0"/>
                        <a:t>Homer</a:t>
                      </a:r>
                      <a:endParaRPr lang="sv-SE" dirty="0"/>
                    </a:p>
                  </a:txBody>
                  <a:tcPr/>
                </a:tc>
                <a:tc>
                  <a:txBody>
                    <a:bodyPr/>
                    <a:lstStyle/>
                    <a:p>
                      <a:r>
                        <a:rPr lang="sv-SE" dirty="0" smtClean="0"/>
                        <a:t>68</a:t>
                      </a:r>
                      <a:endParaRPr lang="sv-SE" dirty="0"/>
                    </a:p>
                  </a:txBody>
                  <a:tcPr/>
                </a:tc>
                <a:tc>
                  <a:txBody>
                    <a:bodyPr/>
                    <a:lstStyle/>
                    <a:p>
                      <a:r>
                        <a:rPr lang="sv-SE" dirty="0" smtClean="0"/>
                        <a:t>1972-11-23</a:t>
                      </a:r>
                      <a:endParaRPr lang="sv-SE" dirty="0"/>
                    </a:p>
                  </a:txBody>
                  <a:tcPr/>
                </a:tc>
                <a:tc>
                  <a:txBody>
                    <a:bodyPr/>
                    <a:lstStyle/>
                    <a:p>
                      <a:r>
                        <a:rPr lang="sv-SE" dirty="0" smtClean="0"/>
                        <a:t>D</a:t>
                      </a:r>
                      <a:endParaRPr lang="sv-SE" dirty="0"/>
                    </a:p>
                  </a:txBody>
                  <a:tcPr/>
                </a:tc>
                <a:extLst>
                  <a:ext uri="{0D108BD9-81ED-4DB2-BD59-A6C34878D82A}">
                    <a16:rowId xmlns:a16="http://schemas.microsoft.com/office/drawing/2014/main" val="2901850843"/>
                  </a:ext>
                </a:extLst>
              </a:tr>
            </a:tbl>
          </a:graphicData>
        </a:graphic>
      </p:graphicFrame>
      <p:graphicFrame>
        <p:nvGraphicFramePr>
          <p:cNvPr id="11" name="Content Placeholder 3"/>
          <p:cNvGraphicFramePr>
            <a:graphicFrameLocks/>
          </p:cNvGraphicFramePr>
          <p:nvPr>
            <p:extLst>
              <p:ext uri="{D42A27DB-BD31-4B8C-83A1-F6EECF244321}">
                <p14:modId xmlns:p14="http://schemas.microsoft.com/office/powerpoint/2010/main" val="482053032"/>
              </p:ext>
            </p:extLst>
          </p:nvPr>
        </p:nvGraphicFramePr>
        <p:xfrm>
          <a:off x="854410" y="4745979"/>
          <a:ext cx="2628900" cy="370840"/>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4106096988"/>
                    </a:ext>
                  </a:extLst>
                </a:gridCol>
              </a:tblGrid>
              <a:tr h="370840">
                <a:tc>
                  <a:txBody>
                    <a:bodyPr/>
                    <a:lstStyle/>
                    <a:p>
                      <a:r>
                        <a:rPr lang="sv-SE" dirty="0" smtClean="0">
                          <a:solidFill>
                            <a:schemeClr val="tx1"/>
                          </a:solidFill>
                        </a:rPr>
                        <a:t>dataset3</a:t>
                      </a:r>
                      <a:endParaRPr lang="sv-SE" dirty="0">
                        <a:solidFill>
                          <a:schemeClr val="tx1"/>
                        </a:solidFill>
                      </a:endParaRPr>
                    </a:p>
                  </a:txBody>
                  <a:tcPr marL="0">
                    <a:noFill/>
                  </a:tcPr>
                </a:tc>
                <a:extLst>
                  <a:ext uri="{0D108BD9-81ED-4DB2-BD59-A6C34878D82A}">
                    <a16:rowId xmlns:a16="http://schemas.microsoft.com/office/drawing/2014/main" val="4090553834"/>
                  </a:ext>
                </a:extLst>
              </a:tr>
            </a:tbl>
          </a:graphicData>
        </a:graphic>
      </p:graphicFrame>
      <p:sp>
        <p:nvSpPr>
          <p:cNvPr id="13" name="Rounded Rectangle 12"/>
          <p:cNvSpPr/>
          <p:nvPr/>
        </p:nvSpPr>
        <p:spPr>
          <a:xfrm>
            <a:off x="786318" y="1213459"/>
            <a:ext cx="2774497" cy="5492142"/>
          </a:xfrm>
          <a:prstGeom prst="roundRect">
            <a:avLst>
              <a:gd name="adj" fmla="val 0"/>
            </a:avLst>
          </a:prstGeom>
          <a:noFill/>
          <a:ln w="38100">
            <a:solidFill>
              <a:schemeClr val="accent2"/>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307428548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1156004" cy="1325563"/>
          </a:xfrm>
        </p:spPr>
        <p:txBody>
          <a:bodyPr/>
          <a:lstStyle/>
          <a:p>
            <a:r>
              <a:rPr lang="sv-SE" dirty="0" err="1" smtClean="0"/>
              <a:t>Variables</a:t>
            </a:r>
            <a:r>
              <a:rPr lang="sv-SE" dirty="0" smtClean="0"/>
              <a:t> </a:t>
            </a:r>
            <a:r>
              <a:rPr lang="sv-SE" dirty="0" err="1" smtClean="0"/>
              <a:t>with</a:t>
            </a:r>
            <a:r>
              <a:rPr lang="sv-SE" dirty="0" smtClean="0"/>
              <a:t> the same text representation </a:t>
            </a:r>
            <a:r>
              <a:rPr lang="sv-SE" dirty="0" err="1" smtClean="0"/>
              <a:t>type</a:t>
            </a:r>
            <a:endParaRPr lang="sv-SE" dirty="0"/>
          </a:p>
        </p:txBody>
      </p:sp>
      <p:graphicFrame>
        <p:nvGraphicFramePr>
          <p:cNvPr id="5" name="Content Placeholder 3"/>
          <p:cNvGraphicFramePr>
            <a:graphicFrameLocks/>
          </p:cNvGraphicFramePr>
          <p:nvPr>
            <p:extLst>
              <p:ext uri="{D42A27DB-BD31-4B8C-83A1-F6EECF244321}">
                <p14:modId xmlns:p14="http://schemas.microsoft.com/office/powerpoint/2010/main" val="3667105538"/>
              </p:ext>
            </p:extLst>
          </p:nvPr>
        </p:nvGraphicFramePr>
        <p:xfrm>
          <a:off x="4602804" y="2928512"/>
          <a:ext cx="2628900" cy="370840"/>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4106096988"/>
                    </a:ext>
                  </a:extLst>
                </a:gridCol>
              </a:tblGrid>
              <a:tr h="370840">
                <a:tc>
                  <a:txBody>
                    <a:bodyPr/>
                    <a:lstStyle/>
                    <a:p>
                      <a:r>
                        <a:rPr lang="sv-SE" dirty="0" smtClean="0">
                          <a:solidFill>
                            <a:schemeClr val="tx1"/>
                          </a:solidFill>
                        </a:rPr>
                        <a:t>text</a:t>
                      </a:r>
                      <a:r>
                        <a:rPr lang="sv-SE" baseline="0" dirty="0" smtClean="0">
                          <a:solidFill>
                            <a:schemeClr val="tx1"/>
                          </a:solidFill>
                        </a:rPr>
                        <a:t> representation</a:t>
                      </a:r>
                      <a:endParaRPr lang="sv-SE" dirty="0">
                        <a:solidFill>
                          <a:schemeClr val="tx1"/>
                        </a:solidFill>
                      </a:endParaRPr>
                    </a:p>
                  </a:txBody>
                  <a:tcPr marL="10800">
                    <a:noFill/>
                  </a:tcPr>
                </a:tc>
                <a:extLst>
                  <a:ext uri="{0D108BD9-81ED-4DB2-BD59-A6C34878D82A}">
                    <a16:rowId xmlns:a16="http://schemas.microsoft.com/office/drawing/2014/main" val="4090553834"/>
                  </a:ext>
                </a:extLst>
              </a:tr>
            </a:tbl>
          </a:graphicData>
        </a:graphic>
      </p:graphicFrame>
      <p:graphicFrame>
        <p:nvGraphicFramePr>
          <p:cNvPr id="6" name="Content Placeholder 3"/>
          <p:cNvGraphicFramePr>
            <a:graphicFrameLocks/>
          </p:cNvGraphicFramePr>
          <p:nvPr>
            <p:extLst>
              <p:ext uri="{D42A27DB-BD31-4B8C-83A1-F6EECF244321}">
                <p14:modId xmlns:p14="http://schemas.microsoft.com/office/powerpoint/2010/main" val="4212749339"/>
              </p:ext>
            </p:extLst>
          </p:nvPr>
        </p:nvGraphicFramePr>
        <p:xfrm>
          <a:off x="4602804" y="3299352"/>
          <a:ext cx="3154688" cy="741680"/>
        </p:xfrm>
        <a:graphic>
          <a:graphicData uri="http://schemas.openxmlformats.org/drawingml/2006/table">
            <a:tbl>
              <a:tblPr firstRow="1" bandRow="1">
                <a:tableStyleId>{073A0DAA-6AF3-43AB-8588-CEC1D06C72B9}</a:tableStyleId>
              </a:tblPr>
              <a:tblGrid>
                <a:gridCol w="1577344">
                  <a:extLst>
                    <a:ext uri="{9D8B030D-6E8A-4147-A177-3AD203B41FA5}">
                      <a16:colId xmlns:a16="http://schemas.microsoft.com/office/drawing/2014/main" val="1847546260"/>
                    </a:ext>
                  </a:extLst>
                </a:gridCol>
                <a:gridCol w="1577344">
                  <a:extLst>
                    <a:ext uri="{9D8B030D-6E8A-4147-A177-3AD203B41FA5}">
                      <a16:colId xmlns:a16="http://schemas.microsoft.com/office/drawing/2014/main" val="4055701957"/>
                    </a:ext>
                  </a:extLst>
                </a:gridCol>
              </a:tblGrid>
              <a:tr h="370840">
                <a:tc>
                  <a:txBody>
                    <a:bodyPr/>
                    <a:lstStyle/>
                    <a:p>
                      <a:r>
                        <a:rPr lang="sv-SE" dirty="0" err="1" smtClean="0"/>
                        <a:t>property</a:t>
                      </a:r>
                      <a:endParaRPr lang="sv-SE" dirty="0"/>
                    </a:p>
                  </a:txBody>
                  <a:tcPr/>
                </a:tc>
                <a:tc>
                  <a:txBody>
                    <a:bodyPr/>
                    <a:lstStyle/>
                    <a:p>
                      <a:r>
                        <a:rPr lang="sv-SE" dirty="0" err="1" smtClean="0"/>
                        <a:t>value</a:t>
                      </a:r>
                      <a:endParaRPr lang="sv-SE" dirty="0"/>
                    </a:p>
                  </a:txBody>
                  <a:tcPr/>
                </a:tc>
                <a:extLst>
                  <a:ext uri="{0D108BD9-81ED-4DB2-BD59-A6C34878D82A}">
                    <a16:rowId xmlns:a16="http://schemas.microsoft.com/office/drawing/2014/main" val="4090553834"/>
                  </a:ext>
                </a:extLst>
              </a:tr>
              <a:tr h="370840">
                <a:tc>
                  <a:txBody>
                    <a:bodyPr/>
                    <a:lstStyle/>
                    <a:p>
                      <a:r>
                        <a:rPr lang="sv-SE" dirty="0" err="1" smtClean="0"/>
                        <a:t>length</a:t>
                      </a:r>
                      <a:endParaRPr lang="sv-SE" dirty="0"/>
                    </a:p>
                  </a:txBody>
                  <a:tcPr/>
                </a:tc>
                <a:tc>
                  <a:txBody>
                    <a:bodyPr/>
                    <a:lstStyle/>
                    <a:p>
                      <a:r>
                        <a:rPr lang="sv-SE" dirty="0" smtClean="0"/>
                        <a:t>50</a:t>
                      </a:r>
                      <a:endParaRPr lang="sv-SE" dirty="0"/>
                    </a:p>
                  </a:txBody>
                  <a:tcPr/>
                </a:tc>
                <a:extLst>
                  <a:ext uri="{0D108BD9-81ED-4DB2-BD59-A6C34878D82A}">
                    <a16:rowId xmlns:a16="http://schemas.microsoft.com/office/drawing/2014/main" val="587203353"/>
                  </a:ext>
                </a:extLst>
              </a:tr>
            </a:tbl>
          </a:graphicData>
        </a:graphic>
      </p:graphicFrame>
      <p:sp>
        <p:nvSpPr>
          <p:cNvPr id="8" name="Rounded Rectangle 7"/>
          <p:cNvSpPr/>
          <p:nvPr/>
        </p:nvSpPr>
        <p:spPr>
          <a:xfrm>
            <a:off x="838200" y="1690688"/>
            <a:ext cx="2535682" cy="652145"/>
          </a:xfrm>
          <a:prstGeom prst="round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b="1" dirty="0" err="1" smtClean="0"/>
              <a:t>name</a:t>
            </a:r>
            <a:r>
              <a:rPr lang="sv-SE" dirty="0"/>
              <a:t/>
            </a:r>
            <a:br>
              <a:rPr lang="sv-SE" dirty="0"/>
            </a:br>
            <a:r>
              <a:rPr lang="sv-SE" dirty="0" smtClean="0"/>
              <a:t>(</a:t>
            </a:r>
            <a:r>
              <a:rPr lang="sv-SE" dirty="0" err="1" smtClean="0"/>
              <a:t>variable</a:t>
            </a:r>
            <a:r>
              <a:rPr lang="sv-SE" dirty="0" smtClean="0"/>
              <a:t>)</a:t>
            </a:r>
            <a:endParaRPr lang="sv-SE" dirty="0"/>
          </a:p>
        </p:txBody>
      </p:sp>
      <p:sp>
        <p:nvSpPr>
          <p:cNvPr id="9" name="Rounded Rectangle 8"/>
          <p:cNvSpPr/>
          <p:nvPr/>
        </p:nvSpPr>
        <p:spPr>
          <a:xfrm>
            <a:off x="838200" y="3344120"/>
            <a:ext cx="2535682" cy="652145"/>
          </a:xfrm>
          <a:prstGeom prst="roundRect">
            <a:avLst/>
          </a:prstGeom>
          <a:ln/>
        </p:spPr>
        <p:style>
          <a:lnRef idx="3">
            <a:schemeClr val="lt1"/>
          </a:lnRef>
          <a:fillRef idx="1">
            <a:schemeClr val="accent2"/>
          </a:fillRef>
          <a:effectRef idx="1">
            <a:schemeClr val="accent2"/>
          </a:effectRef>
          <a:fontRef idx="minor">
            <a:schemeClr val="lt1"/>
          </a:fontRef>
        </p:style>
        <p:txBody>
          <a:bodyPr rtlCol="0" anchor="ctr"/>
          <a:lstStyle/>
          <a:p>
            <a:pPr algn="ctr"/>
            <a:r>
              <a:rPr lang="sv-SE" b="1" dirty="0" err="1" smtClean="0">
                <a:solidFill>
                  <a:schemeClr val="bg1"/>
                </a:solidFill>
              </a:rPr>
              <a:t>firstname</a:t>
            </a:r>
            <a:r>
              <a:rPr lang="sv-SE" dirty="0">
                <a:solidFill>
                  <a:schemeClr val="bg1"/>
                </a:solidFill>
              </a:rPr>
              <a:t/>
            </a:r>
            <a:br>
              <a:rPr lang="sv-SE" dirty="0">
                <a:solidFill>
                  <a:schemeClr val="bg1"/>
                </a:solidFill>
              </a:rPr>
            </a:br>
            <a:r>
              <a:rPr lang="sv-SE" dirty="0" smtClean="0">
                <a:solidFill>
                  <a:schemeClr val="bg1"/>
                </a:solidFill>
              </a:rPr>
              <a:t>(</a:t>
            </a:r>
            <a:r>
              <a:rPr lang="sv-SE" dirty="0" err="1" smtClean="0">
                <a:solidFill>
                  <a:schemeClr val="bg1"/>
                </a:solidFill>
              </a:rPr>
              <a:t>variable</a:t>
            </a:r>
            <a:r>
              <a:rPr lang="sv-SE" dirty="0" smtClean="0">
                <a:solidFill>
                  <a:schemeClr val="bg1"/>
                </a:solidFill>
              </a:rPr>
              <a:t>)</a:t>
            </a:r>
            <a:endParaRPr lang="sv-SE" dirty="0">
              <a:solidFill>
                <a:schemeClr val="bg1"/>
              </a:solidFill>
            </a:endParaRPr>
          </a:p>
        </p:txBody>
      </p:sp>
      <p:cxnSp>
        <p:nvCxnSpPr>
          <p:cNvPr id="11" name="Straight Arrow Connector 10"/>
          <p:cNvCxnSpPr>
            <a:stCxn id="8" idx="3"/>
            <a:endCxn id="6" idx="1"/>
          </p:cNvCxnSpPr>
          <p:nvPr/>
        </p:nvCxnSpPr>
        <p:spPr>
          <a:xfrm>
            <a:off x="3373882" y="2016761"/>
            <a:ext cx="1228922" cy="1653431"/>
          </a:xfrm>
          <a:prstGeom prst="straightConnector1">
            <a:avLst/>
          </a:prstGeom>
          <a:ln w="76200">
            <a:solidFill>
              <a:schemeClr val="accent5"/>
            </a:solidFill>
            <a:tailEnd type="triangle"/>
          </a:ln>
        </p:spPr>
        <p:style>
          <a:lnRef idx="3">
            <a:schemeClr val="accent5"/>
          </a:lnRef>
          <a:fillRef idx="0">
            <a:schemeClr val="accent5"/>
          </a:fillRef>
          <a:effectRef idx="2">
            <a:schemeClr val="accent5"/>
          </a:effectRef>
          <a:fontRef idx="minor">
            <a:schemeClr val="tx1"/>
          </a:fontRef>
        </p:style>
      </p:cxnSp>
      <p:cxnSp>
        <p:nvCxnSpPr>
          <p:cNvPr id="16" name="Straight Arrow Connector 15"/>
          <p:cNvCxnSpPr>
            <a:stCxn id="9" idx="3"/>
            <a:endCxn id="6" idx="1"/>
          </p:cNvCxnSpPr>
          <p:nvPr/>
        </p:nvCxnSpPr>
        <p:spPr>
          <a:xfrm flipV="1">
            <a:off x="3373882" y="3670192"/>
            <a:ext cx="1228922" cy="1"/>
          </a:xfrm>
          <a:prstGeom prst="straightConnector1">
            <a:avLst/>
          </a:prstGeom>
          <a:ln w="76200">
            <a:solidFill>
              <a:schemeClr val="accent5"/>
            </a:solidFill>
            <a:tailEnd type="triangle"/>
          </a:ln>
        </p:spPr>
        <p:style>
          <a:lnRef idx="3">
            <a:schemeClr val="accent5"/>
          </a:lnRef>
          <a:fillRef idx="0">
            <a:schemeClr val="accent5"/>
          </a:fillRef>
          <a:effectRef idx="2">
            <a:schemeClr val="accent5"/>
          </a:effectRef>
          <a:fontRef idx="minor">
            <a:schemeClr val="tx1"/>
          </a:fontRef>
        </p:style>
      </p:cxnSp>
      <p:sp>
        <p:nvSpPr>
          <p:cNvPr id="29" name="Rounded Rectangle 28"/>
          <p:cNvSpPr/>
          <p:nvPr/>
        </p:nvSpPr>
        <p:spPr>
          <a:xfrm>
            <a:off x="838200" y="4924315"/>
            <a:ext cx="2535682" cy="652145"/>
          </a:xfrm>
          <a:prstGeom prst="roundRect">
            <a:avLst/>
          </a:prstGeom>
          <a:ln/>
        </p:spPr>
        <p:style>
          <a:lnRef idx="3">
            <a:schemeClr val="lt1"/>
          </a:lnRef>
          <a:fillRef idx="1">
            <a:schemeClr val="accent4"/>
          </a:fillRef>
          <a:effectRef idx="1">
            <a:schemeClr val="accent4"/>
          </a:effectRef>
          <a:fontRef idx="minor">
            <a:schemeClr val="lt1"/>
          </a:fontRef>
        </p:style>
        <p:txBody>
          <a:bodyPr rtlCol="0" anchor="ctr"/>
          <a:lstStyle/>
          <a:p>
            <a:pPr algn="ctr"/>
            <a:r>
              <a:rPr lang="sv-SE" b="1" dirty="0" err="1" smtClean="0">
                <a:solidFill>
                  <a:schemeClr val="bg1"/>
                </a:solidFill>
              </a:rPr>
              <a:t>firstname</a:t>
            </a:r>
            <a:r>
              <a:rPr lang="sv-SE" dirty="0">
                <a:solidFill>
                  <a:schemeClr val="bg1"/>
                </a:solidFill>
              </a:rPr>
              <a:t/>
            </a:r>
            <a:br>
              <a:rPr lang="sv-SE" dirty="0">
                <a:solidFill>
                  <a:schemeClr val="bg1"/>
                </a:solidFill>
              </a:rPr>
            </a:br>
            <a:r>
              <a:rPr lang="sv-SE" dirty="0" smtClean="0">
                <a:solidFill>
                  <a:schemeClr val="bg1"/>
                </a:solidFill>
              </a:rPr>
              <a:t>(</a:t>
            </a:r>
            <a:r>
              <a:rPr lang="sv-SE" dirty="0" err="1" smtClean="0">
                <a:solidFill>
                  <a:schemeClr val="bg1"/>
                </a:solidFill>
              </a:rPr>
              <a:t>variable</a:t>
            </a:r>
            <a:r>
              <a:rPr lang="sv-SE" dirty="0" smtClean="0">
                <a:solidFill>
                  <a:schemeClr val="bg1"/>
                </a:solidFill>
              </a:rPr>
              <a:t>)</a:t>
            </a:r>
            <a:endParaRPr lang="sv-SE" dirty="0">
              <a:solidFill>
                <a:schemeClr val="bg1"/>
              </a:solidFill>
            </a:endParaRPr>
          </a:p>
        </p:txBody>
      </p:sp>
      <p:cxnSp>
        <p:nvCxnSpPr>
          <p:cNvPr id="34" name="Straight Arrow Connector 33"/>
          <p:cNvCxnSpPr>
            <a:stCxn id="29" idx="3"/>
            <a:endCxn id="6" idx="1"/>
          </p:cNvCxnSpPr>
          <p:nvPr/>
        </p:nvCxnSpPr>
        <p:spPr>
          <a:xfrm flipV="1">
            <a:off x="3373882" y="3670192"/>
            <a:ext cx="1228922" cy="1580196"/>
          </a:xfrm>
          <a:prstGeom prst="straightConnector1">
            <a:avLst/>
          </a:prstGeom>
          <a:ln w="76200">
            <a:solidFill>
              <a:schemeClr val="accent5"/>
            </a:solidFill>
            <a:tailEnd type="triangle"/>
          </a:ln>
        </p:spPr>
        <p:style>
          <a:lnRef idx="3">
            <a:schemeClr val="accent5"/>
          </a:lnRef>
          <a:fillRef idx="0">
            <a:schemeClr val="accent5"/>
          </a:fillRef>
          <a:effectRef idx="2">
            <a:schemeClr val="accent5"/>
          </a:effectRef>
          <a:fontRef idx="minor">
            <a:schemeClr val="tx1"/>
          </a:fontRef>
        </p:style>
      </p:cxnSp>
    </p:spTree>
    <p:extLst>
      <p:ext uri="{BB962C8B-B14F-4D97-AF65-F5344CB8AC3E}">
        <p14:creationId xmlns:p14="http://schemas.microsoft.com/office/powerpoint/2010/main" val="47459748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365125"/>
            <a:ext cx="10834991" cy="1325563"/>
          </a:xfrm>
        </p:spPr>
        <p:txBody>
          <a:bodyPr/>
          <a:lstStyle/>
          <a:p>
            <a:r>
              <a:rPr lang="sv-SE" dirty="0" err="1" smtClean="0"/>
              <a:t>Documenting</a:t>
            </a:r>
            <a:r>
              <a:rPr lang="sv-SE" dirty="0" smtClean="0"/>
              <a:t> </a:t>
            </a:r>
            <a:r>
              <a:rPr lang="sv-SE" dirty="0" err="1" smtClean="0"/>
              <a:t>comparabilities</a:t>
            </a:r>
            <a:r>
              <a:rPr lang="sv-SE" dirty="0" smtClean="0"/>
              <a:t> </a:t>
            </a:r>
            <a:r>
              <a:rPr lang="sv-SE" dirty="0" err="1" smtClean="0"/>
              <a:t>among</a:t>
            </a:r>
            <a:r>
              <a:rPr lang="sv-SE" dirty="0" smtClean="0"/>
              <a:t> </a:t>
            </a:r>
            <a:r>
              <a:rPr lang="sv-SE" dirty="0" err="1" smtClean="0"/>
              <a:t>variables</a:t>
            </a:r>
            <a:endParaRPr lang="sv-SE" dirty="0"/>
          </a:p>
        </p:txBody>
      </p:sp>
      <p:sp>
        <p:nvSpPr>
          <p:cNvPr id="8" name="Rounded Rectangle 7"/>
          <p:cNvSpPr/>
          <p:nvPr/>
        </p:nvSpPr>
        <p:spPr>
          <a:xfrm>
            <a:off x="2611885" y="1851357"/>
            <a:ext cx="2535682" cy="652145"/>
          </a:xfrm>
          <a:prstGeom prst="roundRect">
            <a:avLst/>
          </a:prstGeom>
          <a:ln/>
        </p:spPr>
        <p:style>
          <a:lnRef idx="3">
            <a:schemeClr val="lt1"/>
          </a:lnRef>
          <a:fillRef idx="1">
            <a:schemeClr val="accent6"/>
          </a:fillRef>
          <a:effectRef idx="1">
            <a:schemeClr val="accent6"/>
          </a:effectRef>
          <a:fontRef idx="minor">
            <a:schemeClr val="lt1"/>
          </a:fontRef>
        </p:style>
        <p:txBody>
          <a:bodyPr rtlCol="0" anchor="ctr"/>
          <a:lstStyle/>
          <a:p>
            <a:pPr algn="ctr"/>
            <a:r>
              <a:rPr lang="sv-SE" b="1" dirty="0" err="1" smtClean="0"/>
              <a:t>name</a:t>
            </a:r>
            <a:r>
              <a:rPr lang="sv-SE" dirty="0"/>
              <a:t/>
            </a:r>
            <a:br>
              <a:rPr lang="sv-SE" dirty="0"/>
            </a:br>
            <a:r>
              <a:rPr lang="sv-SE" dirty="0" smtClean="0"/>
              <a:t>(</a:t>
            </a:r>
            <a:r>
              <a:rPr lang="sv-SE" dirty="0" err="1" smtClean="0"/>
              <a:t>conceptual</a:t>
            </a:r>
            <a:r>
              <a:rPr lang="sv-SE" dirty="0" smtClean="0"/>
              <a:t> </a:t>
            </a:r>
            <a:r>
              <a:rPr lang="sv-SE" dirty="0" err="1" smtClean="0"/>
              <a:t>variable</a:t>
            </a:r>
            <a:r>
              <a:rPr lang="sv-SE" dirty="0" smtClean="0"/>
              <a:t>)</a:t>
            </a:r>
            <a:endParaRPr lang="sv-SE" dirty="0"/>
          </a:p>
        </p:txBody>
      </p:sp>
      <p:sp>
        <p:nvSpPr>
          <p:cNvPr id="9" name="Rounded Rectangle 8"/>
          <p:cNvSpPr/>
          <p:nvPr/>
        </p:nvSpPr>
        <p:spPr>
          <a:xfrm>
            <a:off x="2837237" y="5479983"/>
            <a:ext cx="2084978" cy="652145"/>
          </a:xfrm>
          <a:prstGeom prst="roundRect">
            <a:avLst/>
          </a:prstGeom>
          <a:ln/>
        </p:spPr>
        <p:style>
          <a:lnRef idx="3">
            <a:schemeClr val="lt1"/>
          </a:lnRef>
          <a:fillRef idx="1">
            <a:schemeClr val="accent2"/>
          </a:fillRef>
          <a:effectRef idx="1">
            <a:schemeClr val="accent2"/>
          </a:effectRef>
          <a:fontRef idx="minor">
            <a:schemeClr val="lt1"/>
          </a:fontRef>
        </p:style>
        <p:txBody>
          <a:bodyPr rtlCol="0" anchor="ctr"/>
          <a:lstStyle/>
          <a:p>
            <a:pPr algn="ctr"/>
            <a:r>
              <a:rPr lang="sv-SE" b="1" dirty="0" err="1" smtClean="0">
                <a:solidFill>
                  <a:schemeClr val="bg1"/>
                </a:solidFill>
              </a:rPr>
              <a:t>firstname</a:t>
            </a:r>
            <a:r>
              <a:rPr lang="sv-SE" dirty="0">
                <a:solidFill>
                  <a:schemeClr val="bg1"/>
                </a:solidFill>
              </a:rPr>
              <a:t/>
            </a:r>
            <a:br>
              <a:rPr lang="sv-SE" dirty="0">
                <a:solidFill>
                  <a:schemeClr val="bg1"/>
                </a:solidFill>
              </a:rPr>
            </a:br>
            <a:r>
              <a:rPr lang="sv-SE" dirty="0" smtClean="0">
                <a:solidFill>
                  <a:schemeClr val="bg1"/>
                </a:solidFill>
              </a:rPr>
              <a:t>(</a:t>
            </a:r>
            <a:r>
              <a:rPr lang="sv-SE" dirty="0" err="1" smtClean="0">
                <a:solidFill>
                  <a:schemeClr val="bg1"/>
                </a:solidFill>
              </a:rPr>
              <a:t>variable</a:t>
            </a:r>
            <a:r>
              <a:rPr lang="sv-SE" dirty="0" smtClean="0">
                <a:solidFill>
                  <a:schemeClr val="bg1"/>
                </a:solidFill>
              </a:rPr>
              <a:t>)</a:t>
            </a:r>
            <a:endParaRPr lang="sv-SE" dirty="0">
              <a:solidFill>
                <a:schemeClr val="bg1"/>
              </a:solidFill>
            </a:endParaRPr>
          </a:p>
        </p:txBody>
      </p:sp>
      <p:cxnSp>
        <p:nvCxnSpPr>
          <p:cNvPr id="11" name="Straight Arrow Connector 10"/>
          <p:cNvCxnSpPr>
            <a:stCxn id="9" idx="0"/>
            <a:endCxn id="10" idx="2"/>
          </p:cNvCxnSpPr>
          <p:nvPr/>
        </p:nvCxnSpPr>
        <p:spPr>
          <a:xfrm flipV="1">
            <a:off x="3879726" y="4346964"/>
            <a:ext cx="0" cy="1133019"/>
          </a:xfrm>
          <a:prstGeom prst="straightConnector1">
            <a:avLst/>
          </a:prstGeom>
          <a:ln w="76200">
            <a:solidFill>
              <a:schemeClr val="accent5"/>
            </a:solidFill>
            <a:tailEnd type="triangle"/>
          </a:ln>
        </p:spPr>
        <p:style>
          <a:lnRef idx="3">
            <a:schemeClr val="accent5"/>
          </a:lnRef>
          <a:fillRef idx="0">
            <a:schemeClr val="accent5"/>
          </a:fillRef>
          <a:effectRef idx="2">
            <a:schemeClr val="accent5"/>
          </a:effectRef>
          <a:fontRef idx="minor">
            <a:schemeClr val="tx1"/>
          </a:fontRef>
        </p:style>
      </p:cxnSp>
      <p:cxnSp>
        <p:nvCxnSpPr>
          <p:cNvPr id="16" name="Straight Arrow Connector 15"/>
          <p:cNvCxnSpPr>
            <a:stCxn id="12" idx="0"/>
            <a:endCxn id="10" idx="2"/>
          </p:cNvCxnSpPr>
          <p:nvPr/>
        </p:nvCxnSpPr>
        <p:spPr>
          <a:xfrm flipV="1">
            <a:off x="1509413" y="4346964"/>
            <a:ext cx="2370313" cy="1133020"/>
          </a:xfrm>
          <a:prstGeom prst="straightConnector1">
            <a:avLst/>
          </a:prstGeom>
          <a:ln w="76200">
            <a:solidFill>
              <a:schemeClr val="accent5"/>
            </a:solidFill>
            <a:tailEnd type="triangle"/>
          </a:ln>
        </p:spPr>
        <p:style>
          <a:lnRef idx="3">
            <a:schemeClr val="accent5"/>
          </a:lnRef>
          <a:fillRef idx="0">
            <a:schemeClr val="accent5"/>
          </a:fillRef>
          <a:effectRef idx="2">
            <a:schemeClr val="accent5"/>
          </a:effectRef>
          <a:fontRef idx="minor">
            <a:schemeClr val="tx1"/>
          </a:fontRef>
        </p:style>
      </p:cxnSp>
      <p:sp>
        <p:nvSpPr>
          <p:cNvPr id="10" name="Rounded Rectangle 9"/>
          <p:cNvSpPr/>
          <p:nvPr/>
        </p:nvSpPr>
        <p:spPr>
          <a:xfrm>
            <a:off x="2611885" y="3694819"/>
            <a:ext cx="2535682" cy="652145"/>
          </a:xfrm>
          <a:prstGeom prst="roundRect">
            <a:avLst/>
          </a:prstGeom>
          <a:ln/>
        </p:spPr>
        <p:style>
          <a:lnRef idx="3">
            <a:schemeClr val="lt1"/>
          </a:lnRef>
          <a:fillRef idx="1">
            <a:schemeClr val="accent6"/>
          </a:fillRef>
          <a:effectRef idx="1">
            <a:schemeClr val="accent6"/>
          </a:effectRef>
          <a:fontRef idx="minor">
            <a:schemeClr val="lt1"/>
          </a:fontRef>
        </p:style>
        <p:txBody>
          <a:bodyPr rtlCol="0" anchor="ctr"/>
          <a:lstStyle/>
          <a:p>
            <a:pPr algn="ctr"/>
            <a:r>
              <a:rPr lang="sv-SE" b="1" dirty="0" err="1" smtClean="0"/>
              <a:t>name</a:t>
            </a:r>
            <a:r>
              <a:rPr lang="sv-SE" dirty="0"/>
              <a:t/>
            </a:r>
            <a:br>
              <a:rPr lang="sv-SE" dirty="0"/>
            </a:br>
            <a:r>
              <a:rPr lang="sv-SE" dirty="0" smtClean="0"/>
              <a:t>(</a:t>
            </a:r>
            <a:r>
              <a:rPr lang="sv-SE" dirty="0" err="1" smtClean="0"/>
              <a:t>represented</a:t>
            </a:r>
            <a:r>
              <a:rPr lang="sv-SE" dirty="0" smtClean="0"/>
              <a:t> </a:t>
            </a:r>
            <a:r>
              <a:rPr lang="sv-SE" dirty="0" err="1" smtClean="0"/>
              <a:t>variable</a:t>
            </a:r>
            <a:r>
              <a:rPr lang="sv-SE" dirty="0" smtClean="0"/>
              <a:t>)</a:t>
            </a:r>
            <a:endParaRPr lang="sv-SE" dirty="0"/>
          </a:p>
        </p:txBody>
      </p:sp>
      <p:sp>
        <p:nvSpPr>
          <p:cNvPr id="12" name="Rounded Rectangle 11"/>
          <p:cNvSpPr/>
          <p:nvPr/>
        </p:nvSpPr>
        <p:spPr>
          <a:xfrm>
            <a:off x="466924" y="5479984"/>
            <a:ext cx="2084978" cy="652145"/>
          </a:xfrm>
          <a:prstGeom prst="roundRect">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b="1" dirty="0" err="1" smtClean="0"/>
              <a:t>name</a:t>
            </a:r>
            <a:r>
              <a:rPr lang="sv-SE" dirty="0"/>
              <a:t/>
            </a:r>
            <a:br>
              <a:rPr lang="sv-SE" dirty="0"/>
            </a:br>
            <a:r>
              <a:rPr lang="sv-SE" dirty="0" smtClean="0"/>
              <a:t>(</a:t>
            </a:r>
            <a:r>
              <a:rPr lang="sv-SE" dirty="0" err="1" smtClean="0"/>
              <a:t>variable</a:t>
            </a:r>
            <a:r>
              <a:rPr lang="sv-SE" dirty="0" smtClean="0"/>
              <a:t>)</a:t>
            </a:r>
            <a:endParaRPr lang="sv-SE" dirty="0"/>
          </a:p>
        </p:txBody>
      </p:sp>
      <p:cxnSp>
        <p:nvCxnSpPr>
          <p:cNvPr id="15" name="Straight Arrow Connector 14"/>
          <p:cNvCxnSpPr>
            <a:stCxn id="10" idx="0"/>
            <a:endCxn id="8" idx="2"/>
          </p:cNvCxnSpPr>
          <p:nvPr/>
        </p:nvCxnSpPr>
        <p:spPr>
          <a:xfrm flipV="1">
            <a:off x="3879726" y="2503502"/>
            <a:ext cx="0" cy="1191317"/>
          </a:xfrm>
          <a:prstGeom prst="straightConnector1">
            <a:avLst/>
          </a:prstGeom>
          <a:ln w="76200">
            <a:solidFill>
              <a:schemeClr val="accent5"/>
            </a:solidFill>
            <a:tailEnd type="triangle"/>
          </a:ln>
        </p:spPr>
        <p:style>
          <a:lnRef idx="3">
            <a:schemeClr val="accent5"/>
          </a:lnRef>
          <a:fillRef idx="0">
            <a:schemeClr val="accent5"/>
          </a:fillRef>
          <a:effectRef idx="2">
            <a:schemeClr val="accent5"/>
          </a:effectRef>
          <a:fontRef idx="minor">
            <a:schemeClr val="tx1"/>
          </a:fontRef>
        </p:style>
      </p:cxnSp>
      <p:sp>
        <p:nvSpPr>
          <p:cNvPr id="21" name="Rounded Rectangle 20"/>
          <p:cNvSpPr/>
          <p:nvPr/>
        </p:nvSpPr>
        <p:spPr>
          <a:xfrm>
            <a:off x="5207550" y="5479983"/>
            <a:ext cx="2084978" cy="652145"/>
          </a:xfrm>
          <a:prstGeom prst="roundRect">
            <a:avLst/>
          </a:prstGeom>
          <a:ln/>
        </p:spPr>
        <p:style>
          <a:lnRef idx="3">
            <a:schemeClr val="lt1"/>
          </a:lnRef>
          <a:fillRef idx="1">
            <a:schemeClr val="accent4"/>
          </a:fillRef>
          <a:effectRef idx="1">
            <a:schemeClr val="accent4"/>
          </a:effectRef>
          <a:fontRef idx="minor">
            <a:schemeClr val="lt1"/>
          </a:fontRef>
        </p:style>
        <p:txBody>
          <a:bodyPr rtlCol="0" anchor="ctr"/>
          <a:lstStyle/>
          <a:p>
            <a:pPr algn="ctr"/>
            <a:r>
              <a:rPr lang="sv-SE" b="1" dirty="0" err="1" smtClean="0">
                <a:solidFill>
                  <a:schemeClr val="bg1"/>
                </a:solidFill>
              </a:rPr>
              <a:t>firstname</a:t>
            </a:r>
            <a:r>
              <a:rPr lang="sv-SE" dirty="0">
                <a:solidFill>
                  <a:schemeClr val="bg1"/>
                </a:solidFill>
              </a:rPr>
              <a:t/>
            </a:r>
            <a:br>
              <a:rPr lang="sv-SE" dirty="0">
                <a:solidFill>
                  <a:schemeClr val="bg1"/>
                </a:solidFill>
              </a:rPr>
            </a:br>
            <a:r>
              <a:rPr lang="sv-SE" dirty="0" smtClean="0">
                <a:solidFill>
                  <a:schemeClr val="bg1"/>
                </a:solidFill>
              </a:rPr>
              <a:t>(</a:t>
            </a:r>
            <a:r>
              <a:rPr lang="sv-SE" dirty="0" err="1" smtClean="0">
                <a:solidFill>
                  <a:schemeClr val="bg1"/>
                </a:solidFill>
              </a:rPr>
              <a:t>variable</a:t>
            </a:r>
            <a:r>
              <a:rPr lang="sv-SE" dirty="0" smtClean="0">
                <a:solidFill>
                  <a:schemeClr val="bg1"/>
                </a:solidFill>
              </a:rPr>
              <a:t>)</a:t>
            </a:r>
            <a:endParaRPr lang="sv-SE" dirty="0">
              <a:solidFill>
                <a:schemeClr val="bg1"/>
              </a:solidFill>
            </a:endParaRPr>
          </a:p>
        </p:txBody>
      </p:sp>
      <p:cxnSp>
        <p:nvCxnSpPr>
          <p:cNvPr id="23" name="Straight Arrow Connector 22"/>
          <p:cNvCxnSpPr>
            <a:stCxn id="21" idx="0"/>
            <a:endCxn id="10" idx="2"/>
          </p:cNvCxnSpPr>
          <p:nvPr/>
        </p:nvCxnSpPr>
        <p:spPr>
          <a:xfrm flipH="1" flipV="1">
            <a:off x="3879726" y="4346964"/>
            <a:ext cx="2370313" cy="1133019"/>
          </a:xfrm>
          <a:prstGeom prst="straightConnector1">
            <a:avLst/>
          </a:prstGeom>
          <a:ln w="76200">
            <a:solidFill>
              <a:schemeClr val="accent5"/>
            </a:solidFill>
            <a:tailEnd type="triangle"/>
          </a:ln>
        </p:spPr>
        <p:style>
          <a:lnRef idx="3">
            <a:schemeClr val="accent5"/>
          </a:lnRef>
          <a:fillRef idx="0">
            <a:schemeClr val="accent5"/>
          </a:fillRef>
          <a:effectRef idx="2">
            <a:schemeClr val="accent5"/>
          </a:effectRef>
          <a:fontRef idx="minor">
            <a:schemeClr val="tx1"/>
          </a:fontRef>
        </p:style>
      </p:cxnSp>
      <p:sp>
        <p:nvSpPr>
          <p:cNvPr id="50" name="Rectangle 49"/>
          <p:cNvSpPr/>
          <p:nvPr/>
        </p:nvSpPr>
        <p:spPr>
          <a:xfrm>
            <a:off x="8308214" y="3472833"/>
            <a:ext cx="3161490" cy="1110878"/>
          </a:xfrm>
          <a:prstGeom prst="rect">
            <a:avLst/>
          </a:prstGeom>
          <a:noFill/>
          <a:ln>
            <a:noFill/>
          </a:ln>
        </p:spPr>
        <p:style>
          <a:lnRef idx="1">
            <a:schemeClr val="accent3"/>
          </a:lnRef>
          <a:fillRef idx="2">
            <a:schemeClr val="accent3"/>
          </a:fillRef>
          <a:effectRef idx="1">
            <a:schemeClr val="accent3"/>
          </a:effectRef>
          <a:fontRef idx="minor">
            <a:schemeClr val="dk1"/>
          </a:fontRef>
        </p:style>
        <p:txBody>
          <a:bodyPr rtlCol="0" anchor="ctr"/>
          <a:lstStyle/>
          <a:p>
            <a:pPr algn="ctr"/>
            <a:r>
              <a:rPr lang="sv-SE" b="1" dirty="0" err="1" smtClean="0"/>
              <a:t>Represented</a:t>
            </a:r>
            <a:r>
              <a:rPr lang="sv-SE" b="1" dirty="0" smtClean="0"/>
              <a:t> </a:t>
            </a:r>
            <a:r>
              <a:rPr lang="sv-SE" b="1" dirty="0" err="1" smtClean="0"/>
              <a:t>variable</a:t>
            </a:r>
            <a:endParaRPr lang="sv-SE" b="1" dirty="0" smtClean="0"/>
          </a:p>
          <a:p>
            <a:pPr algn="ctr"/>
            <a:r>
              <a:rPr lang="sv-SE" dirty="0" smtClean="0"/>
              <a:t>Common </a:t>
            </a:r>
            <a:r>
              <a:rPr lang="sv-SE" dirty="0" err="1" smtClean="0"/>
              <a:t>variable</a:t>
            </a:r>
            <a:r>
              <a:rPr lang="sv-SE" dirty="0" smtClean="0"/>
              <a:t> </a:t>
            </a:r>
            <a:r>
              <a:rPr lang="sv-SE" dirty="0" err="1" smtClean="0"/>
              <a:t>specification</a:t>
            </a:r>
            <a:r>
              <a:rPr lang="sv-SE" dirty="0" smtClean="0"/>
              <a:t> </a:t>
            </a:r>
            <a:r>
              <a:rPr lang="sv-SE" dirty="0" err="1" smtClean="0"/>
              <a:t>with</a:t>
            </a:r>
            <a:r>
              <a:rPr lang="sv-SE" dirty="0" smtClean="0"/>
              <a:t> a </a:t>
            </a:r>
            <a:r>
              <a:rPr lang="sv-SE" i="1" dirty="0" smtClean="0"/>
              <a:t>text representation</a:t>
            </a:r>
            <a:r>
              <a:rPr lang="sv-SE" dirty="0" smtClean="0"/>
              <a:t>  </a:t>
            </a:r>
            <a:endParaRPr lang="sv-SE" dirty="0"/>
          </a:p>
        </p:txBody>
      </p:sp>
      <p:cxnSp>
        <p:nvCxnSpPr>
          <p:cNvPr id="52" name="Straight Connector 51"/>
          <p:cNvCxnSpPr/>
          <p:nvPr/>
        </p:nvCxnSpPr>
        <p:spPr>
          <a:xfrm flipH="1">
            <a:off x="389106" y="3088657"/>
            <a:ext cx="11468911" cy="0"/>
          </a:xfrm>
          <a:prstGeom prst="line">
            <a:avLst/>
          </a:prstGeom>
          <a:ln>
            <a:prstDash val="lgDash"/>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flipH="1">
            <a:off x="466924" y="4953125"/>
            <a:ext cx="11468911" cy="0"/>
          </a:xfrm>
          <a:prstGeom prst="line">
            <a:avLst/>
          </a:prstGeom>
          <a:ln>
            <a:prstDash val="lgDash"/>
          </a:ln>
        </p:spPr>
        <p:style>
          <a:lnRef idx="1">
            <a:schemeClr val="accent1"/>
          </a:lnRef>
          <a:fillRef idx="0">
            <a:schemeClr val="accent1"/>
          </a:fillRef>
          <a:effectRef idx="0">
            <a:schemeClr val="accent1"/>
          </a:effectRef>
          <a:fontRef idx="minor">
            <a:schemeClr val="tx1"/>
          </a:fontRef>
        </p:style>
      </p:cxnSp>
      <p:sp>
        <p:nvSpPr>
          <p:cNvPr id="54" name="Rectangle 53"/>
          <p:cNvSpPr/>
          <p:nvPr/>
        </p:nvSpPr>
        <p:spPr>
          <a:xfrm>
            <a:off x="8308214" y="1593604"/>
            <a:ext cx="3161490" cy="1110878"/>
          </a:xfrm>
          <a:prstGeom prst="rect">
            <a:avLst/>
          </a:prstGeom>
          <a:noFill/>
          <a:ln>
            <a:noFill/>
          </a:ln>
        </p:spPr>
        <p:style>
          <a:lnRef idx="1">
            <a:schemeClr val="accent3"/>
          </a:lnRef>
          <a:fillRef idx="2">
            <a:schemeClr val="accent3"/>
          </a:fillRef>
          <a:effectRef idx="1">
            <a:schemeClr val="accent3"/>
          </a:effectRef>
          <a:fontRef idx="minor">
            <a:schemeClr val="dk1"/>
          </a:fontRef>
        </p:style>
        <p:txBody>
          <a:bodyPr rtlCol="0" anchor="ctr"/>
          <a:lstStyle/>
          <a:p>
            <a:pPr algn="ctr"/>
            <a:r>
              <a:rPr lang="sv-SE" b="1" dirty="0" err="1" smtClean="0"/>
              <a:t>Conceptual</a:t>
            </a:r>
            <a:r>
              <a:rPr lang="sv-SE" b="1" dirty="0" smtClean="0"/>
              <a:t> </a:t>
            </a:r>
            <a:r>
              <a:rPr lang="sv-SE" b="1" dirty="0" err="1" smtClean="0"/>
              <a:t>variable</a:t>
            </a:r>
            <a:r>
              <a:rPr lang="sv-SE" dirty="0" smtClean="0"/>
              <a:t/>
            </a:r>
            <a:br>
              <a:rPr lang="sv-SE" dirty="0" smtClean="0"/>
            </a:br>
            <a:r>
              <a:rPr lang="sv-SE" dirty="0" smtClean="0"/>
              <a:t>Common </a:t>
            </a:r>
            <a:r>
              <a:rPr lang="sv-SE" dirty="0" err="1" smtClean="0"/>
              <a:t>variable</a:t>
            </a:r>
            <a:r>
              <a:rPr lang="sv-SE" dirty="0" smtClean="0"/>
              <a:t> </a:t>
            </a:r>
            <a:r>
              <a:rPr lang="sv-SE" dirty="0" err="1" smtClean="0"/>
              <a:t>specification</a:t>
            </a:r>
            <a:r>
              <a:rPr lang="sv-SE" dirty="0" smtClean="0"/>
              <a:t> </a:t>
            </a:r>
            <a:r>
              <a:rPr lang="sv-SE" dirty="0" err="1" smtClean="0"/>
              <a:t>without</a:t>
            </a:r>
            <a:r>
              <a:rPr lang="sv-SE" dirty="0" smtClean="0"/>
              <a:t> a representation</a:t>
            </a:r>
            <a:endParaRPr lang="sv-SE" dirty="0"/>
          </a:p>
        </p:txBody>
      </p:sp>
      <p:sp>
        <p:nvSpPr>
          <p:cNvPr id="55" name="Rectangle 54"/>
          <p:cNvSpPr/>
          <p:nvPr/>
        </p:nvSpPr>
        <p:spPr>
          <a:xfrm>
            <a:off x="8308214" y="5250615"/>
            <a:ext cx="3161490" cy="1110878"/>
          </a:xfrm>
          <a:prstGeom prst="rect">
            <a:avLst/>
          </a:prstGeom>
          <a:noFill/>
          <a:ln>
            <a:noFill/>
          </a:ln>
        </p:spPr>
        <p:style>
          <a:lnRef idx="1">
            <a:schemeClr val="accent3"/>
          </a:lnRef>
          <a:fillRef idx="2">
            <a:schemeClr val="accent3"/>
          </a:fillRef>
          <a:effectRef idx="1">
            <a:schemeClr val="accent3"/>
          </a:effectRef>
          <a:fontRef idx="minor">
            <a:schemeClr val="dk1"/>
          </a:fontRef>
        </p:style>
        <p:txBody>
          <a:bodyPr rtlCol="0" anchor="ctr"/>
          <a:lstStyle/>
          <a:p>
            <a:pPr algn="ctr"/>
            <a:r>
              <a:rPr lang="sv-SE" b="1" dirty="0" err="1" smtClean="0"/>
              <a:t>Variable</a:t>
            </a:r>
            <a:endParaRPr lang="sv-SE" b="1" dirty="0" smtClean="0"/>
          </a:p>
          <a:p>
            <a:pPr algn="ctr"/>
            <a:r>
              <a:rPr lang="sv-SE" dirty="0" err="1" smtClean="0"/>
              <a:t>Variable</a:t>
            </a:r>
            <a:r>
              <a:rPr lang="sv-SE" dirty="0" smtClean="0"/>
              <a:t> </a:t>
            </a:r>
            <a:r>
              <a:rPr lang="sv-SE" dirty="0" err="1" smtClean="0"/>
              <a:t>specification</a:t>
            </a:r>
            <a:r>
              <a:rPr lang="sv-SE" dirty="0" smtClean="0"/>
              <a:t> </a:t>
            </a:r>
            <a:r>
              <a:rPr lang="sv-SE" dirty="0" err="1" smtClean="0"/>
              <a:t>within</a:t>
            </a:r>
            <a:r>
              <a:rPr lang="sv-SE" dirty="0" smtClean="0"/>
              <a:t> a </a:t>
            </a:r>
            <a:r>
              <a:rPr lang="sv-SE" dirty="0" err="1" smtClean="0"/>
              <a:t>dataset</a:t>
            </a:r>
            <a:r>
              <a:rPr lang="sv-SE" dirty="0" smtClean="0"/>
              <a:t> </a:t>
            </a:r>
            <a:r>
              <a:rPr lang="sv-SE" dirty="0" err="1" smtClean="0"/>
              <a:t>context</a:t>
            </a:r>
            <a:endParaRPr lang="sv-SE" dirty="0"/>
          </a:p>
        </p:txBody>
      </p:sp>
    </p:spTree>
    <p:extLst>
      <p:ext uri="{BB962C8B-B14F-4D97-AF65-F5344CB8AC3E}">
        <p14:creationId xmlns:p14="http://schemas.microsoft.com/office/powerpoint/2010/main" val="130394941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870622" y="1280868"/>
          <a:ext cx="10515600" cy="1483360"/>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4106096988"/>
                    </a:ext>
                  </a:extLst>
                </a:gridCol>
                <a:gridCol w="2628900">
                  <a:extLst>
                    <a:ext uri="{9D8B030D-6E8A-4147-A177-3AD203B41FA5}">
                      <a16:colId xmlns:a16="http://schemas.microsoft.com/office/drawing/2014/main" val="1208848406"/>
                    </a:ext>
                  </a:extLst>
                </a:gridCol>
                <a:gridCol w="2628900">
                  <a:extLst>
                    <a:ext uri="{9D8B030D-6E8A-4147-A177-3AD203B41FA5}">
                      <a16:colId xmlns:a16="http://schemas.microsoft.com/office/drawing/2014/main" val="4189225724"/>
                    </a:ext>
                  </a:extLst>
                </a:gridCol>
                <a:gridCol w="2628900">
                  <a:extLst>
                    <a:ext uri="{9D8B030D-6E8A-4147-A177-3AD203B41FA5}">
                      <a16:colId xmlns:a16="http://schemas.microsoft.com/office/drawing/2014/main" val="1847546260"/>
                    </a:ext>
                  </a:extLst>
                </a:gridCol>
              </a:tblGrid>
              <a:tr h="370840">
                <a:tc>
                  <a:txBody>
                    <a:bodyPr/>
                    <a:lstStyle/>
                    <a:p>
                      <a:r>
                        <a:rPr lang="sv-SE" dirty="0" err="1" smtClean="0"/>
                        <a:t>name</a:t>
                      </a:r>
                      <a:endParaRPr lang="sv-SE" dirty="0"/>
                    </a:p>
                  </a:txBody>
                  <a:tcPr/>
                </a:tc>
                <a:tc>
                  <a:txBody>
                    <a:bodyPr/>
                    <a:lstStyle/>
                    <a:p>
                      <a:r>
                        <a:rPr lang="sv-SE" dirty="0" err="1" smtClean="0"/>
                        <a:t>height</a:t>
                      </a:r>
                      <a:endParaRPr lang="sv-SE" dirty="0"/>
                    </a:p>
                  </a:txBody>
                  <a:tcPr/>
                </a:tc>
                <a:tc>
                  <a:txBody>
                    <a:bodyPr/>
                    <a:lstStyle/>
                    <a:p>
                      <a:r>
                        <a:rPr lang="sv-SE" dirty="0" err="1" smtClean="0"/>
                        <a:t>birthdate</a:t>
                      </a:r>
                      <a:endParaRPr lang="sv-SE" dirty="0"/>
                    </a:p>
                  </a:txBody>
                  <a:tcPr/>
                </a:tc>
                <a:tc>
                  <a:txBody>
                    <a:bodyPr/>
                    <a:lstStyle/>
                    <a:p>
                      <a:r>
                        <a:rPr lang="sv-SE" dirty="0" err="1" smtClean="0"/>
                        <a:t>martialstatus</a:t>
                      </a:r>
                      <a:endParaRPr lang="sv-SE" dirty="0"/>
                    </a:p>
                  </a:txBody>
                  <a:tcPr/>
                </a:tc>
                <a:extLst>
                  <a:ext uri="{0D108BD9-81ED-4DB2-BD59-A6C34878D82A}">
                    <a16:rowId xmlns:a16="http://schemas.microsoft.com/office/drawing/2014/main" val="4090553834"/>
                  </a:ext>
                </a:extLst>
              </a:tr>
              <a:tr h="370840">
                <a:tc>
                  <a:txBody>
                    <a:bodyPr/>
                    <a:lstStyle/>
                    <a:p>
                      <a:r>
                        <a:rPr lang="sv-SE" dirty="0" smtClean="0"/>
                        <a:t>John</a:t>
                      </a:r>
                      <a:endParaRPr lang="sv-SE" dirty="0"/>
                    </a:p>
                  </a:txBody>
                  <a:tcPr/>
                </a:tc>
                <a:tc>
                  <a:txBody>
                    <a:bodyPr/>
                    <a:lstStyle/>
                    <a:p>
                      <a:r>
                        <a:rPr lang="sv-SE" dirty="0" smtClean="0"/>
                        <a:t>178</a:t>
                      </a:r>
                      <a:endParaRPr lang="sv-SE" dirty="0"/>
                    </a:p>
                  </a:txBody>
                  <a:tcPr/>
                </a:tc>
                <a:tc>
                  <a:txBody>
                    <a:bodyPr/>
                    <a:lstStyle/>
                    <a:p>
                      <a:r>
                        <a:rPr lang="sv-SE" dirty="0" smtClean="0"/>
                        <a:t>1998-09-02</a:t>
                      </a:r>
                      <a:endParaRPr lang="sv-SE" dirty="0"/>
                    </a:p>
                  </a:txBody>
                  <a:tcPr/>
                </a:tc>
                <a:tc>
                  <a:txBody>
                    <a:bodyPr/>
                    <a:lstStyle/>
                    <a:p>
                      <a:r>
                        <a:rPr lang="sv-SE" dirty="0" smtClean="0"/>
                        <a:t>S</a:t>
                      </a:r>
                      <a:endParaRPr lang="sv-SE" dirty="0"/>
                    </a:p>
                  </a:txBody>
                  <a:tcPr/>
                </a:tc>
                <a:extLst>
                  <a:ext uri="{0D108BD9-81ED-4DB2-BD59-A6C34878D82A}">
                    <a16:rowId xmlns:a16="http://schemas.microsoft.com/office/drawing/2014/main" val="587203353"/>
                  </a:ext>
                </a:extLst>
              </a:tr>
              <a:tr h="370840">
                <a:tc>
                  <a:txBody>
                    <a:bodyPr/>
                    <a:lstStyle/>
                    <a:p>
                      <a:r>
                        <a:rPr lang="sv-SE" dirty="0" smtClean="0"/>
                        <a:t>Gill</a:t>
                      </a:r>
                      <a:endParaRPr lang="sv-SE" dirty="0"/>
                    </a:p>
                  </a:txBody>
                  <a:tcPr/>
                </a:tc>
                <a:tc>
                  <a:txBody>
                    <a:bodyPr/>
                    <a:lstStyle/>
                    <a:p>
                      <a:r>
                        <a:rPr lang="sv-SE" dirty="0" smtClean="0"/>
                        <a:t>200</a:t>
                      </a:r>
                      <a:endParaRPr lang="sv-SE" dirty="0"/>
                    </a:p>
                  </a:txBody>
                  <a:tcPr/>
                </a:tc>
                <a:tc>
                  <a:txBody>
                    <a:bodyPr/>
                    <a:lstStyle/>
                    <a:p>
                      <a:r>
                        <a:rPr lang="sv-SE" dirty="0" smtClean="0"/>
                        <a:t>1934-06-12</a:t>
                      </a:r>
                      <a:endParaRPr lang="sv-SE" dirty="0"/>
                    </a:p>
                  </a:txBody>
                  <a:tcPr/>
                </a:tc>
                <a:tc>
                  <a:txBody>
                    <a:bodyPr/>
                    <a:lstStyle/>
                    <a:p>
                      <a:r>
                        <a:rPr lang="sv-SE" dirty="0" smtClean="0"/>
                        <a:t>M</a:t>
                      </a:r>
                      <a:endParaRPr lang="sv-SE" dirty="0"/>
                    </a:p>
                  </a:txBody>
                  <a:tcPr/>
                </a:tc>
                <a:extLst>
                  <a:ext uri="{0D108BD9-81ED-4DB2-BD59-A6C34878D82A}">
                    <a16:rowId xmlns:a16="http://schemas.microsoft.com/office/drawing/2014/main" val="1484418115"/>
                  </a:ext>
                </a:extLst>
              </a:tr>
              <a:tr h="370840">
                <a:tc>
                  <a:txBody>
                    <a:bodyPr/>
                    <a:lstStyle/>
                    <a:p>
                      <a:r>
                        <a:rPr lang="sv-SE" dirty="0" smtClean="0"/>
                        <a:t>Alice</a:t>
                      </a:r>
                      <a:endParaRPr lang="sv-SE" dirty="0"/>
                    </a:p>
                  </a:txBody>
                  <a:tcPr/>
                </a:tc>
                <a:tc>
                  <a:txBody>
                    <a:bodyPr/>
                    <a:lstStyle/>
                    <a:p>
                      <a:r>
                        <a:rPr lang="sv-SE" dirty="0" smtClean="0"/>
                        <a:t>182</a:t>
                      </a:r>
                      <a:endParaRPr lang="sv-SE" dirty="0"/>
                    </a:p>
                  </a:txBody>
                  <a:tcPr/>
                </a:tc>
                <a:tc>
                  <a:txBody>
                    <a:bodyPr/>
                    <a:lstStyle/>
                    <a:p>
                      <a:r>
                        <a:rPr lang="sv-SE" dirty="0" smtClean="0"/>
                        <a:t>1922-12-24</a:t>
                      </a:r>
                      <a:endParaRPr lang="sv-SE" dirty="0"/>
                    </a:p>
                  </a:txBody>
                  <a:tcPr/>
                </a:tc>
                <a:tc>
                  <a:txBody>
                    <a:bodyPr/>
                    <a:lstStyle/>
                    <a:p>
                      <a:r>
                        <a:rPr lang="sv-SE" dirty="0" smtClean="0"/>
                        <a:t>M</a:t>
                      </a:r>
                      <a:endParaRPr lang="sv-SE" dirty="0"/>
                    </a:p>
                  </a:txBody>
                  <a:tcPr/>
                </a:tc>
                <a:extLst>
                  <a:ext uri="{0D108BD9-81ED-4DB2-BD59-A6C34878D82A}">
                    <a16:rowId xmlns:a16="http://schemas.microsoft.com/office/drawing/2014/main" val="2901850843"/>
                  </a:ext>
                </a:extLst>
              </a:tr>
            </a:tbl>
          </a:graphicData>
        </a:graphic>
      </p:graphicFrame>
      <p:graphicFrame>
        <p:nvGraphicFramePr>
          <p:cNvPr id="5" name="Content Placeholder 3"/>
          <p:cNvGraphicFramePr>
            <a:graphicFrameLocks/>
          </p:cNvGraphicFramePr>
          <p:nvPr>
            <p:extLst>
              <p:ext uri="{D42A27DB-BD31-4B8C-83A1-F6EECF244321}">
                <p14:modId xmlns:p14="http://schemas.microsoft.com/office/powerpoint/2010/main" val="1180418328"/>
              </p:ext>
            </p:extLst>
          </p:nvPr>
        </p:nvGraphicFramePr>
        <p:xfrm>
          <a:off x="854410" y="3194117"/>
          <a:ext cx="10515600" cy="1483360"/>
        </p:xfrm>
        <a:graphic>
          <a:graphicData uri="http://schemas.openxmlformats.org/drawingml/2006/table">
            <a:tbl>
              <a:tblPr firstRow="1" bandRow="1">
                <a:tableStyleId>{21E4AEA4-8DFA-4A89-87EB-49C32662AFE0}</a:tableStyleId>
              </a:tblPr>
              <a:tblGrid>
                <a:gridCol w="2628900">
                  <a:extLst>
                    <a:ext uri="{9D8B030D-6E8A-4147-A177-3AD203B41FA5}">
                      <a16:colId xmlns:a16="http://schemas.microsoft.com/office/drawing/2014/main" val="4106096988"/>
                    </a:ext>
                  </a:extLst>
                </a:gridCol>
                <a:gridCol w="2628900">
                  <a:extLst>
                    <a:ext uri="{9D8B030D-6E8A-4147-A177-3AD203B41FA5}">
                      <a16:colId xmlns:a16="http://schemas.microsoft.com/office/drawing/2014/main" val="1208848406"/>
                    </a:ext>
                  </a:extLst>
                </a:gridCol>
                <a:gridCol w="2628900">
                  <a:extLst>
                    <a:ext uri="{9D8B030D-6E8A-4147-A177-3AD203B41FA5}">
                      <a16:colId xmlns:a16="http://schemas.microsoft.com/office/drawing/2014/main" val="4189225724"/>
                    </a:ext>
                  </a:extLst>
                </a:gridCol>
                <a:gridCol w="2628900">
                  <a:extLst>
                    <a:ext uri="{9D8B030D-6E8A-4147-A177-3AD203B41FA5}">
                      <a16:colId xmlns:a16="http://schemas.microsoft.com/office/drawing/2014/main" val="1847546260"/>
                    </a:ext>
                  </a:extLst>
                </a:gridCol>
              </a:tblGrid>
              <a:tr h="370840">
                <a:tc>
                  <a:txBody>
                    <a:bodyPr/>
                    <a:lstStyle/>
                    <a:p>
                      <a:r>
                        <a:rPr lang="sv-SE" dirty="0" err="1" smtClean="0"/>
                        <a:t>firstname</a:t>
                      </a:r>
                      <a:endParaRPr lang="sv-SE" dirty="0"/>
                    </a:p>
                  </a:txBody>
                  <a:tcPr/>
                </a:tc>
                <a:tc>
                  <a:txBody>
                    <a:bodyPr/>
                    <a:lstStyle/>
                    <a:p>
                      <a:r>
                        <a:rPr lang="sv-SE" dirty="0" err="1" smtClean="0"/>
                        <a:t>personheight</a:t>
                      </a:r>
                      <a:endParaRPr lang="sv-SE" dirty="0"/>
                    </a:p>
                  </a:txBody>
                  <a:tcPr/>
                </a:tc>
                <a:tc>
                  <a:txBody>
                    <a:bodyPr/>
                    <a:lstStyle/>
                    <a:p>
                      <a:r>
                        <a:rPr lang="sv-SE" dirty="0" err="1" smtClean="0"/>
                        <a:t>dateofbirth</a:t>
                      </a:r>
                      <a:endParaRPr lang="sv-SE" dirty="0"/>
                    </a:p>
                  </a:txBody>
                  <a:tcPr/>
                </a:tc>
                <a:tc>
                  <a:txBody>
                    <a:bodyPr/>
                    <a:lstStyle/>
                    <a:p>
                      <a:r>
                        <a:rPr lang="sv-SE" dirty="0" smtClean="0"/>
                        <a:t>maritalstatus2010</a:t>
                      </a:r>
                      <a:endParaRPr lang="sv-SE" dirty="0"/>
                    </a:p>
                  </a:txBody>
                  <a:tcPr/>
                </a:tc>
                <a:extLst>
                  <a:ext uri="{0D108BD9-81ED-4DB2-BD59-A6C34878D82A}">
                    <a16:rowId xmlns:a16="http://schemas.microsoft.com/office/drawing/2014/main" val="4090553834"/>
                  </a:ext>
                </a:extLst>
              </a:tr>
              <a:tr h="370840">
                <a:tc>
                  <a:txBody>
                    <a:bodyPr/>
                    <a:lstStyle/>
                    <a:p>
                      <a:r>
                        <a:rPr lang="sv-SE" dirty="0" smtClean="0"/>
                        <a:t>Bob</a:t>
                      </a:r>
                      <a:endParaRPr lang="sv-SE" dirty="0"/>
                    </a:p>
                  </a:txBody>
                  <a:tcPr/>
                </a:tc>
                <a:tc>
                  <a:txBody>
                    <a:bodyPr/>
                    <a:lstStyle/>
                    <a:p>
                      <a:r>
                        <a:rPr lang="sv-SE" dirty="0" smtClean="0"/>
                        <a:t>70</a:t>
                      </a:r>
                      <a:endParaRPr lang="sv-SE" dirty="0"/>
                    </a:p>
                  </a:txBody>
                  <a:tcPr/>
                </a:tc>
                <a:tc>
                  <a:txBody>
                    <a:bodyPr/>
                    <a:lstStyle/>
                    <a:p>
                      <a:r>
                        <a:rPr lang="sv-SE" dirty="0" smtClean="0"/>
                        <a:t>1995-09-02</a:t>
                      </a:r>
                      <a:endParaRPr lang="sv-SE" dirty="0"/>
                    </a:p>
                  </a:txBody>
                  <a:tcPr/>
                </a:tc>
                <a:tc>
                  <a:txBody>
                    <a:bodyPr/>
                    <a:lstStyle/>
                    <a:p>
                      <a:r>
                        <a:rPr lang="sv-SE" dirty="0" smtClean="0"/>
                        <a:t>S</a:t>
                      </a:r>
                      <a:endParaRPr lang="sv-SE" dirty="0"/>
                    </a:p>
                  </a:txBody>
                  <a:tcPr/>
                </a:tc>
                <a:extLst>
                  <a:ext uri="{0D108BD9-81ED-4DB2-BD59-A6C34878D82A}">
                    <a16:rowId xmlns:a16="http://schemas.microsoft.com/office/drawing/2014/main" val="587203353"/>
                  </a:ext>
                </a:extLst>
              </a:tr>
              <a:tr h="370840">
                <a:tc>
                  <a:txBody>
                    <a:bodyPr/>
                    <a:lstStyle/>
                    <a:p>
                      <a:r>
                        <a:rPr lang="sv-SE" dirty="0" smtClean="0"/>
                        <a:t>Lars</a:t>
                      </a:r>
                      <a:endParaRPr lang="sv-SE" dirty="0"/>
                    </a:p>
                  </a:txBody>
                  <a:tcPr/>
                </a:tc>
                <a:tc>
                  <a:txBody>
                    <a:bodyPr/>
                    <a:lstStyle/>
                    <a:p>
                      <a:r>
                        <a:rPr lang="sv-SE" dirty="0" smtClean="0"/>
                        <a:t>76</a:t>
                      </a:r>
                      <a:endParaRPr lang="sv-SE" dirty="0"/>
                    </a:p>
                  </a:txBody>
                  <a:tcPr/>
                </a:tc>
                <a:tc>
                  <a:txBody>
                    <a:bodyPr/>
                    <a:lstStyle/>
                    <a:p>
                      <a:r>
                        <a:rPr lang="sv-SE" dirty="0" smtClean="0"/>
                        <a:t>1954-06-21</a:t>
                      </a:r>
                      <a:endParaRPr lang="sv-SE" dirty="0"/>
                    </a:p>
                  </a:txBody>
                  <a:tcPr/>
                </a:tc>
                <a:tc>
                  <a:txBody>
                    <a:bodyPr/>
                    <a:lstStyle/>
                    <a:p>
                      <a:r>
                        <a:rPr lang="sv-SE" dirty="0" smtClean="0"/>
                        <a:t>M</a:t>
                      </a:r>
                      <a:endParaRPr lang="sv-SE" dirty="0"/>
                    </a:p>
                  </a:txBody>
                  <a:tcPr/>
                </a:tc>
                <a:extLst>
                  <a:ext uri="{0D108BD9-81ED-4DB2-BD59-A6C34878D82A}">
                    <a16:rowId xmlns:a16="http://schemas.microsoft.com/office/drawing/2014/main" val="1484418115"/>
                  </a:ext>
                </a:extLst>
              </a:tr>
              <a:tr h="370840">
                <a:tc>
                  <a:txBody>
                    <a:bodyPr/>
                    <a:lstStyle/>
                    <a:p>
                      <a:r>
                        <a:rPr lang="sv-SE" dirty="0" smtClean="0"/>
                        <a:t>Gerald</a:t>
                      </a:r>
                      <a:endParaRPr lang="sv-SE" dirty="0"/>
                    </a:p>
                  </a:txBody>
                  <a:tcPr/>
                </a:tc>
                <a:tc>
                  <a:txBody>
                    <a:bodyPr/>
                    <a:lstStyle/>
                    <a:p>
                      <a:r>
                        <a:rPr lang="sv-SE" dirty="0" smtClean="0"/>
                        <a:t>66</a:t>
                      </a:r>
                      <a:endParaRPr lang="sv-SE" dirty="0"/>
                    </a:p>
                  </a:txBody>
                  <a:tcPr/>
                </a:tc>
                <a:tc>
                  <a:txBody>
                    <a:bodyPr/>
                    <a:lstStyle/>
                    <a:p>
                      <a:r>
                        <a:rPr lang="sv-SE" dirty="0" smtClean="0"/>
                        <a:t>1972-11-23</a:t>
                      </a:r>
                      <a:endParaRPr lang="sv-SE" dirty="0"/>
                    </a:p>
                  </a:txBody>
                  <a:tcPr/>
                </a:tc>
                <a:tc>
                  <a:txBody>
                    <a:bodyPr/>
                    <a:lstStyle/>
                    <a:p>
                      <a:r>
                        <a:rPr lang="sv-SE" dirty="0" smtClean="0"/>
                        <a:t>S</a:t>
                      </a:r>
                      <a:endParaRPr lang="sv-SE" dirty="0"/>
                    </a:p>
                  </a:txBody>
                  <a:tcPr/>
                </a:tc>
                <a:extLst>
                  <a:ext uri="{0D108BD9-81ED-4DB2-BD59-A6C34878D82A}">
                    <a16:rowId xmlns:a16="http://schemas.microsoft.com/office/drawing/2014/main" val="2901850843"/>
                  </a:ext>
                </a:extLst>
              </a:tr>
            </a:tbl>
          </a:graphicData>
        </a:graphic>
      </p:graphicFrame>
      <p:graphicFrame>
        <p:nvGraphicFramePr>
          <p:cNvPr id="7" name="Content Placeholder 3"/>
          <p:cNvGraphicFramePr>
            <a:graphicFrameLocks/>
          </p:cNvGraphicFramePr>
          <p:nvPr>
            <p:extLst>
              <p:ext uri="{D42A27DB-BD31-4B8C-83A1-F6EECF244321}">
                <p14:modId xmlns:p14="http://schemas.microsoft.com/office/powerpoint/2010/main" val="1767785945"/>
              </p:ext>
            </p:extLst>
          </p:nvPr>
        </p:nvGraphicFramePr>
        <p:xfrm>
          <a:off x="854410" y="881343"/>
          <a:ext cx="2628900" cy="370840"/>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4106096988"/>
                    </a:ext>
                  </a:extLst>
                </a:gridCol>
              </a:tblGrid>
              <a:tr h="370840">
                <a:tc>
                  <a:txBody>
                    <a:bodyPr/>
                    <a:lstStyle/>
                    <a:p>
                      <a:r>
                        <a:rPr lang="sv-SE" dirty="0" smtClean="0">
                          <a:solidFill>
                            <a:schemeClr val="tx1"/>
                          </a:solidFill>
                        </a:rPr>
                        <a:t>dataset1</a:t>
                      </a:r>
                      <a:endParaRPr lang="sv-SE" dirty="0">
                        <a:solidFill>
                          <a:schemeClr val="tx1"/>
                        </a:solidFill>
                      </a:endParaRPr>
                    </a:p>
                  </a:txBody>
                  <a:tcPr marL="0">
                    <a:noFill/>
                  </a:tcPr>
                </a:tc>
                <a:extLst>
                  <a:ext uri="{0D108BD9-81ED-4DB2-BD59-A6C34878D82A}">
                    <a16:rowId xmlns:a16="http://schemas.microsoft.com/office/drawing/2014/main" val="4090553834"/>
                  </a:ext>
                </a:extLst>
              </a:tr>
            </a:tbl>
          </a:graphicData>
        </a:graphic>
      </p:graphicFrame>
      <p:graphicFrame>
        <p:nvGraphicFramePr>
          <p:cNvPr id="8" name="Content Placeholder 3"/>
          <p:cNvGraphicFramePr>
            <a:graphicFrameLocks/>
          </p:cNvGraphicFramePr>
          <p:nvPr>
            <p:extLst>
              <p:ext uri="{D42A27DB-BD31-4B8C-83A1-F6EECF244321}">
                <p14:modId xmlns:p14="http://schemas.microsoft.com/office/powerpoint/2010/main" val="1757083576"/>
              </p:ext>
            </p:extLst>
          </p:nvPr>
        </p:nvGraphicFramePr>
        <p:xfrm>
          <a:off x="854410" y="2798479"/>
          <a:ext cx="2628900" cy="370840"/>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4106096988"/>
                    </a:ext>
                  </a:extLst>
                </a:gridCol>
              </a:tblGrid>
              <a:tr h="370840">
                <a:tc>
                  <a:txBody>
                    <a:bodyPr/>
                    <a:lstStyle/>
                    <a:p>
                      <a:r>
                        <a:rPr lang="sv-SE" dirty="0" smtClean="0">
                          <a:solidFill>
                            <a:schemeClr val="tx1"/>
                          </a:solidFill>
                        </a:rPr>
                        <a:t>dataset2</a:t>
                      </a:r>
                      <a:endParaRPr lang="sv-SE" dirty="0">
                        <a:solidFill>
                          <a:schemeClr val="tx1"/>
                        </a:solidFill>
                      </a:endParaRPr>
                    </a:p>
                  </a:txBody>
                  <a:tcPr marL="0">
                    <a:noFill/>
                  </a:tcPr>
                </a:tc>
                <a:extLst>
                  <a:ext uri="{0D108BD9-81ED-4DB2-BD59-A6C34878D82A}">
                    <a16:rowId xmlns:a16="http://schemas.microsoft.com/office/drawing/2014/main" val="4090553834"/>
                  </a:ext>
                </a:extLst>
              </a:tr>
            </a:tbl>
          </a:graphicData>
        </a:graphic>
      </p:graphicFrame>
      <p:sp>
        <p:nvSpPr>
          <p:cNvPr id="9" name="Title 1"/>
          <p:cNvSpPr txBox="1">
            <a:spLocks/>
          </p:cNvSpPr>
          <p:nvPr/>
        </p:nvSpPr>
        <p:spPr>
          <a:xfrm>
            <a:off x="786318" y="-153684"/>
            <a:ext cx="11215182"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sv-SE" dirty="0" smtClean="0"/>
              <a:t>Three </a:t>
            </a:r>
            <a:r>
              <a:rPr lang="sv-SE" dirty="0" err="1" smtClean="0"/>
              <a:t>similar</a:t>
            </a:r>
            <a:r>
              <a:rPr lang="sv-SE" dirty="0" smtClean="0"/>
              <a:t> </a:t>
            </a:r>
            <a:r>
              <a:rPr lang="sv-SE" dirty="0" err="1" smtClean="0"/>
              <a:t>datasets</a:t>
            </a:r>
            <a:r>
              <a:rPr lang="sv-SE" dirty="0" smtClean="0"/>
              <a:t> - </a:t>
            </a:r>
            <a:r>
              <a:rPr lang="sv-SE" baseline="0" dirty="0" err="1" smtClean="0">
                <a:solidFill>
                  <a:schemeClr val="tx1"/>
                </a:solidFill>
              </a:rPr>
              <a:t>numeric</a:t>
            </a:r>
            <a:r>
              <a:rPr lang="sv-SE" baseline="0" dirty="0" smtClean="0">
                <a:solidFill>
                  <a:schemeClr val="tx1"/>
                </a:solidFill>
              </a:rPr>
              <a:t> representation</a:t>
            </a:r>
            <a:endParaRPr lang="sv-SE" dirty="0" smtClean="0">
              <a:solidFill>
                <a:schemeClr val="tx1"/>
              </a:solidFill>
            </a:endParaRPr>
          </a:p>
        </p:txBody>
      </p:sp>
      <p:graphicFrame>
        <p:nvGraphicFramePr>
          <p:cNvPr id="10" name="Content Placeholder 3"/>
          <p:cNvGraphicFramePr>
            <a:graphicFrameLocks/>
          </p:cNvGraphicFramePr>
          <p:nvPr>
            <p:extLst>
              <p:ext uri="{D42A27DB-BD31-4B8C-83A1-F6EECF244321}">
                <p14:modId xmlns:p14="http://schemas.microsoft.com/office/powerpoint/2010/main" val="674312544"/>
              </p:ext>
            </p:extLst>
          </p:nvPr>
        </p:nvGraphicFramePr>
        <p:xfrm>
          <a:off x="870622" y="5116819"/>
          <a:ext cx="10515600" cy="1483360"/>
        </p:xfrm>
        <a:graphic>
          <a:graphicData uri="http://schemas.openxmlformats.org/drawingml/2006/table">
            <a:tbl>
              <a:tblPr firstRow="1" bandRow="1">
                <a:tableStyleId>{00A15C55-8517-42AA-B614-E9B94910E393}</a:tableStyleId>
              </a:tblPr>
              <a:tblGrid>
                <a:gridCol w="2628900">
                  <a:extLst>
                    <a:ext uri="{9D8B030D-6E8A-4147-A177-3AD203B41FA5}">
                      <a16:colId xmlns:a16="http://schemas.microsoft.com/office/drawing/2014/main" val="4106096988"/>
                    </a:ext>
                  </a:extLst>
                </a:gridCol>
                <a:gridCol w="2628900">
                  <a:extLst>
                    <a:ext uri="{9D8B030D-6E8A-4147-A177-3AD203B41FA5}">
                      <a16:colId xmlns:a16="http://schemas.microsoft.com/office/drawing/2014/main" val="1208848406"/>
                    </a:ext>
                  </a:extLst>
                </a:gridCol>
                <a:gridCol w="2628900">
                  <a:extLst>
                    <a:ext uri="{9D8B030D-6E8A-4147-A177-3AD203B41FA5}">
                      <a16:colId xmlns:a16="http://schemas.microsoft.com/office/drawing/2014/main" val="4189225724"/>
                    </a:ext>
                  </a:extLst>
                </a:gridCol>
                <a:gridCol w="2628900">
                  <a:extLst>
                    <a:ext uri="{9D8B030D-6E8A-4147-A177-3AD203B41FA5}">
                      <a16:colId xmlns:a16="http://schemas.microsoft.com/office/drawing/2014/main" val="1847546260"/>
                    </a:ext>
                  </a:extLst>
                </a:gridCol>
              </a:tblGrid>
              <a:tr h="370840">
                <a:tc>
                  <a:txBody>
                    <a:bodyPr/>
                    <a:lstStyle/>
                    <a:p>
                      <a:r>
                        <a:rPr lang="sv-SE" dirty="0" err="1" smtClean="0"/>
                        <a:t>firstname</a:t>
                      </a:r>
                      <a:endParaRPr lang="sv-SE" dirty="0"/>
                    </a:p>
                  </a:txBody>
                  <a:tcPr/>
                </a:tc>
                <a:tc>
                  <a:txBody>
                    <a:bodyPr/>
                    <a:lstStyle/>
                    <a:p>
                      <a:r>
                        <a:rPr lang="sv-SE" dirty="0" err="1" smtClean="0"/>
                        <a:t>imperialheight</a:t>
                      </a:r>
                      <a:endParaRPr lang="sv-SE" dirty="0"/>
                    </a:p>
                  </a:txBody>
                  <a:tcPr/>
                </a:tc>
                <a:tc>
                  <a:txBody>
                    <a:bodyPr/>
                    <a:lstStyle/>
                    <a:p>
                      <a:r>
                        <a:rPr lang="sv-SE" dirty="0" err="1" smtClean="0"/>
                        <a:t>dateofbirth</a:t>
                      </a:r>
                      <a:endParaRPr lang="sv-SE" dirty="0"/>
                    </a:p>
                  </a:txBody>
                  <a:tcPr/>
                </a:tc>
                <a:tc>
                  <a:txBody>
                    <a:bodyPr/>
                    <a:lstStyle/>
                    <a:p>
                      <a:r>
                        <a:rPr lang="sv-SE" dirty="0" smtClean="0"/>
                        <a:t>maritalstatus2018</a:t>
                      </a:r>
                      <a:endParaRPr lang="sv-SE" dirty="0"/>
                    </a:p>
                  </a:txBody>
                  <a:tcPr/>
                </a:tc>
                <a:extLst>
                  <a:ext uri="{0D108BD9-81ED-4DB2-BD59-A6C34878D82A}">
                    <a16:rowId xmlns:a16="http://schemas.microsoft.com/office/drawing/2014/main" val="4090553834"/>
                  </a:ext>
                </a:extLst>
              </a:tr>
              <a:tr h="370840">
                <a:tc>
                  <a:txBody>
                    <a:bodyPr/>
                    <a:lstStyle/>
                    <a:p>
                      <a:r>
                        <a:rPr lang="sv-SE" dirty="0" smtClean="0"/>
                        <a:t>Lisa</a:t>
                      </a:r>
                      <a:endParaRPr lang="sv-SE" dirty="0"/>
                    </a:p>
                  </a:txBody>
                  <a:tcPr/>
                </a:tc>
                <a:tc>
                  <a:txBody>
                    <a:bodyPr/>
                    <a:lstStyle/>
                    <a:p>
                      <a:r>
                        <a:rPr lang="sv-SE" dirty="0" smtClean="0"/>
                        <a:t>69</a:t>
                      </a:r>
                      <a:endParaRPr lang="sv-SE" dirty="0"/>
                    </a:p>
                  </a:txBody>
                  <a:tcPr/>
                </a:tc>
                <a:tc>
                  <a:txBody>
                    <a:bodyPr/>
                    <a:lstStyle/>
                    <a:p>
                      <a:r>
                        <a:rPr lang="sv-SE" dirty="0" smtClean="0"/>
                        <a:t>1995-09-02</a:t>
                      </a:r>
                      <a:endParaRPr lang="sv-SE" dirty="0"/>
                    </a:p>
                  </a:txBody>
                  <a:tcPr/>
                </a:tc>
                <a:tc>
                  <a:txBody>
                    <a:bodyPr/>
                    <a:lstStyle/>
                    <a:p>
                      <a:r>
                        <a:rPr lang="sv-SE" dirty="0" smtClean="0"/>
                        <a:t>S</a:t>
                      </a:r>
                      <a:endParaRPr lang="sv-SE" dirty="0"/>
                    </a:p>
                  </a:txBody>
                  <a:tcPr/>
                </a:tc>
                <a:extLst>
                  <a:ext uri="{0D108BD9-81ED-4DB2-BD59-A6C34878D82A}">
                    <a16:rowId xmlns:a16="http://schemas.microsoft.com/office/drawing/2014/main" val="587203353"/>
                  </a:ext>
                </a:extLst>
              </a:tr>
              <a:tr h="370840">
                <a:tc>
                  <a:txBody>
                    <a:bodyPr/>
                    <a:lstStyle/>
                    <a:p>
                      <a:r>
                        <a:rPr lang="sv-SE" dirty="0" smtClean="0"/>
                        <a:t>Bart</a:t>
                      </a:r>
                      <a:endParaRPr lang="sv-SE" dirty="0"/>
                    </a:p>
                  </a:txBody>
                  <a:tcPr/>
                </a:tc>
                <a:tc>
                  <a:txBody>
                    <a:bodyPr/>
                    <a:lstStyle/>
                    <a:p>
                      <a:r>
                        <a:rPr lang="sv-SE" dirty="0" smtClean="0"/>
                        <a:t>75</a:t>
                      </a:r>
                      <a:endParaRPr lang="sv-SE" dirty="0"/>
                    </a:p>
                  </a:txBody>
                  <a:tcPr/>
                </a:tc>
                <a:tc>
                  <a:txBody>
                    <a:bodyPr/>
                    <a:lstStyle/>
                    <a:p>
                      <a:r>
                        <a:rPr lang="sv-SE" dirty="0" smtClean="0"/>
                        <a:t>1954-06-21</a:t>
                      </a:r>
                      <a:endParaRPr lang="sv-SE" dirty="0"/>
                    </a:p>
                  </a:txBody>
                  <a:tcPr/>
                </a:tc>
                <a:tc>
                  <a:txBody>
                    <a:bodyPr/>
                    <a:lstStyle/>
                    <a:p>
                      <a:r>
                        <a:rPr lang="sv-SE" dirty="0" smtClean="0"/>
                        <a:t>M</a:t>
                      </a:r>
                      <a:endParaRPr lang="sv-SE" dirty="0"/>
                    </a:p>
                  </a:txBody>
                  <a:tcPr/>
                </a:tc>
                <a:extLst>
                  <a:ext uri="{0D108BD9-81ED-4DB2-BD59-A6C34878D82A}">
                    <a16:rowId xmlns:a16="http://schemas.microsoft.com/office/drawing/2014/main" val="1484418115"/>
                  </a:ext>
                </a:extLst>
              </a:tr>
              <a:tr h="370840">
                <a:tc>
                  <a:txBody>
                    <a:bodyPr/>
                    <a:lstStyle/>
                    <a:p>
                      <a:r>
                        <a:rPr lang="sv-SE" dirty="0" smtClean="0"/>
                        <a:t>Homer</a:t>
                      </a:r>
                      <a:endParaRPr lang="sv-SE" dirty="0"/>
                    </a:p>
                  </a:txBody>
                  <a:tcPr/>
                </a:tc>
                <a:tc>
                  <a:txBody>
                    <a:bodyPr/>
                    <a:lstStyle/>
                    <a:p>
                      <a:r>
                        <a:rPr lang="sv-SE" dirty="0" smtClean="0"/>
                        <a:t>68</a:t>
                      </a:r>
                      <a:endParaRPr lang="sv-SE" dirty="0"/>
                    </a:p>
                  </a:txBody>
                  <a:tcPr/>
                </a:tc>
                <a:tc>
                  <a:txBody>
                    <a:bodyPr/>
                    <a:lstStyle/>
                    <a:p>
                      <a:r>
                        <a:rPr lang="sv-SE" dirty="0" smtClean="0"/>
                        <a:t>1972-11-23</a:t>
                      </a:r>
                      <a:endParaRPr lang="sv-SE" dirty="0"/>
                    </a:p>
                  </a:txBody>
                  <a:tcPr/>
                </a:tc>
                <a:tc>
                  <a:txBody>
                    <a:bodyPr/>
                    <a:lstStyle/>
                    <a:p>
                      <a:r>
                        <a:rPr lang="sv-SE" dirty="0" smtClean="0"/>
                        <a:t>D</a:t>
                      </a:r>
                      <a:endParaRPr lang="sv-SE" dirty="0"/>
                    </a:p>
                  </a:txBody>
                  <a:tcPr/>
                </a:tc>
                <a:extLst>
                  <a:ext uri="{0D108BD9-81ED-4DB2-BD59-A6C34878D82A}">
                    <a16:rowId xmlns:a16="http://schemas.microsoft.com/office/drawing/2014/main" val="2901850843"/>
                  </a:ext>
                </a:extLst>
              </a:tr>
            </a:tbl>
          </a:graphicData>
        </a:graphic>
      </p:graphicFrame>
      <p:graphicFrame>
        <p:nvGraphicFramePr>
          <p:cNvPr id="11" name="Content Placeholder 3"/>
          <p:cNvGraphicFramePr>
            <a:graphicFrameLocks/>
          </p:cNvGraphicFramePr>
          <p:nvPr>
            <p:extLst>
              <p:ext uri="{D42A27DB-BD31-4B8C-83A1-F6EECF244321}">
                <p14:modId xmlns:p14="http://schemas.microsoft.com/office/powerpoint/2010/main" val="603521583"/>
              </p:ext>
            </p:extLst>
          </p:nvPr>
        </p:nvGraphicFramePr>
        <p:xfrm>
          <a:off x="854410" y="4745979"/>
          <a:ext cx="2628900" cy="370840"/>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4106096988"/>
                    </a:ext>
                  </a:extLst>
                </a:gridCol>
              </a:tblGrid>
              <a:tr h="370840">
                <a:tc>
                  <a:txBody>
                    <a:bodyPr/>
                    <a:lstStyle/>
                    <a:p>
                      <a:r>
                        <a:rPr lang="sv-SE" dirty="0" smtClean="0">
                          <a:solidFill>
                            <a:schemeClr val="tx1"/>
                          </a:solidFill>
                        </a:rPr>
                        <a:t>dataset3</a:t>
                      </a:r>
                      <a:endParaRPr lang="sv-SE" dirty="0">
                        <a:solidFill>
                          <a:schemeClr val="tx1"/>
                        </a:solidFill>
                      </a:endParaRPr>
                    </a:p>
                  </a:txBody>
                  <a:tcPr marL="0">
                    <a:noFill/>
                  </a:tcPr>
                </a:tc>
                <a:extLst>
                  <a:ext uri="{0D108BD9-81ED-4DB2-BD59-A6C34878D82A}">
                    <a16:rowId xmlns:a16="http://schemas.microsoft.com/office/drawing/2014/main" val="4090553834"/>
                  </a:ext>
                </a:extLst>
              </a:tr>
            </a:tbl>
          </a:graphicData>
        </a:graphic>
      </p:graphicFrame>
      <p:sp>
        <p:nvSpPr>
          <p:cNvPr id="13" name="Rounded Rectangle 12"/>
          <p:cNvSpPr/>
          <p:nvPr/>
        </p:nvSpPr>
        <p:spPr>
          <a:xfrm>
            <a:off x="3389818" y="1149958"/>
            <a:ext cx="2774497" cy="5584521"/>
          </a:xfrm>
          <a:prstGeom prst="roundRect">
            <a:avLst>
              <a:gd name="adj" fmla="val 0"/>
            </a:avLst>
          </a:prstGeom>
          <a:noFill/>
          <a:ln w="38100">
            <a:solidFill>
              <a:schemeClr val="accent2"/>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7170803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1156004" cy="1325563"/>
          </a:xfrm>
        </p:spPr>
        <p:txBody>
          <a:bodyPr/>
          <a:lstStyle/>
          <a:p>
            <a:r>
              <a:rPr lang="sv-SE" dirty="0" err="1" smtClean="0"/>
              <a:t>Variables</a:t>
            </a:r>
            <a:r>
              <a:rPr lang="sv-SE" dirty="0" smtClean="0"/>
              <a:t> </a:t>
            </a:r>
            <a:r>
              <a:rPr lang="sv-SE" dirty="0" err="1" smtClean="0"/>
              <a:t>with</a:t>
            </a:r>
            <a:r>
              <a:rPr lang="sv-SE" dirty="0" smtClean="0"/>
              <a:t> different </a:t>
            </a:r>
            <a:r>
              <a:rPr lang="sv-SE" dirty="0" err="1" smtClean="0"/>
              <a:t>unit</a:t>
            </a:r>
            <a:r>
              <a:rPr lang="sv-SE" dirty="0" smtClean="0"/>
              <a:t> </a:t>
            </a:r>
            <a:r>
              <a:rPr lang="sv-SE" dirty="0" err="1" smtClean="0"/>
              <a:t>of</a:t>
            </a:r>
            <a:r>
              <a:rPr lang="sv-SE" dirty="0" smtClean="0"/>
              <a:t> </a:t>
            </a:r>
            <a:r>
              <a:rPr lang="sv-SE" dirty="0" err="1" smtClean="0"/>
              <a:t>measure</a:t>
            </a:r>
            <a:endParaRPr lang="sv-SE" dirty="0"/>
          </a:p>
        </p:txBody>
      </p:sp>
      <p:graphicFrame>
        <p:nvGraphicFramePr>
          <p:cNvPr id="5" name="Content Placeholder 3"/>
          <p:cNvGraphicFramePr>
            <a:graphicFrameLocks/>
          </p:cNvGraphicFramePr>
          <p:nvPr>
            <p:extLst>
              <p:ext uri="{D42A27DB-BD31-4B8C-83A1-F6EECF244321}">
                <p14:modId xmlns:p14="http://schemas.microsoft.com/office/powerpoint/2010/main" val="1369988677"/>
              </p:ext>
            </p:extLst>
          </p:nvPr>
        </p:nvGraphicFramePr>
        <p:xfrm>
          <a:off x="4602804" y="1665015"/>
          <a:ext cx="2628900" cy="370840"/>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4106096988"/>
                    </a:ext>
                  </a:extLst>
                </a:gridCol>
              </a:tblGrid>
              <a:tr h="370840">
                <a:tc>
                  <a:txBody>
                    <a:bodyPr/>
                    <a:lstStyle/>
                    <a:p>
                      <a:r>
                        <a:rPr lang="sv-SE" baseline="0" dirty="0" err="1" smtClean="0">
                          <a:solidFill>
                            <a:schemeClr val="tx1"/>
                          </a:solidFill>
                        </a:rPr>
                        <a:t>numeric</a:t>
                      </a:r>
                      <a:r>
                        <a:rPr lang="sv-SE" baseline="0" dirty="0" smtClean="0">
                          <a:solidFill>
                            <a:schemeClr val="tx1"/>
                          </a:solidFill>
                        </a:rPr>
                        <a:t> representation</a:t>
                      </a:r>
                      <a:endParaRPr lang="sv-SE" dirty="0">
                        <a:solidFill>
                          <a:schemeClr val="tx1"/>
                        </a:solidFill>
                      </a:endParaRPr>
                    </a:p>
                  </a:txBody>
                  <a:tcPr marL="0">
                    <a:noFill/>
                  </a:tcPr>
                </a:tc>
                <a:extLst>
                  <a:ext uri="{0D108BD9-81ED-4DB2-BD59-A6C34878D82A}">
                    <a16:rowId xmlns:a16="http://schemas.microsoft.com/office/drawing/2014/main" val="4090553834"/>
                  </a:ext>
                </a:extLst>
              </a:tr>
            </a:tbl>
          </a:graphicData>
        </a:graphic>
      </p:graphicFrame>
      <p:graphicFrame>
        <p:nvGraphicFramePr>
          <p:cNvPr id="6" name="Content Placeholder 3"/>
          <p:cNvGraphicFramePr>
            <a:graphicFrameLocks/>
          </p:cNvGraphicFramePr>
          <p:nvPr>
            <p:extLst>
              <p:ext uri="{D42A27DB-BD31-4B8C-83A1-F6EECF244321}">
                <p14:modId xmlns:p14="http://schemas.microsoft.com/office/powerpoint/2010/main" val="1600214347"/>
              </p:ext>
            </p:extLst>
          </p:nvPr>
        </p:nvGraphicFramePr>
        <p:xfrm>
          <a:off x="4602804" y="2067243"/>
          <a:ext cx="2977440" cy="741680"/>
        </p:xfrm>
        <a:graphic>
          <a:graphicData uri="http://schemas.openxmlformats.org/drawingml/2006/table">
            <a:tbl>
              <a:tblPr firstRow="1" bandRow="1">
                <a:tableStyleId>{073A0DAA-6AF3-43AB-8588-CEC1D06C72B9}</a:tableStyleId>
              </a:tblPr>
              <a:tblGrid>
                <a:gridCol w="1877509">
                  <a:extLst>
                    <a:ext uri="{9D8B030D-6E8A-4147-A177-3AD203B41FA5}">
                      <a16:colId xmlns:a16="http://schemas.microsoft.com/office/drawing/2014/main" val="1847546260"/>
                    </a:ext>
                  </a:extLst>
                </a:gridCol>
                <a:gridCol w="1099931">
                  <a:extLst>
                    <a:ext uri="{9D8B030D-6E8A-4147-A177-3AD203B41FA5}">
                      <a16:colId xmlns:a16="http://schemas.microsoft.com/office/drawing/2014/main" val="4055701957"/>
                    </a:ext>
                  </a:extLst>
                </a:gridCol>
              </a:tblGrid>
              <a:tr h="370840">
                <a:tc>
                  <a:txBody>
                    <a:bodyPr/>
                    <a:lstStyle/>
                    <a:p>
                      <a:r>
                        <a:rPr lang="sv-SE" dirty="0" err="1" smtClean="0"/>
                        <a:t>property</a:t>
                      </a:r>
                      <a:endParaRPr lang="sv-SE" dirty="0"/>
                    </a:p>
                  </a:txBody>
                  <a:tcPr/>
                </a:tc>
                <a:tc>
                  <a:txBody>
                    <a:bodyPr/>
                    <a:lstStyle/>
                    <a:p>
                      <a:r>
                        <a:rPr lang="sv-SE" dirty="0" err="1" smtClean="0"/>
                        <a:t>value</a:t>
                      </a:r>
                      <a:endParaRPr lang="sv-SE" dirty="0"/>
                    </a:p>
                  </a:txBody>
                  <a:tcPr/>
                </a:tc>
                <a:extLst>
                  <a:ext uri="{0D108BD9-81ED-4DB2-BD59-A6C34878D82A}">
                    <a16:rowId xmlns:a16="http://schemas.microsoft.com/office/drawing/2014/main" val="4090553834"/>
                  </a:ext>
                </a:extLst>
              </a:tr>
              <a:tr h="370840">
                <a:tc>
                  <a:txBody>
                    <a:bodyPr/>
                    <a:lstStyle/>
                    <a:p>
                      <a:r>
                        <a:rPr lang="sv-SE" dirty="0" err="1" smtClean="0"/>
                        <a:t>measurementUnit</a:t>
                      </a:r>
                      <a:endParaRPr lang="sv-SE" dirty="0"/>
                    </a:p>
                  </a:txBody>
                  <a:tcPr/>
                </a:tc>
                <a:tc>
                  <a:txBody>
                    <a:bodyPr/>
                    <a:lstStyle/>
                    <a:p>
                      <a:r>
                        <a:rPr lang="sv-SE" dirty="0" smtClean="0"/>
                        <a:t>cm</a:t>
                      </a:r>
                      <a:endParaRPr lang="sv-SE" dirty="0"/>
                    </a:p>
                  </a:txBody>
                  <a:tcPr/>
                </a:tc>
                <a:extLst>
                  <a:ext uri="{0D108BD9-81ED-4DB2-BD59-A6C34878D82A}">
                    <a16:rowId xmlns:a16="http://schemas.microsoft.com/office/drawing/2014/main" val="587203353"/>
                  </a:ext>
                </a:extLst>
              </a:tr>
            </a:tbl>
          </a:graphicData>
        </a:graphic>
      </p:graphicFrame>
      <p:sp>
        <p:nvSpPr>
          <p:cNvPr id="8" name="Rounded Rectangle 7"/>
          <p:cNvSpPr/>
          <p:nvPr/>
        </p:nvSpPr>
        <p:spPr>
          <a:xfrm>
            <a:off x="838200" y="2106295"/>
            <a:ext cx="2535682" cy="652145"/>
          </a:xfrm>
          <a:prstGeom prst="round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b="1" dirty="0" err="1" smtClean="0"/>
              <a:t>height</a:t>
            </a:r>
            <a:r>
              <a:rPr lang="sv-SE" dirty="0"/>
              <a:t/>
            </a:r>
            <a:br>
              <a:rPr lang="sv-SE" dirty="0"/>
            </a:br>
            <a:r>
              <a:rPr lang="sv-SE" dirty="0" smtClean="0"/>
              <a:t>(</a:t>
            </a:r>
            <a:r>
              <a:rPr lang="sv-SE" dirty="0" err="1" smtClean="0"/>
              <a:t>variable</a:t>
            </a:r>
            <a:r>
              <a:rPr lang="sv-SE" dirty="0" smtClean="0"/>
              <a:t>)</a:t>
            </a:r>
            <a:endParaRPr lang="sv-SE" dirty="0"/>
          </a:p>
        </p:txBody>
      </p:sp>
      <p:sp>
        <p:nvSpPr>
          <p:cNvPr id="9" name="Rounded Rectangle 8"/>
          <p:cNvSpPr/>
          <p:nvPr/>
        </p:nvSpPr>
        <p:spPr>
          <a:xfrm>
            <a:off x="838200" y="3759727"/>
            <a:ext cx="2535682" cy="652145"/>
          </a:xfrm>
          <a:prstGeom prst="roundRect">
            <a:avLst/>
          </a:prstGeom>
          <a:ln/>
        </p:spPr>
        <p:style>
          <a:lnRef idx="3">
            <a:schemeClr val="lt1"/>
          </a:lnRef>
          <a:fillRef idx="1">
            <a:schemeClr val="accent2"/>
          </a:fillRef>
          <a:effectRef idx="1">
            <a:schemeClr val="accent2"/>
          </a:effectRef>
          <a:fontRef idx="minor">
            <a:schemeClr val="lt1"/>
          </a:fontRef>
        </p:style>
        <p:txBody>
          <a:bodyPr rtlCol="0" anchor="ctr"/>
          <a:lstStyle/>
          <a:p>
            <a:pPr algn="ctr"/>
            <a:r>
              <a:rPr lang="sv-SE" b="1" dirty="0" err="1" smtClean="0">
                <a:solidFill>
                  <a:schemeClr val="bg1"/>
                </a:solidFill>
              </a:rPr>
              <a:t>personheight</a:t>
            </a:r>
            <a:r>
              <a:rPr lang="sv-SE" dirty="0">
                <a:solidFill>
                  <a:schemeClr val="bg1"/>
                </a:solidFill>
              </a:rPr>
              <a:t/>
            </a:r>
            <a:br>
              <a:rPr lang="sv-SE" dirty="0">
                <a:solidFill>
                  <a:schemeClr val="bg1"/>
                </a:solidFill>
              </a:rPr>
            </a:br>
            <a:r>
              <a:rPr lang="sv-SE" dirty="0" smtClean="0">
                <a:solidFill>
                  <a:schemeClr val="bg1"/>
                </a:solidFill>
              </a:rPr>
              <a:t>(</a:t>
            </a:r>
            <a:r>
              <a:rPr lang="sv-SE" dirty="0" err="1" smtClean="0">
                <a:solidFill>
                  <a:schemeClr val="bg1"/>
                </a:solidFill>
              </a:rPr>
              <a:t>variable</a:t>
            </a:r>
            <a:r>
              <a:rPr lang="sv-SE" dirty="0" smtClean="0">
                <a:solidFill>
                  <a:schemeClr val="bg1"/>
                </a:solidFill>
              </a:rPr>
              <a:t>)</a:t>
            </a:r>
            <a:endParaRPr lang="sv-SE" dirty="0">
              <a:solidFill>
                <a:schemeClr val="bg1"/>
              </a:solidFill>
            </a:endParaRPr>
          </a:p>
        </p:txBody>
      </p:sp>
      <p:cxnSp>
        <p:nvCxnSpPr>
          <p:cNvPr id="11" name="Straight Arrow Connector 10"/>
          <p:cNvCxnSpPr>
            <a:stCxn id="8" idx="3"/>
            <a:endCxn id="6" idx="1"/>
          </p:cNvCxnSpPr>
          <p:nvPr/>
        </p:nvCxnSpPr>
        <p:spPr>
          <a:xfrm>
            <a:off x="3373882" y="2432368"/>
            <a:ext cx="1228922" cy="5715"/>
          </a:xfrm>
          <a:prstGeom prst="straightConnector1">
            <a:avLst/>
          </a:prstGeom>
          <a:ln w="76200">
            <a:solidFill>
              <a:schemeClr val="accent5"/>
            </a:solidFill>
            <a:tailEnd type="triangle"/>
          </a:ln>
        </p:spPr>
        <p:style>
          <a:lnRef idx="3">
            <a:schemeClr val="accent5"/>
          </a:lnRef>
          <a:fillRef idx="0">
            <a:schemeClr val="accent5"/>
          </a:fillRef>
          <a:effectRef idx="2">
            <a:schemeClr val="accent5"/>
          </a:effectRef>
          <a:fontRef idx="minor">
            <a:schemeClr val="tx1"/>
          </a:fontRef>
        </p:style>
      </p:cxnSp>
      <p:cxnSp>
        <p:nvCxnSpPr>
          <p:cNvPr id="16" name="Straight Arrow Connector 15"/>
          <p:cNvCxnSpPr>
            <a:stCxn id="9" idx="3"/>
            <a:endCxn id="12" idx="1"/>
          </p:cNvCxnSpPr>
          <p:nvPr/>
        </p:nvCxnSpPr>
        <p:spPr>
          <a:xfrm>
            <a:off x="3373882" y="4085800"/>
            <a:ext cx="1228922" cy="793027"/>
          </a:xfrm>
          <a:prstGeom prst="straightConnector1">
            <a:avLst/>
          </a:prstGeom>
          <a:ln w="76200">
            <a:solidFill>
              <a:schemeClr val="accent5"/>
            </a:solidFill>
            <a:tailEnd type="triangle"/>
          </a:ln>
        </p:spPr>
        <p:style>
          <a:lnRef idx="3">
            <a:schemeClr val="accent5"/>
          </a:lnRef>
          <a:fillRef idx="0">
            <a:schemeClr val="accent5"/>
          </a:fillRef>
          <a:effectRef idx="2">
            <a:schemeClr val="accent5"/>
          </a:effectRef>
          <a:fontRef idx="minor">
            <a:schemeClr val="tx1"/>
          </a:fontRef>
        </p:style>
      </p:cxnSp>
      <p:sp>
        <p:nvSpPr>
          <p:cNvPr id="29" name="Rounded Rectangle 28"/>
          <p:cNvSpPr/>
          <p:nvPr/>
        </p:nvSpPr>
        <p:spPr>
          <a:xfrm>
            <a:off x="838200" y="5339922"/>
            <a:ext cx="2535682" cy="652145"/>
          </a:xfrm>
          <a:prstGeom prst="roundRect">
            <a:avLst/>
          </a:prstGeom>
          <a:ln/>
        </p:spPr>
        <p:style>
          <a:lnRef idx="3">
            <a:schemeClr val="lt1"/>
          </a:lnRef>
          <a:fillRef idx="1">
            <a:schemeClr val="accent4"/>
          </a:fillRef>
          <a:effectRef idx="1">
            <a:schemeClr val="accent4"/>
          </a:effectRef>
          <a:fontRef idx="minor">
            <a:schemeClr val="lt1"/>
          </a:fontRef>
        </p:style>
        <p:txBody>
          <a:bodyPr rtlCol="0" anchor="ctr"/>
          <a:lstStyle/>
          <a:p>
            <a:pPr algn="ctr"/>
            <a:r>
              <a:rPr lang="sv-SE" b="1" dirty="0" err="1" smtClean="0">
                <a:solidFill>
                  <a:schemeClr val="bg1"/>
                </a:solidFill>
              </a:rPr>
              <a:t>imperialheight</a:t>
            </a:r>
            <a:r>
              <a:rPr lang="sv-SE" dirty="0">
                <a:solidFill>
                  <a:schemeClr val="bg1"/>
                </a:solidFill>
              </a:rPr>
              <a:t/>
            </a:r>
            <a:br>
              <a:rPr lang="sv-SE" dirty="0">
                <a:solidFill>
                  <a:schemeClr val="bg1"/>
                </a:solidFill>
              </a:rPr>
            </a:br>
            <a:r>
              <a:rPr lang="sv-SE" dirty="0" smtClean="0">
                <a:solidFill>
                  <a:schemeClr val="bg1"/>
                </a:solidFill>
              </a:rPr>
              <a:t>(</a:t>
            </a:r>
            <a:r>
              <a:rPr lang="sv-SE" dirty="0" err="1" smtClean="0">
                <a:solidFill>
                  <a:schemeClr val="bg1"/>
                </a:solidFill>
              </a:rPr>
              <a:t>variable</a:t>
            </a:r>
            <a:r>
              <a:rPr lang="sv-SE" dirty="0" smtClean="0">
                <a:solidFill>
                  <a:schemeClr val="bg1"/>
                </a:solidFill>
              </a:rPr>
              <a:t>)</a:t>
            </a:r>
            <a:endParaRPr lang="sv-SE" dirty="0">
              <a:solidFill>
                <a:schemeClr val="bg1"/>
              </a:solidFill>
            </a:endParaRPr>
          </a:p>
        </p:txBody>
      </p:sp>
      <p:cxnSp>
        <p:nvCxnSpPr>
          <p:cNvPr id="34" name="Straight Arrow Connector 33"/>
          <p:cNvCxnSpPr>
            <a:stCxn id="29" idx="3"/>
            <a:endCxn id="12" idx="1"/>
          </p:cNvCxnSpPr>
          <p:nvPr/>
        </p:nvCxnSpPr>
        <p:spPr>
          <a:xfrm flipV="1">
            <a:off x="3373882" y="4878827"/>
            <a:ext cx="1228922" cy="787168"/>
          </a:xfrm>
          <a:prstGeom prst="straightConnector1">
            <a:avLst/>
          </a:prstGeom>
          <a:ln w="76200">
            <a:solidFill>
              <a:schemeClr val="accent5"/>
            </a:solidFill>
            <a:tailEnd type="triangle"/>
          </a:ln>
        </p:spPr>
        <p:style>
          <a:lnRef idx="3">
            <a:schemeClr val="accent5"/>
          </a:lnRef>
          <a:fillRef idx="0">
            <a:schemeClr val="accent5"/>
          </a:fillRef>
          <a:effectRef idx="2">
            <a:schemeClr val="accent5"/>
          </a:effectRef>
          <a:fontRef idx="minor">
            <a:schemeClr val="tx1"/>
          </a:fontRef>
        </p:style>
      </p:cxnSp>
      <p:graphicFrame>
        <p:nvGraphicFramePr>
          <p:cNvPr id="12" name="Content Placeholder 3"/>
          <p:cNvGraphicFramePr>
            <a:graphicFrameLocks/>
          </p:cNvGraphicFramePr>
          <p:nvPr>
            <p:extLst>
              <p:ext uri="{D42A27DB-BD31-4B8C-83A1-F6EECF244321}">
                <p14:modId xmlns:p14="http://schemas.microsoft.com/office/powerpoint/2010/main" val="1510576544"/>
              </p:ext>
            </p:extLst>
          </p:nvPr>
        </p:nvGraphicFramePr>
        <p:xfrm>
          <a:off x="4602804" y="4507987"/>
          <a:ext cx="2977440" cy="741680"/>
        </p:xfrm>
        <a:graphic>
          <a:graphicData uri="http://schemas.openxmlformats.org/drawingml/2006/table">
            <a:tbl>
              <a:tblPr firstRow="1" bandRow="1">
                <a:tableStyleId>{073A0DAA-6AF3-43AB-8588-CEC1D06C72B9}</a:tableStyleId>
              </a:tblPr>
              <a:tblGrid>
                <a:gridCol w="1904013">
                  <a:extLst>
                    <a:ext uri="{9D8B030D-6E8A-4147-A177-3AD203B41FA5}">
                      <a16:colId xmlns:a16="http://schemas.microsoft.com/office/drawing/2014/main" val="1847546260"/>
                    </a:ext>
                  </a:extLst>
                </a:gridCol>
                <a:gridCol w="1073427">
                  <a:extLst>
                    <a:ext uri="{9D8B030D-6E8A-4147-A177-3AD203B41FA5}">
                      <a16:colId xmlns:a16="http://schemas.microsoft.com/office/drawing/2014/main" val="4055701957"/>
                    </a:ext>
                  </a:extLst>
                </a:gridCol>
              </a:tblGrid>
              <a:tr h="370840">
                <a:tc>
                  <a:txBody>
                    <a:bodyPr/>
                    <a:lstStyle/>
                    <a:p>
                      <a:r>
                        <a:rPr lang="sv-SE" dirty="0" err="1" smtClean="0"/>
                        <a:t>property</a:t>
                      </a:r>
                      <a:endParaRPr lang="sv-SE" dirty="0"/>
                    </a:p>
                  </a:txBody>
                  <a:tcPr/>
                </a:tc>
                <a:tc>
                  <a:txBody>
                    <a:bodyPr/>
                    <a:lstStyle/>
                    <a:p>
                      <a:r>
                        <a:rPr lang="sv-SE" dirty="0" err="1" smtClean="0"/>
                        <a:t>value</a:t>
                      </a:r>
                      <a:endParaRPr lang="sv-SE" dirty="0"/>
                    </a:p>
                  </a:txBody>
                  <a:tcPr/>
                </a:tc>
                <a:extLst>
                  <a:ext uri="{0D108BD9-81ED-4DB2-BD59-A6C34878D82A}">
                    <a16:rowId xmlns:a16="http://schemas.microsoft.com/office/drawing/2014/main" val="4090553834"/>
                  </a:ext>
                </a:extLst>
              </a:tr>
              <a:tr h="370840">
                <a:tc>
                  <a:txBody>
                    <a:bodyPr/>
                    <a:lstStyle/>
                    <a:p>
                      <a:r>
                        <a:rPr lang="sv-SE" dirty="0" err="1" smtClean="0"/>
                        <a:t>measurementUnit</a:t>
                      </a:r>
                      <a:endParaRPr lang="sv-SE" dirty="0"/>
                    </a:p>
                  </a:txBody>
                  <a:tcPr/>
                </a:tc>
                <a:tc>
                  <a:txBody>
                    <a:bodyPr/>
                    <a:lstStyle/>
                    <a:p>
                      <a:r>
                        <a:rPr lang="sv-SE" dirty="0" smtClean="0"/>
                        <a:t>in</a:t>
                      </a:r>
                      <a:endParaRPr lang="sv-SE" dirty="0"/>
                    </a:p>
                  </a:txBody>
                  <a:tcPr/>
                </a:tc>
                <a:extLst>
                  <a:ext uri="{0D108BD9-81ED-4DB2-BD59-A6C34878D82A}">
                    <a16:rowId xmlns:a16="http://schemas.microsoft.com/office/drawing/2014/main" val="587203353"/>
                  </a:ext>
                </a:extLst>
              </a:tr>
            </a:tbl>
          </a:graphicData>
        </a:graphic>
      </p:graphicFrame>
      <p:graphicFrame>
        <p:nvGraphicFramePr>
          <p:cNvPr id="13" name="Content Placeholder 3"/>
          <p:cNvGraphicFramePr>
            <a:graphicFrameLocks/>
          </p:cNvGraphicFramePr>
          <p:nvPr>
            <p:extLst>
              <p:ext uri="{D42A27DB-BD31-4B8C-83A1-F6EECF244321}">
                <p14:modId xmlns:p14="http://schemas.microsoft.com/office/powerpoint/2010/main" val="3997910340"/>
              </p:ext>
            </p:extLst>
          </p:nvPr>
        </p:nvGraphicFramePr>
        <p:xfrm>
          <a:off x="4602804" y="4111474"/>
          <a:ext cx="2628900" cy="370840"/>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4106096988"/>
                    </a:ext>
                  </a:extLst>
                </a:gridCol>
              </a:tblGrid>
              <a:tr h="370840">
                <a:tc>
                  <a:txBody>
                    <a:bodyPr/>
                    <a:lstStyle/>
                    <a:p>
                      <a:r>
                        <a:rPr lang="sv-SE" baseline="0" dirty="0" err="1" smtClean="0">
                          <a:solidFill>
                            <a:schemeClr val="tx1"/>
                          </a:solidFill>
                        </a:rPr>
                        <a:t>numeric</a:t>
                      </a:r>
                      <a:r>
                        <a:rPr lang="sv-SE" baseline="0" dirty="0" smtClean="0">
                          <a:solidFill>
                            <a:schemeClr val="tx1"/>
                          </a:solidFill>
                        </a:rPr>
                        <a:t> representation</a:t>
                      </a:r>
                      <a:endParaRPr lang="sv-SE" dirty="0">
                        <a:solidFill>
                          <a:schemeClr val="tx1"/>
                        </a:solidFill>
                      </a:endParaRPr>
                    </a:p>
                  </a:txBody>
                  <a:tcPr marL="0">
                    <a:noFill/>
                  </a:tcPr>
                </a:tc>
                <a:extLst>
                  <a:ext uri="{0D108BD9-81ED-4DB2-BD59-A6C34878D82A}">
                    <a16:rowId xmlns:a16="http://schemas.microsoft.com/office/drawing/2014/main" val="4090553834"/>
                  </a:ext>
                </a:extLst>
              </a:tr>
            </a:tbl>
          </a:graphicData>
        </a:graphic>
      </p:graphicFrame>
    </p:spTree>
    <p:extLst>
      <p:ext uri="{BB962C8B-B14F-4D97-AF65-F5344CB8AC3E}">
        <p14:creationId xmlns:p14="http://schemas.microsoft.com/office/powerpoint/2010/main" val="97780923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365125"/>
            <a:ext cx="10834991" cy="1325563"/>
          </a:xfrm>
        </p:spPr>
        <p:txBody>
          <a:bodyPr/>
          <a:lstStyle/>
          <a:p>
            <a:r>
              <a:rPr lang="sv-SE" dirty="0" err="1" smtClean="0"/>
              <a:t>Documenting</a:t>
            </a:r>
            <a:r>
              <a:rPr lang="sv-SE" dirty="0" smtClean="0"/>
              <a:t> </a:t>
            </a:r>
            <a:r>
              <a:rPr lang="sv-SE" dirty="0" err="1" smtClean="0"/>
              <a:t>comparabilities</a:t>
            </a:r>
            <a:r>
              <a:rPr lang="sv-SE" dirty="0" smtClean="0"/>
              <a:t> </a:t>
            </a:r>
            <a:r>
              <a:rPr lang="sv-SE" dirty="0" err="1" smtClean="0"/>
              <a:t>among</a:t>
            </a:r>
            <a:r>
              <a:rPr lang="sv-SE" dirty="0" smtClean="0"/>
              <a:t> </a:t>
            </a:r>
            <a:r>
              <a:rPr lang="sv-SE" dirty="0" err="1" smtClean="0"/>
              <a:t>variables</a:t>
            </a:r>
            <a:endParaRPr lang="sv-SE" dirty="0"/>
          </a:p>
        </p:txBody>
      </p:sp>
      <p:sp>
        <p:nvSpPr>
          <p:cNvPr id="8" name="Rounded Rectangle 7"/>
          <p:cNvSpPr/>
          <p:nvPr/>
        </p:nvSpPr>
        <p:spPr>
          <a:xfrm>
            <a:off x="2694569" y="1879309"/>
            <a:ext cx="2535682" cy="652145"/>
          </a:xfrm>
          <a:prstGeom prst="roundRect">
            <a:avLst/>
          </a:prstGeom>
          <a:ln/>
        </p:spPr>
        <p:style>
          <a:lnRef idx="3">
            <a:schemeClr val="lt1"/>
          </a:lnRef>
          <a:fillRef idx="1">
            <a:schemeClr val="accent6"/>
          </a:fillRef>
          <a:effectRef idx="1">
            <a:schemeClr val="accent6"/>
          </a:effectRef>
          <a:fontRef idx="minor">
            <a:schemeClr val="lt1"/>
          </a:fontRef>
        </p:style>
        <p:txBody>
          <a:bodyPr rtlCol="0" anchor="ctr"/>
          <a:lstStyle/>
          <a:p>
            <a:pPr algn="ctr"/>
            <a:r>
              <a:rPr lang="sv-SE" b="1" dirty="0" err="1" smtClean="0"/>
              <a:t>height</a:t>
            </a:r>
            <a:r>
              <a:rPr lang="sv-SE" dirty="0"/>
              <a:t/>
            </a:r>
            <a:br>
              <a:rPr lang="sv-SE" dirty="0"/>
            </a:br>
            <a:r>
              <a:rPr lang="sv-SE" dirty="0" smtClean="0"/>
              <a:t>(</a:t>
            </a:r>
            <a:r>
              <a:rPr lang="sv-SE" dirty="0" err="1" smtClean="0"/>
              <a:t>conceptual</a:t>
            </a:r>
            <a:r>
              <a:rPr lang="sv-SE" dirty="0" smtClean="0"/>
              <a:t> </a:t>
            </a:r>
            <a:r>
              <a:rPr lang="sv-SE" dirty="0" err="1" smtClean="0"/>
              <a:t>variable</a:t>
            </a:r>
            <a:r>
              <a:rPr lang="sv-SE" dirty="0" smtClean="0"/>
              <a:t>)</a:t>
            </a:r>
            <a:endParaRPr lang="sv-SE" dirty="0"/>
          </a:p>
        </p:txBody>
      </p:sp>
      <p:sp>
        <p:nvSpPr>
          <p:cNvPr id="9" name="Rounded Rectangle 8"/>
          <p:cNvSpPr/>
          <p:nvPr/>
        </p:nvSpPr>
        <p:spPr>
          <a:xfrm>
            <a:off x="5937901" y="5522668"/>
            <a:ext cx="2084978" cy="652145"/>
          </a:xfrm>
          <a:prstGeom prst="roundRect">
            <a:avLst/>
          </a:prstGeom>
          <a:ln/>
        </p:spPr>
        <p:style>
          <a:lnRef idx="3">
            <a:schemeClr val="lt1"/>
          </a:lnRef>
          <a:fillRef idx="1">
            <a:schemeClr val="accent4"/>
          </a:fillRef>
          <a:effectRef idx="1">
            <a:schemeClr val="accent4"/>
          </a:effectRef>
          <a:fontRef idx="minor">
            <a:schemeClr val="lt1"/>
          </a:fontRef>
        </p:style>
        <p:txBody>
          <a:bodyPr rtlCol="0" anchor="ctr"/>
          <a:lstStyle/>
          <a:p>
            <a:pPr algn="ctr"/>
            <a:r>
              <a:rPr lang="sv-SE" b="1" dirty="0" err="1" smtClean="0">
                <a:solidFill>
                  <a:schemeClr val="bg1"/>
                </a:solidFill>
              </a:rPr>
              <a:t>imperialheight</a:t>
            </a:r>
            <a:r>
              <a:rPr lang="sv-SE" dirty="0">
                <a:solidFill>
                  <a:schemeClr val="bg1"/>
                </a:solidFill>
              </a:rPr>
              <a:t/>
            </a:r>
            <a:br>
              <a:rPr lang="sv-SE" dirty="0">
                <a:solidFill>
                  <a:schemeClr val="bg1"/>
                </a:solidFill>
              </a:rPr>
            </a:br>
            <a:r>
              <a:rPr lang="sv-SE" dirty="0" smtClean="0">
                <a:solidFill>
                  <a:schemeClr val="bg1"/>
                </a:solidFill>
              </a:rPr>
              <a:t>(</a:t>
            </a:r>
            <a:r>
              <a:rPr lang="sv-SE" dirty="0" err="1" smtClean="0">
                <a:solidFill>
                  <a:schemeClr val="bg1"/>
                </a:solidFill>
              </a:rPr>
              <a:t>variable</a:t>
            </a:r>
            <a:r>
              <a:rPr lang="sv-SE" dirty="0" smtClean="0">
                <a:solidFill>
                  <a:schemeClr val="bg1"/>
                </a:solidFill>
              </a:rPr>
              <a:t>)</a:t>
            </a:r>
            <a:endParaRPr lang="sv-SE" dirty="0">
              <a:solidFill>
                <a:schemeClr val="bg1"/>
              </a:solidFill>
            </a:endParaRPr>
          </a:p>
        </p:txBody>
      </p:sp>
      <p:cxnSp>
        <p:nvCxnSpPr>
          <p:cNvPr id="11" name="Straight Arrow Connector 10"/>
          <p:cNvCxnSpPr>
            <a:stCxn id="9" idx="0"/>
            <a:endCxn id="10" idx="2"/>
          </p:cNvCxnSpPr>
          <p:nvPr/>
        </p:nvCxnSpPr>
        <p:spPr>
          <a:xfrm flipH="1" flipV="1">
            <a:off x="5835789" y="4412447"/>
            <a:ext cx="1144601" cy="1110221"/>
          </a:xfrm>
          <a:prstGeom prst="straightConnector1">
            <a:avLst/>
          </a:prstGeom>
          <a:ln w="76200">
            <a:solidFill>
              <a:schemeClr val="accent5"/>
            </a:solidFill>
            <a:tailEnd type="triangle"/>
          </a:ln>
        </p:spPr>
        <p:style>
          <a:lnRef idx="3">
            <a:schemeClr val="accent5"/>
          </a:lnRef>
          <a:fillRef idx="0">
            <a:schemeClr val="accent5"/>
          </a:fillRef>
          <a:effectRef idx="2">
            <a:schemeClr val="accent5"/>
          </a:effectRef>
          <a:fontRef idx="minor">
            <a:schemeClr val="tx1"/>
          </a:fontRef>
        </p:style>
      </p:cxnSp>
      <p:cxnSp>
        <p:nvCxnSpPr>
          <p:cNvPr id="16" name="Straight Arrow Connector 15"/>
          <p:cNvCxnSpPr>
            <a:stCxn id="12" idx="0"/>
            <a:endCxn id="10" idx="2"/>
          </p:cNvCxnSpPr>
          <p:nvPr/>
        </p:nvCxnSpPr>
        <p:spPr>
          <a:xfrm flipV="1">
            <a:off x="4624714" y="4412447"/>
            <a:ext cx="1211075" cy="1110221"/>
          </a:xfrm>
          <a:prstGeom prst="straightConnector1">
            <a:avLst/>
          </a:prstGeom>
          <a:ln w="76200">
            <a:solidFill>
              <a:schemeClr val="accent5"/>
            </a:solidFill>
            <a:tailEnd type="triangle"/>
          </a:ln>
        </p:spPr>
        <p:style>
          <a:lnRef idx="3">
            <a:schemeClr val="accent5"/>
          </a:lnRef>
          <a:fillRef idx="0">
            <a:schemeClr val="accent5"/>
          </a:fillRef>
          <a:effectRef idx="2">
            <a:schemeClr val="accent5"/>
          </a:effectRef>
          <a:fontRef idx="minor">
            <a:schemeClr val="tx1"/>
          </a:fontRef>
        </p:style>
      </p:cxnSp>
      <p:sp>
        <p:nvSpPr>
          <p:cNvPr id="10" name="Rounded Rectangle 9"/>
          <p:cNvSpPr/>
          <p:nvPr/>
        </p:nvSpPr>
        <p:spPr>
          <a:xfrm>
            <a:off x="4567948" y="3760302"/>
            <a:ext cx="2535682" cy="652145"/>
          </a:xfrm>
          <a:prstGeom prst="roundRect">
            <a:avLst/>
          </a:prstGeom>
          <a:ln/>
        </p:spPr>
        <p:style>
          <a:lnRef idx="3">
            <a:schemeClr val="lt1"/>
          </a:lnRef>
          <a:fillRef idx="1">
            <a:schemeClr val="accent6"/>
          </a:fillRef>
          <a:effectRef idx="1">
            <a:schemeClr val="accent6"/>
          </a:effectRef>
          <a:fontRef idx="minor">
            <a:schemeClr val="lt1"/>
          </a:fontRef>
        </p:style>
        <p:txBody>
          <a:bodyPr rtlCol="0" anchor="ctr"/>
          <a:lstStyle/>
          <a:p>
            <a:pPr algn="ctr"/>
            <a:r>
              <a:rPr lang="sv-SE" b="1" dirty="0" err="1" smtClean="0"/>
              <a:t>heightinches</a:t>
            </a:r>
            <a:r>
              <a:rPr lang="sv-SE" dirty="0"/>
              <a:t/>
            </a:r>
            <a:br>
              <a:rPr lang="sv-SE" dirty="0"/>
            </a:br>
            <a:r>
              <a:rPr lang="sv-SE" dirty="0" smtClean="0"/>
              <a:t>(</a:t>
            </a:r>
            <a:r>
              <a:rPr lang="sv-SE" dirty="0" err="1" smtClean="0"/>
              <a:t>represented</a:t>
            </a:r>
            <a:r>
              <a:rPr lang="sv-SE" dirty="0" smtClean="0"/>
              <a:t> </a:t>
            </a:r>
            <a:r>
              <a:rPr lang="sv-SE" dirty="0" err="1" smtClean="0"/>
              <a:t>variable</a:t>
            </a:r>
            <a:r>
              <a:rPr lang="sv-SE" dirty="0" smtClean="0"/>
              <a:t>)</a:t>
            </a:r>
            <a:endParaRPr lang="sv-SE" dirty="0"/>
          </a:p>
        </p:txBody>
      </p:sp>
      <p:sp>
        <p:nvSpPr>
          <p:cNvPr id="12" name="Rounded Rectangle 11"/>
          <p:cNvSpPr/>
          <p:nvPr/>
        </p:nvSpPr>
        <p:spPr>
          <a:xfrm>
            <a:off x="3582225" y="5522668"/>
            <a:ext cx="2084978" cy="652145"/>
          </a:xfrm>
          <a:prstGeom prst="roundRect">
            <a:avLst/>
          </a:prstGeom>
          <a:ln/>
        </p:spPr>
        <p:style>
          <a:lnRef idx="3">
            <a:schemeClr val="lt1"/>
          </a:lnRef>
          <a:fillRef idx="1">
            <a:schemeClr val="accent2"/>
          </a:fillRef>
          <a:effectRef idx="1">
            <a:schemeClr val="accent2"/>
          </a:effectRef>
          <a:fontRef idx="minor">
            <a:schemeClr val="lt1"/>
          </a:fontRef>
        </p:style>
        <p:txBody>
          <a:bodyPr rtlCol="0" anchor="ctr"/>
          <a:lstStyle/>
          <a:p>
            <a:pPr algn="ctr"/>
            <a:r>
              <a:rPr lang="sv-SE" b="1" dirty="0" err="1" smtClean="0"/>
              <a:t>personheight</a:t>
            </a:r>
            <a:r>
              <a:rPr lang="sv-SE" dirty="0"/>
              <a:t/>
            </a:r>
            <a:br>
              <a:rPr lang="sv-SE" dirty="0"/>
            </a:br>
            <a:r>
              <a:rPr lang="sv-SE" dirty="0" smtClean="0"/>
              <a:t>(</a:t>
            </a:r>
            <a:r>
              <a:rPr lang="sv-SE" dirty="0" err="1" smtClean="0"/>
              <a:t>variable</a:t>
            </a:r>
            <a:r>
              <a:rPr lang="sv-SE" dirty="0" smtClean="0"/>
              <a:t>)</a:t>
            </a:r>
            <a:endParaRPr lang="sv-SE" dirty="0"/>
          </a:p>
        </p:txBody>
      </p:sp>
      <p:cxnSp>
        <p:nvCxnSpPr>
          <p:cNvPr id="15" name="Straight Arrow Connector 14"/>
          <p:cNvCxnSpPr>
            <a:stCxn id="22" idx="0"/>
            <a:endCxn id="8" idx="2"/>
          </p:cNvCxnSpPr>
          <p:nvPr/>
        </p:nvCxnSpPr>
        <p:spPr>
          <a:xfrm flipV="1">
            <a:off x="2269038" y="2531454"/>
            <a:ext cx="1693372" cy="1228927"/>
          </a:xfrm>
          <a:prstGeom prst="straightConnector1">
            <a:avLst/>
          </a:prstGeom>
          <a:ln w="76200">
            <a:solidFill>
              <a:schemeClr val="accent5"/>
            </a:solidFill>
            <a:tailEnd type="triangle"/>
          </a:ln>
        </p:spPr>
        <p:style>
          <a:lnRef idx="3">
            <a:schemeClr val="accent5"/>
          </a:lnRef>
          <a:fillRef idx="0">
            <a:schemeClr val="accent5"/>
          </a:fillRef>
          <a:effectRef idx="2">
            <a:schemeClr val="accent5"/>
          </a:effectRef>
          <a:fontRef idx="minor">
            <a:schemeClr val="tx1"/>
          </a:fontRef>
        </p:style>
      </p:cxnSp>
      <p:sp>
        <p:nvSpPr>
          <p:cNvPr id="21" name="Rounded Rectangle 20"/>
          <p:cNvSpPr/>
          <p:nvPr/>
        </p:nvSpPr>
        <p:spPr>
          <a:xfrm>
            <a:off x="1226549" y="5522668"/>
            <a:ext cx="2084978" cy="652145"/>
          </a:xfrm>
          <a:prstGeom prst="roundRect">
            <a:avLst/>
          </a:prstGeom>
          <a:solidFill>
            <a:schemeClr val="accent1"/>
          </a:solidFill>
          <a:ln>
            <a:solidFill>
              <a:schemeClr val="accent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sv-SE" b="1" dirty="0" err="1" smtClean="0">
                <a:solidFill>
                  <a:schemeClr val="bg1"/>
                </a:solidFill>
              </a:rPr>
              <a:t>height</a:t>
            </a:r>
            <a:r>
              <a:rPr lang="sv-SE" dirty="0">
                <a:solidFill>
                  <a:schemeClr val="bg1"/>
                </a:solidFill>
              </a:rPr>
              <a:t/>
            </a:r>
            <a:br>
              <a:rPr lang="sv-SE" dirty="0">
                <a:solidFill>
                  <a:schemeClr val="bg1"/>
                </a:solidFill>
              </a:rPr>
            </a:br>
            <a:r>
              <a:rPr lang="sv-SE" dirty="0" smtClean="0">
                <a:solidFill>
                  <a:schemeClr val="bg1"/>
                </a:solidFill>
              </a:rPr>
              <a:t>(</a:t>
            </a:r>
            <a:r>
              <a:rPr lang="sv-SE" dirty="0" err="1" smtClean="0">
                <a:solidFill>
                  <a:schemeClr val="bg1"/>
                </a:solidFill>
              </a:rPr>
              <a:t>variable</a:t>
            </a:r>
            <a:r>
              <a:rPr lang="sv-SE" dirty="0" smtClean="0">
                <a:solidFill>
                  <a:schemeClr val="bg1"/>
                </a:solidFill>
              </a:rPr>
              <a:t>)</a:t>
            </a:r>
            <a:endParaRPr lang="sv-SE" dirty="0">
              <a:solidFill>
                <a:schemeClr val="bg1"/>
              </a:solidFill>
            </a:endParaRPr>
          </a:p>
        </p:txBody>
      </p:sp>
      <p:sp>
        <p:nvSpPr>
          <p:cNvPr id="22" name="Rounded Rectangle 21"/>
          <p:cNvSpPr/>
          <p:nvPr/>
        </p:nvSpPr>
        <p:spPr>
          <a:xfrm>
            <a:off x="1001197" y="3760381"/>
            <a:ext cx="2535682" cy="652145"/>
          </a:xfrm>
          <a:prstGeom prst="roundRect">
            <a:avLst/>
          </a:prstGeom>
          <a:ln/>
        </p:spPr>
        <p:style>
          <a:lnRef idx="3">
            <a:schemeClr val="lt1"/>
          </a:lnRef>
          <a:fillRef idx="1">
            <a:schemeClr val="accent6"/>
          </a:fillRef>
          <a:effectRef idx="1">
            <a:schemeClr val="accent6"/>
          </a:effectRef>
          <a:fontRef idx="minor">
            <a:schemeClr val="lt1"/>
          </a:fontRef>
        </p:style>
        <p:txBody>
          <a:bodyPr rtlCol="0" anchor="ctr"/>
          <a:lstStyle/>
          <a:p>
            <a:pPr algn="ctr"/>
            <a:r>
              <a:rPr lang="sv-SE" b="1" dirty="0" err="1" smtClean="0"/>
              <a:t>heightcm</a:t>
            </a:r>
            <a:r>
              <a:rPr lang="sv-SE" dirty="0"/>
              <a:t/>
            </a:r>
            <a:br>
              <a:rPr lang="sv-SE" dirty="0"/>
            </a:br>
            <a:r>
              <a:rPr lang="sv-SE" dirty="0" smtClean="0"/>
              <a:t>(</a:t>
            </a:r>
            <a:r>
              <a:rPr lang="sv-SE" dirty="0" err="1" smtClean="0"/>
              <a:t>represented</a:t>
            </a:r>
            <a:r>
              <a:rPr lang="sv-SE" dirty="0" smtClean="0"/>
              <a:t> </a:t>
            </a:r>
            <a:r>
              <a:rPr lang="sv-SE" dirty="0" err="1" smtClean="0"/>
              <a:t>variable</a:t>
            </a:r>
            <a:r>
              <a:rPr lang="sv-SE" dirty="0" smtClean="0"/>
              <a:t>)</a:t>
            </a:r>
            <a:endParaRPr lang="sv-SE" dirty="0"/>
          </a:p>
        </p:txBody>
      </p:sp>
      <p:cxnSp>
        <p:nvCxnSpPr>
          <p:cNvPr id="23" name="Straight Arrow Connector 22"/>
          <p:cNvCxnSpPr>
            <a:stCxn id="21" idx="0"/>
            <a:endCxn id="22" idx="2"/>
          </p:cNvCxnSpPr>
          <p:nvPr/>
        </p:nvCxnSpPr>
        <p:spPr>
          <a:xfrm flipV="1">
            <a:off x="2269038" y="4412526"/>
            <a:ext cx="0" cy="1110142"/>
          </a:xfrm>
          <a:prstGeom prst="straightConnector1">
            <a:avLst/>
          </a:prstGeom>
          <a:ln w="76200">
            <a:solidFill>
              <a:schemeClr val="accent5"/>
            </a:solidFill>
            <a:tailEnd type="triangle"/>
          </a:ln>
        </p:spPr>
        <p:style>
          <a:lnRef idx="3">
            <a:schemeClr val="accent5"/>
          </a:lnRef>
          <a:fillRef idx="0">
            <a:schemeClr val="accent5"/>
          </a:fillRef>
          <a:effectRef idx="2">
            <a:schemeClr val="accent5"/>
          </a:effectRef>
          <a:fontRef idx="minor">
            <a:schemeClr val="tx1"/>
          </a:fontRef>
        </p:style>
      </p:cxnSp>
      <p:cxnSp>
        <p:nvCxnSpPr>
          <p:cNvPr id="27" name="Straight Arrow Connector 26"/>
          <p:cNvCxnSpPr>
            <a:stCxn id="10" idx="0"/>
            <a:endCxn id="8" idx="2"/>
          </p:cNvCxnSpPr>
          <p:nvPr/>
        </p:nvCxnSpPr>
        <p:spPr>
          <a:xfrm flipH="1" flipV="1">
            <a:off x="3962410" y="2531454"/>
            <a:ext cx="1873379" cy="1228848"/>
          </a:xfrm>
          <a:prstGeom prst="straightConnector1">
            <a:avLst/>
          </a:prstGeom>
          <a:ln w="76200">
            <a:solidFill>
              <a:schemeClr val="accent5"/>
            </a:solidFill>
            <a:tailEnd type="triangle"/>
          </a:ln>
        </p:spPr>
        <p:style>
          <a:lnRef idx="3">
            <a:schemeClr val="accent5"/>
          </a:lnRef>
          <a:fillRef idx="0">
            <a:schemeClr val="accent5"/>
          </a:fillRef>
          <a:effectRef idx="2">
            <a:schemeClr val="accent5"/>
          </a:effectRef>
          <a:fontRef idx="minor">
            <a:schemeClr val="tx1"/>
          </a:fontRef>
        </p:style>
      </p:cxnSp>
      <p:sp>
        <p:nvSpPr>
          <p:cNvPr id="50" name="Rectangle 49"/>
          <p:cNvSpPr/>
          <p:nvPr/>
        </p:nvSpPr>
        <p:spPr>
          <a:xfrm>
            <a:off x="8308214" y="3472833"/>
            <a:ext cx="3161490" cy="1110878"/>
          </a:xfrm>
          <a:prstGeom prst="rect">
            <a:avLst/>
          </a:prstGeom>
          <a:noFill/>
          <a:ln>
            <a:noFill/>
          </a:ln>
        </p:spPr>
        <p:style>
          <a:lnRef idx="1">
            <a:schemeClr val="accent3"/>
          </a:lnRef>
          <a:fillRef idx="2">
            <a:schemeClr val="accent3"/>
          </a:fillRef>
          <a:effectRef idx="1">
            <a:schemeClr val="accent3"/>
          </a:effectRef>
          <a:fontRef idx="minor">
            <a:schemeClr val="dk1"/>
          </a:fontRef>
        </p:style>
        <p:txBody>
          <a:bodyPr rtlCol="0" anchor="ctr"/>
          <a:lstStyle/>
          <a:p>
            <a:pPr algn="ctr"/>
            <a:r>
              <a:rPr lang="sv-SE" b="1" dirty="0" err="1" smtClean="0"/>
              <a:t>Represented</a:t>
            </a:r>
            <a:r>
              <a:rPr lang="sv-SE" b="1" dirty="0" smtClean="0"/>
              <a:t> </a:t>
            </a:r>
            <a:r>
              <a:rPr lang="sv-SE" b="1" dirty="0" err="1" smtClean="0"/>
              <a:t>variable</a:t>
            </a:r>
            <a:endParaRPr lang="sv-SE" b="1" dirty="0" smtClean="0"/>
          </a:p>
          <a:p>
            <a:pPr algn="ctr"/>
            <a:r>
              <a:rPr lang="sv-SE" dirty="0" smtClean="0"/>
              <a:t>Common </a:t>
            </a:r>
            <a:r>
              <a:rPr lang="sv-SE" dirty="0" err="1" smtClean="0"/>
              <a:t>variable</a:t>
            </a:r>
            <a:r>
              <a:rPr lang="sv-SE" dirty="0" smtClean="0"/>
              <a:t> </a:t>
            </a:r>
            <a:r>
              <a:rPr lang="sv-SE" dirty="0" err="1" smtClean="0"/>
              <a:t>specification</a:t>
            </a:r>
            <a:r>
              <a:rPr lang="sv-SE" dirty="0" smtClean="0"/>
              <a:t> </a:t>
            </a:r>
            <a:r>
              <a:rPr lang="sv-SE" dirty="0" err="1" smtClean="0"/>
              <a:t>with</a:t>
            </a:r>
            <a:r>
              <a:rPr lang="sv-SE" dirty="0" smtClean="0"/>
              <a:t> a </a:t>
            </a:r>
            <a:r>
              <a:rPr lang="sv-SE" i="1" dirty="0" err="1" smtClean="0"/>
              <a:t>numeric</a:t>
            </a:r>
            <a:r>
              <a:rPr lang="sv-SE" i="1" dirty="0" smtClean="0"/>
              <a:t> representation</a:t>
            </a:r>
            <a:r>
              <a:rPr lang="sv-SE" dirty="0" smtClean="0"/>
              <a:t>  </a:t>
            </a:r>
            <a:endParaRPr lang="sv-SE" dirty="0"/>
          </a:p>
        </p:txBody>
      </p:sp>
      <p:cxnSp>
        <p:nvCxnSpPr>
          <p:cNvPr id="52" name="Straight Connector 51"/>
          <p:cNvCxnSpPr/>
          <p:nvPr/>
        </p:nvCxnSpPr>
        <p:spPr>
          <a:xfrm flipH="1">
            <a:off x="389106" y="3088657"/>
            <a:ext cx="11468911" cy="0"/>
          </a:xfrm>
          <a:prstGeom prst="line">
            <a:avLst/>
          </a:prstGeom>
          <a:ln>
            <a:prstDash val="lgDash"/>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flipH="1">
            <a:off x="466924" y="4953125"/>
            <a:ext cx="11468911" cy="0"/>
          </a:xfrm>
          <a:prstGeom prst="line">
            <a:avLst/>
          </a:prstGeom>
          <a:ln>
            <a:prstDash val="lgDash"/>
          </a:ln>
        </p:spPr>
        <p:style>
          <a:lnRef idx="1">
            <a:schemeClr val="accent1"/>
          </a:lnRef>
          <a:fillRef idx="0">
            <a:schemeClr val="accent1"/>
          </a:fillRef>
          <a:effectRef idx="0">
            <a:schemeClr val="accent1"/>
          </a:effectRef>
          <a:fontRef idx="minor">
            <a:schemeClr val="tx1"/>
          </a:fontRef>
        </p:style>
      </p:cxnSp>
      <p:sp>
        <p:nvSpPr>
          <p:cNvPr id="54" name="Rectangle 53"/>
          <p:cNvSpPr/>
          <p:nvPr/>
        </p:nvSpPr>
        <p:spPr>
          <a:xfrm>
            <a:off x="8308214" y="1593604"/>
            <a:ext cx="3161490" cy="1110878"/>
          </a:xfrm>
          <a:prstGeom prst="rect">
            <a:avLst/>
          </a:prstGeom>
          <a:noFill/>
          <a:ln>
            <a:noFill/>
          </a:ln>
        </p:spPr>
        <p:style>
          <a:lnRef idx="1">
            <a:schemeClr val="accent3"/>
          </a:lnRef>
          <a:fillRef idx="2">
            <a:schemeClr val="accent3"/>
          </a:fillRef>
          <a:effectRef idx="1">
            <a:schemeClr val="accent3"/>
          </a:effectRef>
          <a:fontRef idx="minor">
            <a:schemeClr val="dk1"/>
          </a:fontRef>
        </p:style>
        <p:txBody>
          <a:bodyPr rtlCol="0" anchor="ctr"/>
          <a:lstStyle/>
          <a:p>
            <a:pPr algn="ctr"/>
            <a:r>
              <a:rPr lang="sv-SE" b="1" dirty="0" err="1" smtClean="0"/>
              <a:t>Conceptual</a:t>
            </a:r>
            <a:r>
              <a:rPr lang="sv-SE" b="1" dirty="0" smtClean="0"/>
              <a:t> </a:t>
            </a:r>
            <a:r>
              <a:rPr lang="sv-SE" b="1" dirty="0" err="1" smtClean="0"/>
              <a:t>variable</a:t>
            </a:r>
            <a:r>
              <a:rPr lang="sv-SE" dirty="0" smtClean="0"/>
              <a:t/>
            </a:r>
            <a:br>
              <a:rPr lang="sv-SE" dirty="0" smtClean="0"/>
            </a:br>
            <a:r>
              <a:rPr lang="sv-SE" dirty="0" smtClean="0"/>
              <a:t>Common </a:t>
            </a:r>
            <a:r>
              <a:rPr lang="sv-SE" dirty="0" err="1" smtClean="0"/>
              <a:t>variable</a:t>
            </a:r>
            <a:r>
              <a:rPr lang="sv-SE" dirty="0" smtClean="0"/>
              <a:t> </a:t>
            </a:r>
            <a:r>
              <a:rPr lang="sv-SE" dirty="0" err="1" smtClean="0"/>
              <a:t>specification</a:t>
            </a:r>
            <a:r>
              <a:rPr lang="sv-SE" dirty="0" smtClean="0"/>
              <a:t> </a:t>
            </a:r>
            <a:r>
              <a:rPr lang="sv-SE" dirty="0" err="1" smtClean="0"/>
              <a:t>without</a:t>
            </a:r>
            <a:r>
              <a:rPr lang="sv-SE" dirty="0" smtClean="0"/>
              <a:t> a representation</a:t>
            </a:r>
            <a:endParaRPr lang="sv-SE" dirty="0"/>
          </a:p>
        </p:txBody>
      </p:sp>
      <p:sp>
        <p:nvSpPr>
          <p:cNvPr id="55" name="Rectangle 54"/>
          <p:cNvSpPr/>
          <p:nvPr/>
        </p:nvSpPr>
        <p:spPr>
          <a:xfrm>
            <a:off x="8308214" y="5250615"/>
            <a:ext cx="3161490" cy="1110878"/>
          </a:xfrm>
          <a:prstGeom prst="rect">
            <a:avLst/>
          </a:prstGeom>
          <a:noFill/>
          <a:ln>
            <a:noFill/>
          </a:ln>
        </p:spPr>
        <p:style>
          <a:lnRef idx="1">
            <a:schemeClr val="accent3"/>
          </a:lnRef>
          <a:fillRef idx="2">
            <a:schemeClr val="accent3"/>
          </a:fillRef>
          <a:effectRef idx="1">
            <a:schemeClr val="accent3"/>
          </a:effectRef>
          <a:fontRef idx="minor">
            <a:schemeClr val="dk1"/>
          </a:fontRef>
        </p:style>
        <p:txBody>
          <a:bodyPr rtlCol="0" anchor="ctr"/>
          <a:lstStyle/>
          <a:p>
            <a:pPr algn="ctr"/>
            <a:r>
              <a:rPr lang="sv-SE" b="1" dirty="0" err="1" smtClean="0"/>
              <a:t>Variable</a:t>
            </a:r>
            <a:endParaRPr lang="sv-SE" b="1" dirty="0" smtClean="0"/>
          </a:p>
          <a:p>
            <a:pPr algn="ctr"/>
            <a:r>
              <a:rPr lang="sv-SE" dirty="0" err="1" smtClean="0"/>
              <a:t>Variable</a:t>
            </a:r>
            <a:r>
              <a:rPr lang="sv-SE" dirty="0" smtClean="0"/>
              <a:t> </a:t>
            </a:r>
            <a:r>
              <a:rPr lang="sv-SE" dirty="0" err="1" smtClean="0"/>
              <a:t>specification</a:t>
            </a:r>
            <a:r>
              <a:rPr lang="sv-SE" dirty="0" smtClean="0"/>
              <a:t> </a:t>
            </a:r>
            <a:r>
              <a:rPr lang="sv-SE" dirty="0" err="1" smtClean="0"/>
              <a:t>within</a:t>
            </a:r>
            <a:r>
              <a:rPr lang="sv-SE" dirty="0" smtClean="0"/>
              <a:t> a </a:t>
            </a:r>
            <a:r>
              <a:rPr lang="sv-SE" dirty="0" err="1" smtClean="0"/>
              <a:t>dataset</a:t>
            </a:r>
            <a:r>
              <a:rPr lang="sv-SE" dirty="0" smtClean="0"/>
              <a:t> </a:t>
            </a:r>
            <a:r>
              <a:rPr lang="sv-SE" dirty="0" err="1" smtClean="0"/>
              <a:t>context</a:t>
            </a:r>
            <a:endParaRPr lang="sv-SE" dirty="0"/>
          </a:p>
        </p:txBody>
      </p:sp>
    </p:spTree>
    <p:extLst>
      <p:ext uri="{BB962C8B-B14F-4D97-AF65-F5344CB8AC3E}">
        <p14:creationId xmlns:p14="http://schemas.microsoft.com/office/powerpoint/2010/main" val="197019903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err="1" smtClean="0"/>
              <a:t>Benefits</a:t>
            </a:r>
            <a:r>
              <a:rPr lang="sv-SE" dirty="0" smtClean="0"/>
              <a:t> </a:t>
            </a:r>
            <a:r>
              <a:rPr lang="sv-SE" dirty="0" err="1" smtClean="0"/>
              <a:t>of</a:t>
            </a:r>
            <a:r>
              <a:rPr lang="sv-SE" dirty="0" smtClean="0"/>
              <a:t> the </a:t>
            </a:r>
            <a:r>
              <a:rPr lang="sv-SE" dirty="0" err="1" smtClean="0"/>
              <a:t>variable</a:t>
            </a:r>
            <a:r>
              <a:rPr lang="sv-SE" dirty="0" smtClean="0"/>
              <a:t> </a:t>
            </a:r>
            <a:r>
              <a:rPr lang="sv-SE" dirty="0" err="1" smtClean="0"/>
              <a:t>cascade</a:t>
            </a:r>
            <a:r>
              <a:rPr lang="sv-SE" dirty="0" smtClean="0"/>
              <a:t> </a:t>
            </a:r>
            <a:r>
              <a:rPr lang="sv-SE" dirty="0" err="1" smtClean="0"/>
              <a:t>structure</a:t>
            </a:r>
            <a:endParaRPr lang="sv-SE" dirty="0"/>
          </a:p>
        </p:txBody>
      </p:sp>
      <p:sp>
        <p:nvSpPr>
          <p:cNvPr id="3" name="Content Placeholder 2"/>
          <p:cNvSpPr>
            <a:spLocks noGrp="1"/>
          </p:cNvSpPr>
          <p:nvPr>
            <p:ph idx="1"/>
          </p:nvPr>
        </p:nvSpPr>
        <p:spPr/>
        <p:txBody>
          <a:bodyPr/>
          <a:lstStyle/>
          <a:p>
            <a:r>
              <a:rPr lang="sv-SE" dirty="0" err="1" smtClean="0"/>
              <a:t>Specify</a:t>
            </a:r>
            <a:r>
              <a:rPr lang="sv-SE" dirty="0" smtClean="0"/>
              <a:t> </a:t>
            </a:r>
            <a:r>
              <a:rPr lang="sv-SE" dirty="0" err="1"/>
              <a:t>c</a:t>
            </a:r>
            <a:r>
              <a:rPr lang="sv-SE" dirty="0" err="1" smtClean="0"/>
              <a:t>omparability</a:t>
            </a:r>
            <a:r>
              <a:rPr lang="sv-SE" dirty="0" smtClean="0"/>
              <a:t> </a:t>
            </a:r>
            <a:r>
              <a:rPr lang="sv-SE" dirty="0" err="1" smtClean="0"/>
              <a:t>across</a:t>
            </a:r>
            <a:r>
              <a:rPr lang="sv-SE" dirty="0" smtClean="0"/>
              <a:t> </a:t>
            </a:r>
            <a:r>
              <a:rPr lang="sv-SE" dirty="0" err="1" smtClean="0"/>
              <a:t>variables</a:t>
            </a:r>
            <a:r>
              <a:rPr lang="sv-SE" dirty="0" smtClean="0"/>
              <a:t> </a:t>
            </a:r>
            <a:r>
              <a:rPr lang="sv-SE" dirty="0" err="1" smtClean="0"/>
              <a:t>allows</a:t>
            </a:r>
            <a:r>
              <a:rPr lang="sv-SE" dirty="0" smtClean="0"/>
              <a:t> </a:t>
            </a:r>
            <a:r>
              <a:rPr lang="sv-SE" dirty="0" err="1" smtClean="0"/>
              <a:t>comparison</a:t>
            </a:r>
            <a:r>
              <a:rPr lang="sv-SE" dirty="0" smtClean="0"/>
              <a:t> </a:t>
            </a:r>
            <a:r>
              <a:rPr lang="sv-SE" dirty="0" err="1" smtClean="0"/>
              <a:t>across</a:t>
            </a:r>
            <a:r>
              <a:rPr lang="sv-SE" dirty="0" smtClean="0"/>
              <a:t> </a:t>
            </a:r>
            <a:r>
              <a:rPr lang="sv-SE" dirty="0" err="1" smtClean="0"/>
              <a:t>datasets</a:t>
            </a:r>
            <a:endParaRPr lang="sv-SE" dirty="0" smtClean="0"/>
          </a:p>
          <a:p>
            <a:r>
              <a:rPr lang="sv-SE" dirty="0" err="1" smtClean="0"/>
              <a:t>Structure</a:t>
            </a:r>
            <a:r>
              <a:rPr lang="sv-SE" dirty="0" smtClean="0"/>
              <a:t> for </a:t>
            </a:r>
            <a:r>
              <a:rPr lang="sv-SE" dirty="0" err="1" smtClean="0"/>
              <a:t>facilitating</a:t>
            </a:r>
            <a:r>
              <a:rPr lang="sv-SE" dirty="0" smtClean="0"/>
              <a:t> </a:t>
            </a:r>
            <a:r>
              <a:rPr lang="sv-SE" dirty="0" err="1" smtClean="0"/>
              <a:t>harmonization</a:t>
            </a:r>
            <a:r>
              <a:rPr lang="sv-SE" dirty="0" smtClean="0"/>
              <a:t> </a:t>
            </a:r>
            <a:r>
              <a:rPr lang="sv-SE" dirty="0" err="1" smtClean="0"/>
              <a:t>across</a:t>
            </a:r>
            <a:r>
              <a:rPr lang="sv-SE" dirty="0" smtClean="0"/>
              <a:t> </a:t>
            </a:r>
            <a:r>
              <a:rPr lang="sv-SE" dirty="0" err="1" smtClean="0"/>
              <a:t>datasets</a:t>
            </a:r>
            <a:r>
              <a:rPr lang="sv-SE" dirty="0"/>
              <a:t> </a:t>
            </a:r>
            <a:r>
              <a:rPr lang="sv-SE" dirty="0" smtClean="0"/>
              <a:t>/ studies</a:t>
            </a:r>
          </a:p>
          <a:p>
            <a:r>
              <a:rPr lang="sv-SE" dirty="0" err="1" smtClean="0"/>
              <a:t>Variable</a:t>
            </a:r>
            <a:r>
              <a:rPr lang="sv-SE" dirty="0" smtClean="0"/>
              <a:t> </a:t>
            </a:r>
            <a:r>
              <a:rPr lang="sv-SE" dirty="0" err="1" smtClean="0"/>
              <a:t>names</a:t>
            </a:r>
            <a:r>
              <a:rPr lang="sv-SE" dirty="0" smtClean="0"/>
              <a:t> and representations </a:t>
            </a:r>
            <a:r>
              <a:rPr lang="sv-SE" dirty="0" err="1" smtClean="0"/>
              <a:t>can</a:t>
            </a:r>
            <a:r>
              <a:rPr lang="sv-SE" dirty="0" smtClean="0"/>
              <a:t> </a:t>
            </a:r>
            <a:r>
              <a:rPr lang="sv-SE" dirty="0" err="1" smtClean="0"/>
              <a:t>change</a:t>
            </a:r>
            <a:endParaRPr lang="sv-SE" dirty="0" smtClean="0"/>
          </a:p>
          <a:p>
            <a:r>
              <a:rPr lang="sv-SE" dirty="0" err="1" smtClean="0"/>
              <a:t>Documenting</a:t>
            </a:r>
            <a:r>
              <a:rPr lang="sv-SE" dirty="0" smtClean="0"/>
              <a:t> </a:t>
            </a:r>
            <a:r>
              <a:rPr lang="sv-SE" dirty="0" err="1" smtClean="0"/>
              <a:t>changes</a:t>
            </a:r>
            <a:r>
              <a:rPr lang="sv-SE" dirty="0" smtClean="0"/>
              <a:t> over </a:t>
            </a:r>
            <a:r>
              <a:rPr lang="sv-SE" dirty="0" err="1" smtClean="0"/>
              <a:t>time</a:t>
            </a:r>
            <a:endParaRPr lang="sv-SE" dirty="0" smtClean="0"/>
          </a:p>
          <a:p>
            <a:r>
              <a:rPr lang="sv-SE" dirty="0" smtClean="0"/>
              <a:t>Planning for </a:t>
            </a:r>
            <a:r>
              <a:rPr lang="sv-SE" dirty="0" err="1" smtClean="0"/>
              <a:t>future</a:t>
            </a:r>
            <a:r>
              <a:rPr lang="sv-SE" dirty="0" smtClean="0"/>
              <a:t> data </a:t>
            </a:r>
            <a:r>
              <a:rPr lang="sv-SE" dirty="0" err="1" smtClean="0"/>
              <a:t>collection</a:t>
            </a:r>
            <a:r>
              <a:rPr lang="sv-SE" dirty="0" smtClean="0"/>
              <a:t> to </a:t>
            </a:r>
            <a:r>
              <a:rPr lang="sv-SE" dirty="0" err="1" smtClean="0"/>
              <a:t>ensure</a:t>
            </a:r>
            <a:r>
              <a:rPr lang="sv-SE" dirty="0" smtClean="0"/>
              <a:t> </a:t>
            </a:r>
            <a:r>
              <a:rPr lang="sv-SE" dirty="0" err="1" smtClean="0"/>
              <a:t>comparability</a:t>
            </a:r>
            <a:endParaRPr lang="sv-SE" dirty="0" smtClean="0"/>
          </a:p>
          <a:p>
            <a:endParaRPr lang="sv-SE" dirty="0" smtClean="0"/>
          </a:p>
          <a:p>
            <a:pPr marL="0" indent="0">
              <a:buNone/>
            </a:pPr>
            <a:endParaRPr lang="sv-SE" dirty="0"/>
          </a:p>
        </p:txBody>
      </p:sp>
    </p:spTree>
    <p:extLst>
      <p:ext uri="{BB962C8B-B14F-4D97-AF65-F5344CB8AC3E}">
        <p14:creationId xmlns:p14="http://schemas.microsoft.com/office/powerpoint/2010/main" val="24693395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err="1" smtClean="0"/>
              <a:t>What</a:t>
            </a:r>
            <a:r>
              <a:rPr lang="sv-SE" dirty="0" smtClean="0"/>
              <a:t> is a </a:t>
            </a:r>
            <a:r>
              <a:rPr lang="sv-SE" dirty="0" err="1" smtClean="0"/>
              <a:t>variable</a:t>
            </a:r>
            <a:r>
              <a:rPr lang="sv-SE" dirty="0" smtClean="0"/>
              <a:t>?</a:t>
            </a:r>
            <a:endParaRPr lang="sv-SE" dirty="0"/>
          </a:p>
        </p:txBody>
      </p:sp>
      <p:pic>
        <p:nvPicPr>
          <p:cNvPr id="5" name="Content Placeholder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838200" y="1690688"/>
            <a:ext cx="7127750" cy="4351338"/>
          </a:xfrm>
        </p:spPr>
      </p:pic>
    </p:spTree>
    <p:extLst>
      <p:ext uri="{BB962C8B-B14F-4D97-AF65-F5344CB8AC3E}">
        <p14:creationId xmlns:p14="http://schemas.microsoft.com/office/powerpoint/2010/main" val="36199316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err="1" smtClean="0"/>
              <a:t>Example</a:t>
            </a:r>
            <a:r>
              <a:rPr lang="sv-SE" dirty="0" smtClean="0"/>
              <a:t>: dataset1</a:t>
            </a:r>
            <a:endParaRPr lang="sv-SE"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743862177"/>
              </p:ext>
            </p:extLst>
          </p:nvPr>
        </p:nvGraphicFramePr>
        <p:xfrm>
          <a:off x="838200" y="1825625"/>
          <a:ext cx="10515600" cy="1483360"/>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4106096988"/>
                    </a:ext>
                  </a:extLst>
                </a:gridCol>
                <a:gridCol w="2628900">
                  <a:extLst>
                    <a:ext uri="{9D8B030D-6E8A-4147-A177-3AD203B41FA5}">
                      <a16:colId xmlns:a16="http://schemas.microsoft.com/office/drawing/2014/main" val="1208848406"/>
                    </a:ext>
                  </a:extLst>
                </a:gridCol>
                <a:gridCol w="2628900">
                  <a:extLst>
                    <a:ext uri="{9D8B030D-6E8A-4147-A177-3AD203B41FA5}">
                      <a16:colId xmlns:a16="http://schemas.microsoft.com/office/drawing/2014/main" val="4189225724"/>
                    </a:ext>
                  </a:extLst>
                </a:gridCol>
                <a:gridCol w="2628900">
                  <a:extLst>
                    <a:ext uri="{9D8B030D-6E8A-4147-A177-3AD203B41FA5}">
                      <a16:colId xmlns:a16="http://schemas.microsoft.com/office/drawing/2014/main" val="1847546260"/>
                    </a:ext>
                  </a:extLst>
                </a:gridCol>
              </a:tblGrid>
              <a:tr h="370840">
                <a:tc>
                  <a:txBody>
                    <a:bodyPr/>
                    <a:lstStyle/>
                    <a:p>
                      <a:r>
                        <a:rPr lang="sv-SE" dirty="0" err="1" smtClean="0"/>
                        <a:t>name</a:t>
                      </a:r>
                      <a:endParaRPr lang="sv-SE" dirty="0"/>
                    </a:p>
                  </a:txBody>
                  <a:tcPr/>
                </a:tc>
                <a:tc>
                  <a:txBody>
                    <a:bodyPr/>
                    <a:lstStyle/>
                    <a:p>
                      <a:r>
                        <a:rPr lang="sv-SE" dirty="0" err="1" smtClean="0"/>
                        <a:t>height</a:t>
                      </a:r>
                      <a:endParaRPr lang="sv-SE" dirty="0"/>
                    </a:p>
                  </a:txBody>
                  <a:tcPr/>
                </a:tc>
                <a:tc>
                  <a:txBody>
                    <a:bodyPr/>
                    <a:lstStyle/>
                    <a:p>
                      <a:r>
                        <a:rPr lang="sv-SE" dirty="0" err="1" smtClean="0"/>
                        <a:t>birthdate</a:t>
                      </a:r>
                      <a:endParaRPr lang="sv-SE" dirty="0"/>
                    </a:p>
                  </a:txBody>
                  <a:tcPr/>
                </a:tc>
                <a:tc>
                  <a:txBody>
                    <a:bodyPr/>
                    <a:lstStyle/>
                    <a:p>
                      <a:r>
                        <a:rPr lang="sv-SE" dirty="0" err="1" smtClean="0"/>
                        <a:t>martialstatus</a:t>
                      </a:r>
                      <a:endParaRPr lang="sv-SE" dirty="0"/>
                    </a:p>
                  </a:txBody>
                  <a:tcPr/>
                </a:tc>
                <a:extLst>
                  <a:ext uri="{0D108BD9-81ED-4DB2-BD59-A6C34878D82A}">
                    <a16:rowId xmlns:a16="http://schemas.microsoft.com/office/drawing/2014/main" val="4090553834"/>
                  </a:ext>
                </a:extLst>
              </a:tr>
              <a:tr h="370840">
                <a:tc>
                  <a:txBody>
                    <a:bodyPr/>
                    <a:lstStyle/>
                    <a:p>
                      <a:r>
                        <a:rPr lang="sv-SE" dirty="0" smtClean="0"/>
                        <a:t>John</a:t>
                      </a:r>
                      <a:endParaRPr lang="sv-SE" dirty="0"/>
                    </a:p>
                  </a:txBody>
                  <a:tcPr/>
                </a:tc>
                <a:tc>
                  <a:txBody>
                    <a:bodyPr/>
                    <a:lstStyle/>
                    <a:p>
                      <a:r>
                        <a:rPr lang="sv-SE" dirty="0" smtClean="0"/>
                        <a:t>178</a:t>
                      </a:r>
                      <a:endParaRPr lang="sv-SE" dirty="0"/>
                    </a:p>
                  </a:txBody>
                  <a:tcPr/>
                </a:tc>
                <a:tc>
                  <a:txBody>
                    <a:bodyPr/>
                    <a:lstStyle/>
                    <a:p>
                      <a:r>
                        <a:rPr lang="sv-SE" dirty="0" smtClean="0"/>
                        <a:t>1998-09-02</a:t>
                      </a:r>
                      <a:endParaRPr lang="sv-SE" dirty="0"/>
                    </a:p>
                  </a:txBody>
                  <a:tcPr/>
                </a:tc>
                <a:tc>
                  <a:txBody>
                    <a:bodyPr/>
                    <a:lstStyle/>
                    <a:p>
                      <a:r>
                        <a:rPr lang="sv-SE" dirty="0" smtClean="0"/>
                        <a:t>S</a:t>
                      </a:r>
                      <a:endParaRPr lang="sv-SE" dirty="0"/>
                    </a:p>
                  </a:txBody>
                  <a:tcPr/>
                </a:tc>
                <a:extLst>
                  <a:ext uri="{0D108BD9-81ED-4DB2-BD59-A6C34878D82A}">
                    <a16:rowId xmlns:a16="http://schemas.microsoft.com/office/drawing/2014/main" val="587203353"/>
                  </a:ext>
                </a:extLst>
              </a:tr>
              <a:tr h="370840">
                <a:tc>
                  <a:txBody>
                    <a:bodyPr/>
                    <a:lstStyle/>
                    <a:p>
                      <a:r>
                        <a:rPr lang="sv-SE" dirty="0" smtClean="0"/>
                        <a:t>Gill</a:t>
                      </a:r>
                      <a:endParaRPr lang="sv-SE" dirty="0"/>
                    </a:p>
                  </a:txBody>
                  <a:tcPr/>
                </a:tc>
                <a:tc>
                  <a:txBody>
                    <a:bodyPr/>
                    <a:lstStyle/>
                    <a:p>
                      <a:r>
                        <a:rPr lang="sv-SE" dirty="0" smtClean="0"/>
                        <a:t>200</a:t>
                      </a:r>
                      <a:endParaRPr lang="sv-SE" dirty="0"/>
                    </a:p>
                  </a:txBody>
                  <a:tcPr/>
                </a:tc>
                <a:tc>
                  <a:txBody>
                    <a:bodyPr/>
                    <a:lstStyle/>
                    <a:p>
                      <a:r>
                        <a:rPr lang="sv-SE" dirty="0" smtClean="0"/>
                        <a:t>1934-06-12</a:t>
                      </a:r>
                      <a:endParaRPr lang="sv-SE" dirty="0"/>
                    </a:p>
                  </a:txBody>
                  <a:tcPr/>
                </a:tc>
                <a:tc>
                  <a:txBody>
                    <a:bodyPr/>
                    <a:lstStyle/>
                    <a:p>
                      <a:r>
                        <a:rPr lang="sv-SE" dirty="0" smtClean="0"/>
                        <a:t>M</a:t>
                      </a:r>
                      <a:endParaRPr lang="sv-SE" dirty="0"/>
                    </a:p>
                  </a:txBody>
                  <a:tcPr/>
                </a:tc>
                <a:extLst>
                  <a:ext uri="{0D108BD9-81ED-4DB2-BD59-A6C34878D82A}">
                    <a16:rowId xmlns:a16="http://schemas.microsoft.com/office/drawing/2014/main" val="1484418115"/>
                  </a:ext>
                </a:extLst>
              </a:tr>
              <a:tr h="370840">
                <a:tc>
                  <a:txBody>
                    <a:bodyPr/>
                    <a:lstStyle/>
                    <a:p>
                      <a:r>
                        <a:rPr lang="sv-SE" dirty="0" smtClean="0"/>
                        <a:t>Alice</a:t>
                      </a:r>
                      <a:endParaRPr lang="sv-SE" dirty="0"/>
                    </a:p>
                  </a:txBody>
                  <a:tcPr/>
                </a:tc>
                <a:tc>
                  <a:txBody>
                    <a:bodyPr/>
                    <a:lstStyle/>
                    <a:p>
                      <a:r>
                        <a:rPr lang="sv-SE" dirty="0" smtClean="0"/>
                        <a:t>182</a:t>
                      </a:r>
                      <a:endParaRPr lang="sv-SE" dirty="0"/>
                    </a:p>
                  </a:txBody>
                  <a:tcPr/>
                </a:tc>
                <a:tc>
                  <a:txBody>
                    <a:bodyPr/>
                    <a:lstStyle/>
                    <a:p>
                      <a:r>
                        <a:rPr lang="sv-SE" dirty="0" smtClean="0"/>
                        <a:t>1922-12-24</a:t>
                      </a:r>
                      <a:endParaRPr lang="sv-SE" dirty="0"/>
                    </a:p>
                  </a:txBody>
                  <a:tcPr/>
                </a:tc>
                <a:tc>
                  <a:txBody>
                    <a:bodyPr/>
                    <a:lstStyle/>
                    <a:p>
                      <a:r>
                        <a:rPr lang="sv-SE" dirty="0" smtClean="0"/>
                        <a:t>M</a:t>
                      </a:r>
                      <a:endParaRPr lang="sv-SE" dirty="0"/>
                    </a:p>
                  </a:txBody>
                  <a:tcPr/>
                </a:tc>
                <a:extLst>
                  <a:ext uri="{0D108BD9-81ED-4DB2-BD59-A6C34878D82A}">
                    <a16:rowId xmlns:a16="http://schemas.microsoft.com/office/drawing/2014/main" val="2901850843"/>
                  </a:ext>
                </a:extLst>
              </a:tr>
            </a:tbl>
          </a:graphicData>
        </a:graphic>
      </p:graphicFrame>
    </p:spTree>
    <p:extLst>
      <p:ext uri="{BB962C8B-B14F-4D97-AF65-F5344CB8AC3E}">
        <p14:creationId xmlns:p14="http://schemas.microsoft.com/office/powerpoint/2010/main" val="19747251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err="1" smtClean="0"/>
              <a:t>Variable</a:t>
            </a:r>
            <a:r>
              <a:rPr lang="sv-SE" dirty="0" smtClean="0"/>
              <a:t> </a:t>
            </a:r>
            <a:r>
              <a:rPr lang="sv-SE" dirty="0" err="1" smtClean="0"/>
              <a:t>example</a:t>
            </a:r>
            <a:endParaRPr lang="sv-SE"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916120335"/>
              </p:ext>
            </p:extLst>
          </p:nvPr>
        </p:nvGraphicFramePr>
        <p:xfrm>
          <a:off x="838200" y="1825625"/>
          <a:ext cx="10515600" cy="1483360"/>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2628900">
                  <a:extLst>
                    <a:ext uri="{9D8B030D-6E8A-4147-A177-3AD203B41FA5}">
                      <a16:colId xmlns:a16="http://schemas.microsoft.com/office/drawing/2014/main" val="4106096988"/>
                    </a:ext>
                  </a:extLst>
                </a:gridCol>
                <a:gridCol w="2628900">
                  <a:extLst>
                    <a:ext uri="{9D8B030D-6E8A-4147-A177-3AD203B41FA5}">
                      <a16:colId xmlns:a16="http://schemas.microsoft.com/office/drawing/2014/main" val="1208848406"/>
                    </a:ext>
                  </a:extLst>
                </a:gridCol>
                <a:gridCol w="2628900">
                  <a:extLst>
                    <a:ext uri="{9D8B030D-6E8A-4147-A177-3AD203B41FA5}">
                      <a16:colId xmlns:a16="http://schemas.microsoft.com/office/drawing/2014/main" val="4189225724"/>
                    </a:ext>
                  </a:extLst>
                </a:gridCol>
                <a:gridCol w="2628900">
                  <a:extLst>
                    <a:ext uri="{9D8B030D-6E8A-4147-A177-3AD203B41FA5}">
                      <a16:colId xmlns:a16="http://schemas.microsoft.com/office/drawing/2014/main" val="1847546260"/>
                    </a:ext>
                  </a:extLst>
                </a:gridCol>
              </a:tblGrid>
              <a:tr h="370840">
                <a:tc>
                  <a:txBody>
                    <a:bodyPr/>
                    <a:lstStyle/>
                    <a:p>
                      <a:r>
                        <a:rPr lang="sv-SE" dirty="0" err="1" smtClean="0"/>
                        <a:t>name</a:t>
                      </a:r>
                      <a:endParaRPr lang="sv-SE" dirty="0"/>
                    </a:p>
                  </a:txBody>
                  <a:tcPr/>
                </a:tc>
                <a:tc>
                  <a:txBody>
                    <a:bodyPr/>
                    <a:lstStyle/>
                    <a:p>
                      <a:r>
                        <a:rPr lang="sv-SE" dirty="0" err="1" smtClean="0"/>
                        <a:t>height</a:t>
                      </a:r>
                      <a:endParaRPr lang="sv-SE" dirty="0"/>
                    </a:p>
                  </a:txBody>
                  <a:tcPr/>
                </a:tc>
                <a:tc>
                  <a:txBody>
                    <a:bodyPr/>
                    <a:lstStyle/>
                    <a:p>
                      <a:r>
                        <a:rPr lang="sv-SE" dirty="0" err="1" smtClean="0"/>
                        <a:t>birthdate</a:t>
                      </a:r>
                      <a:endParaRPr lang="sv-SE" dirty="0"/>
                    </a:p>
                  </a:txBody>
                  <a:tcPr/>
                </a:tc>
                <a:tc>
                  <a:txBody>
                    <a:bodyPr/>
                    <a:lstStyle/>
                    <a:p>
                      <a:r>
                        <a:rPr lang="sv-SE" dirty="0" err="1" smtClean="0"/>
                        <a:t>martialstatus</a:t>
                      </a:r>
                      <a:endParaRPr lang="sv-SE" dirty="0"/>
                    </a:p>
                  </a:txBody>
                  <a:tcPr/>
                </a:tc>
                <a:extLst>
                  <a:ext uri="{0D108BD9-81ED-4DB2-BD59-A6C34878D82A}">
                    <a16:rowId xmlns:a16="http://schemas.microsoft.com/office/drawing/2014/main" val="4090553834"/>
                  </a:ext>
                </a:extLst>
              </a:tr>
              <a:tr h="370840">
                <a:tc>
                  <a:txBody>
                    <a:bodyPr/>
                    <a:lstStyle/>
                    <a:p>
                      <a:r>
                        <a:rPr lang="sv-SE" dirty="0" smtClean="0"/>
                        <a:t>John</a:t>
                      </a:r>
                      <a:endParaRPr lang="sv-SE" dirty="0"/>
                    </a:p>
                  </a:txBody>
                  <a:tcPr/>
                </a:tc>
                <a:tc>
                  <a:txBody>
                    <a:bodyPr/>
                    <a:lstStyle/>
                    <a:p>
                      <a:r>
                        <a:rPr lang="sv-SE" dirty="0" smtClean="0"/>
                        <a:t>178</a:t>
                      </a:r>
                      <a:endParaRPr lang="sv-SE" dirty="0"/>
                    </a:p>
                  </a:txBody>
                  <a:tcPr/>
                </a:tc>
                <a:tc>
                  <a:txBody>
                    <a:bodyPr/>
                    <a:lstStyle/>
                    <a:p>
                      <a:r>
                        <a:rPr lang="sv-SE" dirty="0" smtClean="0"/>
                        <a:t>1998-09-02</a:t>
                      </a:r>
                      <a:endParaRPr lang="sv-SE" dirty="0"/>
                    </a:p>
                  </a:txBody>
                  <a:tcPr/>
                </a:tc>
                <a:tc>
                  <a:txBody>
                    <a:bodyPr/>
                    <a:lstStyle/>
                    <a:p>
                      <a:r>
                        <a:rPr lang="sv-SE" dirty="0" smtClean="0"/>
                        <a:t>S</a:t>
                      </a:r>
                      <a:endParaRPr lang="sv-SE" dirty="0"/>
                    </a:p>
                  </a:txBody>
                  <a:tcPr/>
                </a:tc>
                <a:extLst>
                  <a:ext uri="{0D108BD9-81ED-4DB2-BD59-A6C34878D82A}">
                    <a16:rowId xmlns:a16="http://schemas.microsoft.com/office/drawing/2014/main" val="587203353"/>
                  </a:ext>
                </a:extLst>
              </a:tr>
              <a:tr h="370840">
                <a:tc>
                  <a:txBody>
                    <a:bodyPr/>
                    <a:lstStyle/>
                    <a:p>
                      <a:r>
                        <a:rPr lang="sv-SE" dirty="0" smtClean="0"/>
                        <a:t>Gill</a:t>
                      </a:r>
                      <a:endParaRPr lang="sv-SE" dirty="0"/>
                    </a:p>
                  </a:txBody>
                  <a:tcPr/>
                </a:tc>
                <a:tc>
                  <a:txBody>
                    <a:bodyPr/>
                    <a:lstStyle/>
                    <a:p>
                      <a:r>
                        <a:rPr lang="sv-SE" dirty="0" smtClean="0"/>
                        <a:t>200</a:t>
                      </a:r>
                      <a:endParaRPr lang="sv-SE" dirty="0"/>
                    </a:p>
                  </a:txBody>
                  <a:tcPr/>
                </a:tc>
                <a:tc>
                  <a:txBody>
                    <a:bodyPr/>
                    <a:lstStyle/>
                    <a:p>
                      <a:r>
                        <a:rPr lang="sv-SE" dirty="0" smtClean="0"/>
                        <a:t>1934-06-12</a:t>
                      </a:r>
                      <a:endParaRPr lang="sv-SE" dirty="0"/>
                    </a:p>
                  </a:txBody>
                  <a:tcPr/>
                </a:tc>
                <a:tc>
                  <a:txBody>
                    <a:bodyPr/>
                    <a:lstStyle/>
                    <a:p>
                      <a:r>
                        <a:rPr lang="sv-SE" dirty="0" smtClean="0"/>
                        <a:t>M</a:t>
                      </a:r>
                      <a:endParaRPr lang="sv-SE" dirty="0"/>
                    </a:p>
                  </a:txBody>
                  <a:tcPr/>
                </a:tc>
                <a:extLst>
                  <a:ext uri="{0D108BD9-81ED-4DB2-BD59-A6C34878D82A}">
                    <a16:rowId xmlns:a16="http://schemas.microsoft.com/office/drawing/2014/main" val="1484418115"/>
                  </a:ext>
                </a:extLst>
              </a:tr>
              <a:tr h="370840">
                <a:tc>
                  <a:txBody>
                    <a:bodyPr/>
                    <a:lstStyle/>
                    <a:p>
                      <a:r>
                        <a:rPr lang="sv-SE" dirty="0" smtClean="0"/>
                        <a:t>Alice</a:t>
                      </a:r>
                      <a:endParaRPr lang="sv-SE" dirty="0"/>
                    </a:p>
                  </a:txBody>
                  <a:tcPr/>
                </a:tc>
                <a:tc>
                  <a:txBody>
                    <a:bodyPr/>
                    <a:lstStyle/>
                    <a:p>
                      <a:r>
                        <a:rPr lang="sv-SE" dirty="0" smtClean="0"/>
                        <a:t>182</a:t>
                      </a:r>
                      <a:endParaRPr lang="sv-SE" dirty="0"/>
                    </a:p>
                  </a:txBody>
                  <a:tcPr/>
                </a:tc>
                <a:tc>
                  <a:txBody>
                    <a:bodyPr/>
                    <a:lstStyle/>
                    <a:p>
                      <a:r>
                        <a:rPr lang="sv-SE" dirty="0" smtClean="0"/>
                        <a:t>1922-12-24</a:t>
                      </a:r>
                      <a:endParaRPr lang="sv-SE" dirty="0"/>
                    </a:p>
                  </a:txBody>
                  <a:tcPr/>
                </a:tc>
                <a:tc>
                  <a:txBody>
                    <a:bodyPr/>
                    <a:lstStyle/>
                    <a:p>
                      <a:r>
                        <a:rPr lang="sv-SE" dirty="0" smtClean="0"/>
                        <a:t>M</a:t>
                      </a:r>
                      <a:endParaRPr lang="sv-SE" dirty="0"/>
                    </a:p>
                  </a:txBody>
                  <a:tcPr/>
                </a:tc>
                <a:extLst>
                  <a:ext uri="{0D108BD9-81ED-4DB2-BD59-A6C34878D82A}">
                    <a16:rowId xmlns:a16="http://schemas.microsoft.com/office/drawing/2014/main" val="2901850843"/>
                  </a:ext>
                </a:extLst>
              </a:tr>
            </a:tbl>
          </a:graphicData>
        </a:graphic>
      </p:graphicFrame>
      <p:sp>
        <p:nvSpPr>
          <p:cNvPr id="3" name="Rectangle 2"/>
          <p:cNvSpPr/>
          <p:nvPr/>
        </p:nvSpPr>
        <p:spPr>
          <a:xfrm>
            <a:off x="3447393" y="1690689"/>
            <a:ext cx="2659117" cy="1801812"/>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25895643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smtClean="0"/>
              <a:t>Different </a:t>
            </a:r>
            <a:r>
              <a:rPr lang="sv-SE" dirty="0" err="1" smtClean="0"/>
              <a:t>variable</a:t>
            </a:r>
            <a:r>
              <a:rPr lang="sv-SE" dirty="0" smtClean="0"/>
              <a:t> </a:t>
            </a:r>
            <a:r>
              <a:rPr lang="sv-SE" dirty="0" smtClean="0"/>
              <a:t>representation </a:t>
            </a:r>
            <a:r>
              <a:rPr lang="sv-SE" dirty="0" err="1" smtClean="0"/>
              <a:t>types</a:t>
            </a:r>
            <a:endParaRPr lang="sv-SE"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509929501"/>
              </p:ext>
            </p:extLst>
          </p:nvPr>
        </p:nvGraphicFramePr>
        <p:xfrm>
          <a:off x="838200" y="1825625"/>
          <a:ext cx="10515600" cy="1483360"/>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4106096988"/>
                    </a:ext>
                  </a:extLst>
                </a:gridCol>
                <a:gridCol w="2628900">
                  <a:extLst>
                    <a:ext uri="{9D8B030D-6E8A-4147-A177-3AD203B41FA5}">
                      <a16:colId xmlns:a16="http://schemas.microsoft.com/office/drawing/2014/main" val="1208848406"/>
                    </a:ext>
                  </a:extLst>
                </a:gridCol>
                <a:gridCol w="2628900">
                  <a:extLst>
                    <a:ext uri="{9D8B030D-6E8A-4147-A177-3AD203B41FA5}">
                      <a16:colId xmlns:a16="http://schemas.microsoft.com/office/drawing/2014/main" val="4189225724"/>
                    </a:ext>
                  </a:extLst>
                </a:gridCol>
                <a:gridCol w="2628900">
                  <a:extLst>
                    <a:ext uri="{9D8B030D-6E8A-4147-A177-3AD203B41FA5}">
                      <a16:colId xmlns:a16="http://schemas.microsoft.com/office/drawing/2014/main" val="1847546260"/>
                    </a:ext>
                  </a:extLst>
                </a:gridCol>
              </a:tblGrid>
              <a:tr h="370840">
                <a:tc>
                  <a:txBody>
                    <a:bodyPr/>
                    <a:lstStyle/>
                    <a:p>
                      <a:r>
                        <a:rPr lang="sv-SE" dirty="0" err="1" smtClean="0"/>
                        <a:t>name</a:t>
                      </a:r>
                      <a:endParaRPr lang="sv-SE" dirty="0"/>
                    </a:p>
                  </a:txBody>
                  <a:tcPr/>
                </a:tc>
                <a:tc>
                  <a:txBody>
                    <a:bodyPr/>
                    <a:lstStyle/>
                    <a:p>
                      <a:r>
                        <a:rPr lang="sv-SE" dirty="0" err="1" smtClean="0"/>
                        <a:t>height</a:t>
                      </a:r>
                      <a:endParaRPr lang="sv-SE" dirty="0"/>
                    </a:p>
                  </a:txBody>
                  <a:tcPr/>
                </a:tc>
                <a:tc>
                  <a:txBody>
                    <a:bodyPr/>
                    <a:lstStyle/>
                    <a:p>
                      <a:r>
                        <a:rPr lang="sv-SE" dirty="0" err="1" smtClean="0"/>
                        <a:t>birthdate</a:t>
                      </a:r>
                      <a:endParaRPr lang="sv-SE" dirty="0"/>
                    </a:p>
                  </a:txBody>
                  <a:tcPr/>
                </a:tc>
                <a:tc>
                  <a:txBody>
                    <a:bodyPr/>
                    <a:lstStyle/>
                    <a:p>
                      <a:r>
                        <a:rPr lang="sv-SE" dirty="0" err="1" smtClean="0"/>
                        <a:t>martialstatus</a:t>
                      </a:r>
                      <a:endParaRPr lang="sv-SE" dirty="0"/>
                    </a:p>
                  </a:txBody>
                  <a:tcPr/>
                </a:tc>
                <a:extLst>
                  <a:ext uri="{0D108BD9-81ED-4DB2-BD59-A6C34878D82A}">
                    <a16:rowId xmlns:a16="http://schemas.microsoft.com/office/drawing/2014/main" val="4090553834"/>
                  </a:ext>
                </a:extLst>
              </a:tr>
              <a:tr h="370840">
                <a:tc>
                  <a:txBody>
                    <a:bodyPr/>
                    <a:lstStyle/>
                    <a:p>
                      <a:r>
                        <a:rPr lang="sv-SE" dirty="0" smtClean="0"/>
                        <a:t>John</a:t>
                      </a:r>
                      <a:endParaRPr lang="sv-SE" dirty="0"/>
                    </a:p>
                  </a:txBody>
                  <a:tcPr/>
                </a:tc>
                <a:tc>
                  <a:txBody>
                    <a:bodyPr/>
                    <a:lstStyle/>
                    <a:p>
                      <a:r>
                        <a:rPr lang="sv-SE" dirty="0" smtClean="0"/>
                        <a:t>178</a:t>
                      </a:r>
                      <a:endParaRPr lang="sv-SE" dirty="0"/>
                    </a:p>
                  </a:txBody>
                  <a:tcPr/>
                </a:tc>
                <a:tc>
                  <a:txBody>
                    <a:bodyPr/>
                    <a:lstStyle/>
                    <a:p>
                      <a:r>
                        <a:rPr lang="sv-SE" dirty="0" smtClean="0"/>
                        <a:t>1998-09-02</a:t>
                      </a:r>
                      <a:endParaRPr lang="sv-SE" dirty="0"/>
                    </a:p>
                  </a:txBody>
                  <a:tcPr/>
                </a:tc>
                <a:tc>
                  <a:txBody>
                    <a:bodyPr/>
                    <a:lstStyle/>
                    <a:p>
                      <a:r>
                        <a:rPr lang="sv-SE" dirty="0" smtClean="0"/>
                        <a:t>S</a:t>
                      </a:r>
                      <a:endParaRPr lang="sv-SE" dirty="0"/>
                    </a:p>
                  </a:txBody>
                  <a:tcPr/>
                </a:tc>
                <a:extLst>
                  <a:ext uri="{0D108BD9-81ED-4DB2-BD59-A6C34878D82A}">
                    <a16:rowId xmlns:a16="http://schemas.microsoft.com/office/drawing/2014/main" val="587203353"/>
                  </a:ext>
                </a:extLst>
              </a:tr>
              <a:tr h="370840">
                <a:tc>
                  <a:txBody>
                    <a:bodyPr/>
                    <a:lstStyle/>
                    <a:p>
                      <a:r>
                        <a:rPr lang="sv-SE" dirty="0" smtClean="0"/>
                        <a:t>Gill</a:t>
                      </a:r>
                      <a:endParaRPr lang="sv-SE" dirty="0"/>
                    </a:p>
                  </a:txBody>
                  <a:tcPr/>
                </a:tc>
                <a:tc>
                  <a:txBody>
                    <a:bodyPr/>
                    <a:lstStyle/>
                    <a:p>
                      <a:r>
                        <a:rPr lang="sv-SE" dirty="0" smtClean="0"/>
                        <a:t>200</a:t>
                      </a:r>
                      <a:endParaRPr lang="sv-SE" dirty="0"/>
                    </a:p>
                  </a:txBody>
                  <a:tcPr/>
                </a:tc>
                <a:tc>
                  <a:txBody>
                    <a:bodyPr/>
                    <a:lstStyle/>
                    <a:p>
                      <a:r>
                        <a:rPr lang="sv-SE" dirty="0" smtClean="0"/>
                        <a:t>1934-06-12</a:t>
                      </a:r>
                      <a:endParaRPr lang="sv-SE" dirty="0"/>
                    </a:p>
                  </a:txBody>
                  <a:tcPr/>
                </a:tc>
                <a:tc>
                  <a:txBody>
                    <a:bodyPr/>
                    <a:lstStyle/>
                    <a:p>
                      <a:r>
                        <a:rPr lang="sv-SE" dirty="0" smtClean="0"/>
                        <a:t>M</a:t>
                      </a:r>
                      <a:endParaRPr lang="sv-SE" dirty="0"/>
                    </a:p>
                  </a:txBody>
                  <a:tcPr/>
                </a:tc>
                <a:extLst>
                  <a:ext uri="{0D108BD9-81ED-4DB2-BD59-A6C34878D82A}">
                    <a16:rowId xmlns:a16="http://schemas.microsoft.com/office/drawing/2014/main" val="1484418115"/>
                  </a:ext>
                </a:extLst>
              </a:tr>
              <a:tr h="370840">
                <a:tc>
                  <a:txBody>
                    <a:bodyPr/>
                    <a:lstStyle/>
                    <a:p>
                      <a:r>
                        <a:rPr lang="sv-SE" dirty="0" smtClean="0"/>
                        <a:t>Alice</a:t>
                      </a:r>
                      <a:endParaRPr lang="sv-SE" dirty="0"/>
                    </a:p>
                  </a:txBody>
                  <a:tcPr/>
                </a:tc>
                <a:tc>
                  <a:txBody>
                    <a:bodyPr/>
                    <a:lstStyle/>
                    <a:p>
                      <a:r>
                        <a:rPr lang="sv-SE" dirty="0" smtClean="0"/>
                        <a:t>182</a:t>
                      </a:r>
                      <a:endParaRPr lang="sv-SE" dirty="0"/>
                    </a:p>
                  </a:txBody>
                  <a:tcPr/>
                </a:tc>
                <a:tc>
                  <a:txBody>
                    <a:bodyPr/>
                    <a:lstStyle/>
                    <a:p>
                      <a:r>
                        <a:rPr lang="sv-SE" dirty="0" smtClean="0"/>
                        <a:t>1922-12-24</a:t>
                      </a:r>
                      <a:endParaRPr lang="sv-SE" dirty="0"/>
                    </a:p>
                  </a:txBody>
                  <a:tcPr/>
                </a:tc>
                <a:tc>
                  <a:txBody>
                    <a:bodyPr/>
                    <a:lstStyle/>
                    <a:p>
                      <a:r>
                        <a:rPr lang="sv-SE" dirty="0" smtClean="0"/>
                        <a:t>M</a:t>
                      </a:r>
                      <a:endParaRPr lang="sv-SE" dirty="0"/>
                    </a:p>
                  </a:txBody>
                  <a:tcPr/>
                </a:tc>
                <a:extLst>
                  <a:ext uri="{0D108BD9-81ED-4DB2-BD59-A6C34878D82A}">
                    <a16:rowId xmlns:a16="http://schemas.microsoft.com/office/drawing/2014/main" val="2901850843"/>
                  </a:ext>
                </a:extLst>
              </a:tr>
            </a:tbl>
          </a:graphicData>
        </a:graphic>
      </p:graphicFrame>
      <p:graphicFrame>
        <p:nvGraphicFramePr>
          <p:cNvPr id="5" name="Content Placeholder 3"/>
          <p:cNvGraphicFramePr>
            <a:graphicFrameLocks/>
          </p:cNvGraphicFramePr>
          <p:nvPr>
            <p:extLst>
              <p:ext uri="{D42A27DB-BD31-4B8C-83A1-F6EECF244321}">
                <p14:modId xmlns:p14="http://schemas.microsoft.com/office/powerpoint/2010/main" val="1889616062"/>
              </p:ext>
            </p:extLst>
          </p:nvPr>
        </p:nvGraphicFramePr>
        <p:xfrm>
          <a:off x="838200" y="1387317"/>
          <a:ext cx="10515600" cy="370840"/>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4106096988"/>
                    </a:ext>
                  </a:extLst>
                </a:gridCol>
                <a:gridCol w="2628900">
                  <a:extLst>
                    <a:ext uri="{9D8B030D-6E8A-4147-A177-3AD203B41FA5}">
                      <a16:colId xmlns:a16="http://schemas.microsoft.com/office/drawing/2014/main" val="1208848406"/>
                    </a:ext>
                  </a:extLst>
                </a:gridCol>
                <a:gridCol w="2628900">
                  <a:extLst>
                    <a:ext uri="{9D8B030D-6E8A-4147-A177-3AD203B41FA5}">
                      <a16:colId xmlns:a16="http://schemas.microsoft.com/office/drawing/2014/main" val="4189225724"/>
                    </a:ext>
                  </a:extLst>
                </a:gridCol>
                <a:gridCol w="2628900">
                  <a:extLst>
                    <a:ext uri="{9D8B030D-6E8A-4147-A177-3AD203B41FA5}">
                      <a16:colId xmlns:a16="http://schemas.microsoft.com/office/drawing/2014/main" val="1847546260"/>
                    </a:ext>
                  </a:extLst>
                </a:gridCol>
              </a:tblGrid>
              <a:tr h="370840">
                <a:tc>
                  <a:txBody>
                    <a:bodyPr/>
                    <a:lstStyle/>
                    <a:p>
                      <a:r>
                        <a:rPr lang="sv-SE" dirty="0" smtClean="0">
                          <a:solidFill>
                            <a:srgbClr val="FF0000"/>
                          </a:solidFill>
                        </a:rPr>
                        <a:t>text</a:t>
                      </a:r>
                      <a:endParaRPr lang="sv-SE" dirty="0">
                        <a:solidFill>
                          <a:srgbClr val="FF0000"/>
                        </a:solidFill>
                      </a:endParaRPr>
                    </a:p>
                  </a:txBody>
                  <a:tcPr>
                    <a:noFill/>
                  </a:tcPr>
                </a:tc>
                <a:tc>
                  <a:txBody>
                    <a:bodyPr/>
                    <a:lstStyle/>
                    <a:p>
                      <a:r>
                        <a:rPr lang="sv-SE" dirty="0" err="1" smtClean="0">
                          <a:solidFill>
                            <a:srgbClr val="FF0000"/>
                          </a:solidFill>
                        </a:rPr>
                        <a:t>numeric</a:t>
                      </a:r>
                      <a:endParaRPr lang="sv-SE" dirty="0">
                        <a:solidFill>
                          <a:srgbClr val="FF0000"/>
                        </a:solidFill>
                      </a:endParaRPr>
                    </a:p>
                  </a:txBody>
                  <a:tcPr>
                    <a:noFill/>
                  </a:tcPr>
                </a:tc>
                <a:tc>
                  <a:txBody>
                    <a:bodyPr/>
                    <a:lstStyle/>
                    <a:p>
                      <a:r>
                        <a:rPr lang="sv-SE" dirty="0" smtClean="0">
                          <a:solidFill>
                            <a:srgbClr val="FF0000"/>
                          </a:solidFill>
                        </a:rPr>
                        <a:t>date</a:t>
                      </a:r>
                      <a:endParaRPr lang="sv-SE" dirty="0">
                        <a:solidFill>
                          <a:srgbClr val="FF0000"/>
                        </a:solidFill>
                      </a:endParaRPr>
                    </a:p>
                  </a:txBody>
                  <a:tcPr>
                    <a:noFill/>
                  </a:tcPr>
                </a:tc>
                <a:tc>
                  <a:txBody>
                    <a:bodyPr/>
                    <a:lstStyle/>
                    <a:p>
                      <a:r>
                        <a:rPr lang="sv-SE" dirty="0" err="1" smtClean="0">
                          <a:solidFill>
                            <a:srgbClr val="FF0000"/>
                          </a:solidFill>
                        </a:rPr>
                        <a:t>code</a:t>
                      </a:r>
                      <a:endParaRPr lang="sv-SE" dirty="0">
                        <a:solidFill>
                          <a:srgbClr val="FF0000"/>
                        </a:solidFill>
                      </a:endParaRPr>
                    </a:p>
                  </a:txBody>
                  <a:tcPr>
                    <a:noFill/>
                  </a:tcPr>
                </a:tc>
                <a:extLst>
                  <a:ext uri="{0D108BD9-81ED-4DB2-BD59-A6C34878D82A}">
                    <a16:rowId xmlns:a16="http://schemas.microsoft.com/office/drawing/2014/main" val="4090553834"/>
                  </a:ext>
                </a:extLst>
              </a:tr>
            </a:tbl>
          </a:graphicData>
        </a:graphic>
      </p:graphicFrame>
    </p:spTree>
    <p:extLst>
      <p:ext uri="{BB962C8B-B14F-4D97-AF65-F5344CB8AC3E}">
        <p14:creationId xmlns:p14="http://schemas.microsoft.com/office/powerpoint/2010/main" val="42287194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err="1" smtClean="0"/>
              <a:t>Variable</a:t>
            </a:r>
            <a:r>
              <a:rPr lang="sv-SE" dirty="0" smtClean="0"/>
              <a:t> </a:t>
            </a:r>
            <a:r>
              <a:rPr lang="sv-SE" dirty="0" err="1" smtClean="0"/>
              <a:t>with</a:t>
            </a:r>
            <a:r>
              <a:rPr lang="sv-SE" dirty="0" smtClean="0"/>
              <a:t> </a:t>
            </a:r>
            <a:r>
              <a:rPr lang="sv-SE" dirty="0" err="1" smtClean="0"/>
              <a:t>code</a:t>
            </a:r>
            <a:r>
              <a:rPr lang="sv-SE" dirty="0" smtClean="0"/>
              <a:t> representation</a:t>
            </a:r>
            <a:endParaRPr lang="sv-SE" dirty="0"/>
          </a:p>
        </p:txBody>
      </p:sp>
      <p:graphicFrame>
        <p:nvGraphicFramePr>
          <p:cNvPr id="4" name="Content Placeholder 3"/>
          <p:cNvGraphicFramePr>
            <a:graphicFrameLocks noGrp="1"/>
          </p:cNvGraphicFramePr>
          <p:nvPr>
            <p:ph idx="1"/>
            <p:extLst/>
          </p:nvPr>
        </p:nvGraphicFramePr>
        <p:xfrm>
          <a:off x="838200" y="1825625"/>
          <a:ext cx="10515600" cy="1483360"/>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4106096988"/>
                    </a:ext>
                  </a:extLst>
                </a:gridCol>
                <a:gridCol w="2628900">
                  <a:extLst>
                    <a:ext uri="{9D8B030D-6E8A-4147-A177-3AD203B41FA5}">
                      <a16:colId xmlns:a16="http://schemas.microsoft.com/office/drawing/2014/main" val="1208848406"/>
                    </a:ext>
                  </a:extLst>
                </a:gridCol>
                <a:gridCol w="2628900">
                  <a:extLst>
                    <a:ext uri="{9D8B030D-6E8A-4147-A177-3AD203B41FA5}">
                      <a16:colId xmlns:a16="http://schemas.microsoft.com/office/drawing/2014/main" val="4189225724"/>
                    </a:ext>
                  </a:extLst>
                </a:gridCol>
                <a:gridCol w="2628900">
                  <a:extLst>
                    <a:ext uri="{9D8B030D-6E8A-4147-A177-3AD203B41FA5}">
                      <a16:colId xmlns:a16="http://schemas.microsoft.com/office/drawing/2014/main" val="1847546260"/>
                    </a:ext>
                  </a:extLst>
                </a:gridCol>
              </a:tblGrid>
              <a:tr h="370840">
                <a:tc>
                  <a:txBody>
                    <a:bodyPr/>
                    <a:lstStyle/>
                    <a:p>
                      <a:r>
                        <a:rPr lang="sv-SE" dirty="0" err="1" smtClean="0"/>
                        <a:t>name</a:t>
                      </a:r>
                      <a:endParaRPr lang="sv-SE" dirty="0"/>
                    </a:p>
                  </a:txBody>
                  <a:tcPr/>
                </a:tc>
                <a:tc>
                  <a:txBody>
                    <a:bodyPr/>
                    <a:lstStyle/>
                    <a:p>
                      <a:r>
                        <a:rPr lang="sv-SE" dirty="0" err="1" smtClean="0"/>
                        <a:t>height</a:t>
                      </a:r>
                      <a:endParaRPr lang="sv-SE" dirty="0"/>
                    </a:p>
                  </a:txBody>
                  <a:tcPr/>
                </a:tc>
                <a:tc>
                  <a:txBody>
                    <a:bodyPr/>
                    <a:lstStyle/>
                    <a:p>
                      <a:r>
                        <a:rPr lang="sv-SE" dirty="0" err="1" smtClean="0"/>
                        <a:t>birthdate</a:t>
                      </a:r>
                      <a:endParaRPr lang="sv-SE" dirty="0"/>
                    </a:p>
                  </a:txBody>
                  <a:tcPr/>
                </a:tc>
                <a:tc>
                  <a:txBody>
                    <a:bodyPr/>
                    <a:lstStyle/>
                    <a:p>
                      <a:r>
                        <a:rPr lang="sv-SE" dirty="0" err="1" smtClean="0"/>
                        <a:t>martialstatus</a:t>
                      </a:r>
                      <a:endParaRPr lang="sv-SE" dirty="0"/>
                    </a:p>
                  </a:txBody>
                  <a:tcPr/>
                </a:tc>
                <a:extLst>
                  <a:ext uri="{0D108BD9-81ED-4DB2-BD59-A6C34878D82A}">
                    <a16:rowId xmlns:a16="http://schemas.microsoft.com/office/drawing/2014/main" val="4090553834"/>
                  </a:ext>
                </a:extLst>
              </a:tr>
              <a:tr h="370840">
                <a:tc>
                  <a:txBody>
                    <a:bodyPr/>
                    <a:lstStyle/>
                    <a:p>
                      <a:r>
                        <a:rPr lang="sv-SE" dirty="0" smtClean="0"/>
                        <a:t>John</a:t>
                      </a:r>
                      <a:endParaRPr lang="sv-SE" dirty="0"/>
                    </a:p>
                  </a:txBody>
                  <a:tcPr/>
                </a:tc>
                <a:tc>
                  <a:txBody>
                    <a:bodyPr/>
                    <a:lstStyle/>
                    <a:p>
                      <a:r>
                        <a:rPr lang="sv-SE" dirty="0" smtClean="0"/>
                        <a:t>178</a:t>
                      </a:r>
                      <a:endParaRPr lang="sv-SE" dirty="0"/>
                    </a:p>
                  </a:txBody>
                  <a:tcPr/>
                </a:tc>
                <a:tc>
                  <a:txBody>
                    <a:bodyPr/>
                    <a:lstStyle/>
                    <a:p>
                      <a:r>
                        <a:rPr lang="sv-SE" dirty="0" smtClean="0"/>
                        <a:t>1998-09-02</a:t>
                      </a:r>
                      <a:endParaRPr lang="sv-SE" dirty="0"/>
                    </a:p>
                  </a:txBody>
                  <a:tcPr/>
                </a:tc>
                <a:tc>
                  <a:txBody>
                    <a:bodyPr/>
                    <a:lstStyle/>
                    <a:p>
                      <a:r>
                        <a:rPr lang="sv-SE" dirty="0" smtClean="0"/>
                        <a:t>S</a:t>
                      </a:r>
                      <a:endParaRPr lang="sv-SE" dirty="0"/>
                    </a:p>
                  </a:txBody>
                  <a:tcPr/>
                </a:tc>
                <a:extLst>
                  <a:ext uri="{0D108BD9-81ED-4DB2-BD59-A6C34878D82A}">
                    <a16:rowId xmlns:a16="http://schemas.microsoft.com/office/drawing/2014/main" val="587203353"/>
                  </a:ext>
                </a:extLst>
              </a:tr>
              <a:tr h="370840">
                <a:tc>
                  <a:txBody>
                    <a:bodyPr/>
                    <a:lstStyle/>
                    <a:p>
                      <a:r>
                        <a:rPr lang="sv-SE" dirty="0" smtClean="0"/>
                        <a:t>Gill</a:t>
                      </a:r>
                      <a:endParaRPr lang="sv-SE" dirty="0"/>
                    </a:p>
                  </a:txBody>
                  <a:tcPr/>
                </a:tc>
                <a:tc>
                  <a:txBody>
                    <a:bodyPr/>
                    <a:lstStyle/>
                    <a:p>
                      <a:r>
                        <a:rPr lang="sv-SE" dirty="0" smtClean="0"/>
                        <a:t>200</a:t>
                      </a:r>
                      <a:endParaRPr lang="sv-SE" dirty="0"/>
                    </a:p>
                  </a:txBody>
                  <a:tcPr/>
                </a:tc>
                <a:tc>
                  <a:txBody>
                    <a:bodyPr/>
                    <a:lstStyle/>
                    <a:p>
                      <a:r>
                        <a:rPr lang="sv-SE" dirty="0" smtClean="0"/>
                        <a:t>1934-06-12</a:t>
                      </a:r>
                      <a:endParaRPr lang="sv-SE" dirty="0"/>
                    </a:p>
                  </a:txBody>
                  <a:tcPr/>
                </a:tc>
                <a:tc>
                  <a:txBody>
                    <a:bodyPr/>
                    <a:lstStyle/>
                    <a:p>
                      <a:r>
                        <a:rPr lang="sv-SE" dirty="0" smtClean="0"/>
                        <a:t>M</a:t>
                      </a:r>
                      <a:endParaRPr lang="sv-SE" dirty="0"/>
                    </a:p>
                  </a:txBody>
                  <a:tcPr/>
                </a:tc>
                <a:extLst>
                  <a:ext uri="{0D108BD9-81ED-4DB2-BD59-A6C34878D82A}">
                    <a16:rowId xmlns:a16="http://schemas.microsoft.com/office/drawing/2014/main" val="1484418115"/>
                  </a:ext>
                </a:extLst>
              </a:tr>
              <a:tr h="370840">
                <a:tc>
                  <a:txBody>
                    <a:bodyPr/>
                    <a:lstStyle/>
                    <a:p>
                      <a:r>
                        <a:rPr lang="sv-SE" dirty="0" smtClean="0"/>
                        <a:t>Alice</a:t>
                      </a:r>
                      <a:endParaRPr lang="sv-SE" dirty="0"/>
                    </a:p>
                  </a:txBody>
                  <a:tcPr/>
                </a:tc>
                <a:tc>
                  <a:txBody>
                    <a:bodyPr/>
                    <a:lstStyle/>
                    <a:p>
                      <a:r>
                        <a:rPr lang="sv-SE" dirty="0" smtClean="0"/>
                        <a:t>182</a:t>
                      </a:r>
                      <a:endParaRPr lang="sv-SE" dirty="0"/>
                    </a:p>
                  </a:txBody>
                  <a:tcPr/>
                </a:tc>
                <a:tc>
                  <a:txBody>
                    <a:bodyPr/>
                    <a:lstStyle/>
                    <a:p>
                      <a:r>
                        <a:rPr lang="sv-SE" dirty="0" smtClean="0"/>
                        <a:t>1922-12-24</a:t>
                      </a:r>
                      <a:endParaRPr lang="sv-SE" dirty="0"/>
                    </a:p>
                  </a:txBody>
                  <a:tcPr/>
                </a:tc>
                <a:tc>
                  <a:txBody>
                    <a:bodyPr/>
                    <a:lstStyle/>
                    <a:p>
                      <a:r>
                        <a:rPr lang="sv-SE" dirty="0" smtClean="0"/>
                        <a:t>M</a:t>
                      </a:r>
                      <a:endParaRPr lang="sv-SE" dirty="0"/>
                    </a:p>
                  </a:txBody>
                  <a:tcPr/>
                </a:tc>
                <a:extLst>
                  <a:ext uri="{0D108BD9-81ED-4DB2-BD59-A6C34878D82A}">
                    <a16:rowId xmlns:a16="http://schemas.microsoft.com/office/drawing/2014/main" val="2901850843"/>
                  </a:ext>
                </a:extLst>
              </a:tr>
            </a:tbl>
          </a:graphicData>
        </a:graphic>
      </p:graphicFrame>
      <p:sp>
        <p:nvSpPr>
          <p:cNvPr id="6" name="Rectangle 5"/>
          <p:cNvSpPr/>
          <p:nvPr/>
        </p:nvSpPr>
        <p:spPr>
          <a:xfrm>
            <a:off x="8682775" y="1690689"/>
            <a:ext cx="2659117" cy="1801812"/>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15070064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err="1" smtClean="0"/>
              <a:t>Variable</a:t>
            </a:r>
            <a:r>
              <a:rPr lang="sv-SE" dirty="0" smtClean="0"/>
              <a:t> - </a:t>
            </a:r>
            <a:r>
              <a:rPr lang="sv-SE" dirty="0" err="1" smtClean="0"/>
              <a:t>code</a:t>
            </a:r>
            <a:r>
              <a:rPr lang="sv-SE" dirty="0" smtClean="0"/>
              <a:t> representation</a:t>
            </a:r>
            <a:endParaRPr lang="sv-SE" dirty="0"/>
          </a:p>
        </p:txBody>
      </p:sp>
      <p:graphicFrame>
        <p:nvGraphicFramePr>
          <p:cNvPr id="4" name="Content Placeholder 3"/>
          <p:cNvGraphicFramePr>
            <a:graphicFrameLocks/>
          </p:cNvGraphicFramePr>
          <p:nvPr>
            <p:extLst>
              <p:ext uri="{D42A27DB-BD31-4B8C-83A1-F6EECF244321}">
                <p14:modId xmlns:p14="http://schemas.microsoft.com/office/powerpoint/2010/main" val="1919968450"/>
              </p:ext>
            </p:extLst>
          </p:nvPr>
        </p:nvGraphicFramePr>
        <p:xfrm>
          <a:off x="4513652" y="2128996"/>
          <a:ext cx="3136900" cy="1112520"/>
        </p:xfrm>
        <a:graphic>
          <a:graphicData uri="http://schemas.openxmlformats.org/drawingml/2006/table">
            <a:tbl>
              <a:tblPr firstRow="1" bandRow="1">
                <a:tableStyleId>{073A0DAA-6AF3-43AB-8588-CEC1D06C72B9}</a:tableStyleId>
              </a:tblPr>
              <a:tblGrid>
                <a:gridCol w="742083">
                  <a:extLst>
                    <a:ext uri="{9D8B030D-6E8A-4147-A177-3AD203B41FA5}">
                      <a16:colId xmlns:a16="http://schemas.microsoft.com/office/drawing/2014/main" val="1847546260"/>
                    </a:ext>
                  </a:extLst>
                </a:gridCol>
                <a:gridCol w="2394817">
                  <a:extLst>
                    <a:ext uri="{9D8B030D-6E8A-4147-A177-3AD203B41FA5}">
                      <a16:colId xmlns:a16="http://schemas.microsoft.com/office/drawing/2014/main" val="4055701957"/>
                    </a:ext>
                  </a:extLst>
                </a:gridCol>
              </a:tblGrid>
              <a:tr h="370840">
                <a:tc>
                  <a:txBody>
                    <a:bodyPr/>
                    <a:lstStyle/>
                    <a:p>
                      <a:r>
                        <a:rPr lang="sv-SE" dirty="0" err="1" smtClean="0"/>
                        <a:t>code</a:t>
                      </a:r>
                      <a:endParaRPr lang="sv-SE" dirty="0"/>
                    </a:p>
                  </a:txBody>
                  <a:tcPr/>
                </a:tc>
                <a:tc>
                  <a:txBody>
                    <a:bodyPr/>
                    <a:lstStyle/>
                    <a:p>
                      <a:r>
                        <a:rPr lang="sv-SE" dirty="0" err="1" smtClean="0"/>
                        <a:t>category</a:t>
                      </a:r>
                      <a:endParaRPr lang="sv-SE" dirty="0"/>
                    </a:p>
                  </a:txBody>
                  <a:tcPr/>
                </a:tc>
                <a:extLst>
                  <a:ext uri="{0D108BD9-81ED-4DB2-BD59-A6C34878D82A}">
                    <a16:rowId xmlns:a16="http://schemas.microsoft.com/office/drawing/2014/main" val="4090553834"/>
                  </a:ext>
                </a:extLst>
              </a:tr>
              <a:tr h="370840">
                <a:tc>
                  <a:txBody>
                    <a:bodyPr/>
                    <a:lstStyle/>
                    <a:p>
                      <a:r>
                        <a:rPr lang="sv-SE" dirty="0" smtClean="0"/>
                        <a:t>S</a:t>
                      </a:r>
                      <a:endParaRPr lang="sv-SE" dirty="0"/>
                    </a:p>
                  </a:txBody>
                  <a:tcPr/>
                </a:tc>
                <a:tc>
                  <a:txBody>
                    <a:bodyPr/>
                    <a:lstStyle/>
                    <a:p>
                      <a:r>
                        <a:rPr lang="sv-SE" dirty="0" err="1" smtClean="0"/>
                        <a:t>Single</a:t>
                      </a:r>
                      <a:endParaRPr lang="sv-SE" dirty="0"/>
                    </a:p>
                  </a:txBody>
                  <a:tcPr/>
                </a:tc>
                <a:extLst>
                  <a:ext uri="{0D108BD9-81ED-4DB2-BD59-A6C34878D82A}">
                    <a16:rowId xmlns:a16="http://schemas.microsoft.com/office/drawing/2014/main" val="587203353"/>
                  </a:ext>
                </a:extLst>
              </a:tr>
              <a:tr h="370840">
                <a:tc>
                  <a:txBody>
                    <a:bodyPr/>
                    <a:lstStyle/>
                    <a:p>
                      <a:r>
                        <a:rPr lang="sv-SE" dirty="0" smtClean="0"/>
                        <a:t>M</a:t>
                      </a:r>
                      <a:endParaRPr lang="sv-SE" dirty="0"/>
                    </a:p>
                  </a:txBody>
                  <a:tcPr/>
                </a:tc>
                <a:tc>
                  <a:txBody>
                    <a:bodyPr/>
                    <a:lstStyle/>
                    <a:p>
                      <a:r>
                        <a:rPr lang="sv-SE" dirty="0" err="1" smtClean="0"/>
                        <a:t>Married</a:t>
                      </a:r>
                      <a:endParaRPr lang="sv-SE" dirty="0"/>
                    </a:p>
                  </a:txBody>
                  <a:tcPr/>
                </a:tc>
                <a:extLst>
                  <a:ext uri="{0D108BD9-81ED-4DB2-BD59-A6C34878D82A}">
                    <a16:rowId xmlns:a16="http://schemas.microsoft.com/office/drawing/2014/main" val="1484418115"/>
                  </a:ext>
                </a:extLst>
              </a:tr>
            </a:tbl>
          </a:graphicData>
        </a:graphic>
      </p:graphicFrame>
      <p:graphicFrame>
        <p:nvGraphicFramePr>
          <p:cNvPr id="5" name="Content Placeholder 3"/>
          <p:cNvGraphicFramePr>
            <a:graphicFrameLocks/>
          </p:cNvGraphicFramePr>
          <p:nvPr>
            <p:extLst>
              <p:ext uri="{D42A27DB-BD31-4B8C-83A1-F6EECF244321}">
                <p14:modId xmlns:p14="http://schemas.microsoft.com/office/powerpoint/2010/main" val="364996916"/>
              </p:ext>
            </p:extLst>
          </p:nvPr>
        </p:nvGraphicFramePr>
        <p:xfrm>
          <a:off x="4513652" y="1724422"/>
          <a:ext cx="2628900" cy="370840"/>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4106096988"/>
                    </a:ext>
                  </a:extLst>
                </a:gridCol>
              </a:tblGrid>
              <a:tr h="370840">
                <a:tc>
                  <a:txBody>
                    <a:bodyPr/>
                    <a:lstStyle/>
                    <a:p>
                      <a:r>
                        <a:rPr lang="sv-SE" dirty="0" err="1" smtClean="0">
                          <a:solidFill>
                            <a:schemeClr val="tx1"/>
                          </a:solidFill>
                        </a:rPr>
                        <a:t>maritalstatus</a:t>
                      </a:r>
                      <a:r>
                        <a:rPr lang="sv-SE" dirty="0" smtClean="0">
                          <a:solidFill>
                            <a:schemeClr val="tx1"/>
                          </a:solidFill>
                        </a:rPr>
                        <a:t> </a:t>
                      </a:r>
                      <a:r>
                        <a:rPr lang="sv-SE" dirty="0" err="1" smtClean="0">
                          <a:solidFill>
                            <a:schemeClr val="tx1"/>
                          </a:solidFill>
                        </a:rPr>
                        <a:t>codes</a:t>
                      </a:r>
                      <a:endParaRPr lang="sv-SE" dirty="0">
                        <a:solidFill>
                          <a:schemeClr val="tx1"/>
                        </a:solidFill>
                      </a:endParaRPr>
                    </a:p>
                  </a:txBody>
                  <a:tcPr marL="0">
                    <a:noFill/>
                  </a:tcPr>
                </a:tc>
                <a:extLst>
                  <a:ext uri="{0D108BD9-81ED-4DB2-BD59-A6C34878D82A}">
                    <a16:rowId xmlns:a16="http://schemas.microsoft.com/office/drawing/2014/main" val="4090553834"/>
                  </a:ext>
                </a:extLst>
              </a:tr>
            </a:tbl>
          </a:graphicData>
        </a:graphic>
      </p:graphicFrame>
      <p:sp>
        <p:nvSpPr>
          <p:cNvPr id="6" name="Rounded Rectangle 5"/>
          <p:cNvSpPr/>
          <p:nvPr/>
        </p:nvSpPr>
        <p:spPr>
          <a:xfrm>
            <a:off x="838200" y="2359183"/>
            <a:ext cx="2535682" cy="652145"/>
          </a:xfrm>
          <a:prstGeom prst="round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b="1" dirty="0" err="1" smtClean="0"/>
              <a:t>martialstatus</a:t>
            </a:r>
            <a:r>
              <a:rPr lang="sv-SE" dirty="0"/>
              <a:t/>
            </a:r>
            <a:br>
              <a:rPr lang="sv-SE" dirty="0"/>
            </a:br>
            <a:r>
              <a:rPr lang="sv-SE" dirty="0" smtClean="0"/>
              <a:t>(</a:t>
            </a:r>
            <a:r>
              <a:rPr lang="sv-SE" dirty="0" err="1" smtClean="0"/>
              <a:t>variable</a:t>
            </a:r>
            <a:r>
              <a:rPr lang="sv-SE" dirty="0" smtClean="0"/>
              <a:t>)</a:t>
            </a:r>
            <a:endParaRPr lang="sv-SE" dirty="0"/>
          </a:p>
        </p:txBody>
      </p:sp>
      <p:cxnSp>
        <p:nvCxnSpPr>
          <p:cNvPr id="7" name="Straight Arrow Connector 6"/>
          <p:cNvCxnSpPr>
            <a:stCxn id="6" idx="3"/>
            <a:endCxn id="4" idx="1"/>
          </p:cNvCxnSpPr>
          <p:nvPr/>
        </p:nvCxnSpPr>
        <p:spPr>
          <a:xfrm>
            <a:off x="3373882" y="2685256"/>
            <a:ext cx="1139770" cy="0"/>
          </a:xfrm>
          <a:prstGeom prst="straightConnector1">
            <a:avLst/>
          </a:prstGeom>
          <a:ln w="76200">
            <a:tailEnd type="triangle"/>
          </a:ln>
        </p:spPr>
        <p:style>
          <a:lnRef idx="3">
            <a:schemeClr val="accent5"/>
          </a:lnRef>
          <a:fillRef idx="0">
            <a:schemeClr val="accent5"/>
          </a:fillRef>
          <a:effectRef idx="2">
            <a:schemeClr val="accent5"/>
          </a:effectRef>
          <a:fontRef idx="minor">
            <a:schemeClr val="tx1"/>
          </a:fontRef>
        </p:style>
      </p:cxnSp>
    </p:spTree>
    <p:extLst>
      <p:ext uri="{BB962C8B-B14F-4D97-AF65-F5344CB8AC3E}">
        <p14:creationId xmlns:p14="http://schemas.microsoft.com/office/powerpoint/2010/main" val="11567396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762165170"/>
              </p:ext>
            </p:extLst>
          </p:nvPr>
        </p:nvGraphicFramePr>
        <p:xfrm>
          <a:off x="870622" y="1293568"/>
          <a:ext cx="10515600" cy="1483360"/>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4106096988"/>
                    </a:ext>
                  </a:extLst>
                </a:gridCol>
                <a:gridCol w="2628900">
                  <a:extLst>
                    <a:ext uri="{9D8B030D-6E8A-4147-A177-3AD203B41FA5}">
                      <a16:colId xmlns:a16="http://schemas.microsoft.com/office/drawing/2014/main" val="1208848406"/>
                    </a:ext>
                  </a:extLst>
                </a:gridCol>
                <a:gridCol w="2628900">
                  <a:extLst>
                    <a:ext uri="{9D8B030D-6E8A-4147-A177-3AD203B41FA5}">
                      <a16:colId xmlns:a16="http://schemas.microsoft.com/office/drawing/2014/main" val="4189225724"/>
                    </a:ext>
                  </a:extLst>
                </a:gridCol>
                <a:gridCol w="2628900">
                  <a:extLst>
                    <a:ext uri="{9D8B030D-6E8A-4147-A177-3AD203B41FA5}">
                      <a16:colId xmlns:a16="http://schemas.microsoft.com/office/drawing/2014/main" val="1847546260"/>
                    </a:ext>
                  </a:extLst>
                </a:gridCol>
              </a:tblGrid>
              <a:tr h="370840">
                <a:tc>
                  <a:txBody>
                    <a:bodyPr/>
                    <a:lstStyle/>
                    <a:p>
                      <a:r>
                        <a:rPr lang="sv-SE" dirty="0" err="1" smtClean="0"/>
                        <a:t>name</a:t>
                      </a:r>
                      <a:endParaRPr lang="sv-SE" dirty="0"/>
                    </a:p>
                  </a:txBody>
                  <a:tcPr/>
                </a:tc>
                <a:tc>
                  <a:txBody>
                    <a:bodyPr/>
                    <a:lstStyle/>
                    <a:p>
                      <a:r>
                        <a:rPr lang="sv-SE" dirty="0" err="1" smtClean="0"/>
                        <a:t>height</a:t>
                      </a:r>
                      <a:endParaRPr lang="sv-SE" dirty="0"/>
                    </a:p>
                  </a:txBody>
                  <a:tcPr/>
                </a:tc>
                <a:tc>
                  <a:txBody>
                    <a:bodyPr/>
                    <a:lstStyle/>
                    <a:p>
                      <a:r>
                        <a:rPr lang="sv-SE" dirty="0" err="1" smtClean="0"/>
                        <a:t>birthdate</a:t>
                      </a:r>
                      <a:endParaRPr lang="sv-SE" dirty="0"/>
                    </a:p>
                  </a:txBody>
                  <a:tcPr/>
                </a:tc>
                <a:tc>
                  <a:txBody>
                    <a:bodyPr/>
                    <a:lstStyle/>
                    <a:p>
                      <a:r>
                        <a:rPr lang="sv-SE" dirty="0" err="1" smtClean="0"/>
                        <a:t>martialstatus</a:t>
                      </a:r>
                      <a:endParaRPr lang="sv-SE" dirty="0"/>
                    </a:p>
                  </a:txBody>
                  <a:tcPr/>
                </a:tc>
                <a:extLst>
                  <a:ext uri="{0D108BD9-81ED-4DB2-BD59-A6C34878D82A}">
                    <a16:rowId xmlns:a16="http://schemas.microsoft.com/office/drawing/2014/main" val="4090553834"/>
                  </a:ext>
                </a:extLst>
              </a:tr>
              <a:tr h="370840">
                <a:tc>
                  <a:txBody>
                    <a:bodyPr/>
                    <a:lstStyle/>
                    <a:p>
                      <a:r>
                        <a:rPr lang="sv-SE" dirty="0" smtClean="0"/>
                        <a:t>John</a:t>
                      </a:r>
                      <a:endParaRPr lang="sv-SE" dirty="0"/>
                    </a:p>
                  </a:txBody>
                  <a:tcPr/>
                </a:tc>
                <a:tc>
                  <a:txBody>
                    <a:bodyPr/>
                    <a:lstStyle/>
                    <a:p>
                      <a:r>
                        <a:rPr lang="sv-SE" dirty="0" smtClean="0"/>
                        <a:t>178</a:t>
                      </a:r>
                      <a:endParaRPr lang="sv-SE" dirty="0"/>
                    </a:p>
                  </a:txBody>
                  <a:tcPr/>
                </a:tc>
                <a:tc>
                  <a:txBody>
                    <a:bodyPr/>
                    <a:lstStyle/>
                    <a:p>
                      <a:r>
                        <a:rPr lang="sv-SE" dirty="0" smtClean="0"/>
                        <a:t>1998-09-02</a:t>
                      </a:r>
                      <a:endParaRPr lang="sv-SE" dirty="0"/>
                    </a:p>
                  </a:txBody>
                  <a:tcPr/>
                </a:tc>
                <a:tc>
                  <a:txBody>
                    <a:bodyPr/>
                    <a:lstStyle/>
                    <a:p>
                      <a:r>
                        <a:rPr lang="sv-SE" dirty="0" smtClean="0"/>
                        <a:t>S</a:t>
                      </a:r>
                      <a:endParaRPr lang="sv-SE" dirty="0"/>
                    </a:p>
                  </a:txBody>
                  <a:tcPr/>
                </a:tc>
                <a:extLst>
                  <a:ext uri="{0D108BD9-81ED-4DB2-BD59-A6C34878D82A}">
                    <a16:rowId xmlns:a16="http://schemas.microsoft.com/office/drawing/2014/main" val="587203353"/>
                  </a:ext>
                </a:extLst>
              </a:tr>
              <a:tr h="370840">
                <a:tc>
                  <a:txBody>
                    <a:bodyPr/>
                    <a:lstStyle/>
                    <a:p>
                      <a:r>
                        <a:rPr lang="sv-SE" dirty="0" smtClean="0"/>
                        <a:t>Gill</a:t>
                      </a:r>
                      <a:endParaRPr lang="sv-SE" dirty="0"/>
                    </a:p>
                  </a:txBody>
                  <a:tcPr/>
                </a:tc>
                <a:tc>
                  <a:txBody>
                    <a:bodyPr/>
                    <a:lstStyle/>
                    <a:p>
                      <a:r>
                        <a:rPr lang="sv-SE" dirty="0" smtClean="0"/>
                        <a:t>200</a:t>
                      </a:r>
                      <a:endParaRPr lang="sv-SE" dirty="0"/>
                    </a:p>
                  </a:txBody>
                  <a:tcPr/>
                </a:tc>
                <a:tc>
                  <a:txBody>
                    <a:bodyPr/>
                    <a:lstStyle/>
                    <a:p>
                      <a:r>
                        <a:rPr lang="sv-SE" dirty="0" smtClean="0"/>
                        <a:t>1934-06-12</a:t>
                      </a:r>
                      <a:endParaRPr lang="sv-SE" dirty="0"/>
                    </a:p>
                  </a:txBody>
                  <a:tcPr/>
                </a:tc>
                <a:tc>
                  <a:txBody>
                    <a:bodyPr/>
                    <a:lstStyle/>
                    <a:p>
                      <a:r>
                        <a:rPr lang="sv-SE" dirty="0" smtClean="0"/>
                        <a:t>M</a:t>
                      </a:r>
                      <a:endParaRPr lang="sv-SE" dirty="0"/>
                    </a:p>
                  </a:txBody>
                  <a:tcPr/>
                </a:tc>
                <a:extLst>
                  <a:ext uri="{0D108BD9-81ED-4DB2-BD59-A6C34878D82A}">
                    <a16:rowId xmlns:a16="http://schemas.microsoft.com/office/drawing/2014/main" val="1484418115"/>
                  </a:ext>
                </a:extLst>
              </a:tr>
              <a:tr h="370840">
                <a:tc>
                  <a:txBody>
                    <a:bodyPr/>
                    <a:lstStyle/>
                    <a:p>
                      <a:r>
                        <a:rPr lang="sv-SE" dirty="0" smtClean="0"/>
                        <a:t>Alice</a:t>
                      </a:r>
                      <a:endParaRPr lang="sv-SE" dirty="0"/>
                    </a:p>
                  </a:txBody>
                  <a:tcPr/>
                </a:tc>
                <a:tc>
                  <a:txBody>
                    <a:bodyPr/>
                    <a:lstStyle/>
                    <a:p>
                      <a:r>
                        <a:rPr lang="sv-SE" dirty="0" smtClean="0"/>
                        <a:t>182</a:t>
                      </a:r>
                      <a:endParaRPr lang="sv-SE" dirty="0"/>
                    </a:p>
                  </a:txBody>
                  <a:tcPr/>
                </a:tc>
                <a:tc>
                  <a:txBody>
                    <a:bodyPr/>
                    <a:lstStyle/>
                    <a:p>
                      <a:r>
                        <a:rPr lang="sv-SE" dirty="0" smtClean="0"/>
                        <a:t>1922-12-24</a:t>
                      </a:r>
                      <a:endParaRPr lang="sv-SE" dirty="0"/>
                    </a:p>
                  </a:txBody>
                  <a:tcPr/>
                </a:tc>
                <a:tc>
                  <a:txBody>
                    <a:bodyPr/>
                    <a:lstStyle/>
                    <a:p>
                      <a:r>
                        <a:rPr lang="sv-SE" dirty="0" smtClean="0"/>
                        <a:t>M</a:t>
                      </a:r>
                      <a:endParaRPr lang="sv-SE" dirty="0"/>
                    </a:p>
                  </a:txBody>
                  <a:tcPr/>
                </a:tc>
                <a:extLst>
                  <a:ext uri="{0D108BD9-81ED-4DB2-BD59-A6C34878D82A}">
                    <a16:rowId xmlns:a16="http://schemas.microsoft.com/office/drawing/2014/main" val="2901850843"/>
                  </a:ext>
                </a:extLst>
              </a:tr>
            </a:tbl>
          </a:graphicData>
        </a:graphic>
      </p:graphicFrame>
      <p:graphicFrame>
        <p:nvGraphicFramePr>
          <p:cNvPr id="5" name="Content Placeholder 3"/>
          <p:cNvGraphicFramePr>
            <a:graphicFrameLocks/>
          </p:cNvGraphicFramePr>
          <p:nvPr>
            <p:extLst>
              <p:ext uri="{D42A27DB-BD31-4B8C-83A1-F6EECF244321}">
                <p14:modId xmlns:p14="http://schemas.microsoft.com/office/powerpoint/2010/main" val="2008196525"/>
              </p:ext>
            </p:extLst>
          </p:nvPr>
        </p:nvGraphicFramePr>
        <p:xfrm>
          <a:off x="854410" y="3194117"/>
          <a:ext cx="10515600" cy="1483360"/>
        </p:xfrm>
        <a:graphic>
          <a:graphicData uri="http://schemas.openxmlformats.org/drawingml/2006/table">
            <a:tbl>
              <a:tblPr firstRow="1" bandRow="1">
                <a:tableStyleId>{21E4AEA4-8DFA-4A89-87EB-49C32662AFE0}</a:tableStyleId>
              </a:tblPr>
              <a:tblGrid>
                <a:gridCol w="2628900">
                  <a:extLst>
                    <a:ext uri="{9D8B030D-6E8A-4147-A177-3AD203B41FA5}">
                      <a16:colId xmlns:a16="http://schemas.microsoft.com/office/drawing/2014/main" val="4106096988"/>
                    </a:ext>
                  </a:extLst>
                </a:gridCol>
                <a:gridCol w="2628900">
                  <a:extLst>
                    <a:ext uri="{9D8B030D-6E8A-4147-A177-3AD203B41FA5}">
                      <a16:colId xmlns:a16="http://schemas.microsoft.com/office/drawing/2014/main" val="1208848406"/>
                    </a:ext>
                  </a:extLst>
                </a:gridCol>
                <a:gridCol w="2628900">
                  <a:extLst>
                    <a:ext uri="{9D8B030D-6E8A-4147-A177-3AD203B41FA5}">
                      <a16:colId xmlns:a16="http://schemas.microsoft.com/office/drawing/2014/main" val="4189225724"/>
                    </a:ext>
                  </a:extLst>
                </a:gridCol>
                <a:gridCol w="2628900">
                  <a:extLst>
                    <a:ext uri="{9D8B030D-6E8A-4147-A177-3AD203B41FA5}">
                      <a16:colId xmlns:a16="http://schemas.microsoft.com/office/drawing/2014/main" val="1847546260"/>
                    </a:ext>
                  </a:extLst>
                </a:gridCol>
              </a:tblGrid>
              <a:tr h="370840">
                <a:tc>
                  <a:txBody>
                    <a:bodyPr/>
                    <a:lstStyle/>
                    <a:p>
                      <a:r>
                        <a:rPr lang="sv-SE" dirty="0" err="1" smtClean="0"/>
                        <a:t>firstname</a:t>
                      </a:r>
                      <a:endParaRPr lang="sv-SE" dirty="0"/>
                    </a:p>
                  </a:txBody>
                  <a:tcPr/>
                </a:tc>
                <a:tc>
                  <a:txBody>
                    <a:bodyPr/>
                    <a:lstStyle/>
                    <a:p>
                      <a:r>
                        <a:rPr lang="sv-SE" dirty="0" err="1" smtClean="0"/>
                        <a:t>personheight</a:t>
                      </a:r>
                      <a:endParaRPr lang="sv-SE" dirty="0"/>
                    </a:p>
                  </a:txBody>
                  <a:tcPr/>
                </a:tc>
                <a:tc>
                  <a:txBody>
                    <a:bodyPr/>
                    <a:lstStyle/>
                    <a:p>
                      <a:r>
                        <a:rPr lang="sv-SE" dirty="0" err="1" smtClean="0"/>
                        <a:t>dateofbirth</a:t>
                      </a:r>
                      <a:endParaRPr lang="sv-SE" dirty="0"/>
                    </a:p>
                  </a:txBody>
                  <a:tcPr/>
                </a:tc>
                <a:tc>
                  <a:txBody>
                    <a:bodyPr/>
                    <a:lstStyle/>
                    <a:p>
                      <a:r>
                        <a:rPr lang="sv-SE" dirty="0" smtClean="0"/>
                        <a:t>maritalstatus2010</a:t>
                      </a:r>
                      <a:endParaRPr lang="sv-SE" dirty="0"/>
                    </a:p>
                  </a:txBody>
                  <a:tcPr/>
                </a:tc>
                <a:extLst>
                  <a:ext uri="{0D108BD9-81ED-4DB2-BD59-A6C34878D82A}">
                    <a16:rowId xmlns:a16="http://schemas.microsoft.com/office/drawing/2014/main" val="4090553834"/>
                  </a:ext>
                </a:extLst>
              </a:tr>
              <a:tr h="370840">
                <a:tc>
                  <a:txBody>
                    <a:bodyPr/>
                    <a:lstStyle/>
                    <a:p>
                      <a:r>
                        <a:rPr lang="sv-SE" dirty="0" smtClean="0"/>
                        <a:t>Bob</a:t>
                      </a:r>
                      <a:endParaRPr lang="sv-SE" dirty="0"/>
                    </a:p>
                  </a:txBody>
                  <a:tcPr/>
                </a:tc>
                <a:tc>
                  <a:txBody>
                    <a:bodyPr/>
                    <a:lstStyle/>
                    <a:p>
                      <a:r>
                        <a:rPr lang="sv-SE" dirty="0" smtClean="0"/>
                        <a:t>70</a:t>
                      </a:r>
                      <a:endParaRPr lang="sv-SE" dirty="0"/>
                    </a:p>
                  </a:txBody>
                  <a:tcPr/>
                </a:tc>
                <a:tc>
                  <a:txBody>
                    <a:bodyPr/>
                    <a:lstStyle/>
                    <a:p>
                      <a:r>
                        <a:rPr lang="sv-SE" dirty="0" smtClean="0"/>
                        <a:t>1995-09-02</a:t>
                      </a:r>
                      <a:endParaRPr lang="sv-SE" dirty="0"/>
                    </a:p>
                  </a:txBody>
                  <a:tcPr/>
                </a:tc>
                <a:tc>
                  <a:txBody>
                    <a:bodyPr/>
                    <a:lstStyle/>
                    <a:p>
                      <a:r>
                        <a:rPr lang="sv-SE" dirty="0" smtClean="0"/>
                        <a:t>S</a:t>
                      </a:r>
                      <a:endParaRPr lang="sv-SE" dirty="0"/>
                    </a:p>
                  </a:txBody>
                  <a:tcPr/>
                </a:tc>
                <a:extLst>
                  <a:ext uri="{0D108BD9-81ED-4DB2-BD59-A6C34878D82A}">
                    <a16:rowId xmlns:a16="http://schemas.microsoft.com/office/drawing/2014/main" val="587203353"/>
                  </a:ext>
                </a:extLst>
              </a:tr>
              <a:tr h="370840">
                <a:tc>
                  <a:txBody>
                    <a:bodyPr/>
                    <a:lstStyle/>
                    <a:p>
                      <a:r>
                        <a:rPr lang="sv-SE" dirty="0" smtClean="0"/>
                        <a:t>Lars</a:t>
                      </a:r>
                      <a:endParaRPr lang="sv-SE" dirty="0"/>
                    </a:p>
                  </a:txBody>
                  <a:tcPr/>
                </a:tc>
                <a:tc>
                  <a:txBody>
                    <a:bodyPr/>
                    <a:lstStyle/>
                    <a:p>
                      <a:r>
                        <a:rPr lang="sv-SE" dirty="0" smtClean="0"/>
                        <a:t>76</a:t>
                      </a:r>
                      <a:endParaRPr lang="sv-SE" dirty="0"/>
                    </a:p>
                  </a:txBody>
                  <a:tcPr/>
                </a:tc>
                <a:tc>
                  <a:txBody>
                    <a:bodyPr/>
                    <a:lstStyle/>
                    <a:p>
                      <a:r>
                        <a:rPr lang="sv-SE" dirty="0" smtClean="0"/>
                        <a:t>1954-06-21</a:t>
                      </a:r>
                      <a:endParaRPr lang="sv-SE" dirty="0"/>
                    </a:p>
                  </a:txBody>
                  <a:tcPr/>
                </a:tc>
                <a:tc>
                  <a:txBody>
                    <a:bodyPr/>
                    <a:lstStyle/>
                    <a:p>
                      <a:r>
                        <a:rPr lang="sv-SE" dirty="0" smtClean="0"/>
                        <a:t>M</a:t>
                      </a:r>
                      <a:endParaRPr lang="sv-SE" dirty="0"/>
                    </a:p>
                  </a:txBody>
                  <a:tcPr/>
                </a:tc>
                <a:extLst>
                  <a:ext uri="{0D108BD9-81ED-4DB2-BD59-A6C34878D82A}">
                    <a16:rowId xmlns:a16="http://schemas.microsoft.com/office/drawing/2014/main" val="1484418115"/>
                  </a:ext>
                </a:extLst>
              </a:tr>
              <a:tr h="370840">
                <a:tc>
                  <a:txBody>
                    <a:bodyPr/>
                    <a:lstStyle/>
                    <a:p>
                      <a:r>
                        <a:rPr lang="sv-SE" dirty="0" smtClean="0"/>
                        <a:t>Gerald</a:t>
                      </a:r>
                      <a:endParaRPr lang="sv-SE" dirty="0"/>
                    </a:p>
                  </a:txBody>
                  <a:tcPr/>
                </a:tc>
                <a:tc>
                  <a:txBody>
                    <a:bodyPr/>
                    <a:lstStyle/>
                    <a:p>
                      <a:r>
                        <a:rPr lang="sv-SE" dirty="0" smtClean="0"/>
                        <a:t>66</a:t>
                      </a:r>
                      <a:endParaRPr lang="sv-SE" dirty="0"/>
                    </a:p>
                  </a:txBody>
                  <a:tcPr/>
                </a:tc>
                <a:tc>
                  <a:txBody>
                    <a:bodyPr/>
                    <a:lstStyle/>
                    <a:p>
                      <a:r>
                        <a:rPr lang="sv-SE" dirty="0" smtClean="0"/>
                        <a:t>1972-11-23</a:t>
                      </a:r>
                      <a:endParaRPr lang="sv-SE" dirty="0"/>
                    </a:p>
                  </a:txBody>
                  <a:tcPr/>
                </a:tc>
                <a:tc>
                  <a:txBody>
                    <a:bodyPr/>
                    <a:lstStyle/>
                    <a:p>
                      <a:r>
                        <a:rPr lang="sv-SE" dirty="0" smtClean="0"/>
                        <a:t>S</a:t>
                      </a:r>
                      <a:endParaRPr lang="sv-SE" dirty="0"/>
                    </a:p>
                  </a:txBody>
                  <a:tcPr/>
                </a:tc>
                <a:extLst>
                  <a:ext uri="{0D108BD9-81ED-4DB2-BD59-A6C34878D82A}">
                    <a16:rowId xmlns:a16="http://schemas.microsoft.com/office/drawing/2014/main" val="2901850843"/>
                  </a:ext>
                </a:extLst>
              </a:tr>
            </a:tbl>
          </a:graphicData>
        </a:graphic>
      </p:graphicFrame>
      <p:graphicFrame>
        <p:nvGraphicFramePr>
          <p:cNvPr id="7" name="Content Placeholder 3"/>
          <p:cNvGraphicFramePr>
            <a:graphicFrameLocks/>
          </p:cNvGraphicFramePr>
          <p:nvPr>
            <p:extLst>
              <p:ext uri="{D42A27DB-BD31-4B8C-83A1-F6EECF244321}">
                <p14:modId xmlns:p14="http://schemas.microsoft.com/office/powerpoint/2010/main" val="2794169073"/>
              </p:ext>
            </p:extLst>
          </p:nvPr>
        </p:nvGraphicFramePr>
        <p:xfrm>
          <a:off x="854410" y="881343"/>
          <a:ext cx="2628900" cy="370840"/>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4106096988"/>
                    </a:ext>
                  </a:extLst>
                </a:gridCol>
              </a:tblGrid>
              <a:tr h="370840">
                <a:tc>
                  <a:txBody>
                    <a:bodyPr/>
                    <a:lstStyle/>
                    <a:p>
                      <a:r>
                        <a:rPr lang="sv-SE" dirty="0" smtClean="0">
                          <a:solidFill>
                            <a:schemeClr val="tx1"/>
                          </a:solidFill>
                        </a:rPr>
                        <a:t>dataset1</a:t>
                      </a:r>
                      <a:endParaRPr lang="sv-SE" dirty="0">
                        <a:solidFill>
                          <a:schemeClr val="tx1"/>
                        </a:solidFill>
                      </a:endParaRPr>
                    </a:p>
                  </a:txBody>
                  <a:tcPr marL="0">
                    <a:noFill/>
                  </a:tcPr>
                </a:tc>
                <a:extLst>
                  <a:ext uri="{0D108BD9-81ED-4DB2-BD59-A6C34878D82A}">
                    <a16:rowId xmlns:a16="http://schemas.microsoft.com/office/drawing/2014/main" val="4090553834"/>
                  </a:ext>
                </a:extLst>
              </a:tr>
            </a:tbl>
          </a:graphicData>
        </a:graphic>
      </p:graphicFrame>
      <p:graphicFrame>
        <p:nvGraphicFramePr>
          <p:cNvPr id="8" name="Content Placeholder 3"/>
          <p:cNvGraphicFramePr>
            <a:graphicFrameLocks/>
          </p:cNvGraphicFramePr>
          <p:nvPr>
            <p:extLst>
              <p:ext uri="{D42A27DB-BD31-4B8C-83A1-F6EECF244321}">
                <p14:modId xmlns:p14="http://schemas.microsoft.com/office/powerpoint/2010/main" val="821329003"/>
              </p:ext>
            </p:extLst>
          </p:nvPr>
        </p:nvGraphicFramePr>
        <p:xfrm>
          <a:off x="854410" y="2798479"/>
          <a:ext cx="2628900" cy="370840"/>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4106096988"/>
                    </a:ext>
                  </a:extLst>
                </a:gridCol>
              </a:tblGrid>
              <a:tr h="370840">
                <a:tc>
                  <a:txBody>
                    <a:bodyPr/>
                    <a:lstStyle/>
                    <a:p>
                      <a:r>
                        <a:rPr lang="sv-SE" dirty="0" smtClean="0">
                          <a:solidFill>
                            <a:schemeClr val="tx1"/>
                          </a:solidFill>
                        </a:rPr>
                        <a:t>dataset2</a:t>
                      </a:r>
                      <a:endParaRPr lang="sv-SE" dirty="0">
                        <a:solidFill>
                          <a:schemeClr val="tx1"/>
                        </a:solidFill>
                      </a:endParaRPr>
                    </a:p>
                  </a:txBody>
                  <a:tcPr marL="0">
                    <a:noFill/>
                  </a:tcPr>
                </a:tc>
                <a:extLst>
                  <a:ext uri="{0D108BD9-81ED-4DB2-BD59-A6C34878D82A}">
                    <a16:rowId xmlns:a16="http://schemas.microsoft.com/office/drawing/2014/main" val="4090553834"/>
                  </a:ext>
                </a:extLst>
              </a:tr>
            </a:tbl>
          </a:graphicData>
        </a:graphic>
      </p:graphicFrame>
      <p:sp>
        <p:nvSpPr>
          <p:cNvPr id="9" name="Title 1"/>
          <p:cNvSpPr txBox="1">
            <a:spLocks/>
          </p:cNvSpPr>
          <p:nvPr/>
        </p:nvSpPr>
        <p:spPr>
          <a:xfrm>
            <a:off x="786318" y="-153684"/>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sv-SE" dirty="0" smtClean="0"/>
              <a:t>Three </a:t>
            </a:r>
            <a:r>
              <a:rPr lang="sv-SE" dirty="0" err="1" smtClean="0"/>
              <a:t>similar</a:t>
            </a:r>
            <a:r>
              <a:rPr lang="sv-SE" dirty="0" smtClean="0"/>
              <a:t> </a:t>
            </a:r>
            <a:r>
              <a:rPr lang="sv-SE" dirty="0" err="1" smtClean="0"/>
              <a:t>datasets</a:t>
            </a:r>
            <a:r>
              <a:rPr lang="sv-SE" dirty="0" smtClean="0"/>
              <a:t> - </a:t>
            </a:r>
            <a:r>
              <a:rPr lang="sv-SE" dirty="0" err="1" smtClean="0"/>
              <a:t>code</a:t>
            </a:r>
            <a:r>
              <a:rPr lang="sv-SE" dirty="0" smtClean="0"/>
              <a:t> representation</a:t>
            </a:r>
            <a:endParaRPr lang="sv-SE" dirty="0"/>
          </a:p>
        </p:txBody>
      </p:sp>
      <p:graphicFrame>
        <p:nvGraphicFramePr>
          <p:cNvPr id="10" name="Content Placeholder 3"/>
          <p:cNvGraphicFramePr>
            <a:graphicFrameLocks/>
          </p:cNvGraphicFramePr>
          <p:nvPr>
            <p:extLst>
              <p:ext uri="{D42A27DB-BD31-4B8C-83A1-F6EECF244321}">
                <p14:modId xmlns:p14="http://schemas.microsoft.com/office/powerpoint/2010/main" val="1650213708"/>
              </p:ext>
            </p:extLst>
          </p:nvPr>
        </p:nvGraphicFramePr>
        <p:xfrm>
          <a:off x="870622" y="5116819"/>
          <a:ext cx="10515600" cy="1483360"/>
        </p:xfrm>
        <a:graphic>
          <a:graphicData uri="http://schemas.openxmlformats.org/drawingml/2006/table">
            <a:tbl>
              <a:tblPr firstRow="1" bandRow="1">
                <a:tableStyleId>{00A15C55-8517-42AA-B614-E9B94910E393}</a:tableStyleId>
              </a:tblPr>
              <a:tblGrid>
                <a:gridCol w="2628900">
                  <a:extLst>
                    <a:ext uri="{9D8B030D-6E8A-4147-A177-3AD203B41FA5}">
                      <a16:colId xmlns:a16="http://schemas.microsoft.com/office/drawing/2014/main" val="4106096988"/>
                    </a:ext>
                  </a:extLst>
                </a:gridCol>
                <a:gridCol w="2628900">
                  <a:extLst>
                    <a:ext uri="{9D8B030D-6E8A-4147-A177-3AD203B41FA5}">
                      <a16:colId xmlns:a16="http://schemas.microsoft.com/office/drawing/2014/main" val="1208848406"/>
                    </a:ext>
                  </a:extLst>
                </a:gridCol>
                <a:gridCol w="2628900">
                  <a:extLst>
                    <a:ext uri="{9D8B030D-6E8A-4147-A177-3AD203B41FA5}">
                      <a16:colId xmlns:a16="http://schemas.microsoft.com/office/drawing/2014/main" val="4189225724"/>
                    </a:ext>
                  </a:extLst>
                </a:gridCol>
                <a:gridCol w="2628900">
                  <a:extLst>
                    <a:ext uri="{9D8B030D-6E8A-4147-A177-3AD203B41FA5}">
                      <a16:colId xmlns:a16="http://schemas.microsoft.com/office/drawing/2014/main" val="1847546260"/>
                    </a:ext>
                  </a:extLst>
                </a:gridCol>
              </a:tblGrid>
              <a:tr h="370840">
                <a:tc>
                  <a:txBody>
                    <a:bodyPr/>
                    <a:lstStyle/>
                    <a:p>
                      <a:r>
                        <a:rPr lang="sv-SE" dirty="0" err="1" smtClean="0"/>
                        <a:t>firstname</a:t>
                      </a:r>
                      <a:endParaRPr lang="sv-SE" dirty="0"/>
                    </a:p>
                  </a:txBody>
                  <a:tcPr/>
                </a:tc>
                <a:tc>
                  <a:txBody>
                    <a:bodyPr/>
                    <a:lstStyle/>
                    <a:p>
                      <a:r>
                        <a:rPr lang="sv-SE" dirty="0" err="1" smtClean="0"/>
                        <a:t>imperialheight</a:t>
                      </a:r>
                      <a:endParaRPr lang="sv-SE" dirty="0"/>
                    </a:p>
                  </a:txBody>
                  <a:tcPr/>
                </a:tc>
                <a:tc>
                  <a:txBody>
                    <a:bodyPr/>
                    <a:lstStyle/>
                    <a:p>
                      <a:r>
                        <a:rPr lang="sv-SE" dirty="0" err="1" smtClean="0"/>
                        <a:t>dateofbirth</a:t>
                      </a:r>
                      <a:endParaRPr lang="sv-SE" dirty="0"/>
                    </a:p>
                  </a:txBody>
                  <a:tcPr/>
                </a:tc>
                <a:tc>
                  <a:txBody>
                    <a:bodyPr/>
                    <a:lstStyle/>
                    <a:p>
                      <a:r>
                        <a:rPr lang="sv-SE" dirty="0" smtClean="0"/>
                        <a:t>maritalstatus2018</a:t>
                      </a:r>
                      <a:endParaRPr lang="sv-SE" dirty="0"/>
                    </a:p>
                  </a:txBody>
                  <a:tcPr/>
                </a:tc>
                <a:extLst>
                  <a:ext uri="{0D108BD9-81ED-4DB2-BD59-A6C34878D82A}">
                    <a16:rowId xmlns:a16="http://schemas.microsoft.com/office/drawing/2014/main" val="4090553834"/>
                  </a:ext>
                </a:extLst>
              </a:tr>
              <a:tr h="370840">
                <a:tc>
                  <a:txBody>
                    <a:bodyPr/>
                    <a:lstStyle/>
                    <a:p>
                      <a:r>
                        <a:rPr lang="sv-SE" dirty="0" smtClean="0"/>
                        <a:t>Lisa</a:t>
                      </a:r>
                      <a:endParaRPr lang="sv-SE" dirty="0"/>
                    </a:p>
                  </a:txBody>
                  <a:tcPr/>
                </a:tc>
                <a:tc>
                  <a:txBody>
                    <a:bodyPr/>
                    <a:lstStyle/>
                    <a:p>
                      <a:r>
                        <a:rPr lang="sv-SE" dirty="0" smtClean="0"/>
                        <a:t>69</a:t>
                      </a:r>
                      <a:endParaRPr lang="sv-SE" dirty="0"/>
                    </a:p>
                  </a:txBody>
                  <a:tcPr/>
                </a:tc>
                <a:tc>
                  <a:txBody>
                    <a:bodyPr/>
                    <a:lstStyle/>
                    <a:p>
                      <a:r>
                        <a:rPr lang="sv-SE" dirty="0" smtClean="0"/>
                        <a:t>1995-09-02</a:t>
                      </a:r>
                      <a:endParaRPr lang="sv-SE" dirty="0"/>
                    </a:p>
                  </a:txBody>
                  <a:tcPr/>
                </a:tc>
                <a:tc>
                  <a:txBody>
                    <a:bodyPr/>
                    <a:lstStyle/>
                    <a:p>
                      <a:r>
                        <a:rPr lang="sv-SE" dirty="0" smtClean="0"/>
                        <a:t>S</a:t>
                      </a:r>
                      <a:endParaRPr lang="sv-SE" dirty="0"/>
                    </a:p>
                  </a:txBody>
                  <a:tcPr/>
                </a:tc>
                <a:extLst>
                  <a:ext uri="{0D108BD9-81ED-4DB2-BD59-A6C34878D82A}">
                    <a16:rowId xmlns:a16="http://schemas.microsoft.com/office/drawing/2014/main" val="587203353"/>
                  </a:ext>
                </a:extLst>
              </a:tr>
              <a:tr h="370840">
                <a:tc>
                  <a:txBody>
                    <a:bodyPr/>
                    <a:lstStyle/>
                    <a:p>
                      <a:r>
                        <a:rPr lang="sv-SE" dirty="0" smtClean="0"/>
                        <a:t>Bart</a:t>
                      </a:r>
                      <a:endParaRPr lang="sv-SE" dirty="0"/>
                    </a:p>
                  </a:txBody>
                  <a:tcPr/>
                </a:tc>
                <a:tc>
                  <a:txBody>
                    <a:bodyPr/>
                    <a:lstStyle/>
                    <a:p>
                      <a:r>
                        <a:rPr lang="sv-SE" dirty="0" smtClean="0"/>
                        <a:t>75</a:t>
                      </a:r>
                      <a:endParaRPr lang="sv-SE" dirty="0"/>
                    </a:p>
                  </a:txBody>
                  <a:tcPr/>
                </a:tc>
                <a:tc>
                  <a:txBody>
                    <a:bodyPr/>
                    <a:lstStyle/>
                    <a:p>
                      <a:r>
                        <a:rPr lang="sv-SE" dirty="0" smtClean="0"/>
                        <a:t>1954-06-21</a:t>
                      </a:r>
                      <a:endParaRPr lang="sv-SE" dirty="0"/>
                    </a:p>
                  </a:txBody>
                  <a:tcPr/>
                </a:tc>
                <a:tc>
                  <a:txBody>
                    <a:bodyPr/>
                    <a:lstStyle/>
                    <a:p>
                      <a:r>
                        <a:rPr lang="sv-SE" dirty="0" smtClean="0"/>
                        <a:t>M</a:t>
                      </a:r>
                      <a:endParaRPr lang="sv-SE" dirty="0"/>
                    </a:p>
                  </a:txBody>
                  <a:tcPr/>
                </a:tc>
                <a:extLst>
                  <a:ext uri="{0D108BD9-81ED-4DB2-BD59-A6C34878D82A}">
                    <a16:rowId xmlns:a16="http://schemas.microsoft.com/office/drawing/2014/main" val="1484418115"/>
                  </a:ext>
                </a:extLst>
              </a:tr>
              <a:tr h="370840">
                <a:tc>
                  <a:txBody>
                    <a:bodyPr/>
                    <a:lstStyle/>
                    <a:p>
                      <a:r>
                        <a:rPr lang="sv-SE" dirty="0" smtClean="0"/>
                        <a:t>Homer</a:t>
                      </a:r>
                      <a:endParaRPr lang="sv-SE" dirty="0"/>
                    </a:p>
                  </a:txBody>
                  <a:tcPr/>
                </a:tc>
                <a:tc>
                  <a:txBody>
                    <a:bodyPr/>
                    <a:lstStyle/>
                    <a:p>
                      <a:r>
                        <a:rPr lang="sv-SE" dirty="0" smtClean="0"/>
                        <a:t>68</a:t>
                      </a:r>
                      <a:endParaRPr lang="sv-SE" dirty="0"/>
                    </a:p>
                  </a:txBody>
                  <a:tcPr/>
                </a:tc>
                <a:tc>
                  <a:txBody>
                    <a:bodyPr/>
                    <a:lstStyle/>
                    <a:p>
                      <a:r>
                        <a:rPr lang="sv-SE" dirty="0" smtClean="0"/>
                        <a:t>1972-11-23</a:t>
                      </a:r>
                      <a:endParaRPr lang="sv-SE" dirty="0"/>
                    </a:p>
                  </a:txBody>
                  <a:tcPr/>
                </a:tc>
                <a:tc>
                  <a:txBody>
                    <a:bodyPr/>
                    <a:lstStyle/>
                    <a:p>
                      <a:r>
                        <a:rPr lang="sv-SE" dirty="0" smtClean="0"/>
                        <a:t>D</a:t>
                      </a:r>
                      <a:endParaRPr lang="sv-SE" dirty="0"/>
                    </a:p>
                  </a:txBody>
                  <a:tcPr/>
                </a:tc>
                <a:extLst>
                  <a:ext uri="{0D108BD9-81ED-4DB2-BD59-A6C34878D82A}">
                    <a16:rowId xmlns:a16="http://schemas.microsoft.com/office/drawing/2014/main" val="2901850843"/>
                  </a:ext>
                </a:extLst>
              </a:tr>
            </a:tbl>
          </a:graphicData>
        </a:graphic>
      </p:graphicFrame>
      <p:graphicFrame>
        <p:nvGraphicFramePr>
          <p:cNvPr id="11" name="Content Placeholder 3"/>
          <p:cNvGraphicFramePr>
            <a:graphicFrameLocks/>
          </p:cNvGraphicFramePr>
          <p:nvPr>
            <p:extLst>
              <p:ext uri="{D42A27DB-BD31-4B8C-83A1-F6EECF244321}">
                <p14:modId xmlns:p14="http://schemas.microsoft.com/office/powerpoint/2010/main" val="3133612915"/>
              </p:ext>
            </p:extLst>
          </p:nvPr>
        </p:nvGraphicFramePr>
        <p:xfrm>
          <a:off x="854410" y="4745979"/>
          <a:ext cx="2628900" cy="370840"/>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4106096988"/>
                    </a:ext>
                  </a:extLst>
                </a:gridCol>
              </a:tblGrid>
              <a:tr h="370840">
                <a:tc>
                  <a:txBody>
                    <a:bodyPr/>
                    <a:lstStyle/>
                    <a:p>
                      <a:r>
                        <a:rPr lang="sv-SE" dirty="0" smtClean="0">
                          <a:solidFill>
                            <a:schemeClr val="tx1"/>
                          </a:solidFill>
                        </a:rPr>
                        <a:t>dataset3</a:t>
                      </a:r>
                      <a:endParaRPr lang="sv-SE" dirty="0">
                        <a:solidFill>
                          <a:schemeClr val="tx1"/>
                        </a:solidFill>
                      </a:endParaRPr>
                    </a:p>
                  </a:txBody>
                  <a:tcPr marL="0">
                    <a:noFill/>
                  </a:tcPr>
                </a:tc>
                <a:extLst>
                  <a:ext uri="{0D108BD9-81ED-4DB2-BD59-A6C34878D82A}">
                    <a16:rowId xmlns:a16="http://schemas.microsoft.com/office/drawing/2014/main" val="4090553834"/>
                  </a:ext>
                </a:extLst>
              </a:tr>
            </a:tbl>
          </a:graphicData>
        </a:graphic>
      </p:graphicFrame>
      <p:sp>
        <p:nvSpPr>
          <p:cNvPr id="12" name="Rectangle 11"/>
          <p:cNvSpPr/>
          <p:nvPr/>
        </p:nvSpPr>
        <p:spPr>
          <a:xfrm>
            <a:off x="8727105" y="6235430"/>
            <a:ext cx="2659117" cy="364749"/>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3" name="Rounded Rectangle 12"/>
          <p:cNvSpPr/>
          <p:nvPr/>
        </p:nvSpPr>
        <p:spPr>
          <a:xfrm>
            <a:off x="8663605" y="1146479"/>
            <a:ext cx="2774497" cy="5584521"/>
          </a:xfrm>
          <a:prstGeom prst="roundRect">
            <a:avLst>
              <a:gd name="adj" fmla="val 0"/>
            </a:avLst>
          </a:prstGeom>
          <a:noFill/>
          <a:ln w="38100">
            <a:solidFill>
              <a:schemeClr val="accent2"/>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26377044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err="1" smtClean="0"/>
              <a:t>Variables</a:t>
            </a:r>
            <a:r>
              <a:rPr lang="sv-SE" dirty="0" smtClean="0"/>
              <a:t> re-</a:t>
            </a:r>
            <a:r>
              <a:rPr lang="sv-SE" dirty="0" err="1" smtClean="0"/>
              <a:t>using</a:t>
            </a:r>
            <a:r>
              <a:rPr lang="sv-SE" dirty="0" smtClean="0"/>
              <a:t> sets </a:t>
            </a:r>
            <a:r>
              <a:rPr lang="sv-SE" dirty="0" err="1" smtClean="0"/>
              <a:t>of</a:t>
            </a:r>
            <a:r>
              <a:rPr lang="sv-SE" dirty="0" smtClean="0"/>
              <a:t> </a:t>
            </a:r>
            <a:r>
              <a:rPr lang="sv-SE" dirty="0" err="1" smtClean="0"/>
              <a:t>codes</a:t>
            </a:r>
            <a:endParaRPr lang="sv-SE" dirty="0"/>
          </a:p>
        </p:txBody>
      </p:sp>
      <p:graphicFrame>
        <p:nvGraphicFramePr>
          <p:cNvPr id="5" name="Content Placeholder 3"/>
          <p:cNvGraphicFramePr>
            <a:graphicFrameLocks/>
          </p:cNvGraphicFramePr>
          <p:nvPr>
            <p:extLst>
              <p:ext uri="{D42A27DB-BD31-4B8C-83A1-F6EECF244321}">
                <p14:modId xmlns:p14="http://schemas.microsoft.com/office/powerpoint/2010/main" val="3013662114"/>
              </p:ext>
            </p:extLst>
          </p:nvPr>
        </p:nvGraphicFramePr>
        <p:xfrm>
          <a:off x="4602804" y="1892170"/>
          <a:ext cx="2628900" cy="370840"/>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4106096988"/>
                    </a:ext>
                  </a:extLst>
                </a:gridCol>
              </a:tblGrid>
              <a:tr h="370840">
                <a:tc>
                  <a:txBody>
                    <a:bodyPr/>
                    <a:lstStyle/>
                    <a:p>
                      <a:r>
                        <a:rPr lang="sv-SE" dirty="0" err="1" smtClean="0">
                          <a:solidFill>
                            <a:schemeClr val="tx1"/>
                          </a:solidFill>
                        </a:rPr>
                        <a:t>maritalstatus</a:t>
                      </a:r>
                      <a:r>
                        <a:rPr lang="sv-SE" dirty="0" smtClean="0">
                          <a:solidFill>
                            <a:schemeClr val="tx1"/>
                          </a:solidFill>
                        </a:rPr>
                        <a:t> </a:t>
                      </a:r>
                      <a:r>
                        <a:rPr lang="sv-SE" dirty="0" err="1" smtClean="0">
                          <a:solidFill>
                            <a:schemeClr val="tx1"/>
                          </a:solidFill>
                        </a:rPr>
                        <a:t>codes</a:t>
                      </a:r>
                      <a:endParaRPr lang="sv-SE" dirty="0">
                        <a:solidFill>
                          <a:schemeClr val="tx1"/>
                        </a:solidFill>
                      </a:endParaRPr>
                    </a:p>
                  </a:txBody>
                  <a:tcPr marL="0">
                    <a:noFill/>
                  </a:tcPr>
                </a:tc>
                <a:extLst>
                  <a:ext uri="{0D108BD9-81ED-4DB2-BD59-A6C34878D82A}">
                    <a16:rowId xmlns:a16="http://schemas.microsoft.com/office/drawing/2014/main" val="4090553834"/>
                  </a:ext>
                </a:extLst>
              </a:tr>
            </a:tbl>
          </a:graphicData>
        </a:graphic>
      </p:graphicFrame>
      <p:graphicFrame>
        <p:nvGraphicFramePr>
          <p:cNvPr id="6" name="Content Placeholder 3"/>
          <p:cNvGraphicFramePr>
            <a:graphicFrameLocks/>
          </p:cNvGraphicFramePr>
          <p:nvPr>
            <p:extLst>
              <p:ext uri="{D42A27DB-BD31-4B8C-83A1-F6EECF244321}">
                <p14:modId xmlns:p14="http://schemas.microsoft.com/office/powerpoint/2010/main" val="1425830920"/>
              </p:ext>
            </p:extLst>
          </p:nvPr>
        </p:nvGraphicFramePr>
        <p:xfrm>
          <a:off x="4602804" y="2303563"/>
          <a:ext cx="3154688" cy="1112520"/>
        </p:xfrm>
        <a:graphic>
          <a:graphicData uri="http://schemas.openxmlformats.org/drawingml/2006/table">
            <a:tbl>
              <a:tblPr firstRow="1" bandRow="1">
                <a:tableStyleId>{073A0DAA-6AF3-43AB-8588-CEC1D06C72B9}</a:tableStyleId>
              </a:tblPr>
              <a:tblGrid>
                <a:gridCol w="835176">
                  <a:extLst>
                    <a:ext uri="{9D8B030D-6E8A-4147-A177-3AD203B41FA5}">
                      <a16:colId xmlns:a16="http://schemas.microsoft.com/office/drawing/2014/main" val="1847546260"/>
                    </a:ext>
                  </a:extLst>
                </a:gridCol>
                <a:gridCol w="2319512">
                  <a:extLst>
                    <a:ext uri="{9D8B030D-6E8A-4147-A177-3AD203B41FA5}">
                      <a16:colId xmlns:a16="http://schemas.microsoft.com/office/drawing/2014/main" val="4055701957"/>
                    </a:ext>
                  </a:extLst>
                </a:gridCol>
              </a:tblGrid>
              <a:tr h="370840">
                <a:tc>
                  <a:txBody>
                    <a:bodyPr/>
                    <a:lstStyle/>
                    <a:p>
                      <a:r>
                        <a:rPr lang="sv-SE" dirty="0" err="1" smtClean="0"/>
                        <a:t>code</a:t>
                      </a:r>
                      <a:endParaRPr lang="sv-SE" dirty="0"/>
                    </a:p>
                  </a:txBody>
                  <a:tcPr/>
                </a:tc>
                <a:tc>
                  <a:txBody>
                    <a:bodyPr/>
                    <a:lstStyle/>
                    <a:p>
                      <a:r>
                        <a:rPr lang="sv-SE" dirty="0" err="1" smtClean="0"/>
                        <a:t>category</a:t>
                      </a:r>
                      <a:endParaRPr lang="sv-SE" dirty="0"/>
                    </a:p>
                  </a:txBody>
                  <a:tcPr/>
                </a:tc>
                <a:extLst>
                  <a:ext uri="{0D108BD9-81ED-4DB2-BD59-A6C34878D82A}">
                    <a16:rowId xmlns:a16="http://schemas.microsoft.com/office/drawing/2014/main" val="4090553834"/>
                  </a:ext>
                </a:extLst>
              </a:tr>
              <a:tr h="370840">
                <a:tc>
                  <a:txBody>
                    <a:bodyPr/>
                    <a:lstStyle/>
                    <a:p>
                      <a:r>
                        <a:rPr lang="sv-SE" dirty="0" smtClean="0"/>
                        <a:t>S</a:t>
                      </a:r>
                      <a:endParaRPr lang="sv-SE" dirty="0"/>
                    </a:p>
                  </a:txBody>
                  <a:tcPr/>
                </a:tc>
                <a:tc>
                  <a:txBody>
                    <a:bodyPr/>
                    <a:lstStyle/>
                    <a:p>
                      <a:r>
                        <a:rPr lang="sv-SE" dirty="0" err="1" smtClean="0"/>
                        <a:t>Single</a:t>
                      </a:r>
                      <a:endParaRPr lang="sv-SE" dirty="0"/>
                    </a:p>
                  </a:txBody>
                  <a:tcPr/>
                </a:tc>
                <a:extLst>
                  <a:ext uri="{0D108BD9-81ED-4DB2-BD59-A6C34878D82A}">
                    <a16:rowId xmlns:a16="http://schemas.microsoft.com/office/drawing/2014/main" val="587203353"/>
                  </a:ext>
                </a:extLst>
              </a:tr>
              <a:tr h="370840">
                <a:tc>
                  <a:txBody>
                    <a:bodyPr/>
                    <a:lstStyle/>
                    <a:p>
                      <a:r>
                        <a:rPr lang="sv-SE" dirty="0" smtClean="0"/>
                        <a:t>M</a:t>
                      </a:r>
                      <a:endParaRPr lang="sv-SE" dirty="0"/>
                    </a:p>
                  </a:txBody>
                  <a:tcPr/>
                </a:tc>
                <a:tc>
                  <a:txBody>
                    <a:bodyPr/>
                    <a:lstStyle/>
                    <a:p>
                      <a:r>
                        <a:rPr lang="sv-SE" dirty="0" err="1" smtClean="0"/>
                        <a:t>Married</a:t>
                      </a:r>
                      <a:endParaRPr lang="sv-SE" dirty="0"/>
                    </a:p>
                  </a:txBody>
                  <a:tcPr/>
                </a:tc>
                <a:extLst>
                  <a:ext uri="{0D108BD9-81ED-4DB2-BD59-A6C34878D82A}">
                    <a16:rowId xmlns:a16="http://schemas.microsoft.com/office/drawing/2014/main" val="1484418115"/>
                  </a:ext>
                </a:extLst>
              </a:tr>
            </a:tbl>
          </a:graphicData>
        </a:graphic>
      </p:graphicFrame>
      <p:sp>
        <p:nvSpPr>
          <p:cNvPr id="8" name="Rounded Rectangle 7"/>
          <p:cNvSpPr/>
          <p:nvPr/>
        </p:nvSpPr>
        <p:spPr>
          <a:xfrm>
            <a:off x="838200" y="1690688"/>
            <a:ext cx="2535682" cy="652145"/>
          </a:xfrm>
          <a:prstGeom prst="round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b="1" dirty="0" err="1" smtClean="0"/>
              <a:t>martialstatus</a:t>
            </a:r>
            <a:r>
              <a:rPr lang="sv-SE" dirty="0"/>
              <a:t/>
            </a:r>
            <a:br>
              <a:rPr lang="sv-SE" dirty="0"/>
            </a:br>
            <a:r>
              <a:rPr lang="sv-SE" dirty="0" smtClean="0"/>
              <a:t>(</a:t>
            </a:r>
            <a:r>
              <a:rPr lang="sv-SE" dirty="0" err="1" smtClean="0"/>
              <a:t>variable</a:t>
            </a:r>
            <a:r>
              <a:rPr lang="sv-SE" dirty="0" smtClean="0"/>
              <a:t>)</a:t>
            </a:r>
            <a:endParaRPr lang="sv-SE" dirty="0"/>
          </a:p>
        </p:txBody>
      </p:sp>
      <p:sp>
        <p:nvSpPr>
          <p:cNvPr id="9" name="Rounded Rectangle 8"/>
          <p:cNvSpPr/>
          <p:nvPr/>
        </p:nvSpPr>
        <p:spPr>
          <a:xfrm>
            <a:off x="838200" y="3344120"/>
            <a:ext cx="2535682" cy="652145"/>
          </a:xfrm>
          <a:prstGeom prst="roundRect">
            <a:avLst/>
          </a:prstGeom>
          <a:ln/>
        </p:spPr>
        <p:style>
          <a:lnRef idx="3">
            <a:schemeClr val="lt1"/>
          </a:lnRef>
          <a:fillRef idx="1">
            <a:schemeClr val="accent2"/>
          </a:fillRef>
          <a:effectRef idx="1">
            <a:schemeClr val="accent2"/>
          </a:effectRef>
          <a:fontRef idx="minor">
            <a:schemeClr val="lt1"/>
          </a:fontRef>
        </p:style>
        <p:txBody>
          <a:bodyPr rtlCol="0" anchor="ctr"/>
          <a:lstStyle/>
          <a:p>
            <a:pPr algn="ctr"/>
            <a:r>
              <a:rPr lang="sv-SE" b="1" dirty="0" smtClean="0">
                <a:solidFill>
                  <a:schemeClr val="bg1"/>
                </a:solidFill>
              </a:rPr>
              <a:t>martitalstatus2010</a:t>
            </a:r>
            <a:r>
              <a:rPr lang="sv-SE" dirty="0">
                <a:solidFill>
                  <a:schemeClr val="bg1"/>
                </a:solidFill>
              </a:rPr>
              <a:t/>
            </a:r>
            <a:br>
              <a:rPr lang="sv-SE" dirty="0">
                <a:solidFill>
                  <a:schemeClr val="bg1"/>
                </a:solidFill>
              </a:rPr>
            </a:br>
            <a:r>
              <a:rPr lang="sv-SE" dirty="0" smtClean="0">
                <a:solidFill>
                  <a:schemeClr val="bg1"/>
                </a:solidFill>
              </a:rPr>
              <a:t>(</a:t>
            </a:r>
            <a:r>
              <a:rPr lang="sv-SE" dirty="0" err="1" smtClean="0">
                <a:solidFill>
                  <a:schemeClr val="bg1"/>
                </a:solidFill>
              </a:rPr>
              <a:t>variable</a:t>
            </a:r>
            <a:r>
              <a:rPr lang="sv-SE" dirty="0" smtClean="0">
                <a:solidFill>
                  <a:schemeClr val="bg1"/>
                </a:solidFill>
              </a:rPr>
              <a:t>)</a:t>
            </a:r>
            <a:endParaRPr lang="sv-SE" dirty="0">
              <a:solidFill>
                <a:schemeClr val="bg1"/>
              </a:solidFill>
            </a:endParaRPr>
          </a:p>
        </p:txBody>
      </p:sp>
      <p:cxnSp>
        <p:nvCxnSpPr>
          <p:cNvPr id="11" name="Straight Arrow Connector 10"/>
          <p:cNvCxnSpPr>
            <a:stCxn id="8" idx="3"/>
            <a:endCxn id="6" idx="1"/>
          </p:cNvCxnSpPr>
          <p:nvPr/>
        </p:nvCxnSpPr>
        <p:spPr>
          <a:xfrm>
            <a:off x="3373882" y="2016761"/>
            <a:ext cx="1228922" cy="843062"/>
          </a:xfrm>
          <a:prstGeom prst="straightConnector1">
            <a:avLst/>
          </a:prstGeom>
          <a:ln w="76200">
            <a:tailEnd type="triangle"/>
          </a:ln>
        </p:spPr>
        <p:style>
          <a:lnRef idx="3">
            <a:schemeClr val="accent5"/>
          </a:lnRef>
          <a:fillRef idx="0">
            <a:schemeClr val="accent5"/>
          </a:fillRef>
          <a:effectRef idx="2">
            <a:schemeClr val="accent5"/>
          </a:effectRef>
          <a:fontRef idx="minor">
            <a:schemeClr val="tx1"/>
          </a:fontRef>
        </p:style>
      </p:cxnSp>
      <p:cxnSp>
        <p:nvCxnSpPr>
          <p:cNvPr id="16" name="Straight Arrow Connector 15"/>
          <p:cNvCxnSpPr>
            <a:stCxn id="9" idx="3"/>
            <a:endCxn id="6" idx="1"/>
          </p:cNvCxnSpPr>
          <p:nvPr/>
        </p:nvCxnSpPr>
        <p:spPr>
          <a:xfrm flipV="1">
            <a:off x="3373882" y="2859823"/>
            <a:ext cx="1228922" cy="810370"/>
          </a:xfrm>
          <a:prstGeom prst="straightConnector1">
            <a:avLst/>
          </a:prstGeom>
          <a:ln w="76200">
            <a:solidFill>
              <a:schemeClr val="accent5"/>
            </a:solidFill>
            <a:tailEnd type="triangle"/>
          </a:ln>
        </p:spPr>
        <p:style>
          <a:lnRef idx="3">
            <a:schemeClr val="accent5"/>
          </a:lnRef>
          <a:fillRef idx="0">
            <a:schemeClr val="accent5"/>
          </a:fillRef>
          <a:effectRef idx="2">
            <a:schemeClr val="accent5"/>
          </a:effectRef>
          <a:fontRef idx="minor">
            <a:schemeClr val="tx1"/>
          </a:fontRef>
        </p:style>
      </p:cxnSp>
      <p:sp>
        <p:nvSpPr>
          <p:cNvPr id="29" name="Rounded Rectangle 28"/>
          <p:cNvSpPr/>
          <p:nvPr/>
        </p:nvSpPr>
        <p:spPr>
          <a:xfrm>
            <a:off x="838200" y="4924315"/>
            <a:ext cx="2535682" cy="652145"/>
          </a:xfrm>
          <a:prstGeom prst="roundRect">
            <a:avLst/>
          </a:prstGeom>
          <a:ln/>
        </p:spPr>
        <p:style>
          <a:lnRef idx="3">
            <a:schemeClr val="lt1"/>
          </a:lnRef>
          <a:fillRef idx="1">
            <a:schemeClr val="accent4"/>
          </a:fillRef>
          <a:effectRef idx="1">
            <a:schemeClr val="accent4"/>
          </a:effectRef>
          <a:fontRef idx="minor">
            <a:schemeClr val="lt1"/>
          </a:fontRef>
        </p:style>
        <p:txBody>
          <a:bodyPr rtlCol="0" anchor="ctr"/>
          <a:lstStyle/>
          <a:p>
            <a:pPr algn="ctr"/>
            <a:r>
              <a:rPr lang="sv-SE" b="1" dirty="0" smtClean="0">
                <a:solidFill>
                  <a:schemeClr val="bg1"/>
                </a:solidFill>
              </a:rPr>
              <a:t>martitalstatus2018</a:t>
            </a:r>
            <a:r>
              <a:rPr lang="sv-SE" dirty="0">
                <a:solidFill>
                  <a:schemeClr val="bg1"/>
                </a:solidFill>
              </a:rPr>
              <a:t/>
            </a:r>
            <a:br>
              <a:rPr lang="sv-SE" dirty="0">
                <a:solidFill>
                  <a:schemeClr val="bg1"/>
                </a:solidFill>
              </a:rPr>
            </a:br>
            <a:r>
              <a:rPr lang="sv-SE" dirty="0" smtClean="0">
                <a:solidFill>
                  <a:schemeClr val="bg1"/>
                </a:solidFill>
              </a:rPr>
              <a:t>(</a:t>
            </a:r>
            <a:r>
              <a:rPr lang="sv-SE" dirty="0" err="1" smtClean="0">
                <a:solidFill>
                  <a:schemeClr val="bg1"/>
                </a:solidFill>
              </a:rPr>
              <a:t>variable</a:t>
            </a:r>
            <a:r>
              <a:rPr lang="sv-SE" dirty="0" smtClean="0">
                <a:solidFill>
                  <a:schemeClr val="bg1"/>
                </a:solidFill>
              </a:rPr>
              <a:t>)</a:t>
            </a:r>
            <a:endParaRPr lang="sv-SE" dirty="0">
              <a:solidFill>
                <a:schemeClr val="bg1"/>
              </a:solidFill>
            </a:endParaRPr>
          </a:p>
        </p:txBody>
      </p:sp>
      <p:graphicFrame>
        <p:nvGraphicFramePr>
          <p:cNvPr id="32" name="Content Placeholder 3"/>
          <p:cNvGraphicFramePr>
            <a:graphicFrameLocks/>
          </p:cNvGraphicFramePr>
          <p:nvPr>
            <p:extLst>
              <p:ext uri="{D42A27DB-BD31-4B8C-83A1-F6EECF244321}">
                <p14:modId xmlns:p14="http://schemas.microsoft.com/office/powerpoint/2010/main" val="4134564131"/>
              </p:ext>
            </p:extLst>
          </p:nvPr>
        </p:nvGraphicFramePr>
        <p:xfrm>
          <a:off x="4602804" y="4137867"/>
          <a:ext cx="2628900" cy="370840"/>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4106096988"/>
                    </a:ext>
                  </a:extLst>
                </a:gridCol>
              </a:tblGrid>
              <a:tr h="370840">
                <a:tc>
                  <a:txBody>
                    <a:bodyPr/>
                    <a:lstStyle/>
                    <a:p>
                      <a:r>
                        <a:rPr lang="sv-SE" dirty="0" err="1" smtClean="0">
                          <a:solidFill>
                            <a:schemeClr val="tx1"/>
                          </a:solidFill>
                        </a:rPr>
                        <a:t>maritalstatusplus</a:t>
                      </a:r>
                      <a:r>
                        <a:rPr lang="sv-SE" dirty="0" smtClean="0">
                          <a:solidFill>
                            <a:schemeClr val="tx1"/>
                          </a:solidFill>
                        </a:rPr>
                        <a:t> </a:t>
                      </a:r>
                      <a:r>
                        <a:rPr lang="sv-SE" dirty="0" err="1" smtClean="0">
                          <a:solidFill>
                            <a:schemeClr val="tx1"/>
                          </a:solidFill>
                        </a:rPr>
                        <a:t>codes</a:t>
                      </a:r>
                      <a:endParaRPr lang="sv-SE" dirty="0">
                        <a:solidFill>
                          <a:schemeClr val="tx1"/>
                        </a:solidFill>
                      </a:endParaRPr>
                    </a:p>
                  </a:txBody>
                  <a:tcPr marL="0">
                    <a:noFill/>
                  </a:tcPr>
                </a:tc>
                <a:extLst>
                  <a:ext uri="{0D108BD9-81ED-4DB2-BD59-A6C34878D82A}">
                    <a16:rowId xmlns:a16="http://schemas.microsoft.com/office/drawing/2014/main" val="4090553834"/>
                  </a:ext>
                </a:extLst>
              </a:tr>
            </a:tbl>
          </a:graphicData>
        </a:graphic>
      </p:graphicFrame>
      <p:graphicFrame>
        <p:nvGraphicFramePr>
          <p:cNvPr id="33" name="Content Placeholder 3"/>
          <p:cNvGraphicFramePr>
            <a:graphicFrameLocks/>
          </p:cNvGraphicFramePr>
          <p:nvPr>
            <p:extLst>
              <p:ext uri="{D42A27DB-BD31-4B8C-83A1-F6EECF244321}">
                <p14:modId xmlns:p14="http://schemas.microsoft.com/office/powerpoint/2010/main" val="2010189105"/>
              </p:ext>
            </p:extLst>
          </p:nvPr>
        </p:nvGraphicFramePr>
        <p:xfrm>
          <a:off x="4602804" y="4508707"/>
          <a:ext cx="3154688" cy="1483360"/>
        </p:xfrm>
        <a:graphic>
          <a:graphicData uri="http://schemas.openxmlformats.org/drawingml/2006/table">
            <a:tbl>
              <a:tblPr firstRow="1" bandRow="1">
                <a:tableStyleId>{073A0DAA-6AF3-43AB-8588-CEC1D06C72B9}</a:tableStyleId>
              </a:tblPr>
              <a:tblGrid>
                <a:gridCol w="861680">
                  <a:extLst>
                    <a:ext uri="{9D8B030D-6E8A-4147-A177-3AD203B41FA5}">
                      <a16:colId xmlns:a16="http://schemas.microsoft.com/office/drawing/2014/main" val="1847546260"/>
                    </a:ext>
                  </a:extLst>
                </a:gridCol>
                <a:gridCol w="2293008">
                  <a:extLst>
                    <a:ext uri="{9D8B030D-6E8A-4147-A177-3AD203B41FA5}">
                      <a16:colId xmlns:a16="http://schemas.microsoft.com/office/drawing/2014/main" val="4055701957"/>
                    </a:ext>
                  </a:extLst>
                </a:gridCol>
              </a:tblGrid>
              <a:tr h="370840">
                <a:tc>
                  <a:txBody>
                    <a:bodyPr/>
                    <a:lstStyle/>
                    <a:p>
                      <a:r>
                        <a:rPr lang="sv-SE" dirty="0" err="1" smtClean="0"/>
                        <a:t>code</a:t>
                      </a:r>
                      <a:endParaRPr lang="sv-SE" dirty="0"/>
                    </a:p>
                  </a:txBody>
                  <a:tcPr/>
                </a:tc>
                <a:tc>
                  <a:txBody>
                    <a:bodyPr/>
                    <a:lstStyle/>
                    <a:p>
                      <a:r>
                        <a:rPr lang="sv-SE" dirty="0" err="1" smtClean="0"/>
                        <a:t>category</a:t>
                      </a:r>
                      <a:endParaRPr lang="sv-SE" dirty="0"/>
                    </a:p>
                  </a:txBody>
                  <a:tcPr/>
                </a:tc>
                <a:extLst>
                  <a:ext uri="{0D108BD9-81ED-4DB2-BD59-A6C34878D82A}">
                    <a16:rowId xmlns:a16="http://schemas.microsoft.com/office/drawing/2014/main" val="4090553834"/>
                  </a:ext>
                </a:extLst>
              </a:tr>
              <a:tr h="370840">
                <a:tc>
                  <a:txBody>
                    <a:bodyPr/>
                    <a:lstStyle/>
                    <a:p>
                      <a:r>
                        <a:rPr lang="sv-SE" dirty="0" smtClean="0"/>
                        <a:t>S</a:t>
                      </a:r>
                      <a:endParaRPr lang="sv-SE" dirty="0"/>
                    </a:p>
                  </a:txBody>
                  <a:tcPr/>
                </a:tc>
                <a:tc>
                  <a:txBody>
                    <a:bodyPr/>
                    <a:lstStyle/>
                    <a:p>
                      <a:r>
                        <a:rPr lang="sv-SE" dirty="0" err="1" smtClean="0"/>
                        <a:t>Single</a:t>
                      </a:r>
                      <a:endParaRPr lang="sv-SE" dirty="0"/>
                    </a:p>
                  </a:txBody>
                  <a:tcPr/>
                </a:tc>
                <a:extLst>
                  <a:ext uri="{0D108BD9-81ED-4DB2-BD59-A6C34878D82A}">
                    <a16:rowId xmlns:a16="http://schemas.microsoft.com/office/drawing/2014/main" val="587203353"/>
                  </a:ext>
                </a:extLst>
              </a:tr>
              <a:tr h="370840">
                <a:tc>
                  <a:txBody>
                    <a:bodyPr/>
                    <a:lstStyle/>
                    <a:p>
                      <a:r>
                        <a:rPr lang="sv-SE" dirty="0" smtClean="0"/>
                        <a:t>M</a:t>
                      </a:r>
                      <a:endParaRPr lang="sv-SE" dirty="0"/>
                    </a:p>
                  </a:txBody>
                  <a:tcPr/>
                </a:tc>
                <a:tc>
                  <a:txBody>
                    <a:bodyPr/>
                    <a:lstStyle/>
                    <a:p>
                      <a:r>
                        <a:rPr lang="sv-SE" dirty="0" err="1" smtClean="0"/>
                        <a:t>Married</a:t>
                      </a:r>
                      <a:endParaRPr lang="sv-SE" dirty="0"/>
                    </a:p>
                  </a:txBody>
                  <a:tcPr/>
                </a:tc>
                <a:extLst>
                  <a:ext uri="{0D108BD9-81ED-4DB2-BD59-A6C34878D82A}">
                    <a16:rowId xmlns:a16="http://schemas.microsoft.com/office/drawing/2014/main" val="1484418115"/>
                  </a:ext>
                </a:extLst>
              </a:tr>
              <a:tr h="370840">
                <a:tc>
                  <a:txBody>
                    <a:bodyPr/>
                    <a:lstStyle/>
                    <a:p>
                      <a:r>
                        <a:rPr lang="sv-SE" dirty="0" smtClean="0"/>
                        <a:t>D</a:t>
                      </a:r>
                      <a:endParaRPr lang="sv-SE" dirty="0"/>
                    </a:p>
                  </a:txBody>
                  <a:tcPr/>
                </a:tc>
                <a:tc>
                  <a:txBody>
                    <a:bodyPr/>
                    <a:lstStyle/>
                    <a:p>
                      <a:r>
                        <a:rPr lang="sv-SE" dirty="0" err="1" smtClean="0"/>
                        <a:t>Divorced</a:t>
                      </a:r>
                      <a:endParaRPr lang="sv-SE" dirty="0"/>
                    </a:p>
                  </a:txBody>
                  <a:tcPr/>
                </a:tc>
                <a:extLst>
                  <a:ext uri="{0D108BD9-81ED-4DB2-BD59-A6C34878D82A}">
                    <a16:rowId xmlns:a16="http://schemas.microsoft.com/office/drawing/2014/main" val="2298818553"/>
                  </a:ext>
                </a:extLst>
              </a:tr>
            </a:tbl>
          </a:graphicData>
        </a:graphic>
      </p:graphicFrame>
      <p:cxnSp>
        <p:nvCxnSpPr>
          <p:cNvPr id="34" name="Straight Arrow Connector 33"/>
          <p:cNvCxnSpPr>
            <a:stCxn id="29" idx="3"/>
            <a:endCxn id="33" idx="1"/>
          </p:cNvCxnSpPr>
          <p:nvPr/>
        </p:nvCxnSpPr>
        <p:spPr>
          <a:xfrm flipV="1">
            <a:off x="3373882" y="5250387"/>
            <a:ext cx="1228922" cy="1"/>
          </a:xfrm>
          <a:prstGeom prst="straightConnector1">
            <a:avLst/>
          </a:prstGeom>
          <a:ln w="76200">
            <a:solidFill>
              <a:schemeClr val="accent5"/>
            </a:solidFill>
            <a:tailEnd type="triangle"/>
          </a:ln>
        </p:spPr>
        <p:style>
          <a:lnRef idx="3">
            <a:schemeClr val="accent5"/>
          </a:lnRef>
          <a:fillRef idx="0">
            <a:schemeClr val="accent5"/>
          </a:fillRef>
          <a:effectRef idx="2">
            <a:schemeClr val="accent5"/>
          </a:effectRef>
          <a:fontRef idx="minor">
            <a:schemeClr val="tx1"/>
          </a:fontRef>
        </p:style>
      </p:cxnSp>
    </p:spTree>
    <p:extLst>
      <p:ext uri="{BB962C8B-B14F-4D97-AF65-F5344CB8AC3E}">
        <p14:creationId xmlns:p14="http://schemas.microsoft.com/office/powerpoint/2010/main" val="161701321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583</TotalTime>
  <Words>1096</Words>
  <Application>Microsoft Office PowerPoint</Application>
  <PresentationFormat>Widescreen</PresentationFormat>
  <Paragraphs>418</Paragraphs>
  <Slides>17</Slides>
  <Notes>16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Calibri Light</vt:lpstr>
      <vt:lpstr>Office Theme</vt:lpstr>
      <vt:lpstr>Variables and variable cascade</vt:lpstr>
      <vt:lpstr>What is a variable?</vt:lpstr>
      <vt:lpstr>Example: dataset1</vt:lpstr>
      <vt:lpstr>Variable example</vt:lpstr>
      <vt:lpstr>Different variable representation types</vt:lpstr>
      <vt:lpstr>Variable with code representation</vt:lpstr>
      <vt:lpstr>Variable - code representation</vt:lpstr>
      <vt:lpstr>PowerPoint Presentation</vt:lpstr>
      <vt:lpstr>Variables re-using sets of codes</vt:lpstr>
      <vt:lpstr>Documenting comparabilities among variables</vt:lpstr>
      <vt:lpstr>PowerPoint Presentation</vt:lpstr>
      <vt:lpstr>Variables with the same text representation type</vt:lpstr>
      <vt:lpstr>Documenting comparabilities among variables</vt:lpstr>
      <vt:lpstr>PowerPoint Presentation</vt:lpstr>
      <vt:lpstr>Variables with different unit of measure</vt:lpstr>
      <vt:lpstr>Documenting comparabilities among variables</vt:lpstr>
      <vt:lpstr>Benefits of the variable cascade structure</vt:lpstr>
    </vt:vector>
  </TitlesOfParts>
  <Company>University of Gothenburg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Variables</dc:title>
  <dc:creator>Olof Olsson</dc:creator>
  <cp:lastModifiedBy>Olof Olsson</cp:lastModifiedBy>
  <cp:revision>52</cp:revision>
  <dcterms:created xsi:type="dcterms:W3CDTF">2018-09-25T09:45:33Z</dcterms:created>
  <dcterms:modified xsi:type="dcterms:W3CDTF">2018-09-26T14:54:20Z</dcterms:modified>
</cp:coreProperties>
</file>