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2.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ja P."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4" d="100"/>
          <a:sy n="154" d="100"/>
        </p:scale>
        <p:origin x="-300" y="2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9-27T13:52:00.162" idx="1">
    <p:pos x="6000" y="0"/>
    <p:text>I'm not sure about the license for the medals. We might have to ask:
Source:
https://gallery.yopriceville.com/Free-Clipart-Pictures/Trophy-and-Medals-PNG/Medals_Set_Transparent_PNG_Clip_Art_Image#.W6zgIfmYSHs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9-26T15:01:18.838" idx="2">
    <p:pos x="6000" y="0"/>
    <p:text>I don't think this is necessary?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726799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242657b56_8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242657b56_8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358161075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35816107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solidFill>
                  <a:schemeClr val="dk1"/>
                </a:solidFill>
              </a:rPr>
              <a:t>Animate bubbles, show one after the other.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Note the list is not exhaustive.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Goal: For the audience to know metadata is to them. </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At the end you should emphasize that if you need this, then others will need this info too.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Example for “What was the previous question?”: When asked about life satisfaction it is often useful to ask about work satisfaction first. That way, the respondent doesn’t confuse general life satisfaction with work satisfaction.</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358161075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35816107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35816107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35816107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sz="1200">
                <a:solidFill>
                  <a:schemeClr val="dk1"/>
                </a:solidFill>
              </a:rPr>
              <a:t>•</a:t>
            </a:r>
            <a:r>
              <a:rPr lang="de" sz="1200">
                <a:solidFill>
                  <a:schemeClr val="dk1"/>
                </a:solidFill>
                <a:latin typeface="Calibri"/>
                <a:ea typeface="Calibri"/>
                <a:cs typeface="Calibri"/>
                <a:sym typeface="Calibri"/>
              </a:rPr>
              <a:t>This cartoon is about an unusual chicken ranch of boneless chickens, they have no capacity to do what chickens usually do, strutting around etc. Documentation too, without a structure, is difficult to process…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sz="1200">
                <a:solidFill>
                  <a:schemeClr val="dk1"/>
                </a:solidFill>
              </a:rPr>
              <a:t>•</a:t>
            </a:r>
            <a:r>
              <a:rPr lang="de" sz="1200">
                <a:solidFill>
                  <a:schemeClr val="dk1"/>
                </a:solidFill>
                <a:latin typeface="Calibri"/>
                <a:ea typeface="Calibri"/>
                <a:cs typeface="Calibri"/>
                <a:sym typeface="Calibri"/>
              </a:rPr>
              <a:t>Though DDI can be presented in forms other than XML, the bottom line is that it provides structured documentation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4358161075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435816107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358161075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35816107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cheaper? yes, but with upfront investment - think long term!</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358161075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35816107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3620506b2_1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43620506b2_1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3620506b2_12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43620506b2_12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43620506b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43620506b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4358161075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435816107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Arofan Gregory, </a:t>
            </a:r>
            <a:r>
              <a:rPr lang="de">
                <a:solidFill>
                  <a:schemeClr val="dk1"/>
                </a:solidFill>
              </a:rPr>
              <a:t>Chifundo Kanjala, </a:t>
            </a:r>
            <a:r>
              <a:rPr lang="de"/>
              <a:t>Hayley Mills, Anja Perry.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4358161075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435816107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424871ccb8_7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424871ccb8_7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solidFill>
                  <a:schemeClr val="dk1"/>
                </a:solidFill>
              </a:rPr>
              <a:t>Note the medal system is not an officially recognized rating system from DDI. </a:t>
            </a:r>
            <a:endParaRPr/>
          </a:p>
          <a:p>
            <a:pPr marL="0" lvl="0" indent="0" algn="l" rtl="0">
              <a:spcBef>
                <a:spcPts val="0"/>
              </a:spcBef>
              <a:spcAft>
                <a:spcPts val="0"/>
              </a:spcAft>
              <a:buNone/>
            </a:pPr>
            <a:endParaRPr/>
          </a:p>
          <a:p>
            <a:pPr marL="0" lvl="0" indent="0" algn="l" rtl="0">
              <a:spcBef>
                <a:spcPts val="0"/>
              </a:spcBef>
              <a:spcAft>
                <a:spcPts val="0"/>
              </a:spcAft>
              <a:buNone/>
            </a:pPr>
            <a:r>
              <a:rPr lang="de"/>
              <a:t>Bronze Structured documentation is laying the groundwork (more adhoc) in a distributed way. They add metadata as they are working on it. Documenting in a standardised way. - when sharing with others they can understand. </a:t>
            </a:r>
            <a:endParaRPr/>
          </a:p>
          <a:p>
            <a:pPr marL="0" lvl="0" indent="0" algn="l" rtl="0">
              <a:spcBef>
                <a:spcPts val="0"/>
              </a:spcBef>
              <a:spcAft>
                <a:spcPts val="0"/>
              </a:spcAft>
              <a:buNone/>
            </a:pPr>
            <a:endParaRPr/>
          </a:p>
          <a:p>
            <a:pPr marL="0" lvl="0" indent="0" algn="l" rtl="0">
              <a:spcBef>
                <a:spcPts val="0"/>
              </a:spcBef>
              <a:spcAft>
                <a:spcPts val="0"/>
              </a:spcAft>
              <a:buNone/>
            </a:pPr>
            <a:r>
              <a:rPr lang="de"/>
              <a:t>Silver- Adds structure and centralisation. All communication is through the centre. Important for versioning. </a:t>
            </a:r>
            <a:endParaRPr/>
          </a:p>
          <a:p>
            <a:pPr marL="0" lvl="0" indent="0" algn="l" rtl="0">
              <a:spcBef>
                <a:spcPts val="0"/>
              </a:spcBef>
              <a:spcAft>
                <a:spcPts val="0"/>
              </a:spcAft>
              <a:buNone/>
            </a:pPr>
            <a:endParaRPr/>
          </a:p>
          <a:p>
            <a:pPr marL="0" lvl="0" indent="0" algn="l" rtl="0">
              <a:spcBef>
                <a:spcPts val="0"/>
              </a:spcBef>
              <a:spcAft>
                <a:spcPts val="0"/>
              </a:spcAft>
              <a:buNone/>
            </a:pPr>
            <a:r>
              <a:rPr lang="de"/>
              <a:t>Gold- starts with the metadata.- metadata driven. Design and capture at the same time so at the end it already exists and is correct. </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43620506b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43620506b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43620506b2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43620506b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4358161075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4358161075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4242657b56_8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4242657b56_8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424871ccb8_7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424871ccb8_7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 sz="1800">
                <a:solidFill>
                  <a:schemeClr val="dk1"/>
                </a:solidFill>
              </a:rPr>
              <a:t>Bronze: not centralized yet, still after the fact metadata. But still major benefits with DDI.</a:t>
            </a:r>
            <a:endParaRPr sz="18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4358161075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4358161075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de"/>
              <a:t>Reading data and extracting metadata from: Stata, SPSS, SAS, DDI+ASCII, Stat/Transfer+ASCII,SQL</a:t>
            </a:r>
            <a:endParaRPr/>
          </a:p>
          <a:p>
            <a:pPr marL="457200" lvl="0" indent="-298450" algn="l" rtl="0">
              <a:lnSpc>
                <a:spcPct val="115000"/>
              </a:lnSpc>
              <a:spcBef>
                <a:spcPts val="0"/>
              </a:spcBef>
              <a:spcAft>
                <a:spcPts val="0"/>
              </a:spcAft>
              <a:buClr>
                <a:schemeClr val="dk1"/>
              </a:buClr>
              <a:buSzPts val="1100"/>
              <a:buChar char="●"/>
            </a:pPr>
            <a:r>
              <a:rPr lang="de"/>
              <a:t>Transforming data into ASCII text format (fixed, csv, delimited), with various optimizations</a:t>
            </a:r>
            <a:endParaRPr/>
          </a:p>
          <a:p>
            <a:pPr marL="457200" lvl="0" indent="-298450" algn="l" rtl="0">
              <a:lnSpc>
                <a:spcPct val="115000"/>
              </a:lnSpc>
              <a:spcBef>
                <a:spcPts val="0"/>
              </a:spcBef>
              <a:spcAft>
                <a:spcPts val="0"/>
              </a:spcAft>
              <a:buClr>
                <a:schemeClr val="dk1"/>
              </a:buClr>
              <a:buSzPts val="1100"/>
              <a:buChar char="●"/>
            </a:pPr>
            <a:r>
              <a:rPr lang="de"/>
              <a:t>Producing standard metadata from input files. Supported specifications include  DDI-Codebook (1.0-2.1 and 2.5), DDI LifeCycle (3.1-3.2), and Triple-SSS (1.1, 2.0)</a:t>
            </a:r>
            <a:endParaRPr/>
          </a:p>
          <a:p>
            <a:pPr marL="457200" lvl="0" indent="-298450" algn="l" rtl="0">
              <a:lnSpc>
                <a:spcPct val="115000"/>
              </a:lnSpc>
              <a:spcBef>
                <a:spcPts val="0"/>
              </a:spcBef>
              <a:spcAft>
                <a:spcPts val="0"/>
              </a:spcAft>
              <a:buClr>
                <a:schemeClr val="dk1"/>
              </a:buClr>
              <a:buSzPts val="1100"/>
              <a:buChar char="●"/>
            </a:pPr>
            <a:r>
              <a:rPr lang="de"/>
              <a:t>Computing summary statistics at the variable and category levels for inclusion in DDI or for other purposes. Summary statistics include minimum, maximum, average, standard deviation, count of missing values, weighted and unweighted frequencies</a:t>
            </a:r>
            <a:endParaRPr/>
          </a:p>
          <a:p>
            <a:pPr marL="457200" lvl="0" indent="-298450" algn="l" rtl="0">
              <a:lnSpc>
                <a:spcPct val="115000"/>
              </a:lnSpc>
              <a:spcBef>
                <a:spcPts val="0"/>
              </a:spcBef>
              <a:spcAft>
                <a:spcPts val="0"/>
              </a:spcAft>
              <a:buClr>
                <a:schemeClr val="dk1"/>
              </a:buClr>
              <a:buSzPts val="1100"/>
              <a:buChar char="●"/>
            </a:pPr>
            <a:r>
              <a:rPr lang="de"/>
              <a:t>Generating scripts for reading ASCII data into R, SAS, SPSS, Stata, Mathematica Notebook, Berkeley SDA, and various flavors of SQL (MS-SQL, MySql, MonetDB,PostgreSQL,Oracle, Vertica, HSQLDB). The database scripts support the creation of database schemas along with bulk loading of the ASCII data.</a:t>
            </a: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424871ccb8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424871ccb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424871ccb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424871ccb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35816107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35816107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4358161075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435816107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424871ccb8_7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424871ccb8_7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Second and third bullet point can be changed in order depending on the audience</a:t>
            </a:r>
            <a:endParaRPr/>
          </a:p>
          <a:p>
            <a:pPr marL="0" lvl="0" indent="0" algn="l" rtl="0">
              <a:spcBef>
                <a:spcPts val="0"/>
              </a:spcBef>
              <a:spcAft>
                <a:spcPts val="0"/>
              </a:spcAft>
              <a:buNone/>
            </a:pPr>
            <a:r>
              <a:rPr lang="de"/>
              <a:t>databases used for management of data could be enhanced to handle metadata (enhanced data dictionaries)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3620506b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3620506b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Find data more easily?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43620506b2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43620506b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Find data more easily?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4358161075_6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4358161075_6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424871ccb8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424871ccb8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 sz="1200">
                <a:solidFill>
                  <a:schemeClr val="dk1"/>
                </a:solidFill>
              </a:rPr>
              <a:t>You don’t necessarily need to have the whole process but having some can lead to others.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 sz="1200">
                <a:solidFill>
                  <a:schemeClr val="dk1"/>
                </a:solidFill>
              </a:rPr>
              <a:t>Also you don’t need to have the data and metadata necessarily managed in the same place. </a:t>
            </a:r>
            <a:endParaRPr sz="1200">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4242657b5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4242657b5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24871ccb8_7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424871ccb8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Versions if needed:</a:t>
            </a:r>
            <a:endParaRPr/>
          </a:p>
          <a:p>
            <a:pPr marL="0" lvl="0" indent="0" algn="l" rtl="0">
              <a:spcBef>
                <a:spcPts val="0"/>
              </a:spcBef>
              <a:spcAft>
                <a:spcPts val="0"/>
              </a:spcAft>
              <a:buNone/>
            </a:pPr>
            <a:r>
              <a:rPr lang="de" sz="1200">
                <a:solidFill>
                  <a:schemeClr val="dk1"/>
                </a:solidFill>
              </a:rPr>
              <a:t>Colectica repository 3.1, 3.2 </a:t>
            </a:r>
            <a:endParaRPr sz="1200">
              <a:solidFill>
                <a:schemeClr val="dk1"/>
              </a:solidFill>
            </a:endParaRPr>
          </a:p>
          <a:p>
            <a:pPr marL="0" lvl="0" indent="0" algn="l" rtl="0">
              <a:spcBef>
                <a:spcPts val="0"/>
              </a:spcBef>
              <a:spcAft>
                <a:spcPts val="0"/>
              </a:spcAft>
              <a:buNone/>
            </a:pPr>
            <a:r>
              <a:rPr lang="de" sz="1200">
                <a:solidFill>
                  <a:schemeClr val="dk1"/>
                </a:solidFill>
              </a:rPr>
              <a:t>CED2AR  2.5 </a:t>
            </a:r>
            <a:endParaRPr sz="1200">
              <a:solidFill>
                <a:schemeClr val="dk1"/>
              </a:solidFill>
            </a:endParaRPr>
          </a:p>
          <a:p>
            <a:pPr marL="0" lvl="0" indent="0" algn="l" rtl="0">
              <a:spcBef>
                <a:spcPts val="0"/>
              </a:spcBef>
              <a:spcAft>
                <a:spcPts val="0"/>
              </a:spcAft>
              <a:buNone/>
            </a:pPr>
            <a:r>
              <a:rPr lang="de" sz="1200">
                <a:solidFill>
                  <a:schemeClr val="dk1"/>
                </a:solidFill>
              </a:rPr>
              <a:t>DBKfree 1.x, 2.0, 2.1</a:t>
            </a:r>
            <a:endParaRPr sz="1200">
              <a:solidFill>
                <a:schemeClr val="dk1"/>
              </a:solidFill>
            </a:endParaRPr>
          </a:p>
          <a:p>
            <a:pPr marL="0" lvl="0" indent="0" algn="l" rtl="0">
              <a:spcBef>
                <a:spcPts val="0"/>
              </a:spcBef>
              <a:spcAft>
                <a:spcPts val="0"/>
              </a:spcAft>
              <a:buNone/>
            </a:pPr>
            <a:r>
              <a:rPr lang="de" sz="1200">
                <a:solidFill>
                  <a:schemeClr val="dk1"/>
                </a:solidFill>
              </a:rPr>
              <a:t>DDI Index 2.1</a:t>
            </a:r>
            <a:endParaRPr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4358161075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4358161075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4358161075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4358161075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solidFill>
                  <a:schemeClr val="dk1"/>
                </a:solidFill>
              </a:rPr>
              <a:t>Once these ideas have been presented, the reasons for doing each type of metadata management can be presented.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35816107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35816107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4358161075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4358161075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4242657b56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4242657b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These should be additional to the what DDI module includes.</a:t>
            </a:r>
            <a:endParaRPr/>
          </a:p>
          <a:p>
            <a:pPr marL="0" lvl="0" indent="0" algn="l" rtl="0">
              <a:spcBef>
                <a:spcPts val="0"/>
              </a:spcBef>
              <a:spcAft>
                <a:spcPts val="0"/>
              </a:spcAft>
              <a:buNone/>
            </a:pPr>
            <a:r>
              <a:rPr lang="de"/>
              <a:t>Data sharing is internal as well as external.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4358161075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4358161075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solidFill>
                  <a:schemeClr val="dk1"/>
                </a:solidFill>
              </a:rPr>
              <a:t>The number of publications using MIDUS data continues to increase year on year; more than 600 publications from the study now appear in over 150 scientific journals. - this may be an argument for the funders?!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435816107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43581610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35816107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35816107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358161075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35816107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solidFill>
                  <a:schemeClr val="dk1"/>
                </a:solidFill>
              </a:rPr>
              <a:t>Add current examples which may be relevant if possible. e.g. being audited.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358161075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35816107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358161075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35816107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Get researchers into the mindset of data documentation; let them think of their needs; eventually add to it when their knowledge of metadata is not sufficient. </a:t>
            </a:r>
            <a:endParaRPr/>
          </a:p>
          <a:p>
            <a:pPr marL="0" lvl="0" indent="0" algn="l" rtl="0">
              <a:spcBef>
                <a:spcPts val="0"/>
              </a:spcBef>
              <a:spcAft>
                <a:spcPts val="0"/>
              </a:spcAft>
              <a:buNone/>
            </a:pPr>
            <a:endParaRPr/>
          </a:p>
          <a:p>
            <a:pPr marL="0" lvl="0" indent="0" algn="l" rtl="0">
              <a:spcBef>
                <a:spcPts val="0"/>
              </a:spcBef>
              <a:spcAft>
                <a:spcPts val="0"/>
              </a:spcAft>
              <a:buNone/>
            </a:pPr>
            <a:r>
              <a:rPr lang="de"/>
              <a:t>Exercise could be implemented in pairs or individuals, followed by feedback to the group (on whiteboard). This should generate discussions and help identify differences or similarities in experience.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358161075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35816107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Typically, we have a rectangular data file, lines specify individuals, columns the variables. Various types of codes in the cells represent the values. This is what we call data.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8" name="Google Shape;58;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9" name="Google Shape;5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 name="Google Shape;6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6" name="Google Shape;6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0" name="Google Shape;70;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1" name="Google Shape;7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 name="Google Shape;77;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8" name="Google Shape;7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1" name="Google Shape;8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5" name="Google Shape;85;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6" name="Google Shape;86;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7" name="Google Shape;8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0" name="Google Shape;9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3" name="Google Shape;93;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4" name="Google Shape;9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3"/>
        <p:cNvGrpSpPr/>
        <p:nvPr/>
      </p:nvGrpSpPr>
      <p:grpSpPr>
        <a:xfrm>
          <a:off x="0" y="0"/>
          <a:ext cx="0" cy="0"/>
          <a:chOff x="0" y="0"/>
          <a:chExt cx="0" cy="0"/>
        </a:xfrm>
      </p:grpSpPr>
      <p:sp>
        <p:nvSpPr>
          <p:cNvPr id="104" name="Google Shape;104;p2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2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6" name="Google Shape;106;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 name="Google Shape;115;p2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6" name="Google Shape;116;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29"/>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3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7" name="Google Shape;127;p30"/>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30"/>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3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2"/>
        <p:cNvGrpSpPr/>
        <p:nvPr/>
      </p:nvGrpSpPr>
      <p:grpSpPr>
        <a:xfrm>
          <a:off x="0" y="0"/>
          <a:ext cx="0" cy="0"/>
          <a:chOff x="0" y="0"/>
          <a:chExt cx="0" cy="0"/>
        </a:xfrm>
      </p:grpSpPr>
      <p:sp>
        <p:nvSpPr>
          <p:cNvPr id="133" name="Google Shape;133;p3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3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5" name="Google Shape;135;p3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6" name="Google Shape;136;p31"/>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7" name="Google Shape;137;p31"/>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8" name="Google Shape;138;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3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 name="Google Shape;143;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3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pic>
        <p:nvPicPr>
          <p:cNvPr id="20" name="Google Shape;20;p4"/>
          <p:cNvPicPr preferRelativeResize="0"/>
          <p:nvPr/>
        </p:nvPicPr>
        <p:blipFill>
          <a:blip r:embed="rId2">
            <a:alphaModFix amt="62000"/>
          </a:blip>
          <a:stretch>
            <a:fillRect/>
          </a:stretch>
        </p:blipFill>
        <p:spPr>
          <a:xfrm>
            <a:off x="5539152" y="0"/>
            <a:ext cx="3604846" cy="5143500"/>
          </a:xfrm>
          <a:prstGeom prst="rect">
            <a:avLst/>
          </a:prstGeom>
          <a:noFill/>
          <a:ln>
            <a:noFill/>
          </a:ln>
        </p:spPr>
      </p:pic>
      <p:pic>
        <p:nvPicPr>
          <p:cNvPr id="21" name="Google Shape;21;p4"/>
          <p:cNvPicPr preferRelativeResize="0"/>
          <p:nvPr/>
        </p:nvPicPr>
        <p:blipFill>
          <a:blip r:embed="rId3">
            <a:alphaModFix amt="62000"/>
          </a:blip>
          <a:stretch>
            <a:fillRect/>
          </a:stretch>
        </p:blipFill>
        <p:spPr>
          <a:xfrm>
            <a:off x="5658647" y="-18225"/>
            <a:ext cx="3478457" cy="51435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6"/>
        <p:cNvGrpSpPr/>
        <p:nvPr/>
      </p:nvGrpSpPr>
      <p:grpSpPr>
        <a:xfrm>
          <a:off x="0" y="0"/>
          <a:ext cx="0" cy="0"/>
          <a:chOff x="0" y="0"/>
          <a:chExt cx="0" cy="0"/>
        </a:xfrm>
      </p:grpSpPr>
      <p:sp>
        <p:nvSpPr>
          <p:cNvPr id="147" name="Google Shape;147;p33"/>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3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Google Shape;149;p33"/>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0" name="Google Shape;150;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3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 name="Google Shape;155;p34"/>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6" name="Google Shape;156;p34"/>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7" name="Google Shape;15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3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2" name="Google Shape;162;p35"/>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6"/>
        <p:cNvGrpSpPr/>
        <p:nvPr/>
      </p:nvGrpSpPr>
      <p:grpSpPr>
        <a:xfrm>
          <a:off x="0" y="0"/>
          <a:ext cx="0" cy="0"/>
          <a:chOff x="0" y="0"/>
          <a:chExt cx="0" cy="0"/>
        </a:xfrm>
      </p:grpSpPr>
      <p:sp>
        <p:nvSpPr>
          <p:cNvPr id="167" name="Google Shape;167;p36"/>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8" name="Google Shape;168;p36"/>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9" name="Google Shape;169;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3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4" name="Google Shape;54;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5" name="Google Shape;5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2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25"/>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b="1"/>
              <a:t>Overview - internal use</a:t>
            </a:r>
            <a:endParaRPr b="1"/>
          </a:p>
        </p:txBody>
      </p:sp>
      <p:sp>
        <p:nvSpPr>
          <p:cNvPr id="177" name="Google Shape;177;p37"/>
          <p:cNvSpPr txBox="1">
            <a:spLocks noGrp="1"/>
          </p:cNvSpPr>
          <p:nvPr>
            <p:ph type="body" idx="4294967295"/>
          </p:nvPr>
        </p:nvSpPr>
        <p:spPr>
          <a:xfrm>
            <a:off x="311700" y="923875"/>
            <a:ext cx="8520600" cy="429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dirty="0">
                <a:solidFill>
                  <a:srgbClr val="000000"/>
                </a:solidFill>
              </a:rPr>
              <a:t>Modularized presentation, pick according to audience:</a:t>
            </a:r>
            <a:endParaRPr sz="1400" dirty="0">
              <a:solidFill>
                <a:srgbClr val="000000"/>
              </a:solidFill>
            </a:endParaRPr>
          </a:p>
          <a:p>
            <a:pPr marL="457200" lvl="0" indent="-317500" algn="l" rtl="0">
              <a:spcBef>
                <a:spcPts val="1600"/>
              </a:spcBef>
              <a:spcAft>
                <a:spcPts val="0"/>
              </a:spcAft>
              <a:buClr>
                <a:srgbClr val="000000"/>
              </a:buClr>
              <a:buSzPts val="1400"/>
              <a:buChar char="●"/>
            </a:pPr>
            <a:r>
              <a:rPr lang="de" sz="1400" dirty="0">
                <a:solidFill>
                  <a:srgbClr val="000000"/>
                </a:solidFill>
              </a:rPr>
              <a:t>Module: Introduction to RDM</a:t>
            </a:r>
            <a:endParaRPr sz="1400" dirty="0">
              <a:solidFill>
                <a:srgbClr val="000000"/>
              </a:solidFill>
            </a:endParaRPr>
          </a:p>
          <a:p>
            <a:pPr marL="457200" lvl="0" indent="-317500" algn="l" rtl="0">
              <a:spcBef>
                <a:spcPts val="0"/>
              </a:spcBef>
              <a:spcAft>
                <a:spcPts val="0"/>
              </a:spcAft>
              <a:buClr>
                <a:srgbClr val="000000"/>
              </a:buClr>
              <a:buSzPts val="1400"/>
              <a:buChar char="●"/>
            </a:pPr>
            <a:r>
              <a:rPr lang="de" sz="1400" dirty="0">
                <a:solidFill>
                  <a:srgbClr val="000000"/>
                </a:solidFill>
              </a:rPr>
              <a:t>Module: Introduction exercise </a:t>
            </a:r>
            <a:endParaRPr sz="1400" dirty="0">
              <a:solidFill>
                <a:srgbClr val="000000"/>
              </a:solidFill>
            </a:endParaRPr>
          </a:p>
          <a:p>
            <a:pPr marL="457200" lvl="0" indent="-317500" algn="l" rtl="0">
              <a:spcBef>
                <a:spcPts val="0"/>
              </a:spcBef>
              <a:spcAft>
                <a:spcPts val="0"/>
              </a:spcAft>
              <a:buClr>
                <a:srgbClr val="000000"/>
              </a:buClr>
              <a:buSzPts val="1400"/>
              <a:buChar char="●"/>
            </a:pPr>
            <a:r>
              <a:rPr lang="de" sz="1400" dirty="0">
                <a:solidFill>
                  <a:srgbClr val="000000"/>
                </a:solidFill>
              </a:rPr>
              <a:t>Module: What is DDI?</a:t>
            </a:r>
            <a:endParaRPr sz="1400" dirty="0">
              <a:solidFill>
                <a:srgbClr val="000000"/>
              </a:solidFill>
            </a:endParaRPr>
          </a:p>
          <a:p>
            <a:pPr marL="457200" lvl="0" indent="-317500" algn="l" rtl="0">
              <a:spcBef>
                <a:spcPts val="0"/>
              </a:spcBef>
              <a:spcAft>
                <a:spcPts val="0"/>
              </a:spcAft>
              <a:buClr>
                <a:srgbClr val="000000"/>
              </a:buClr>
              <a:buSzPts val="1400"/>
              <a:buChar char="●"/>
            </a:pPr>
            <a:r>
              <a:rPr lang="de" sz="1400" dirty="0">
                <a:solidFill>
                  <a:srgbClr val="000000"/>
                </a:solidFill>
              </a:rPr>
              <a:t>Module: DDI for researchers and research data managers</a:t>
            </a:r>
            <a:endParaRPr sz="1400" dirty="0">
              <a:solidFill>
                <a:srgbClr val="000000"/>
              </a:solidFill>
            </a:endParaRPr>
          </a:p>
          <a:p>
            <a:pPr marL="457200" lvl="0" indent="-317500" algn="l" rtl="0">
              <a:spcBef>
                <a:spcPts val="0"/>
              </a:spcBef>
              <a:spcAft>
                <a:spcPts val="0"/>
              </a:spcAft>
              <a:buClr>
                <a:srgbClr val="000000"/>
              </a:buClr>
              <a:buSzPts val="1400"/>
              <a:buChar char="●"/>
            </a:pPr>
            <a:r>
              <a:rPr lang="de" sz="1400" dirty="0">
                <a:solidFill>
                  <a:schemeClr val="bg1">
                    <a:lumMod val="50000"/>
                  </a:schemeClr>
                </a:solidFill>
              </a:rPr>
              <a:t>Module: DDI for librarians and archivists</a:t>
            </a:r>
            <a:endParaRPr sz="1400" dirty="0">
              <a:solidFill>
                <a:schemeClr val="bg1">
                  <a:lumMod val="50000"/>
                </a:schemeClr>
              </a:solidFill>
            </a:endParaRPr>
          </a:p>
          <a:p>
            <a:pPr marL="457200" lvl="0" indent="-317500" algn="l" rtl="0">
              <a:spcBef>
                <a:spcPts val="0"/>
              </a:spcBef>
              <a:spcAft>
                <a:spcPts val="0"/>
              </a:spcAft>
              <a:buClr>
                <a:srgbClr val="000000"/>
              </a:buClr>
              <a:buSzPts val="1400"/>
              <a:buChar char="●"/>
            </a:pPr>
            <a:r>
              <a:rPr lang="de" sz="1400" dirty="0">
                <a:solidFill>
                  <a:schemeClr val="bg1">
                    <a:lumMod val="50000"/>
                  </a:schemeClr>
                </a:solidFill>
              </a:rPr>
              <a:t>Module: DDI for developers</a:t>
            </a:r>
            <a:endParaRPr sz="1400" dirty="0">
              <a:solidFill>
                <a:schemeClr val="bg1">
                  <a:lumMod val="50000"/>
                </a:schemeClr>
              </a:solidFill>
            </a:endParaRPr>
          </a:p>
          <a:p>
            <a:pPr marL="457200" lvl="0" indent="-317500" algn="l" rtl="0">
              <a:spcBef>
                <a:spcPts val="0"/>
              </a:spcBef>
              <a:spcAft>
                <a:spcPts val="0"/>
              </a:spcAft>
              <a:buClr>
                <a:srgbClr val="000000"/>
              </a:buClr>
              <a:buSzPts val="1400"/>
              <a:buChar char="●"/>
            </a:pPr>
            <a:r>
              <a:rPr lang="de" sz="1400" dirty="0">
                <a:solidFill>
                  <a:schemeClr val="bg1">
                    <a:lumMod val="50000"/>
                  </a:schemeClr>
                </a:solidFill>
              </a:rPr>
              <a:t>Module: DDI for project managers</a:t>
            </a:r>
            <a:endParaRPr sz="1400" dirty="0">
              <a:solidFill>
                <a:schemeClr val="bg1">
                  <a:lumMod val="50000"/>
                </a:schemeClr>
              </a:solidFill>
            </a:endParaRPr>
          </a:p>
          <a:p>
            <a:pPr marL="457200" lvl="0" indent="-317500" algn="l" rtl="0">
              <a:spcBef>
                <a:spcPts val="0"/>
              </a:spcBef>
              <a:spcAft>
                <a:spcPts val="0"/>
              </a:spcAft>
              <a:buClr>
                <a:srgbClr val="000000"/>
              </a:buClr>
              <a:buSzPts val="1400"/>
              <a:buChar char="●"/>
            </a:pPr>
            <a:r>
              <a:rPr lang="de" sz="1400" dirty="0">
                <a:solidFill>
                  <a:schemeClr val="bg1">
                    <a:lumMod val="50000"/>
                  </a:schemeClr>
                </a:solidFill>
              </a:rPr>
              <a:t>Module: DDI for funders, lawyers</a:t>
            </a:r>
            <a:endParaRPr sz="1400" dirty="0">
              <a:solidFill>
                <a:schemeClr val="bg1">
                  <a:lumMod val="50000"/>
                </a:schemeClr>
              </a:solidFill>
            </a:endParaRPr>
          </a:p>
          <a:p>
            <a:pPr marL="457200" lvl="0" indent="-317500" algn="l" rtl="0">
              <a:spcBef>
                <a:spcPts val="0"/>
              </a:spcBef>
              <a:spcAft>
                <a:spcPts val="0"/>
              </a:spcAft>
              <a:buClr>
                <a:srgbClr val="000000"/>
              </a:buClr>
              <a:buSzPts val="1400"/>
              <a:buChar char="●"/>
            </a:pPr>
            <a:r>
              <a:rPr lang="de" sz="1400" dirty="0">
                <a:solidFill>
                  <a:schemeClr val="bg1">
                    <a:lumMod val="50000"/>
                  </a:schemeClr>
                </a:solidFill>
              </a:rPr>
              <a:t>Training guidelines for </a:t>
            </a:r>
            <a:r>
              <a:rPr lang="de" sz="1400" dirty="0" smtClean="0">
                <a:solidFill>
                  <a:schemeClr val="bg1">
                    <a:lumMod val="50000"/>
                  </a:schemeClr>
                </a:solidFill>
              </a:rPr>
              <a:t>users</a:t>
            </a:r>
            <a:endParaRPr sz="1400" dirty="0">
              <a:solidFill>
                <a:schemeClr val="bg1">
                  <a:lumMod val="50000"/>
                </a:schemeClr>
              </a:solidFill>
            </a:endParaRPr>
          </a:p>
          <a:p>
            <a:pPr marL="0" lvl="0" indent="0" algn="l" rtl="0">
              <a:lnSpc>
                <a:spcPct val="100000"/>
              </a:lnSpc>
              <a:spcBef>
                <a:spcPts val="1600"/>
              </a:spcBef>
              <a:spcAft>
                <a:spcPts val="0"/>
              </a:spcAft>
              <a:buClr>
                <a:schemeClr val="dk1"/>
              </a:buClr>
              <a:buSzPts val="1100"/>
              <a:buFont typeface="Arial"/>
              <a:buNone/>
            </a:pPr>
            <a:endParaRPr sz="14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42" name="Google Shape;242;p46"/>
          <p:cNvPicPr preferRelativeResize="0"/>
          <p:nvPr/>
        </p:nvPicPr>
        <p:blipFill>
          <a:blip r:embed="rId3">
            <a:alphaModFix/>
          </a:blip>
          <a:stretch>
            <a:fillRect/>
          </a:stretch>
        </p:blipFill>
        <p:spPr>
          <a:xfrm>
            <a:off x="242888" y="361950"/>
            <a:ext cx="8658225" cy="4419600"/>
          </a:xfrm>
          <a:prstGeom prst="rect">
            <a:avLst/>
          </a:prstGeom>
          <a:noFill/>
          <a:ln>
            <a:noFill/>
          </a:ln>
        </p:spPr>
      </p:pic>
      <p:sp>
        <p:nvSpPr>
          <p:cNvPr id="243" name="Google Shape;243;p46"/>
          <p:cNvSpPr/>
          <p:nvPr/>
        </p:nvSpPr>
        <p:spPr>
          <a:xfrm>
            <a:off x="79225" y="77538"/>
            <a:ext cx="3051216" cy="130766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t>What is the study about? Who created it?</a:t>
            </a:r>
            <a:endParaRPr/>
          </a:p>
        </p:txBody>
      </p:sp>
      <p:sp>
        <p:nvSpPr>
          <p:cNvPr id="244" name="Google Shape;244;p46"/>
          <p:cNvSpPr/>
          <p:nvPr/>
        </p:nvSpPr>
        <p:spPr>
          <a:xfrm>
            <a:off x="5550350" y="682925"/>
            <a:ext cx="2310228" cy="132948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t>What do the variables mean?</a:t>
            </a:r>
            <a:endParaRPr/>
          </a:p>
        </p:txBody>
      </p:sp>
      <p:sp>
        <p:nvSpPr>
          <p:cNvPr id="245" name="Google Shape;245;p46"/>
          <p:cNvSpPr/>
          <p:nvPr/>
        </p:nvSpPr>
        <p:spPr>
          <a:xfrm>
            <a:off x="311700" y="2927800"/>
            <a:ext cx="2586276" cy="170002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t>Who was asked? What is the population?</a:t>
            </a:r>
            <a:endParaRPr/>
          </a:p>
        </p:txBody>
      </p:sp>
      <p:sp>
        <p:nvSpPr>
          <p:cNvPr id="246" name="Google Shape;246;p46"/>
          <p:cNvSpPr/>
          <p:nvPr/>
        </p:nvSpPr>
        <p:spPr>
          <a:xfrm>
            <a:off x="4159650" y="3542700"/>
            <a:ext cx="2019600" cy="91540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t>What is the meaning of the codes?</a:t>
            </a:r>
            <a:endParaRPr/>
          </a:p>
        </p:txBody>
      </p:sp>
      <p:sp>
        <p:nvSpPr>
          <p:cNvPr id="247" name="Google Shape;247;p46"/>
          <p:cNvSpPr txBox="1"/>
          <p:nvPr/>
        </p:nvSpPr>
        <p:spPr>
          <a:xfrm>
            <a:off x="5184600" y="4876875"/>
            <a:ext cx="39594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000"/>
              <a:t>Copyright © GESIS Leibniz Institute for the Social Sciences, 2016</a:t>
            </a:r>
            <a:endParaRPr sz="1000"/>
          </a:p>
        </p:txBody>
      </p:sp>
      <p:sp>
        <p:nvSpPr>
          <p:cNvPr id="248" name="Google Shape;248;p46"/>
          <p:cNvSpPr/>
          <p:nvPr/>
        </p:nvSpPr>
        <p:spPr>
          <a:xfrm>
            <a:off x="3371363" y="2123713"/>
            <a:ext cx="2401272" cy="130766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What was the data capture? (the question)</a:t>
            </a:r>
            <a:endParaRPr/>
          </a:p>
        </p:txBody>
      </p:sp>
      <p:sp>
        <p:nvSpPr>
          <p:cNvPr id="249" name="Google Shape;249;p46"/>
          <p:cNvSpPr/>
          <p:nvPr/>
        </p:nvSpPr>
        <p:spPr>
          <a:xfrm>
            <a:off x="7050425" y="2012400"/>
            <a:ext cx="2093580" cy="91540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t>What was the previous question? </a:t>
            </a:r>
            <a:endParaRPr/>
          </a:p>
        </p:txBody>
      </p:sp>
      <p:sp>
        <p:nvSpPr>
          <p:cNvPr id="250" name="Google Shape;250;p46"/>
          <p:cNvSpPr/>
          <p:nvPr/>
        </p:nvSpPr>
        <p:spPr>
          <a:xfrm>
            <a:off x="6812702" y="3391549"/>
            <a:ext cx="2019600" cy="121770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t>Mode of collection?</a:t>
            </a:r>
            <a:endParaRPr/>
          </a:p>
        </p:txBody>
      </p:sp>
      <p:sp>
        <p:nvSpPr>
          <p:cNvPr id="251" name="Google Shape;251;p46"/>
          <p:cNvSpPr/>
          <p:nvPr/>
        </p:nvSpPr>
        <p:spPr>
          <a:xfrm>
            <a:off x="517488" y="1632375"/>
            <a:ext cx="2174688" cy="10482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t>What was the intent/concept of the question?</a:t>
            </a:r>
            <a:endParaRPr/>
          </a:p>
        </p:txBody>
      </p:sp>
      <p:sp>
        <p:nvSpPr>
          <p:cNvPr id="252" name="Google Shape;252;p46"/>
          <p:cNvSpPr/>
          <p:nvPr/>
        </p:nvSpPr>
        <p:spPr>
          <a:xfrm>
            <a:off x="3006550" y="1017720"/>
            <a:ext cx="2019600" cy="723276"/>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t>Who funded it?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Module:</a:t>
            </a:r>
            <a:endParaRPr/>
          </a:p>
          <a:p>
            <a:pPr marL="0" lvl="0" indent="0" algn="ctr" rtl="0">
              <a:spcBef>
                <a:spcPts val="0"/>
              </a:spcBef>
              <a:spcAft>
                <a:spcPts val="0"/>
              </a:spcAft>
              <a:buNone/>
            </a:pPr>
            <a:r>
              <a:rPr lang="de"/>
              <a:t>What is DDI?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3000" b="1"/>
              <a:t>Structure and standardisation</a:t>
            </a:r>
            <a:endParaRPr sz="3000"/>
          </a:p>
        </p:txBody>
      </p:sp>
      <p:sp>
        <p:nvSpPr>
          <p:cNvPr id="263" name="Google Shape;263;p48"/>
          <p:cNvSpPr txBox="1"/>
          <p:nvPr/>
        </p:nvSpPr>
        <p:spPr>
          <a:xfrm>
            <a:off x="498150" y="1223950"/>
            <a:ext cx="4682700" cy="3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a:t>“Skeletons give us vertebrates shape and structure, markup does the same for text” (Ray, 2003)</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de" sz="1800"/>
              <a:t>Data documentation contained in Word or PDFs are for human consumption only</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de" sz="1800"/>
              <a:t>Computers need structure to process documentation</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de" sz="1800"/>
              <a:t>DDI provides that structure</a:t>
            </a:r>
            <a:endParaRPr sz="1800"/>
          </a:p>
          <a:p>
            <a:pPr marL="0" lvl="0" indent="0" algn="l" rtl="0">
              <a:spcBef>
                <a:spcPts val="0"/>
              </a:spcBef>
              <a:spcAft>
                <a:spcPts val="0"/>
              </a:spcAft>
              <a:buNone/>
            </a:pPr>
            <a:endParaRPr/>
          </a:p>
        </p:txBody>
      </p:sp>
      <p:pic>
        <p:nvPicPr>
          <p:cNvPr id="264" name="Google Shape;264;p48"/>
          <p:cNvPicPr preferRelativeResize="0"/>
          <p:nvPr/>
        </p:nvPicPr>
        <p:blipFill>
          <a:blip r:embed="rId3">
            <a:alphaModFix/>
          </a:blip>
          <a:stretch>
            <a:fillRect/>
          </a:stretch>
        </p:blipFill>
        <p:spPr>
          <a:xfrm>
            <a:off x="5333250" y="1105138"/>
            <a:ext cx="3327945" cy="3820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4400"/>
              <a:t>What is DDI?</a:t>
            </a:r>
            <a:endParaRPr/>
          </a:p>
        </p:txBody>
      </p:sp>
      <p:sp>
        <p:nvSpPr>
          <p:cNvPr id="270" name="Google Shape;270;p49"/>
          <p:cNvSpPr txBox="1">
            <a:spLocks noGrp="1"/>
          </p:cNvSpPr>
          <p:nvPr>
            <p:ph type="body" idx="1"/>
          </p:nvPr>
        </p:nvSpPr>
        <p:spPr>
          <a:xfrm>
            <a:off x="311700" y="1533475"/>
            <a:ext cx="44394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de">
                <a:solidFill>
                  <a:schemeClr val="dk1"/>
                </a:solidFill>
              </a:rPr>
              <a:t>Data Documentation Initiative</a:t>
            </a:r>
            <a:endParaRPr>
              <a:solidFill>
                <a:schemeClr val="dk1"/>
              </a:solidFill>
            </a:endParaRPr>
          </a:p>
          <a:p>
            <a:pPr marL="0" lvl="0" indent="0" algn="l" rtl="0">
              <a:spcBef>
                <a:spcPts val="500"/>
              </a:spcBef>
              <a:spcAft>
                <a:spcPts val="0"/>
              </a:spcAft>
              <a:buClr>
                <a:schemeClr val="dk1"/>
              </a:buClr>
              <a:buSzPts val="1100"/>
              <a:buFont typeface="Arial"/>
              <a:buNone/>
            </a:pPr>
            <a:r>
              <a:rPr lang="de">
                <a:solidFill>
                  <a:schemeClr val="dk1"/>
                </a:solidFill>
              </a:rPr>
              <a:t>http://www.ddi-alliance.org/</a:t>
            </a:r>
            <a:endParaRPr>
              <a:solidFill>
                <a:schemeClr val="dk1"/>
              </a:solidFill>
            </a:endParaRPr>
          </a:p>
          <a:p>
            <a:pPr marL="0" lvl="0" indent="0" algn="l" rtl="0">
              <a:spcBef>
                <a:spcPts val="800"/>
              </a:spcBef>
              <a:spcAft>
                <a:spcPts val="0"/>
              </a:spcAft>
              <a:buClr>
                <a:schemeClr val="dk1"/>
              </a:buClr>
              <a:buSzPts val="1100"/>
              <a:buFont typeface="Arial"/>
              <a:buNone/>
            </a:pPr>
            <a:endParaRPr>
              <a:solidFill>
                <a:schemeClr val="dk1"/>
              </a:solidFill>
            </a:endParaRPr>
          </a:p>
          <a:p>
            <a:pPr marL="0" lvl="0" indent="0" algn="l" rtl="0">
              <a:spcBef>
                <a:spcPts val="800"/>
              </a:spcBef>
              <a:spcAft>
                <a:spcPts val="0"/>
              </a:spcAft>
              <a:buClr>
                <a:schemeClr val="dk1"/>
              </a:buClr>
              <a:buSzPts val="1100"/>
              <a:buFont typeface="Arial"/>
              <a:buNone/>
            </a:pPr>
            <a:r>
              <a:rPr lang="de">
                <a:solidFill>
                  <a:schemeClr val="dk1"/>
                </a:solidFill>
              </a:rPr>
              <a:t>A </a:t>
            </a:r>
            <a:r>
              <a:rPr lang="de" b="1">
                <a:solidFill>
                  <a:schemeClr val="dk1"/>
                </a:solidFill>
              </a:rPr>
              <a:t>structure</a:t>
            </a:r>
            <a:r>
              <a:rPr lang="de">
                <a:solidFill>
                  <a:schemeClr val="dk1"/>
                </a:solidFill>
              </a:rPr>
              <a:t> to </a:t>
            </a:r>
            <a:r>
              <a:rPr lang="de" b="1">
                <a:solidFill>
                  <a:schemeClr val="dk1"/>
                </a:solidFill>
              </a:rPr>
              <a:t>consistently</a:t>
            </a:r>
            <a:r>
              <a:rPr lang="de">
                <a:solidFill>
                  <a:schemeClr val="dk1"/>
                </a:solidFill>
              </a:rPr>
              <a:t> define data and it’s related metadata, for the purpose of supporting the </a:t>
            </a:r>
            <a:r>
              <a:rPr lang="de" b="1">
                <a:solidFill>
                  <a:schemeClr val="dk1"/>
                </a:solidFill>
              </a:rPr>
              <a:t>intelligent use of the data</a:t>
            </a:r>
            <a:r>
              <a:rPr lang="de">
                <a:solidFill>
                  <a:schemeClr val="dk1"/>
                </a:solidFill>
              </a:rPr>
              <a:t> over time.</a:t>
            </a:r>
            <a:endParaRPr>
              <a:solidFill>
                <a:schemeClr val="dk1"/>
              </a:solidFill>
            </a:endParaRPr>
          </a:p>
          <a:p>
            <a:pPr marL="0" lvl="0" indent="0" algn="l" rtl="0">
              <a:spcBef>
                <a:spcPts val="0"/>
              </a:spcBef>
              <a:spcAft>
                <a:spcPts val="1600"/>
              </a:spcAft>
              <a:buNone/>
            </a:pPr>
            <a:endParaRPr/>
          </a:p>
        </p:txBody>
      </p:sp>
      <p:pic>
        <p:nvPicPr>
          <p:cNvPr id="271" name="Google Shape;271;p49"/>
          <p:cNvPicPr preferRelativeResize="0"/>
          <p:nvPr/>
        </p:nvPicPr>
        <p:blipFill>
          <a:blip r:embed="rId3">
            <a:alphaModFix/>
          </a:blip>
          <a:stretch>
            <a:fillRect/>
          </a:stretch>
        </p:blipFill>
        <p:spPr>
          <a:xfrm>
            <a:off x="5774475" y="726975"/>
            <a:ext cx="2724575" cy="4292350"/>
          </a:xfrm>
          <a:prstGeom prst="rect">
            <a:avLst/>
          </a:prstGeom>
          <a:noFill/>
          <a:ln>
            <a:noFill/>
          </a:ln>
        </p:spPr>
      </p:pic>
      <p:sp>
        <p:nvSpPr>
          <p:cNvPr id="272" name="Google Shape;272;p49"/>
          <p:cNvSpPr txBox="1">
            <a:spLocks noGrp="1"/>
          </p:cNvSpPr>
          <p:nvPr>
            <p:ph type="body" idx="1"/>
          </p:nvPr>
        </p:nvSpPr>
        <p:spPr>
          <a:xfrm>
            <a:off x="8143050" y="4856025"/>
            <a:ext cx="1199100" cy="27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de" sz="700"/>
              <a:t>Source: Pixabay CC0</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Why computers?</a:t>
            </a:r>
            <a:endParaRPr/>
          </a:p>
        </p:txBody>
      </p:sp>
      <p:sp>
        <p:nvSpPr>
          <p:cNvPr id="278" name="Google Shape;278;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400">
                <a:solidFill>
                  <a:srgbClr val="000000"/>
                </a:solidFill>
              </a:rPr>
              <a:t>A computer does it better, cheaper and faster.</a:t>
            </a:r>
            <a:endParaRPr sz="2400">
              <a:solidFill>
                <a:srgbClr val="000000"/>
              </a:solidFill>
            </a:endParaRPr>
          </a:p>
          <a:p>
            <a:pPr marL="457200" lvl="0" indent="-381000" algn="l" rtl="0">
              <a:spcBef>
                <a:spcPts val="1600"/>
              </a:spcBef>
              <a:spcAft>
                <a:spcPts val="0"/>
              </a:spcAft>
              <a:buClr>
                <a:srgbClr val="000000"/>
              </a:buClr>
              <a:buSzPts val="2400"/>
              <a:buChar char="❏"/>
            </a:pPr>
            <a:r>
              <a:rPr lang="de" sz="2400">
                <a:solidFill>
                  <a:srgbClr val="000000"/>
                </a:solidFill>
              </a:rPr>
              <a:t>Improves quality (l</a:t>
            </a:r>
            <a:r>
              <a:rPr lang="de" sz="2400">
                <a:solidFill>
                  <a:schemeClr val="dk1"/>
                </a:solidFill>
              </a:rPr>
              <a:t>ess error prone)</a:t>
            </a:r>
            <a:endParaRPr sz="2400">
              <a:solidFill>
                <a:srgbClr val="000000"/>
              </a:solidFill>
            </a:endParaRPr>
          </a:p>
          <a:p>
            <a:pPr marL="457200" lvl="0" indent="-381000" algn="l" rtl="0">
              <a:spcBef>
                <a:spcPts val="0"/>
              </a:spcBef>
              <a:spcAft>
                <a:spcPts val="0"/>
              </a:spcAft>
              <a:buClr>
                <a:srgbClr val="000000"/>
              </a:buClr>
              <a:buSzPts val="2400"/>
              <a:buChar char="❏"/>
            </a:pPr>
            <a:r>
              <a:rPr lang="de" sz="2400">
                <a:solidFill>
                  <a:srgbClr val="000000"/>
                </a:solidFill>
              </a:rPr>
              <a:t>Saves person time</a:t>
            </a:r>
            <a:endParaRPr sz="2400">
              <a:solidFill>
                <a:srgbClr val="000000"/>
              </a:solidFill>
            </a:endParaRPr>
          </a:p>
          <a:p>
            <a:pPr marL="457200" lvl="0" indent="-381000" algn="l" rtl="0">
              <a:spcBef>
                <a:spcPts val="0"/>
              </a:spcBef>
              <a:spcAft>
                <a:spcPts val="0"/>
              </a:spcAft>
              <a:buClr>
                <a:srgbClr val="000000"/>
              </a:buClr>
              <a:buSzPts val="2400"/>
              <a:buChar char="❏"/>
            </a:pPr>
            <a:r>
              <a:rPr lang="de" sz="2400">
                <a:solidFill>
                  <a:srgbClr val="000000"/>
                </a:solidFill>
              </a:rPr>
              <a:t>Optimises use of human skills by automating, repetitive mindless tasks</a:t>
            </a:r>
            <a:endParaRPr sz="240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DDI as a standard</a:t>
            </a:r>
            <a:endParaRPr/>
          </a:p>
        </p:txBody>
      </p:sp>
      <p:sp>
        <p:nvSpPr>
          <p:cNvPr id="284" name="Google Shape;284;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de">
                <a:solidFill>
                  <a:srgbClr val="000000"/>
                </a:solidFill>
              </a:rPr>
              <a:t>DDI is a </a:t>
            </a:r>
            <a:r>
              <a:rPr lang="de" i="1">
                <a:solidFill>
                  <a:srgbClr val="000000"/>
                </a:solidFill>
              </a:rPr>
              <a:t>standard</a:t>
            </a:r>
            <a:r>
              <a:rPr lang="de">
                <a:solidFill>
                  <a:srgbClr val="000000"/>
                </a:solidFill>
              </a:rPr>
              <a:t> for metadata</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The standard structure means that all computers, even if they are using different applications, can work on the same data and related information (metadata/documentation)</a:t>
            </a:r>
            <a:endParaRPr>
              <a:solidFill>
                <a:srgbClr val="000000"/>
              </a:solidFill>
            </a:endParaRPr>
          </a:p>
          <a:p>
            <a:pPr marL="914400" lvl="1" indent="-317500" algn="l" rtl="0">
              <a:spcBef>
                <a:spcPts val="0"/>
              </a:spcBef>
              <a:spcAft>
                <a:spcPts val="0"/>
              </a:spcAft>
              <a:buClr>
                <a:srgbClr val="000000"/>
              </a:buClr>
              <a:buSzPts val="1400"/>
              <a:buChar char="❏"/>
            </a:pPr>
            <a:r>
              <a:rPr lang="de">
                <a:solidFill>
                  <a:srgbClr val="000000"/>
                </a:solidFill>
              </a:rPr>
              <a:t>The formats are not proprietary to any specific system</a:t>
            </a:r>
            <a:endParaRPr>
              <a:solidFill>
                <a:srgbClr val="000000"/>
              </a:solidFill>
            </a:endParaRPr>
          </a:p>
          <a:p>
            <a:pPr marL="914400" lvl="1" indent="-317500" algn="l" rtl="0">
              <a:spcBef>
                <a:spcPts val="0"/>
              </a:spcBef>
              <a:spcAft>
                <a:spcPts val="0"/>
              </a:spcAft>
              <a:buClr>
                <a:srgbClr val="000000"/>
              </a:buClr>
              <a:buSzPts val="1400"/>
              <a:buChar char="❏"/>
            </a:pPr>
            <a:r>
              <a:rPr lang="de">
                <a:solidFill>
                  <a:srgbClr val="000000"/>
                </a:solidFill>
              </a:rPr>
              <a:t>Uses generic XML technology as the basis for cross-platform use</a:t>
            </a:r>
            <a:endParaRPr>
              <a:solidFill>
                <a:srgbClr val="000000"/>
              </a:solidFill>
            </a:endParaRPr>
          </a:p>
          <a:p>
            <a:pPr marL="0" lvl="0" indent="0" algn="l" rtl="0">
              <a:spcBef>
                <a:spcPts val="1600"/>
              </a:spcBef>
              <a:spcAft>
                <a:spcPts val="1600"/>
              </a:spcAft>
              <a:buNone/>
            </a:pPr>
            <a:endParaRPr>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2"/>
          <p:cNvSpPr/>
          <p:nvPr/>
        </p:nvSpPr>
        <p:spPr>
          <a:xfrm>
            <a:off x="2476500" y="457200"/>
            <a:ext cx="1295400" cy="1085850"/>
          </a:xfrm>
          <a:prstGeom prst="foldedCorner">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 sz="1800" b="0" i="0" u="none" strike="noStrike" cap="none">
                <a:solidFill>
                  <a:schemeClr val="dk1"/>
                </a:solidFill>
                <a:latin typeface="Calibri"/>
                <a:ea typeface="Calibri"/>
                <a:cs typeface="Calibri"/>
                <a:sym typeface="Calibri"/>
              </a:rPr>
              <a:t>Study</a:t>
            </a:r>
            <a:endParaRPr/>
          </a:p>
        </p:txBody>
      </p:sp>
      <p:sp>
        <p:nvSpPr>
          <p:cNvPr id="290" name="Google Shape;290;p52"/>
          <p:cNvSpPr/>
          <p:nvPr/>
        </p:nvSpPr>
        <p:spPr>
          <a:xfrm>
            <a:off x="571500" y="2686050"/>
            <a:ext cx="2133600" cy="914400"/>
          </a:xfrm>
          <a:custGeom>
            <a:avLst/>
            <a:gdLst/>
            <a:ahLst/>
            <a:cxnLst/>
            <a:rect l="l" t="t" r="r" b="b"/>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lt1"/>
          </a:solidFill>
          <a:ln w="9525" cap="flat" cmpd="sng">
            <a:solidFill>
              <a:srgbClr val="000000"/>
            </a:solidFill>
            <a:prstDash val="solid"/>
            <a:miter lim="800000"/>
            <a:headEnd type="none" w="sm" len="sm"/>
            <a:tailEnd type="none" w="sm" len="sm"/>
          </a:ln>
          <a:effectLst>
            <a:outerShdw dist="107763" dir="2700000" algn="ctr" rotWithShape="0">
              <a:srgbClr val="80808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de" sz="18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de" sz="1800">
                <a:solidFill>
                  <a:schemeClr val="dk1"/>
                </a:solidFill>
                <a:latin typeface="Calibri"/>
                <a:ea typeface="Calibri"/>
                <a:cs typeface="Calibri"/>
                <a:sym typeface="Calibri"/>
              </a:rPr>
              <a:t>    Concepts</a:t>
            </a:r>
            <a:endParaRPr/>
          </a:p>
        </p:txBody>
      </p:sp>
      <p:cxnSp>
        <p:nvCxnSpPr>
          <p:cNvPr id="291" name="Google Shape;291;p52"/>
          <p:cNvCxnSpPr/>
          <p:nvPr/>
        </p:nvCxnSpPr>
        <p:spPr>
          <a:xfrm rot="10800000" flipH="1">
            <a:off x="1790700" y="1600200"/>
            <a:ext cx="1219200" cy="1028700"/>
          </a:xfrm>
          <a:prstGeom prst="straightConnector1">
            <a:avLst/>
          </a:prstGeom>
          <a:noFill/>
          <a:ln w="38100" cap="flat" cmpd="sng">
            <a:solidFill>
              <a:schemeClr val="dk1"/>
            </a:solidFill>
            <a:prstDash val="solid"/>
            <a:round/>
            <a:headEnd type="triangle" w="med" len="med"/>
            <a:tailEnd type="none" w="med" len="med"/>
          </a:ln>
        </p:spPr>
      </p:cxnSp>
      <p:sp>
        <p:nvSpPr>
          <p:cNvPr id="292" name="Google Shape;292;p52"/>
          <p:cNvSpPr/>
          <p:nvPr/>
        </p:nvSpPr>
        <p:spPr>
          <a:xfrm>
            <a:off x="952500" y="1600200"/>
            <a:ext cx="1371600" cy="342900"/>
          </a:xfrm>
          <a:prstGeom prst="wedgeRectCallout">
            <a:avLst>
              <a:gd name="adj1" fmla="val 45833"/>
              <a:gd name="adj2" fmla="val 119792"/>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de" sz="1800" i="1">
                <a:solidFill>
                  <a:schemeClr val="dk1"/>
                </a:solidFill>
                <a:latin typeface="Calibri"/>
                <a:ea typeface="Calibri"/>
                <a:cs typeface="Calibri"/>
                <a:sym typeface="Calibri"/>
              </a:rPr>
              <a:t>measures</a:t>
            </a:r>
            <a:endParaRPr/>
          </a:p>
        </p:txBody>
      </p:sp>
      <p:sp>
        <p:nvSpPr>
          <p:cNvPr id="293" name="Google Shape;293;p52"/>
          <p:cNvSpPr/>
          <p:nvPr/>
        </p:nvSpPr>
        <p:spPr>
          <a:xfrm>
            <a:off x="5600700" y="457200"/>
            <a:ext cx="1447800" cy="1085700"/>
          </a:xfrm>
          <a:prstGeom prst="foldedCorner">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 sz="1800">
                <a:solidFill>
                  <a:schemeClr val="dk1"/>
                </a:solidFill>
                <a:latin typeface="Calibri"/>
                <a:ea typeface="Calibri"/>
                <a:cs typeface="Calibri"/>
                <a:sym typeface="Calibri"/>
              </a:rPr>
              <a:t>Survey</a:t>
            </a:r>
            <a:endParaRPr/>
          </a:p>
          <a:p>
            <a:pPr marL="0" marR="0" lvl="0" indent="0" algn="ctr" rtl="0">
              <a:spcBef>
                <a:spcPts val="0"/>
              </a:spcBef>
              <a:spcAft>
                <a:spcPts val="0"/>
              </a:spcAft>
              <a:buNone/>
            </a:pPr>
            <a:r>
              <a:rPr lang="de" sz="1800">
                <a:solidFill>
                  <a:schemeClr val="dk1"/>
                </a:solidFill>
                <a:latin typeface="Calibri"/>
                <a:ea typeface="Calibri"/>
                <a:cs typeface="Calibri"/>
                <a:sym typeface="Calibri"/>
              </a:rPr>
              <a:t>Instruments</a:t>
            </a:r>
            <a:endParaRPr/>
          </a:p>
        </p:txBody>
      </p:sp>
      <p:cxnSp>
        <p:nvCxnSpPr>
          <p:cNvPr id="294" name="Google Shape;294;p52"/>
          <p:cNvCxnSpPr/>
          <p:nvPr/>
        </p:nvCxnSpPr>
        <p:spPr>
          <a:xfrm rot="10800000">
            <a:off x="3848100" y="914400"/>
            <a:ext cx="1676400" cy="0"/>
          </a:xfrm>
          <a:prstGeom prst="straightConnector1">
            <a:avLst/>
          </a:prstGeom>
          <a:noFill/>
          <a:ln w="38100" cap="flat" cmpd="sng">
            <a:solidFill>
              <a:schemeClr val="dk1"/>
            </a:solidFill>
            <a:prstDash val="solid"/>
            <a:round/>
            <a:headEnd type="triangle" w="med" len="med"/>
            <a:tailEnd type="none" w="med" len="med"/>
          </a:ln>
        </p:spPr>
      </p:cxnSp>
      <p:sp>
        <p:nvSpPr>
          <p:cNvPr id="295" name="Google Shape;295;p52"/>
          <p:cNvSpPr/>
          <p:nvPr/>
        </p:nvSpPr>
        <p:spPr>
          <a:xfrm>
            <a:off x="4305300" y="285750"/>
            <a:ext cx="990600" cy="342900"/>
          </a:xfrm>
          <a:prstGeom prst="wedgeRectCallout">
            <a:avLst>
              <a:gd name="adj1" fmla="val -44389"/>
              <a:gd name="adj2" fmla="val 119792"/>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de" sz="1800" i="1">
                <a:solidFill>
                  <a:schemeClr val="dk1"/>
                </a:solidFill>
                <a:latin typeface="Calibri"/>
                <a:ea typeface="Calibri"/>
                <a:cs typeface="Calibri"/>
                <a:sym typeface="Calibri"/>
              </a:rPr>
              <a:t>using</a:t>
            </a:r>
            <a:endParaRPr/>
          </a:p>
        </p:txBody>
      </p:sp>
      <p:sp>
        <p:nvSpPr>
          <p:cNvPr id="296" name="Google Shape;296;p52"/>
          <p:cNvSpPr/>
          <p:nvPr/>
        </p:nvSpPr>
        <p:spPr>
          <a:xfrm>
            <a:off x="6515100" y="228600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52"/>
          <p:cNvSpPr/>
          <p:nvPr/>
        </p:nvSpPr>
        <p:spPr>
          <a:xfrm>
            <a:off x="6667500" y="240030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52"/>
          <p:cNvSpPr/>
          <p:nvPr/>
        </p:nvSpPr>
        <p:spPr>
          <a:xfrm>
            <a:off x="6819900" y="251460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52"/>
          <p:cNvSpPr/>
          <p:nvPr/>
        </p:nvSpPr>
        <p:spPr>
          <a:xfrm>
            <a:off x="6972300" y="262890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52"/>
          <p:cNvSpPr/>
          <p:nvPr/>
        </p:nvSpPr>
        <p:spPr>
          <a:xfrm>
            <a:off x="7124700" y="274320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52"/>
          <p:cNvSpPr/>
          <p:nvPr/>
        </p:nvSpPr>
        <p:spPr>
          <a:xfrm>
            <a:off x="7277100" y="285750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 sz="1800">
                <a:solidFill>
                  <a:schemeClr val="dk1"/>
                </a:solidFill>
                <a:latin typeface="Calibri"/>
                <a:ea typeface="Calibri"/>
                <a:cs typeface="Calibri"/>
                <a:sym typeface="Calibri"/>
              </a:rPr>
              <a:t>Questions</a:t>
            </a:r>
            <a:endParaRPr/>
          </a:p>
        </p:txBody>
      </p:sp>
      <p:cxnSp>
        <p:nvCxnSpPr>
          <p:cNvPr id="302" name="Google Shape;302;p52"/>
          <p:cNvCxnSpPr/>
          <p:nvPr/>
        </p:nvCxnSpPr>
        <p:spPr>
          <a:xfrm rot="10800000">
            <a:off x="6591300" y="1600200"/>
            <a:ext cx="762000" cy="628650"/>
          </a:xfrm>
          <a:prstGeom prst="straightConnector1">
            <a:avLst/>
          </a:prstGeom>
          <a:noFill/>
          <a:ln w="38100" cap="flat" cmpd="sng">
            <a:solidFill>
              <a:schemeClr val="dk1"/>
            </a:solidFill>
            <a:prstDash val="solid"/>
            <a:round/>
            <a:headEnd type="triangle" w="med" len="med"/>
            <a:tailEnd type="none" w="med" len="med"/>
          </a:ln>
        </p:spPr>
      </p:cxnSp>
      <p:sp>
        <p:nvSpPr>
          <p:cNvPr id="303" name="Google Shape;303;p52"/>
          <p:cNvSpPr/>
          <p:nvPr/>
        </p:nvSpPr>
        <p:spPr>
          <a:xfrm>
            <a:off x="7200900" y="1260850"/>
            <a:ext cx="1600200" cy="461400"/>
          </a:xfrm>
          <a:prstGeom prst="wedgeRectCallout">
            <a:avLst>
              <a:gd name="adj1" fmla="val -52481"/>
              <a:gd name="adj2" fmla="val 108750"/>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de" sz="1800" i="1">
                <a:solidFill>
                  <a:schemeClr val="dk1"/>
                </a:solidFill>
                <a:latin typeface="Calibri"/>
                <a:ea typeface="Calibri"/>
                <a:cs typeface="Calibri"/>
                <a:sym typeface="Calibri"/>
              </a:rPr>
              <a:t>made up of</a:t>
            </a:r>
            <a:endParaRPr/>
          </a:p>
        </p:txBody>
      </p:sp>
      <p:sp>
        <p:nvSpPr>
          <p:cNvPr id="304" name="Google Shape;304;p52"/>
          <p:cNvSpPr/>
          <p:nvPr/>
        </p:nvSpPr>
        <p:spPr>
          <a:xfrm>
            <a:off x="4381500" y="2914650"/>
            <a:ext cx="381000" cy="285750"/>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52"/>
          <p:cNvSpPr/>
          <p:nvPr/>
        </p:nvSpPr>
        <p:spPr>
          <a:xfrm>
            <a:off x="4533900" y="3028950"/>
            <a:ext cx="381000" cy="285750"/>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52"/>
          <p:cNvSpPr/>
          <p:nvPr/>
        </p:nvSpPr>
        <p:spPr>
          <a:xfrm>
            <a:off x="4686300" y="3143250"/>
            <a:ext cx="381000" cy="285750"/>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52"/>
          <p:cNvSpPr/>
          <p:nvPr/>
        </p:nvSpPr>
        <p:spPr>
          <a:xfrm>
            <a:off x="4838700" y="3257550"/>
            <a:ext cx="381000" cy="285750"/>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52"/>
          <p:cNvSpPr/>
          <p:nvPr/>
        </p:nvSpPr>
        <p:spPr>
          <a:xfrm>
            <a:off x="4991100" y="3371850"/>
            <a:ext cx="381000" cy="285750"/>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52"/>
          <p:cNvSpPr/>
          <p:nvPr/>
        </p:nvSpPr>
        <p:spPr>
          <a:xfrm>
            <a:off x="3924300" y="2914650"/>
            <a:ext cx="381000" cy="285750"/>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52"/>
          <p:cNvSpPr/>
          <p:nvPr/>
        </p:nvSpPr>
        <p:spPr>
          <a:xfrm>
            <a:off x="4076700" y="3028950"/>
            <a:ext cx="381000" cy="285750"/>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52"/>
          <p:cNvSpPr/>
          <p:nvPr/>
        </p:nvSpPr>
        <p:spPr>
          <a:xfrm>
            <a:off x="4229100" y="3143250"/>
            <a:ext cx="381000" cy="285750"/>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52"/>
          <p:cNvSpPr/>
          <p:nvPr/>
        </p:nvSpPr>
        <p:spPr>
          <a:xfrm>
            <a:off x="4381500" y="3257550"/>
            <a:ext cx="381000" cy="285750"/>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52"/>
          <p:cNvSpPr/>
          <p:nvPr/>
        </p:nvSpPr>
        <p:spPr>
          <a:xfrm>
            <a:off x="4533900" y="3371850"/>
            <a:ext cx="381000" cy="285750"/>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52"/>
          <p:cNvSpPr/>
          <p:nvPr/>
        </p:nvSpPr>
        <p:spPr>
          <a:xfrm>
            <a:off x="3619500" y="2628900"/>
            <a:ext cx="2133600" cy="154305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52"/>
          <p:cNvSpPr txBox="1"/>
          <p:nvPr/>
        </p:nvSpPr>
        <p:spPr>
          <a:xfrm>
            <a:off x="4076700" y="3657600"/>
            <a:ext cx="1200150" cy="2750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 sz="1800" b="0" u="none">
                <a:solidFill>
                  <a:schemeClr val="dk1"/>
                </a:solidFill>
                <a:latin typeface="Arial"/>
                <a:ea typeface="Arial"/>
                <a:cs typeface="Arial"/>
                <a:sym typeface="Arial"/>
              </a:rPr>
              <a:t>Universes</a:t>
            </a:r>
            <a:endParaRPr/>
          </a:p>
        </p:txBody>
      </p:sp>
      <p:cxnSp>
        <p:nvCxnSpPr>
          <p:cNvPr id="316" name="Google Shape;316;p52"/>
          <p:cNvCxnSpPr/>
          <p:nvPr/>
        </p:nvCxnSpPr>
        <p:spPr>
          <a:xfrm rot="10800000">
            <a:off x="3695700" y="1600200"/>
            <a:ext cx="609600" cy="1028700"/>
          </a:xfrm>
          <a:prstGeom prst="straightConnector1">
            <a:avLst/>
          </a:prstGeom>
          <a:noFill/>
          <a:ln w="38100" cap="flat" cmpd="sng">
            <a:solidFill>
              <a:schemeClr val="dk1"/>
            </a:solidFill>
            <a:prstDash val="solid"/>
            <a:round/>
            <a:headEnd type="triangle" w="med" len="med"/>
            <a:tailEnd type="none" w="med" len="med"/>
          </a:ln>
        </p:spPr>
      </p:cxnSp>
      <p:sp>
        <p:nvSpPr>
          <p:cNvPr id="317" name="Google Shape;317;p52"/>
          <p:cNvSpPr/>
          <p:nvPr/>
        </p:nvSpPr>
        <p:spPr>
          <a:xfrm>
            <a:off x="4914900" y="1914525"/>
            <a:ext cx="914400" cy="342900"/>
          </a:xfrm>
          <a:prstGeom prst="wedgeRectCallout">
            <a:avLst>
              <a:gd name="adj1" fmla="val -103648"/>
              <a:gd name="adj2" fmla="val 50000"/>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de" sz="1700" i="1">
                <a:solidFill>
                  <a:schemeClr val="dk1"/>
                </a:solidFill>
                <a:latin typeface="Calibri"/>
                <a:ea typeface="Calibri"/>
                <a:cs typeface="Calibri"/>
                <a:sym typeface="Calibri"/>
              </a:rPr>
              <a:t>about</a:t>
            </a:r>
            <a:endParaRPr sz="1700"/>
          </a:p>
        </p:txBody>
      </p:sp>
      <p:sp>
        <p:nvSpPr>
          <p:cNvPr id="318" name="Google Shape;318;p52"/>
          <p:cNvSpPr txBox="1"/>
          <p:nvPr/>
        </p:nvSpPr>
        <p:spPr>
          <a:xfrm>
            <a:off x="4267200" y="4666060"/>
            <a:ext cx="4581525" cy="34647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 sz="1200" b="0" u="none">
                <a:solidFill>
                  <a:schemeClr val="dk1"/>
                </a:solidFill>
                <a:latin typeface="Calibri"/>
                <a:ea typeface="Calibri"/>
                <a:cs typeface="Calibri"/>
                <a:sym typeface="Calibri"/>
              </a:rPr>
              <a:t>Copyright © GESIS – Leibniz Institute for the Social Sciences, 2010</a:t>
            </a:r>
            <a:endParaRPr/>
          </a:p>
          <a:p>
            <a:pPr marL="0" marR="0" lvl="0" indent="0" algn="ctr" rtl="0">
              <a:spcBef>
                <a:spcPts val="0"/>
              </a:spcBef>
              <a:spcAft>
                <a:spcPts val="0"/>
              </a:spcAft>
              <a:buNone/>
            </a:pPr>
            <a:r>
              <a:rPr lang="de" sz="1200" b="0" u="none">
                <a:solidFill>
                  <a:schemeClr val="dk1"/>
                </a:solidFill>
                <a:latin typeface="Calibri"/>
                <a:ea typeface="Calibri"/>
                <a:cs typeface="Calibri"/>
                <a:sym typeface="Calibri"/>
              </a:rPr>
              <a:t>Published under Creative Commons Attribute-ShareAlike 3.0 Unported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3"/>
          <p:cNvSpPr/>
          <p:nvPr/>
        </p:nvSpPr>
        <p:spPr>
          <a:xfrm>
            <a:off x="838200" y="51435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53"/>
          <p:cNvSpPr/>
          <p:nvPr/>
        </p:nvSpPr>
        <p:spPr>
          <a:xfrm>
            <a:off x="990600" y="62865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53"/>
          <p:cNvSpPr/>
          <p:nvPr/>
        </p:nvSpPr>
        <p:spPr>
          <a:xfrm>
            <a:off x="1143000" y="74295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53"/>
          <p:cNvSpPr/>
          <p:nvPr/>
        </p:nvSpPr>
        <p:spPr>
          <a:xfrm>
            <a:off x="1295400" y="85725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53"/>
          <p:cNvSpPr/>
          <p:nvPr/>
        </p:nvSpPr>
        <p:spPr>
          <a:xfrm>
            <a:off x="1447800" y="97155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53"/>
          <p:cNvSpPr/>
          <p:nvPr/>
        </p:nvSpPr>
        <p:spPr>
          <a:xfrm>
            <a:off x="1600200" y="108585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 sz="1800">
                <a:solidFill>
                  <a:schemeClr val="dk1"/>
                </a:solidFill>
                <a:latin typeface="Calibri"/>
                <a:ea typeface="Calibri"/>
                <a:cs typeface="Calibri"/>
                <a:sym typeface="Calibri"/>
              </a:rPr>
              <a:t>Questions</a:t>
            </a:r>
            <a:endParaRPr/>
          </a:p>
        </p:txBody>
      </p:sp>
      <p:sp>
        <p:nvSpPr>
          <p:cNvPr id="329" name="Google Shape;329;p53"/>
          <p:cNvSpPr/>
          <p:nvPr/>
        </p:nvSpPr>
        <p:spPr>
          <a:xfrm>
            <a:off x="990600" y="302895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53"/>
          <p:cNvSpPr/>
          <p:nvPr/>
        </p:nvSpPr>
        <p:spPr>
          <a:xfrm>
            <a:off x="1143000" y="314325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53"/>
          <p:cNvSpPr/>
          <p:nvPr/>
        </p:nvSpPr>
        <p:spPr>
          <a:xfrm>
            <a:off x="1295400" y="325755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53"/>
          <p:cNvSpPr/>
          <p:nvPr/>
        </p:nvSpPr>
        <p:spPr>
          <a:xfrm>
            <a:off x="1447800" y="337185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53"/>
          <p:cNvSpPr/>
          <p:nvPr/>
        </p:nvSpPr>
        <p:spPr>
          <a:xfrm>
            <a:off x="1600200" y="348615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53"/>
          <p:cNvSpPr/>
          <p:nvPr/>
        </p:nvSpPr>
        <p:spPr>
          <a:xfrm>
            <a:off x="1752600" y="3600450"/>
            <a:ext cx="1447800" cy="571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 sz="1800">
                <a:solidFill>
                  <a:schemeClr val="dk1"/>
                </a:solidFill>
                <a:latin typeface="Calibri"/>
                <a:ea typeface="Calibri"/>
                <a:cs typeface="Calibri"/>
                <a:sym typeface="Calibri"/>
              </a:rPr>
              <a:t>Responses</a:t>
            </a:r>
            <a:endParaRPr/>
          </a:p>
        </p:txBody>
      </p:sp>
      <p:cxnSp>
        <p:nvCxnSpPr>
          <p:cNvPr id="335" name="Google Shape;335;p53"/>
          <p:cNvCxnSpPr/>
          <p:nvPr/>
        </p:nvCxnSpPr>
        <p:spPr>
          <a:xfrm rot="10800000">
            <a:off x="1828800" y="1714500"/>
            <a:ext cx="0" cy="1257300"/>
          </a:xfrm>
          <a:prstGeom prst="straightConnector1">
            <a:avLst/>
          </a:prstGeom>
          <a:noFill/>
          <a:ln w="38100" cap="flat" cmpd="sng">
            <a:solidFill>
              <a:schemeClr val="dk1"/>
            </a:solidFill>
            <a:prstDash val="solid"/>
            <a:round/>
            <a:headEnd type="triangle" w="med" len="med"/>
            <a:tailEnd type="none" w="med" len="med"/>
          </a:ln>
        </p:spPr>
      </p:cxnSp>
      <p:sp>
        <p:nvSpPr>
          <p:cNvPr id="336" name="Google Shape;336;p53"/>
          <p:cNvSpPr/>
          <p:nvPr/>
        </p:nvSpPr>
        <p:spPr>
          <a:xfrm>
            <a:off x="2209800" y="2286000"/>
            <a:ext cx="1143000" cy="342900"/>
          </a:xfrm>
          <a:prstGeom prst="wedgeRectCallout">
            <a:avLst>
              <a:gd name="adj1" fmla="val -81667"/>
              <a:gd name="adj2" fmla="val 56597"/>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de" sz="1800" i="1">
                <a:solidFill>
                  <a:schemeClr val="dk1"/>
                </a:solidFill>
                <a:latin typeface="Calibri"/>
                <a:ea typeface="Calibri"/>
                <a:cs typeface="Calibri"/>
                <a:sym typeface="Calibri"/>
              </a:rPr>
              <a:t>collect</a:t>
            </a:r>
            <a:endParaRPr/>
          </a:p>
        </p:txBody>
      </p:sp>
      <p:sp>
        <p:nvSpPr>
          <p:cNvPr id="337" name="Google Shape;337;p53" descr="Large grid"/>
          <p:cNvSpPr/>
          <p:nvPr/>
        </p:nvSpPr>
        <p:spPr>
          <a:xfrm>
            <a:off x="4495800" y="2857500"/>
            <a:ext cx="2133600" cy="1085850"/>
          </a:xfrm>
          <a:prstGeom prst="cube">
            <a:avLst>
              <a:gd name="adj" fmla="val 25000"/>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38" name="Google Shape;338;p53"/>
          <p:cNvCxnSpPr/>
          <p:nvPr/>
        </p:nvCxnSpPr>
        <p:spPr>
          <a:xfrm rot="10800000">
            <a:off x="3276600" y="3771900"/>
            <a:ext cx="1143000" cy="0"/>
          </a:xfrm>
          <a:prstGeom prst="straightConnector1">
            <a:avLst/>
          </a:prstGeom>
          <a:noFill/>
          <a:ln w="38100" cap="flat" cmpd="sng">
            <a:solidFill>
              <a:schemeClr val="dk1"/>
            </a:solidFill>
            <a:prstDash val="solid"/>
            <a:round/>
            <a:headEnd type="triangle" w="med" len="med"/>
            <a:tailEnd type="none" w="med" len="med"/>
          </a:ln>
        </p:spPr>
      </p:cxnSp>
      <p:sp>
        <p:nvSpPr>
          <p:cNvPr id="339" name="Google Shape;339;p53"/>
          <p:cNvSpPr/>
          <p:nvPr/>
        </p:nvSpPr>
        <p:spPr>
          <a:xfrm>
            <a:off x="3429000" y="4286250"/>
            <a:ext cx="1447800" cy="285750"/>
          </a:xfrm>
          <a:prstGeom prst="wedgeRectCallout">
            <a:avLst>
              <a:gd name="adj1" fmla="val -25111"/>
              <a:gd name="adj2" fmla="val -225833"/>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de" sz="1800" i="1">
                <a:solidFill>
                  <a:schemeClr val="dk1"/>
                </a:solidFill>
                <a:latin typeface="Calibri"/>
                <a:ea typeface="Calibri"/>
                <a:cs typeface="Calibri"/>
                <a:sym typeface="Calibri"/>
              </a:rPr>
              <a:t>resulting in</a:t>
            </a:r>
            <a:endParaRPr/>
          </a:p>
        </p:txBody>
      </p:sp>
      <p:sp>
        <p:nvSpPr>
          <p:cNvPr id="340" name="Google Shape;340;p53"/>
          <p:cNvSpPr txBox="1"/>
          <p:nvPr/>
        </p:nvSpPr>
        <p:spPr>
          <a:xfrm>
            <a:off x="4724400" y="3943350"/>
            <a:ext cx="1524000" cy="2750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 sz="1800">
                <a:solidFill>
                  <a:schemeClr val="dk1"/>
                </a:solidFill>
                <a:latin typeface="Arial"/>
                <a:ea typeface="Arial"/>
                <a:cs typeface="Arial"/>
                <a:sym typeface="Arial"/>
              </a:rPr>
              <a:t>Data Files</a:t>
            </a:r>
            <a:endParaRPr/>
          </a:p>
        </p:txBody>
      </p:sp>
      <p:sp>
        <p:nvSpPr>
          <p:cNvPr id="341" name="Google Shape;341;p53"/>
          <p:cNvSpPr/>
          <p:nvPr/>
        </p:nvSpPr>
        <p:spPr>
          <a:xfrm>
            <a:off x="4191000" y="1257300"/>
            <a:ext cx="1676400" cy="5143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53"/>
          <p:cNvSpPr/>
          <p:nvPr/>
        </p:nvSpPr>
        <p:spPr>
          <a:xfrm>
            <a:off x="4343400" y="1371600"/>
            <a:ext cx="1676400" cy="5143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53"/>
          <p:cNvSpPr/>
          <p:nvPr/>
        </p:nvSpPr>
        <p:spPr>
          <a:xfrm>
            <a:off x="4495800" y="1485900"/>
            <a:ext cx="1676400" cy="5143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53"/>
          <p:cNvSpPr/>
          <p:nvPr/>
        </p:nvSpPr>
        <p:spPr>
          <a:xfrm>
            <a:off x="4648200" y="1600200"/>
            <a:ext cx="1676400" cy="5143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53"/>
          <p:cNvSpPr/>
          <p:nvPr/>
        </p:nvSpPr>
        <p:spPr>
          <a:xfrm>
            <a:off x="4800600" y="1714500"/>
            <a:ext cx="1676400" cy="5143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 sz="1800">
                <a:solidFill>
                  <a:schemeClr val="dk1"/>
                </a:solidFill>
                <a:latin typeface="Calibri"/>
                <a:ea typeface="Calibri"/>
                <a:cs typeface="Calibri"/>
                <a:sym typeface="Calibri"/>
              </a:rPr>
              <a:t>Variables</a:t>
            </a:r>
            <a:endParaRPr/>
          </a:p>
        </p:txBody>
      </p:sp>
      <p:cxnSp>
        <p:nvCxnSpPr>
          <p:cNvPr id="346" name="Google Shape;346;p53"/>
          <p:cNvCxnSpPr/>
          <p:nvPr/>
        </p:nvCxnSpPr>
        <p:spPr>
          <a:xfrm>
            <a:off x="5486400" y="2286000"/>
            <a:ext cx="0" cy="514350"/>
          </a:xfrm>
          <a:prstGeom prst="straightConnector1">
            <a:avLst/>
          </a:prstGeom>
          <a:noFill/>
          <a:ln w="38100" cap="flat" cmpd="sng">
            <a:solidFill>
              <a:schemeClr val="dk1"/>
            </a:solidFill>
            <a:prstDash val="solid"/>
            <a:round/>
            <a:headEnd type="triangle" w="med" len="med"/>
            <a:tailEnd type="none" w="med" len="med"/>
          </a:ln>
        </p:spPr>
      </p:cxnSp>
      <p:sp>
        <p:nvSpPr>
          <p:cNvPr id="347" name="Google Shape;347;p53"/>
          <p:cNvSpPr/>
          <p:nvPr/>
        </p:nvSpPr>
        <p:spPr>
          <a:xfrm>
            <a:off x="5791200" y="2343150"/>
            <a:ext cx="1371600" cy="285750"/>
          </a:xfrm>
          <a:prstGeom prst="wedgeRectCallout">
            <a:avLst>
              <a:gd name="adj1" fmla="val -70718"/>
              <a:gd name="adj2" fmla="val 58750"/>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de" sz="1800" i="1">
                <a:solidFill>
                  <a:schemeClr val="dk1"/>
                </a:solidFill>
                <a:latin typeface="Calibri"/>
                <a:ea typeface="Calibri"/>
                <a:cs typeface="Calibri"/>
                <a:sym typeface="Calibri"/>
              </a:rPr>
              <a:t>made up of</a:t>
            </a:r>
            <a:endParaRPr/>
          </a:p>
        </p:txBody>
      </p:sp>
      <p:sp>
        <p:nvSpPr>
          <p:cNvPr id="348" name="Google Shape;348;p53"/>
          <p:cNvSpPr/>
          <p:nvPr/>
        </p:nvSpPr>
        <p:spPr>
          <a:xfrm>
            <a:off x="7086600" y="228600"/>
            <a:ext cx="1600200" cy="1085850"/>
          </a:xfrm>
          <a:prstGeom prst="flowChartMultidocumen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 sz="1800">
                <a:solidFill>
                  <a:schemeClr val="dk1"/>
                </a:solidFill>
                <a:latin typeface="Calibri"/>
                <a:ea typeface="Calibri"/>
                <a:cs typeface="Calibri"/>
                <a:sym typeface="Calibri"/>
              </a:rPr>
              <a:t>Categories/</a:t>
            </a:r>
            <a:endParaRPr/>
          </a:p>
          <a:p>
            <a:pPr marL="0" marR="0" lvl="0" indent="0" algn="ctr" rtl="0">
              <a:spcBef>
                <a:spcPts val="0"/>
              </a:spcBef>
              <a:spcAft>
                <a:spcPts val="0"/>
              </a:spcAft>
              <a:buNone/>
            </a:pPr>
            <a:r>
              <a:rPr lang="de" sz="1800">
                <a:solidFill>
                  <a:schemeClr val="dk1"/>
                </a:solidFill>
                <a:latin typeface="Calibri"/>
                <a:ea typeface="Calibri"/>
                <a:cs typeface="Calibri"/>
                <a:sym typeface="Calibri"/>
              </a:rPr>
              <a:t>Codes,</a:t>
            </a:r>
            <a:endParaRPr/>
          </a:p>
          <a:p>
            <a:pPr marL="0" marR="0" lvl="0" indent="0" algn="ctr" rtl="0">
              <a:spcBef>
                <a:spcPts val="0"/>
              </a:spcBef>
              <a:spcAft>
                <a:spcPts val="0"/>
              </a:spcAft>
              <a:buNone/>
            </a:pPr>
            <a:r>
              <a:rPr lang="de" sz="1800">
                <a:solidFill>
                  <a:schemeClr val="dk1"/>
                </a:solidFill>
                <a:latin typeface="Calibri"/>
                <a:ea typeface="Calibri"/>
                <a:cs typeface="Calibri"/>
                <a:sym typeface="Calibri"/>
              </a:rPr>
              <a:t>Numbers</a:t>
            </a:r>
            <a:endParaRPr/>
          </a:p>
        </p:txBody>
      </p:sp>
      <p:cxnSp>
        <p:nvCxnSpPr>
          <p:cNvPr id="349" name="Google Shape;349;p53"/>
          <p:cNvCxnSpPr/>
          <p:nvPr/>
        </p:nvCxnSpPr>
        <p:spPr>
          <a:xfrm flipH="1">
            <a:off x="5791200" y="571500"/>
            <a:ext cx="1219200" cy="628650"/>
          </a:xfrm>
          <a:prstGeom prst="straightConnector1">
            <a:avLst/>
          </a:prstGeom>
          <a:noFill/>
          <a:ln w="38100" cap="flat" cmpd="sng">
            <a:solidFill>
              <a:schemeClr val="dk1"/>
            </a:solidFill>
            <a:prstDash val="solid"/>
            <a:round/>
            <a:headEnd type="triangle" w="med" len="med"/>
            <a:tailEnd type="none" w="med" len="med"/>
          </a:ln>
        </p:spPr>
      </p:cxnSp>
      <p:sp>
        <p:nvSpPr>
          <p:cNvPr id="350" name="Google Shape;350;p53"/>
          <p:cNvSpPr/>
          <p:nvPr/>
        </p:nvSpPr>
        <p:spPr>
          <a:xfrm>
            <a:off x="4648200" y="400050"/>
            <a:ext cx="1676400" cy="285750"/>
          </a:xfrm>
          <a:prstGeom prst="wedgeRectCallout">
            <a:avLst>
              <a:gd name="adj1" fmla="val 41949"/>
              <a:gd name="adj2" fmla="val 131667"/>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de" sz="1800" i="1">
                <a:solidFill>
                  <a:schemeClr val="dk1"/>
                </a:solidFill>
                <a:latin typeface="Calibri"/>
                <a:ea typeface="Calibri"/>
                <a:cs typeface="Calibri"/>
                <a:sym typeface="Calibri"/>
              </a:rPr>
              <a:t>with values of</a:t>
            </a:r>
            <a:endParaRPr/>
          </a:p>
        </p:txBody>
      </p:sp>
      <p:sp>
        <p:nvSpPr>
          <p:cNvPr id="351" name="Google Shape;351;p53"/>
          <p:cNvSpPr txBox="1"/>
          <p:nvPr/>
        </p:nvSpPr>
        <p:spPr>
          <a:xfrm>
            <a:off x="4267200" y="4666060"/>
            <a:ext cx="4581525" cy="34647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 sz="1200">
                <a:solidFill>
                  <a:schemeClr val="dk1"/>
                </a:solidFill>
                <a:latin typeface="Calibri"/>
                <a:ea typeface="Calibri"/>
                <a:cs typeface="Calibri"/>
                <a:sym typeface="Calibri"/>
              </a:rPr>
              <a:t>Copyright © GESIS – Leibniz Institute for the Social Sciences, 2010</a:t>
            </a:r>
            <a:endParaRPr/>
          </a:p>
          <a:p>
            <a:pPr marL="0" marR="0" lvl="0" indent="0" algn="ctr" rtl="0">
              <a:spcBef>
                <a:spcPts val="0"/>
              </a:spcBef>
              <a:spcAft>
                <a:spcPts val="0"/>
              </a:spcAft>
              <a:buNone/>
            </a:pPr>
            <a:r>
              <a:rPr lang="de" sz="1200">
                <a:solidFill>
                  <a:schemeClr val="dk1"/>
                </a:solidFill>
                <a:latin typeface="Calibri"/>
                <a:ea typeface="Calibri"/>
                <a:cs typeface="Calibri"/>
                <a:sym typeface="Calibri"/>
              </a:rPr>
              <a:t>Published under Creative Commons Attribute-ShareAlike 3.0 Unported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Levels of data documentation</a:t>
            </a:r>
            <a:endParaRPr/>
          </a:p>
        </p:txBody>
      </p:sp>
      <p:pic>
        <p:nvPicPr>
          <p:cNvPr id="357" name="Google Shape;357;p54"/>
          <p:cNvPicPr preferRelativeResize="0"/>
          <p:nvPr/>
        </p:nvPicPr>
        <p:blipFill>
          <a:blip r:embed="rId3">
            <a:alphaModFix/>
          </a:blip>
          <a:stretch>
            <a:fillRect/>
          </a:stretch>
        </p:blipFill>
        <p:spPr>
          <a:xfrm>
            <a:off x="3167063" y="1671638"/>
            <a:ext cx="3114675" cy="2409825"/>
          </a:xfrm>
          <a:prstGeom prst="rect">
            <a:avLst/>
          </a:prstGeom>
          <a:noFill/>
          <a:ln>
            <a:noFill/>
          </a:ln>
        </p:spPr>
      </p:pic>
      <p:sp>
        <p:nvSpPr>
          <p:cNvPr id="358" name="Google Shape;358;p54"/>
          <p:cNvSpPr txBox="1"/>
          <p:nvPr/>
        </p:nvSpPr>
        <p:spPr>
          <a:xfrm>
            <a:off x="719225" y="1692700"/>
            <a:ext cx="41844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t>Metadata on...</a:t>
            </a:r>
            <a:endParaRPr sz="1800" b="1"/>
          </a:p>
        </p:txBody>
      </p:sp>
      <p:sp>
        <p:nvSpPr>
          <p:cNvPr id="359" name="Google Shape;359;p54"/>
          <p:cNvSpPr txBox="1"/>
          <p:nvPr/>
        </p:nvSpPr>
        <p:spPr>
          <a:xfrm>
            <a:off x="1053075" y="4053625"/>
            <a:ext cx="41844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t>variable</a:t>
            </a:r>
            <a:r>
              <a:rPr lang="de" sz="1800"/>
              <a:t> level</a:t>
            </a:r>
            <a:endParaRPr sz="1800"/>
          </a:p>
        </p:txBody>
      </p:sp>
      <p:sp>
        <p:nvSpPr>
          <p:cNvPr id="360" name="Google Shape;360;p54"/>
          <p:cNvSpPr txBox="1"/>
          <p:nvPr/>
        </p:nvSpPr>
        <p:spPr>
          <a:xfrm>
            <a:off x="6465375" y="1671650"/>
            <a:ext cx="25194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t>study</a:t>
            </a:r>
            <a:r>
              <a:rPr lang="de" sz="1800"/>
              <a:t> level</a:t>
            </a:r>
            <a:endParaRPr sz="1800"/>
          </a:p>
        </p:txBody>
      </p:sp>
      <p:pic>
        <p:nvPicPr>
          <p:cNvPr id="361" name="Google Shape;361;p54"/>
          <p:cNvPicPr preferRelativeResize="0"/>
          <p:nvPr/>
        </p:nvPicPr>
        <p:blipFill>
          <a:blip r:embed="rId4">
            <a:alphaModFix/>
          </a:blip>
          <a:stretch>
            <a:fillRect/>
          </a:stretch>
        </p:blipFill>
        <p:spPr>
          <a:xfrm>
            <a:off x="7618313" y="4716975"/>
            <a:ext cx="1333500" cy="219075"/>
          </a:xfrm>
          <a:prstGeom prst="rect">
            <a:avLst/>
          </a:prstGeom>
          <a:noFill/>
          <a:ln>
            <a:noFill/>
          </a:ln>
        </p:spPr>
      </p:pic>
      <p:sp>
        <p:nvSpPr>
          <p:cNvPr id="8" name="Google Shape;235;p45"/>
          <p:cNvSpPr txBox="1"/>
          <p:nvPr/>
        </p:nvSpPr>
        <p:spPr>
          <a:xfrm>
            <a:off x="5184600" y="4876875"/>
            <a:ext cx="39594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000" dirty="0"/>
              <a:t>Copyright © GESIS Leibniz Institute for the Social Sciences, 2016</a:t>
            </a:r>
            <a:endParaRPr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solidFill>
                  <a:srgbClr val="000000"/>
                </a:solidFill>
              </a:rPr>
              <a:t>Challenges</a:t>
            </a:r>
            <a:endParaRPr>
              <a:solidFill>
                <a:srgbClr val="000000"/>
              </a:solidFill>
            </a:endParaRPr>
          </a:p>
        </p:txBody>
      </p:sp>
      <p:sp>
        <p:nvSpPr>
          <p:cNvPr id="367" name="Google Shape;367;p55"/>
          <p:cNvSpPr txBox="1"/>
          <p:nvPr/>
        </p:nvSpPr>
        <p:spPr>
          <a:xfrm>
            <a:off x="311700" y="1260025"/>
            <a:ext cx="8284800" cy="3123900"/>
          </a:xfrm>
          <a:prstGeom prst="rect">
            <a:avLst/>
          </a:prstGeom>
          <a:noFill/>
          <a:ln>
            <a:noFill/>
          </a:ln>
        </p:spPr>
        <p:txBody>
          <a:bodyPr spcFirstLastPara="1" wrap="square" lIns="91425" tIns="91425" rIns="91425" bIns="91425" anchor="ctr" anchorCtr="0">
            <a:noAutofit/>
          </a:bodyPr>
          <a:lstStyle/>
          <a:p>
            <a:pPr marL="457200" lvl="0" indent="-381000" algn="l" rtl="0">
              <a:lnSpc>
                <a:spcPct val="115000"/>
              </a:lnSpc>
              <a:spcBef>
                <a:spcPts val="0"/>
              </a:spcBef>
              <a:spcAft>
                <a:spcPts val="0"/>
              </a:spcAft>
              <a:buClr>
                <a:srgbClr val="000000"/>
              </a:buClr>
              <a:buSzPts val="2400"/>
              <a:buChar char="❏"/>
            </a:pPr>
            <a:r>
              <a:rPr lang="de" sz="2400"/>
              <a:t>Involves initial investment but saves costs in the long-term</a:t>
            </a:r>
            <a:endParaRPr sz="2400"/>
          </a:p>
          <a:p>
            <a:pPr marL="914400" lvl="1" indent="-381000" algn="l" rtl="0">
              <a:lnSpc>
                <a:spcPct val="115000"/>
              </a:lnSpc>
              <a:spcBef>
                <a:spcPts val="0"/>
              </a:spcBef>
              <a:spcAft>
                <a:spcPts val="0"/>
              </a:spcAft>
              <a:buClr>
                <a:schemeClr val="dk2"/>
              </a:buClr>
              <a:buSzPts val="2400"/>
              <a:buChar char="❏"/>
            </a:pPr>
            <a:r>
              <a:rPr lang="de" sz="2400"/>
              <a:t>May involve changes to processes and systems</a:t>
            </a:r>
            <a:endParaRPr sz="2400"/>
          </a:p>
          <a:p>
            <a:pPr marL="914400" lvl="1" indent="-381000" algn="l" rtl="0">
              <a:lnSpc>
                <a:spcPct val="115000"/>
              </a:lnSpc>
              <a:spcBef>
                <a:spcPts val="0"/>
              </a:spcBef>
              <a:spcAft>
                <a:spcPts val="0"/>
              </a:spcAft>
              <a:buClr>
                <a:schemeClr val="dk2"/>
              </a:buClr>
              <a:buSzPts val="2400"/>
              <a:buChar char="❏"/>
            </a:pPr>
            <a:r>
              <a:rPr lang="de" sz="2400"/>
              <a:t>Investment in technology tools may be considerable</a:t>
            </a:r>
            <a:endParaRPr sz="2400"/>
          </a:p>
          <a:p>
            <a:pPr marL="457200" lvl="0" indent="-381000" algn="l" rtl="0">
              <a:lnSpc>
                <a:spcPct val="115000"/>
              </a:lnSpc>
              <a:spcBef>
                <a:spcPts val="0"/>
              </a:spcBef>
              <a:spcAft>
                <a:spcPts val="0"/>
              </a:spcAft>
              <a:buClr>
                <a:srgbClr val="000000"/>
              </a:buClr>
              <a:buSzPts val="2400"/>
              <a:buChar char="❏"/>
            </a:pPr>
            <a:r>
              <a:rPr lang="de" sz="2400"/>
              <a:t>Legacy metadata may require updating</a:t>
            </a:r>
            <a:endParaRPr sz="2400"/>
          </a:p>
          <a:p>
            <a:pPr marL="914400" lvl="1" indent="-381000" algn="l" rtl="0">
              <a:lnSpc>
                <a:spcPct val="115000"/>
              </a:lnSpc>
              <a:spcBef>
                <a:spcPts val="0"/>
              </a:spcBef>
              <a:spcAft>
                <a:spcPts val="0"/>
              </a:spcAft>
              <a:buClr>
                <a:schemeClr val="dk2"/>
              </a:buClr>
              <a:buSzPts val="2400"/>
              <a:buChar char="❏"/>
            </a:pPr>
            <a:r>
              <a:rPr lang="de" sz="2400"/>
              <a:t>Consistency issues</a:t>
            </a:r>
            <a:endParaRPr sz="2400"/>
          </a:p>
          <a:p>
            <a:pPr marL="914400" lvl="1" indent="-381000" algn="l" rtl="0">
              <a:lnSpc>
                <a:spcPct val="115000"/>
              </a:lnSpc>
              <a:spcBef>
                <a:spcPts val="0"/>
              </a:spcBef>
              <a:spcAft>
                <a:spcPts val="0"/>
              </a:spcAft>
              <a:buClr>
                <a:schemeClr val="dk2"/>
              </a:buClr>
              <a:buSzPts val="2400"/>
              <a:buChar char="❏"/>
            </a:pPr>
            <a:r>
              <a:rPr lang="de" sz="2400"/>
              <a:t>Format transformations</a:t>
            </a:r>
            <a:endParaRPr sz="2400"/>
          </a:p>
          <a:p>
            <a:pPr marL="457200" lvl="0" indent="-381000" algn="l" rtl="0">
              <a:lnSpc>
                <a:spcPct val="115000"/>
              </a:lnSpc>
              <a:spcBef>
                <a:spcPts val="0"/>
              </a:spcBef>
              <a:spcAft>
                <a:spcPts val="0"/>
              </a:spcAft>
              <a:buClr>
                <a:srgbClr val="000000"/>
              </a:buClr>
              <a:buSzPts val="2400"/>
              <a:buChar char="❏"/>
            </a:pPr>
            <a:r>
              <a:rPr lang="de" sz="2400"/>
              <a:t>Training is required</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8"/>
          <p:cNvSpPr txBox="1">
            <a:spLocks noGrp="1"/>
          </p:cNvSpPr>
          <p:nvPr>
            <p:ph type="ctrTitle"/>
          </p:nvPr>
        </p:nvSpPr>
        <p:spPr>
          <a:xfrm>
            <a:off x="311708" y="5921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a:t>DDI for researchers and </a:t>
            </a:r>
            <a:br>
              <a:rPr lang="de"/>
            </a:br>
            <a:r>
              <a:rPr lang="de"/>
              <a:t>data managers</a:t>
            </a:r>
            <a:endParaRPr/>
          </a:p>
        </p:txBody>
      </p:sp>
      <p:sp>
        <p:nvSpPr>
          <p:cNvPr id="183" name="Google Shape;183;p38"/>
          <p:cNvSpPr txBox="1">
            <a:spLocks noGrp="1"/>
          </p:cNvSpPr>
          <p:nvPr>
            <p:ph type="subTitle" idx="1"/>
          </p:nvPr>
        </p:nvSpPr>
        <p:spPr>
          <a:xfrm>
            <a:off x="311700" y="2566606"/>
            <a:ext cx="8520600" cy="792600"/>
          </a:xfrm>
          <a:prstGeom prst="rect">
            <a:avLst/>
          </a:prstGeom>
        </p:spPr>
        <p:txBody>
          <a:bodyPr spcFirstLastPara="1" wrap="square" lIns="91425" tIns="91425" rIns="91425" bIns="91425" anchor="t" anchorCtr="0">
            <a:noAutofit/>
          </a:bodyPr>
          <a:lstStyle/>
          <a:p>
            <a:pPr marL="0" lvl="0" indent="0">
              <a:lnSpc>
                <a:spcPct val="115000"/>
              </a:lnSpc>
              <a:spcBef>
                <a:spcPts val="800"/>
              </a:spcBef>
              <a:buClr>
                <a:schemeClr val="dk1"/>
              </a:buClr>
              <a:buSzPts val="1100"/>
            </a:pPr>
            <a:r>
              <a:rPr lang="de" sz="1400" dirty="0" smtClean="0">
                <a:solidFill>
                  <a:srgbClr val="898989"/>
                </a:solidFill>
              </a:rPr>
              <a:t>Arofan Gregory</a:t>
            </a:r>
            <a:r>
              <a:rPr lang="de" sz="1400" dirty="0">
                <a:solidFill>
                  <a:srgbClr val="898989"/>
                </a:solidFill>
              </a:rPr>
              <a:t>, Chifundo Kanjala, Hayley </a:t>
            </a:r>
            <a:r>
              <a:rPr lang="de" sz="1400" dirty="0" smtClean="0">
                <a:solidFill>
                  <a:srgbClr val="898989"/>
                </a:solidFill>
              </a:rPr>
              <a:t>Mills, Anja Perry</a:t>
            </a:r>
          </a:p>
          <a:p>
            <a:pPr marL="0" lvl="0" indent="0" algn="ctr" rtl="0">
              <a:lnSpc>
                <a:spcPct val="115000"/>
              </a:lnSpc>
              <a:spcBef>
                <a:spcPts val="800"/>
              </a:spcBef>
              <a:spcAft>
                <a:spcPts val="0"/>
              </a:spcAft>
              <a:buClr>
                <a:schemeClr val="dk1"/>
              </a:buClr>
              <a:buSzPts val="1100"/>
              <a:buFont typeface="Arial"/>
              <a:buNone/>
            </a:pPr>
            <a:r>
              <a:rPr lang="de" sz="1400" dirty="0" smtClean="0">
                <a:solidFill>
                  <a:srgbClr val="898989"/>
                </a:solidFill>
              </a:rPr>
              <a:t>Output </a:t>
            </a:r>
            <a:r>
              <a:rPr lang="de" sz="1400" dirty="0">
                <a:solidFill>
                  <a:srgbClr val="898989"/>
                </a:solidFill>
              </a:rPr>
              <a:t>from the DDI Train-the-Trainer workshop</a:t>
            </a:r>
            <a:endParaRPr sz="1400" dirty="0">
              <a:solidFill>
                <a:srgbClr val="898989"/>
              </a:solidFill>
            </a:endParaRPr>
          </a:p>
          <a:p>
            <a:pPr marL="0" lvl="0" indent="0" algn="ctr" rtl="0">
              <a:lnSpc>
                <a:spcPct val="115000"/>
              </a:lnSpc>
              <a:spcBef>
                <a:spcPts val="800"/>
              </a:spcBef>
              <a:spcAft>
                <a:spcPts val="0"/>
              </a:spcAft>
              <a:buNone/>
            </a:pPr>
            <a:r>
              <a:rPr lang="de" sz="1400" dirty="0">
                <a:solidFill>
                  <a:srgbClr val="898989"/>
                </a:solidFill>
              </a:rPr>
              <a:t>Dagstuhl, September 24-28, 2018</a:t>
            </a:r>
            <a:endParaRPr sz="1400" dirty="0">
              <a:solidFill>
                <a:srgbClr val="898989"/>
              </a:solidFill>
            </a:endParaRPr>
          </a:p>
        </p:txBody>
      </p:sp>
      <p:pic>
        <p:nvPicPr>
          <p:cNvPr id="184" name="Google Shape;184;p38"/>
          <p:cNvPicPr preferRelativeResize="0"/>
          <p:nvPr/>
        </p:nvPicPr>
        <p:blipFill>
          <a:blip r:embed="rId3">
            <a:alphaModFix/>
          </a:blip>
          <a:stretch>
            <a:fillRect/>
          </a:stretch>
        </p:blipFill>
        <p:spPr>
          <a:xfrm>
            <a:off x="2525950" y="3876350"/>
            <a:ext cx="4092100" cy="99182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6"/>
          <p:cNvSpPr txBox="1">
            <a:spLocks noGrp="1"/>
          </p:cNvSpPr>
          <p:nvPr>
            <p:ph type="title"/>
          </p:nvPr>
        </p:nvSpPr>
        <p:spPr>
          <a:xfrm>
            <a:off x="311700" y="1050700"/>
            <a:ext cx="85206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Module:</a:t>
            </a:r>
            <a:endParaRPr/>
          </a:p>
          <a:p>
            <a:pPr marL="0" lvl="0" indent="0" algn="ctr" rtl="0">
              <a:spcBef>
                <a:spcPts val="0"/>
              </a:spcBef>
              <a:spcAft>
                <a:spcPts val="0"/>
              </a:spcAft>
              <a:buNone/>
            </a:pPr>
            <a:r>
              <a:rPr lang="de"/>
              <a:t>DDI for researchers and data managers</a:t>
            </a:r>
            <a:endParaRPr/>
          </a:p>
        </p:txBody>
      </p:sp>
      <p:sp>
        <p:nvSpPr>
          <p:cNvPr id="373" name="Google Shape;373;p56"/>
          <p:cNvSpPr txBox="1"/>
          <p:nvPr/>
        </p:nvSpPr>
        <p:spPr>
          <a:xfrm>
            <a:off x="400050" y="2571750"/>
            <a:ext cx="8343900" cy="1714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de">
                <a:solidFill>
                  <a:schemeClr val="dk1"/>
                </a:solidFill>
              </a:rPr>
              <a:t>The following slides address different levels of DDI use so that the workshop can be tailored to specific needs of the group.Think about the scale, resources and current infrastructure if known for the audience. </a:t>
            </a:r>
            <a:endParaRPr>
              <a:solidFill>
                <a:schemeClr val="dk1"/>
              </a:solidFill>
            </a:endParaRPr>
          </a:p>
          <a:p>
            <a:pPr marL="0" lvl="0" indent="0" algn="l" rtl="0">
              <a:spcBef>
                <a:spcPts val="1600"/>
              </a:spcBef>
              <a:spcAft>
                <a:spcPts val="0"/>
              </a:spcAft>
              <a:buNone/>
            </a:pPr>
            <a:r>
              <a:rPr lang="de">
                <a:solidFill>
                  <a:schemeClr val="dk1"/>
                </a:solidFill>
              </a:rPr>
              <a:t>If the trainer is aware of the current systems and infrastructure that the audience uses, then these should be incorporated into the appropriate medals using examples from their systems and the ways they can incorporate DDI into them.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57"/>
          <p:cNvPicPr preferRelativeResize="0"/>
          <p:nvPr/>
        </p:nvPicPr>
        <p:blipFill>
          <a:blip r:embed="rId3">
            <a:alphaModFix/>
          </a:blip>
          <a:stretch>
            <a:fillRect/>
          </a:stretch>
        </p:blipFill>
        <p:spPr>
          <a:xfrm>
            <a:off x="5228098" y="276075"/>
            <a:ext cx="3604200" cy="2571750"/>
          </a:xfrm>
          <a:prstGeom prst="rect">
            <a:avLst/>
          </a:prstGeom>
          <a:noFill/>
          <a:ln>
            <a:noFill/>
          </a:ln>
        </p:spPr>
      </p:pic>
      <p:sp>
        <p:nvSpPr>
          <p:cNvPr id="379" name="Google Shape;379;p57"/>
          <p:cNvSpPr txBox="1"/>
          <p:nvPr/>
        </p:nvSpPr>
        <p:spPr>
          <a:xfrm>
            <a:off x="0" y="1080400"/>
            <a:ext cx="9144000" cy="327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 sz="1800">
                <a:solidFill>
                  <a:schemeClr val="dk1"/>
                </a:solidFill>
              </a:rPr>
              <a:t>There are several levels of increasing sophistication, varying in costs and resources needed, in terms of culture/process change and tooling:</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457200" lvl="0" indent="-342900" algn="l" rtl="0">
              <a:spcBef>
                <a:spcPts val="0"/>
              </a:spcBef>
              <a:spcAft>
                <a:spcPts val="0"/>
              </a:spcAft>
              <a:buClr>
                <a:schemeClr val="dk1"/>
              </a:buClr>
              <a:buSzPts val="1800"/>
              <a:buChar char="❏"/>
            </a:pPr>
            <a:r>
              <a:rPr lang="de" sz="2400">
                <a:solidFill>
                  <a:schemeClr val="accent1"/>
                </a:solidFill>
              </a:rPr>
              <a:t>Bronze</a:t>
            </a:r>
            <a:r>
              <a:rPr lang="de" sz="1800">
                <a:solidFill>
                  <a:schemeClr val="dk1"/>
                </a:solidFill>
              </a:rPr>
              <a:t>: Uses DDI as content guidelines (allows for future expansion) </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457200" lvl="0" indent="-342900" algn="l" rtl="0">
              <a:spcBef>
                <a:spcPts val="0"/>
              </a:spcBef>
              <a:spcAft>
                <a:spcPts val="0"/>
              </a:spcAft>
              <a:buClr>
                <a:schemeClr val="dk1"/>
              </a:buClr>
              <a:buSzPts val="1800"/>
              <a:buChar char="❏"/>
            </a:pPr>
            <a:r>
              <a:rPr lang="de" sz="2400">
                <a:solidFill>
                  <a:schemeClr val="dk2"/>
                </a:solidFill>
              </a:rPr>
              <a:t>Silver</a:t>
            </a:r>
            <a:r>
              <a:rPr lang="de" sz="1800">
                <a:solidFill>
                  <a:schemeClr val="dk1"/>
                </a:solidFill>
              </a:rPr>
              <a:t>: Uses DDI to build on existing infrastructure (enhanced data dictionary in centralized database)</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457200" lvl="0" indent="-342900" algn="l" rtl="0">
              <a:spcBef>
                <a:spcPts val="0"/>
              </a:spcBef>
              <a:spcAft>
                <a:spcPts val="0"/>
              </a:spcAft>
              <a:buClr>
                <a:schemeClr val="dk1"/>
              </a:buClr>
              <a:buSzPts val="1800"/>
              <a:buChar char="❏"/>
            </a:pPr>
            <a:r>
              <a:rPr lang="de" sz="2400">
                <a:solidFill>
                  <a:srgbClr val="FFD966"/>
                </a:solidFill>
              </a:rPr>
              <a:t>Gold</a:t>
            </a:r>
            <a:r>
              <a:rPr lang="de" sz="1800">
                <a:solidFill>
                  <a:schemeClr val="dk1"/>
                </a:solidFill>
              </a:rPr>
              <a:t>: Centralized metadata management using dedicated DDI tools </a:t>
            </a:r>
            <a:endParaRPr sz="1800">
              <a:solidFill>
                <a:schemeClr val="dk1"/>
              </a:solidFill>
            </a:endParaRPr>
          </a:p>
        </p:txBody>
      </p:sp>
      <p:sp>
        <p:nvSpPr>
          <p:cNvPr id="380" name="Google Shape;380;p57"/>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Climbing the podium</a:t>
            </a:r>
            <a:endParaRPr/>
          </a:p>
        </p:txBody>
      </p:sp>
      <p:sp>
        <p:nvSpPr>
          <p:cNvPr id="381" name="Google Shape;381;p57"/>
          <p:cNvSpPr txBox="1">
            <a:spLocks noGrp="1"/>
          </p:cNvSpPr>
          <p:nvPr>
            <p:ph type="body" idx="4294967295"/>
          </p:nvPr>
        </p:nvSpPr>
        <p:spPr>
          <a:xfrm>
            <a:off x="8143050" y="4856025"/>
            <a:ext cx="1199100" cy="27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de" sz="700"/>
              <a:t>Source: Pixabay CC0</a:t>
            </a:r>
            <a:endParaRPr sz="7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Management Patterns for Data and Metadata</a:t>
            </a:r>
            <a:endParaRPr/>
          </a:p>
        </p:txBody>
      </p:sp>
      <p:pic>
        <p:nvPicPr>
          <p:cNvPr id="387" name="Google Shape;387;p58"/>
          <p:cNvPicPr preferRelativeResize="0"/>
          <p:nvPr/>
        </p:nvPicPr>
        <p:blipFill>
          <a:blip r:embed="rId3">
            <a:alphaModFix/>
          </a:blip>
          <a:stretch>
            <a:fillRect/>
          </a:stretch>
        </p:blipFill>
        <p:spPr>
          <a:xfrm>
            <a:off x="533400" y="1170125"/>
            <a:ext cx="2733675" cy="1000125"/>
          </a:xfrm>
          <a:prstGeom prst="rect">
            <a:avLst/>
          </a:prstGeom>
          <a:noFill/>
          <a:ln>
            <a:noFill/>
          </a:ln>
        </p:spPr>
      </p:pic>
      <p:pic>
        <p:nvPicPr>
          <p:cNvPr id="388" name="Google Shape;388;p58"/>
          <p:cNvPicPr preferRelativeResize="0"/>
          <p:nvPr/>
        </p:nvPicPr>
        <p:blipFill>
          <a:blip r:embed="rId4">
            <a:alphaModFix/>
          </a:blip>
          <a:stretch>
            <a:fillRect/>
          </a:stretch>
        </p:blipFill>
        <p:spPr>
          <a:xfrm>
            <a:off x="5361450" y="1170125"/>
            <a:ext cx="2495550" cy="1000125"/>
          </a:xfrm>
          <a:prstGeom prst="rect">
            <a:avLst/>
          </a:prstGeom>
          <a:noFill/>
          <a:ln>
            <a:noFill/>
          </a:ln>
        </p:spPr>
      </p:pic>
      <p:pic>
        <p:nvPicPr>
          <p:cNvPr id="389" name="Google Shape;389;p58"/>
          <p:cNvPicPr preferRelativeResize="0"/>
          <p:nvPr/>
        </p:nvPicPr>
        <p:blipFill>
          <a:blip r:embed="rId5">
            <a:alphaModFix/>
          </a:blip>
          <a:stretch>
            <a:fillRect/>
          </a:stretch>
        </p:blipFill>
        <p:spPr>
          <a:xfrm>
            <a:off x="738750" y="2170250"/>
            <a:ext cx="2322975" cy="2940015"/>
          </a:xfrm>
          <a:prstGeom prst="rect">
            <a:avLst/>
          </a:prstGeom>
          <a:noFill/>
          <a:ln>
            <a:noFill/>
          </a:ln>
        </p:spPr>
      </p:pic>
      <p:pic>
        <p:nvPicPr>
          <p:cNvPr id="390" name="Google Shape;390;p58"/>
          <p:cNvPicPr preferRelativeResize="0"/>
          <p:nvPr/>
        </p:nvPicPr>
        <p:blipFill>
          <a:blip r:embed="rId6">
            <a:alphaModFix/>
          </a:blip>
          <a:stretch>
            <a:fillRect/>
          </a:stretch>
        </p:blipFill>
        <p:spPr>
          <a:xfrm>
            <a:off x="5002313" y="2206425"/>
            <a:ext cx="3213827" cy="2668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“Upstream” vs. “downstream” metadata capture</a:t>
            </a:r>
            <a:endParaRPr/>
          </a:p>
        </p:txBody>
      </p:sp>
      <p:pic>
        <p:nvPicPr>
          <p:cNvPr id="396" name="Google Shape;396;p59"/>
          <p:cNvPicPr preferRelativeResize="0"/>
          <p:nvPr/>
        </p:nvPicPr>
        <p:blipFill>
          <a:blip r:embed="rId3">
            <a:alphaModFix/>
          </a:blip>
          <a:stretch>
            <a:fillRect/>
          </a:stretch>
        </p:blipFill>
        <p:spPr>
          <a:xfrm>
            <a:off x="152399" y="1732100"/>
            <a:ext cx="8839202" cy="1537987"/>
          </a:xfrm>
          <a:prstGeom prst="rect">
            <a:avLst/>
          </a:prstGeom>
          <a:noFill/>
          <a:ln>
            <a:noFill/>
          </a:ln>
        </p:spPr>
      </p:pic>
      <p:pic>
        <p:nvPicPr>
          <p:cNvPr id="397" name="Google Shape;397;p59"/>
          <p:cNvPicPr preferRelativeResize="0"/>
          <p:nvPr/>
        </p:nvPicPr>
        <p:blipFill>
          <a:blip r:embed="rId4">
            <a:alphaModFix/>
          </a:blip>
          <a:stretch>
            <a:fillRect/>
          </a:stretch>
        </p:blipFill>
        <p:spPr>
          <a:xfrm>
            <a:off x="98150" y="3615950"/>
            <a:ext cx="8947700" cy="1674425"/>
          </a:xfrm>
          <a:prstGeom prst="rect">
            <a:avLst/>
          </a:prstGeom>
          <a:noFill/>
          <a:ln>
            <a:noFill/>
          </a:ln>
        </p:spPr>
      </p:pic>
      <p:sp>
        <p:nvSpPr>
          <p:cNvPr id="398" name="Google Shape;398;p59"/>
          <p:cNvSpPr txBox="1"/>
          <p:nvPr/>
        </p:nvSpPr>
        <p:spPr>
          <a:xfrm>
            <a:off x="311700" y="1396400"/>
            <a:ext cx="41844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dirty="0"/>
              <a:t>“Downstream” Metadata Capture</a:t>
            </a:r>
            <a:endParaRPr sz="1800" dirty="0"/>
          </a:p>
        </p:txBody>
      </p:sp>
      <p:sp>
        <p:nvSpPr>
          <p:cNvPr id="399" name="Google Shape;399;p59"/>
          <p:cNvSpPr txBox="1"/>
          <p:nvPr/>
        </p:nvSpPr>
        <p:spPr>
          <a:xfrm>
            <a:off x="355100" y="3098775"/>
            <a:ext cx="41844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a:t>“Upstream” Metadata Capture</a:t>
            </a:r>
            <a:endParaRPr sz="1800"/>
          </a:p>
        </p:txBody>
      </p:sp>
      <p:sp>
        <p:nvSpPr>
          <p:cNvPr id="400" name="Google Shape;400;p59"/>
          <p:cNvSpPr txBox="1"/>
          <p:nvPr/>
        </p:nvSpPr>
        <p:spPr>
          <a:xfrm>
            <a:off x="4605900" y="2180838"/>
            <a:ext cx="1140600" cy="4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a:solidFill>
                  <a:schemeClr val="lt1"/>
                </a:solidFill>
              </a:rPr>
              <a:t>METADATA</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a:t>Bronze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61"/>
          <p:cNvPicPr preferRelativeResize="0"/>
          <p:nvPr/>
        </p:nvPicPr>
        <p:blipFill>
          <a:blip r:embed="rId3">
            <a:alphaModFix amt="62000"/>
          </a:blip>
          <a:stretch>
            <a:fillRect/>
          </a:stretch>
        </p:blipFill>
        <p:spPr>
          <a:xfrm>
            <a:off x="5658647" y="-18225"/>
            <a:ext cx="3478457" cy="5143500"/>
          </a:xfrm>
          <a:prstGeom prst="rect">
            <a:avLst/>
          </a:prstGeom>
          <a:noFill/>
          <a:ln>
            <a:noFill/>
          </a:ln>
        </p:spPr>
      </p:pic>
      <p:sp>
        <p:nvSpPr>
          <p:cNvPr id="411" name="Google Shape;411;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Bronze: Structured Documentation</a:t>
            </a:r>
            <a:endParaRPr/>
          </a:p>
        </p:txBody>
      </p:sp>
      <p:pic>
        <p:nvPicPr>
          <p:cNvPr id="412" name="Google Shape;412;p61"/>
          <p:cNvPicPr preferRelativeResize="0"/>
          <p:nvPr/>
        </p:nvPicPr>
        <p:blipFill>
          <a:blip r:embed="rId4">
            <a:alphaModFix/>
          </a:blip>
          <a:stretch>
            <a:fillRect/>
          </a:stretch>
        </p:blipFill>
        <p:spPr>
          <a:xfrm>
            <a:off x="842723" y="1107150"/>
            <a:ext cx="7121074" cy="2025025"/>
          </a:xfrm>
          <a:prstGeom prst="rect">
            <a:avLst/>
          </a:prstGeom>
          <a:noFill/>
          <a:ln>
            <a:noFill/>
          </a:ln>
        </p:spPr>
      </p:pic>
      <p:sp>
        <p:nvSpPr>
          <p:cNvPr id="413" name="Google Shape;413;p61"/>
          <p:cNvSpPr txBox="1"/>
          <p:nvPr/>
        </p:nvSpPr>
        <p:spPr>
          <a:xfrm>
            <a:off x="784600" y="3385425"/>
            <a:ext cx="41844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b="1"/>
              <a:t>unstructured</a:t>
            </a:r>
            <a:endParaRPr b="1"/>
          </a:p>
          <a:p>
            <a:pPr marL="0" lvl="0" indent="0" algn="l" rtl="0">
              <a:spcBef>
                <a:spcPts val="0"/>
              </a:spcBef>
              <a:spcAft>
                <a:spcPts val="0"/>
              </a:spcAft>
              <a:buNone/>
            </a:pPr>
            <a:endParaRPr/>
          </a:p>
          <a:p>
            <a:pPr marL="0" lvl="0" indent="0" algn="l" rtl="0">
              <a:spcBef>
                <a:spcPts val="0"/>
              </a:spcBef>
              <a:spcAft>
                <a:spcPts val="0"/>
              </a:spcAft>
              <a:buNone/>
            </a:pPr>
            <a:r>
              <a:rPr lang="de"/>
              <a:t>Method reports</a:t>
            </a:r>
            <a:endParaRPr/>
          </a:p>
          <a:p>
            <a:pPr marL="0" lvl="0" indent="0" algn="l" rtl="0">
              <a:spcBef>
                <a:spcPts val="0"/>
              </a:spcBef>
              <a:spcAft>
                <a:spcPts val="0"/>
              </a:spcAft>
              <a:buNone/>
            </a:pPr>
            <a:r>
              <a:rPr lang="de"/>
              <a:t>Questionnaires</a:t>
            </a:r>
            <a:endParaRPr/>
          </a:p>
          <a:p>
            <a:pPr marL="0" lvl="0" indent="0" algn="l" rtl="0">
              <a:spcBef>
                <a:spcPts val="0"/>
              </a:spcBef>
              <a:spcAft>
                <a:spcPts val="0"/>
              </a:spcAft>
              <a:buNone/>
            </a:pPr>
            <a:r>
              <a:rPr lang="de"/>
              <a:t>Codebooks</a:t>
            </a:r>
            <a:endParaRPr/>
          </a:p>
          <a:p>
            <a:pPr marL="0" lvl="0" indent="0" algn="l" rtl="0">
              <a:spcBef>
                <a:spcPts val="0"/>
              </a:spcBef>
              <a:spcAft>
                <a:spcPts val="0"/>
              </a:spcAft>
              <a:buNone/>
            </a:pPr>
            <a:r>
              <a:rPr lang="de"/>
              <a:t>...</a:t>
            </a:r>
            <a:endParaRPr/>
          </a:p>
        </p:txBody>
      </p:sp>
      <p:sp>
        <p:nvSpPr>
          <p:cNvPr id="414" name="Google Shape;414;p61"/>
          <p:cNvSpPr txBox="1"/>
          <p:nvPr/>
        </p:nvSpPr>
        <p:spPr>
          <a:xfrm>
            <a:off x="4801900" y="3385425"/>
            <a:ext cx="41844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b="1"/>
              <a:t>structured</a:t>
            </a:r>
            <a:endParaRPr b="1"/>
          </a:p>
          <a:p>
            <a:pPr marL="0" lvl="0" indent="0" algn="l" rtl="0">
              <a:spcBef>
                <a:spcPts val="0"/>
              </a:spcBef>
              <a:spcAft>
                <a:spcPts val="0"/>
              </a:spcAft>
              <a:buNone/>
            </a:pPr>
            <a:endParaRPr/>
          </a:p>
          <a:p>
            <a:pPr marL="0" lvl="0" indent="0" algn="l" rtl="0">
              <a:spcBef>
                <a:spcPts val="0"/>
              </a:spcBef>
              <a:spcAft>
                <a:spcPts val="0"/>
              </a:spcAft>
              <a:buNone/>
            </a:pPr>
            <a:r>
              <a:rPr lang="de"/>
              <a:t>Controlled vocabulary</a:t>
            </a:r>
            <a:endParaRPr/>
          </a:p>
          <a:p>
            <a:pPr marL="0" lvl="0" indent="0" algn="l" rtl="0">
              <a:spcBef>
                <a:spcPts val="0"/>
              </a:spcBef>
              <a:spcAft>
                <a:spcPts val="0"/>
              </a:spcAft>
              <a:buNone/>
            </a:pPr>
            <a:r>
              <a:rPr lang="de"/>
              <a:t>Coding schemes, f.ex. ISCED</a:t>
            </a:r>
            <a:endParaRPr/>
          </a:p>
          <a:p>
            <a:pPr marL="0" lvl="0" indent="0" algn="l" rtl="0">
              <a:spcBef>
                <a:spcPts val="0"/>
              </a:spcBef>
              <a:spcAft>
                <a:spcPts val="0"/>
              </a:spcAft>
              <a:buNone/>
            </a:pPr>
            <a:r>
              <a:rPr lang="de"/>
              <a:t>Metadata standards, f.ex. DDI</a:t>
            </a:r>
            <a:endParaRPr/>
          </a:p>
          <a:p>
            <a:pPr marL="0" lvl="0" indent="0" algn="l" rtl="0">
              <a:spcBef>
                <a:spcPts val="0"/>
              </a:spcBef>
              <a:spcAft>
                <a:spcPts val="0"/>
              </a:spcAft>
              <a:buNone/>
            </a:pPr>
            <a:r>
              <a:rPr lang="de"/>
              <a:t>...</a:t>
            </a:r>
            <a:endParaRPr/>
          </a:p>
        </p:txBody>
      </p:sp>
      <p:sp>
        <p:nvSpPr>
          <p:cNvPr id="415" name="Google Shape;415;p61"/>
          <p:cNvSpPr txBox="1"/>
          <p:nvPr/>
        </p:nvSpPr>
        <p:spPr>
          <a:xfrm>
            <a:off x="5184600" y="4876875"/>
            <a:ext cx="39594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000"/>
              <a:t>Copyright © GESIS Leibniz Institute for the Social Sciences, 2016</a:t>
            </a: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62"/>
          <p:cNvPicPr preferRelativeResize="0"/>
          <p:nvPr/>
        </p:nvPicPr>
        <p:blipFill>
          <a:blip r:embed="rId3">
            <a:alphaModFix amt="62000"/>
          </a:blip>
          <a:stretch>
            <a:fillRect/>
          </a:stretch>
        </p:blipFill>
        <p:spPr>
          <a:xfrm>
            <a:off x="5658647" y="-18225"/>
            <a:ext cx="3478457" cy="5143500"/>
          </a:xfrm>
          <a:prstGeom prst="rect">
            <a:avLst/>
          </a:prstGeom>
          <a:noFill/>
          <a:ln>
            <a:noFill/>
          </a:ln>
        </p:spPr>
      </p:pic>
      <p:sp>
        <p:nvSpPr>
          <p:cNvPr id="421" name="Google Shape;421;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Bronze: Structured Documentation</a:t>
            </a:r>
            <a:endParaRPr/>
          </a:p>
        </p:txBody>
      </p:sp>
      <p:sp>
        <p:nvSpPr>
          <p:cNvPr id="422" name="Google Shape;422;p62"/>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a:solidFill>
                <a:schemeClr val="dk1"/>
              </a:solidFill>
            </a:endParaRPr>
          </a:p>
          <a:p>
            <a:pPr marL="0" marR="0" lvl="0" indent="0" algn="l" rtl="0">
              <a:lnSpc>
                <a:spcPct val="115000"/>
              </a:lnSpc>
              <a:spcBef>
                <a:spcPts val="0"/>
              </a:spcBef>
              <a:spcAft>
                <a:spcPts val="0"/>
              </a:spcAft>
              <a:buNone/>
            </a:pPr>
            <a:endParaRPr>
              <a:solidFill>
                <a:schemeClr val="dk1"/>
              </a:solidFill>
            </a:endParaRPr>
          </a:p>
          <a:p>
            <a:pPr marL="457200" marR="0" lvl="0" indent="-342900" algn="l" rtl="0">
              <a:lnSpc>
                <a:spcPct val="115000"/>
              </a:lnSpc>
              <a:spcBef>
                <a:spcPts val="0"/>
              </a:spcBef>
              <a:spcAft>
                <a:spcPts val="0"/>
              </a:spcAft>
              <a:buClr>
                <a:schemeClr val="dk1"/>
              </a:buClr>
              <a:buSzPts val="1800"/>
              <a:buChar char="❏"/>
            </a:pPr>
            <a:r>
              <a:rPr lang="de">
                <a:solidFill>
                  <a:schemeClr val="dk1"/>
                </a:solidFill>
              </a:rPr>
              <a:t>Support for data discovery systems (portals, catalogues) by extracting standard metadata from data files</a:t>
            </a:r>
            <a:endParaRPr>
              <a:solidFill>
                <a:schemeClr val="dk1"/>
              </a:solidFill>
            </a:endParaRPr>
          </a:p>
          <a:p>
            <a:pPr marL="457200" marR="0" lvl="0" indent="-342900" algn="l" rtl="0">
              <a:lnSpc>
                <a:spcPct val="115000"/>
              </a:lnSpc>
              <a:spcBef>
                <a:spcPts val="0"/>
              </a:spcBef>
              <a:spcAft>
                <a:spcPts val="0"/>
              </a:spcAft>
              <a:buClr>
                <a:schemeClr val="dk1"/>
              </a:buClr>
              <a:buSzPts val="1800"/>
              <a:buChar char="❏"/>
            </a:pPr>
            <a:r>
              <a:rPr lang="de">
                <a:solidFill>
                  <a:schemeClr val="dk1"/>
                </a:solidFill>
              </a:rPr>
              <a:t>Re-use metadata for outside or later use</a:t>
            </a:r>
            <a:endParaRPr>
              <a:solidFill>
                <a:schemeClr val="dk1"/>
              </a:solidFill>
            </a:endParaRPr>
          </a:p>
          <a:p>
            <a:pPr marL="457200" marR="0" lvl="0" indent="-342900" algn="l" rtl="0">
              <a:lnSpc>
                <a:spcPct val="115000"/>
              </a:lnSpc>
              <a:spcBef>
                <a:spcPts val="0"/>
              </a:spcBef>
              <a:spcAft>
                <a:spcPts val="0"/>
              </a:spcAft>
              <a:buClr>
                <a:schemeClr val="dk1"/>
              </a:buClr>
              <a:buSzPts val="1800"/>
              <a:buChar char="❏"/>
            </a:pPr>
            <a:r>
              <a:rPr lang="de">
                <a:solidFill>
                  <a:schemeClr val="dk1"/>
                </a:solidFill>
              </a:rPr>
              <a:t>Helps with communication within (and across) research projects</a:t>
            </a:r>
            <a:endParaRPr>
              <a:solidFill>
                <a:schemeClr val="dk1"/>
              </a:solidFill>
            </a:endParaRPr>
          </a:p>
          <a:p>
            <a:pPr marL="914400" marR="0" lvl="1" indent="-317500" algn="l" rtl="0">
              <a:lnSpc>
                <a:spcPct val="115000"/>
              </a:lnSpc>
              <a:spcBef>
                <a:spcPts val="0"/>
              </a:spcBef>
              <a:spcAft>
                <a:spcPts val="0"/>
              </a:spcAft>
              <a:buClr>
                <a:schemeClr val="dk1"/>
              </a:buClr>
              <a:buSzPts val="1400"/>
              <a:buChar char="❏"/>
            </a:pPr>
            <a:r>
              <a:rPr lang="de">
                <a:solidFill>
                  <a:schemeClr val="dk1"/>
                </a:solidFill>
              </a:rPr>
              <a:t>Including passing data between analysis packages</a:t>
            </a:r>
            <a:endParaRPr>
              <a:solidFill>
                <a:schemeClr val="dk1"/>
              </a:solidFill>
            </a:endParaRPr>
          </a:p>
          <a:p>
            <a:pPr marL="914400" marR="0" lvl="1" indent="-317500" algn="l" rtl="0">
              <a:lnSpc>
                <a:spcPct val="115000"/>
              </a:lnSpc>
              <a:spcBef>
                <a:spcPts val="0"/>
              </a:spcBef>
              <a:spcAft>
                <a:spcPts val="0"/>
              </a:spcAft>
              <a:buClr>
                <a:schemeClr val="dk1"/>
              </a:buClr>
              <a:buSzPts val="1400"/>
              <a:buChar char="❏"/>
            </a:pPr>
            <a:r>
              <a:rPr lang="de">
                <a:solidFill>
                  <a:schemeClr val="dk1"/>
                </a:solidFill>
              </a:rPr>
              <a:t>Creates institutional memory</a:t>
            </a:r>
            <a:endParaRPr>
              <a:solidFill>
                <a:schemeClr val="dk1"/>
              </a:solidFill>
            </a:endParaRPr>
          </a:p>
          <a:p>
            <a:pPr marL="457200" marR="0" lvl="0" indent="-342900" algn="l" rtl="0">
              <a:lnSpc>
                <a:spcPct val="115000"/>
              </a:lnSpc>
              <a:spcBef>
                <a:spcPts val="0"/>
              </a:spcBef>
              <a:spcAft>
                <a:spcPts val="0"/>
              </a:spcAft>
              <a:buClr>
                <a:schemeClr val="dk1"/>
              </a:buClr>
              <a:buSzPts val="1800"/>
              <a:buChar char="❏"/>
            </a:pPr>
            <a:r>
              <a:rPr lang="de">
                <a:solidFill>
                  <a:schemeClr val="dk1"/>
                </a:solidFill>
              </a:rPr>
              <a:t>Increase in data quality/usability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63"/>
          <p:cNvPicPr preferRelativeResize="0"/>
          <p:nvPr/>
        </p:nvPicPr>
        <p:blipFill>
          <a:blip r:embed="rId3">
            <a:alphaModFix amt="62000"/>
          </a:blip>
          <a:stretch>
            <a:fillRect/>
          </a:stretch>
        </p:blipFill>
        <p:spPr>
          <a:xfrm>
            <a:off x="5658647" y="-18225"/>
            <a:ext cx="3478457" cy="5143500"/>
          </a:xfrm>
          <a:prstGeom prst="rect">
            <a:avLst/>
          </a:prstGeom>
          <a:noFill/>
          <a:ln>
            <a:noFill/>
          </a:ln>
        </p:spPr>
      </p:pic>
      <p:sp>
        <p:nvSpPr>
          <p:cNvPr id="428" name="Google Shape;428;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Bronze: Example tools</a:t>
            </a:r>
            <a:endParaRPr/>
          </a:p>
        </p:txBody>
      </p:sp>
      <p:sp>
        <p:nvSpPr>
          <p:cNvPr id="429" name="Google Shape;429;p63"/>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a:p>
            <a:pPr marL="0" lvl="0" indent="0" algn="l" rtl="0">
              <a:spcBef>
                <a:spcPts val="1600"/>
              </a:spcBef>
              <a:spcAft>
                <a:spcPts val="0"/>
              </a:spcAft>
              <a:buNone/>
            </a:pPr>
            <a:r>
              <a:rPr lang="de">
                <a:solidFill>
                  <a:srgbClr val="000000"/>
                </a:solidFill>
              </a:rPr>
              <a:t>Use free Sledgehammer to: </a:t>
            </a:r>
            <a:endParaRPr>
              <a:solidFill>
                <a:srgbClr val="000000"/>
              </a:solidFill>
            </a:endParaRPr>
          </a:p>
          <a:p>
            <a:pPr marL="457200" lvl="0" indent="-342900" algn="l" rtl="0">
              <a:spcBef>
                <a:spcPts val="1600"/>
              </a:spcBef>
              <a:spcAft>
                <a:spcPts val="0"/>
              </a:spcAft>
              <a:buClr>
                <a:srgbClr val="000000"/>
              </a:buClr>
              <a:buSzPts val="1800"/>
              <a:buChar char="❏"/>
            </a:pPr>
            <a:r>
              <a:rPr lang="de">
                <a:solidFill>
                  <a:srgbClr val="000000"/>
                </a:solidFill>
              </a:rPr>
              <a:t>Convert data into open ASCII text format to exchange data files across software packages</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Generate setups for many different analysis packages and databases</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Extract standard metadata (DDI) from your data files</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Compute descriptive statistics at the variable and category levels for inclusion in DDI or for other purposes</a:t>
            </a:r>
            <a:endParaRPr>
              <a:solidFill>
                <a:srgbClr val="000000"/>
              </a:solidFill>
            </a:endParaRPr>
          </a:p>
        </p:txBody>
      </p:sp>
      <p:pic>
        <p:nvPicPr>
          <p:cNvPr id="430" name="Google Shape;430;p63"/>
          <p:cNvPicPr preferRelativeResize="0"/>
          <p:nvPr/>
        </p:nvPicPr>
        <p:blipFill>
          <a:blip r:embed="rId4">
            <a:alphaModFix/>
          </a:blip>
          <a:stretch>
            <a:fillRect/>
          </a:stretch>
        </p:blipFill>
        <p:spPr>
          <a:xfrm>
            <a:off x="5397175" y="445025"/>
            <a:ext cx="2980550" cy="1175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64"/>
          <p:cNvPicPr preferRelativeResize="0"/>
          <p:nvPr/>
        </p:nvPicPr>
        <p:blipFill>
          <a:blip r:embed="rId3">
            <a:alphaModFix amt="62000"/>
          </a:blip>
          <a:stretch>
            <a:fillRect/>
          </a:stretch>
        </p:blipFill>
        <p:spPr>
          <a:xfrm>
            <a:off x="5658647" y="-18225"/>
            <a:ext cx="3478457" cy="5143500"/>
          </a:xfrm>
          <a:prstGeom prst="rect">
            <a:avLst/>
          </a:prstGeom>
          <a:noFill/>
          <a:ln>
            <a:noFill/>
          </a:ln>
        </p:spPr>
      </p:pic>
      <p:sp>
        <p:nvSpPr>
          <p:cNvPr id="436" name="Google Shape;436;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Bronze: Example tools</a:t>
            </a:r>
            <a:endParaRPr/>
          </a:p>
        </p:txBody>
      </p:sp>
      <p:sp>
        <p:nvSpPr>
          <p:cNvPr id="437" name="Google Shape;437;p64"/>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a:p>
            <a:pPr marL="0" lvl="0" indent="0" algn="l" rtl="0">
              <a:spcBef>
                <a:spcPts val="1600"/>
              </a:spcBef>
              <a:spcAft>
                <a:spcPts val="0"/>
              </a:spcAft>
              <a:buNone/>
            </a:pPr>
            <a:r>
              <a:rPr lang="de">
                <a:solidFill>
                  <a:srgbClr val="000000"/>
                </a:solidFill>
              </a:rPr>
              <a:t>Use free NESSTAR Publisher* to: </a:t>
            </a:r>
            <a:endParaRPr>
              <a:solidFill>
                <a:srgbClr val="000000"/>
              </a:solidFill>
            </a:endParaRPr>
          </a:p>
          <a:p>
            <a:pPr marL="457200" lvl="0" indent="-342900" algn="l" rtl="0">
              <a:spcBef>
                <a:spcPts val="1600"/>
              </a:spcBef>
              <a:spcAft>
                <a:spcPts val="0"/>
              </a:spcAft>
              <a:buClr>
                <a:srgbClr val="000000"/>
              </a:buClr>
              <a:buSzPts val="1800"/>
              <a:buChar char="❏"/>
            </a:pPr>
            <a:r>
              <a:rPr lang="de">
                <a:solidFill>
                  <a:srgbClr val="000000"/>
                </a:solidFill>
              </a:rPr>
              <a:t>Author and edit DDI metadata</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Extract metadata from statistical packages</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Validate metadata and variables</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Publish your data to various dissemination platforms (portals, databases, etc.)</a:t>
            </a: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1600"/>
              </a:spcAft>
              <a:buNone/>
            </a:pPr>
            <a:r>
              <a:rPr lang="de" i="1">
                <a:solidFill>
                  <a:srgbClr val="000000"/>
                </a:solidFill>
              </a:rPr>
              <a:t>* The IHSN metadata management tools use NESSTAR for authoring and editing.</a:t>
            </a:r>
            <a:endParaRPr i="1">
              <a:solidFill>
                <a:srgbClr val="000000"/>
              </a:solidFill>
            </a:endParaRPr>
          </a:p>
        </p:txBody>
      </p:sp>
      <p:pic>
        <p:nvPicPr>
          <p:cNvPr id="438" name="Google Shape;438;p64"/>
          <p:cNvPicPr preferRelativeResize="0"/>
          <p:nvPr/>
        </p:nvPicPr>
        <p:blipFill>
          <a:blip r:embed="rId4">
            <a:alphaModFix/>
          </a:blip>
          <a:stretch>
            <a:fillRect/>
          </a:stretch>
        </p:blipFill>
        <p:spPr>
          <a:xfrm>
            <a:off x="4940300" y="1035762"/>
            <a:ext cx="3892000" cy="556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65"/>
          <p:cNvPicPr preferRelativeResize="0"/>
          <p:nvPr/>
        </p:nvPicPr>
        <p:blipFill>
          <a:blip r:embed="rId3">
            <a:alphaModFix amt="62000"/>
          </a:blip>
          <a:stretch>
            <a:fillRect/>
          </a:stretch>
        </p:blipFill>
        <p:spPr>
          <a:xfrm>
            <a:off x="5658647" y="-18225"/>
            <a:ext cx="3478457" cy="5143500"/>
          </a:xfrm>
          <a:prstGeom prst="rect">
            <a:avLst/>
          </a:prstGeom>
          <a:noFill/>
          <a:ln>
            <a:noFill/>
          </a:ln>
        </p:spPr>
      </p:pic>
      <p:sp>
        <p:nvSpPr>
          <p:cNvPr id="444" name="Google Shape;444;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Bronze: Example tools</a:t>
            </a:r>
            <a:endParaRPr/>
          </a:p>
        </p:txBody>
      </p:sp>
      <p:sp>
        <p:nvSpPr>
          <p:cNvPr id="445" name="Google Shape;445;p65"/>
          <p:cNvSpPr txBox="1">
            <a:spLocks noGrp="1"/>
          </p:cNvSpPr>
          <p:nvPr>
            <p:ph type="body" idx="4294967295"/>
          </p:nvPr>
        </p:nvSpPr>
        <p:spPr>
          <a:xfrm>
            <a:off x="311700" y="11631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a:p>
            <a:pPr marL="0" lvl="0" indent="0" algn="l" rtl="0">
              <a:spcBef>
                <a:spcPts val="1600"/>
              </a:spcBef>
              <a:spcAft>
                <a:spcPts val="0"/>
              </a:spcAft>
              <a:buNone/>
            </a:pPr>
            <a:r>
              <a:rPr lang="de">
                <a:solidFill>
                  <a:srgbClr val="000000"/>
                </a:solidFill>
              </a:rPr>
              <a:t>Use Colectica for Excel to: </a:t>
            </a:r>
            <a:endParaRPr>
              <a:solidFill>
                <a:srgbClr val="000000"/>
              </a:solidFill>
            </a:endParaRPr>
          </a:p>
          <a:p>
            <a:pPr marL="457200" lvl="0" indent="-342900" algn="l" rtl="0">
              <a:spcBef>
                <a:spcPts val="1600"/>
              </a:spcBef>
              <a:spcAft>
                <a:spcPts val="0"/>
              </a:spcAft>
              <a:buClr>
                <a:srgbClr val="000000"/>
              </a:buClr>
              <a:buSzPts val="1800"/>
              <a:buChar char="❏"/>
            </a:pPr>
            <a:r>
              <a:rPr lang="de">
                <a:solidFill>
                  <a:srgbClr val="000000"/>
                </a:solidFill>
              </a:rPr>
              <a:t>Import data files from SPSS, Stata, or SAS for documentation in Excel</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Publish your documentation</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Export metadata in DDI</a:t>
            </a:r>
            <a:endParaRPr>
              <a:solidFill>
                <a:srgbClr val="FF0000"/>
              </a:solidFill>
            </a:endParaRPr>
          </a:p>
        </p:txBody>
      </p:sp>
      <p:pic>
        <p:nvPicPr>
          <p:cNvPr id="446" name="Google Shape;446;p65"/>
          <p:cNvPicPr preferRelativeResize="0"/>
          <p:nvPr/>
        </p:nvPicPr>
        <p:blipFill>
          <a:blip r:embed="rId4">
            <a:alphaModFix/>
          </a:blip>
          <a:stretch>
            <a:fillRect/>
          </a:stretch>
        </p:blipFill>
        <p:spPr>
          <a:xfrm>
            <a:off x="5534263" y="586675"/>
            <a:ext cx="3248025" cy="933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Module:</a:t>
            </a:r>
            <a:endParaRPr/>
          </a:p>
          <a:p>
            <a:pPr marL="0" lvl="0" indent="0" algn="ctr" rtl="0">
              <a:spcBef>
                <a:spcPts val="0"/>
              </a:spcBef>
              <a:spcAft>
                <a:spcPts val="0"/>
              </a:spcAft>
              <a:buNone/>
            </a:pPr>
            <a:r>
              <a:rPr lang="de"/>
              <a:t>Introduction to Research Data Management (RDM)</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a:t>Silver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67"/>
          <p:cNvPicPr preferRelativeResize="0"/>
          <p:nvPr/>
        </p:nvPicPr>
        <p:blipFill>
          <a:blip r:embed="rId3">
            <a:alphaModFix amt="62000"/>
          </a:blip>
          <a:stretch>
            <a:fillRect/>
          </a:stretch>
        </p:blipFill>
        <p:spPr>
          <a:xfrm>
            <a:off x="5539152" y="0"/>
            <a:ext cx="3604846" cy="5143500"/>
          </a:xfrm>
          <a:prstGeom prst="rect">
            <a:avLst/>
          </a:prstGeom>
          <a:noFill/>
          <a:ln>
            <a:noFill/>
          </a:ln>
        </p:spPr>
      </p:pic>
      <p:sp>
        <p:nvSpPr>
          <p:cNvPr id="457" name="Google Shape;457;p67"/>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de" sz="2400">
                <a:solidFill>
                  <a:srgbClr val="000000"/>
                </a:solidFill>
              </a:rPr>
              <a:t>Centralizes management of your research metadata</a:t>
            </a:r>
            <a:endParaRPr sz="2400">
              <a:solidFill>
                <a:srgbClr val="000000"/>
              </a:solidFill>
            </a:endParaRPr>
          </a:p>
          <a:p>
            <a:pPr marL="457200" lvl="0" indent="-342900" algn="l" rtl="0">
              <a:spcBef>
                <a:spcPts val="0"/>
              </a:spcBef>
              <a:spcAft>
                <a:spcPts val="0"/>
              </a:spcAft>
              <a:buClr>
                <a:srgbClr val="000000"/>
              </a:buClr>
              <a:buSzPts val="1800"/>
              <a:buChar char="❏"/>
            </a:pPr>
            <a:r>
              <a:rPr lang="de" sz="2400">
                <a:solidFill>
                  <a:srgbClr val="000000"/>
                </a:solidFill>
              </a:rPr>
              <a:t>Leverages existing (Bronze) documentation tools and processes for authoring, editing etc (after the fact)</a:t>
            </a:r>
            <a:endParaRPr sz="2400">
              <a:solidFill>
                <a:srgbClr val="000000"/>
              </a:solidFill>
            </a:endParaRPr>
          </a:p>
          <a:p>
            <a:pPr marL="457200" marR="0" lvl="0" indent="-342900" algn="l" rtl="0">
              <a:lnSpc>
                <a:spcPct val="115000"/>
              </a:lnSpc>
              <a:spcBef>
                <a:spcPts val="0"/>
              </a:spcBef>
              <a:spcAft>
                <a:spcPts val="0"/>
              </a:spcAft>
              <a:buClr>
                <a:srgbClr val="000000"/>
              </a:buClr>
              <a:buSzPts val="1800"/>
              <a:buChar char="❏"/>
            </a:pPr>
            <a:r>
              <a:rPr lang="de" sz="2400">
                <a:solidFill>
                  <a:srgbClr val="000000"/>
                </a:solidFill>
              </a:rPr>
              <a:t>May leverage centralized data management infrastructure</a:t>
            </a:r>
            <a:endParaRPr sz="2400">
              <a:solidFill>
                <a:srgbClr val="000000"/>
              </a:solidFill>
            </a:endParaRPr>
          </a:p>
          <a:p>
            <a:pPr marL="914400" lvl="0" indent="0" algn="l" rtl="0">
              <a:spcBef>
                <a:spcPts val="0"/>
              </a:spcBef>
              <a:spcAft>
                <a:spcPts val="0"/>
              </a:spcAft>
              <a:buNone/>
            </a:pPr>
            <a:endParaRPr>
              <a:solidFill>
                <a:srgbClr val="FF0000"/>
              </a:solidFill>
            </a:endParaRPr>
          </a:p>
        </p:txBody>
      </p:sp>
      <p:sp>
        <p:nvSpPr>
          <p:cNvPr id="458" name="Google Shape;458;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Silver: Single source of truth</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68"/>
          <p:cNvPicPr preferRelativeResize="0"/>
          <p:nvPr/>
        </p:nvPicPr>
        <p:blipFill>
          <a:blip r:embed="rId3">
            <a:alphaModFix amt="62000"/>
          </a:blip>
          <a:stretch>
            <a:fillRect/>
          </a:stretch>
        </p:blipFill>
        <p:spPr>
          <a:xfrm>
            <a:off x="5539152" y="0"/>
            <a:ext cx="3604846" cy="5143500"/>
          </a:xfrm>
          <a:prstGeom prst="rect">
            <a:avLst/>
          </a:prstGeom>
          <a:noFill/>
          <a:ln>
            <a:noFill/>
          </a:ln>
        </p:spPr>
      </p:pic>
      <p:sp>
        <p:nvSpPr>
          <p:cNvPr id="464" name="Google Shape;464;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Silver: Single source of truth</a:t>
            </a:r>
            <a:endParaRPr/>
          </a:p>
        </p:txBody>
      </p:sp>
      <p:sp>
        <p:nvSpPr>
          <p:cNvPr id="465" name="Google Shape;465;p68"/>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Clr>
                <a:schemeClr val="dk1"/>
              </a:buClr>
              <a:buSzPts val="1100"/>
              <a:buFont typeface="Arial"/>
              <a:buNone/>
            </a:pPr>
            <a:r>
              <a:rPr lang="de" sz="1100" dirty="0">
                <a:solidFill>
                  <a:schemeClr val="dk1"/>
                </a:solidFill>
              </a:rPr>
              <a:t>  </a:t>
            </a:r>
            <a:endParaRPr sz="1100" dirty="0">
              <a:solidFill>
                <a:schemeClr val="dk1"/>
              </a:solidFill>
            </a:endParaRPr>
          </a:p>
          <a:p>
            <a:pPr indent="-381000">
              <a:buClr>
                <a:srgbClr val="000000"/>
              </a:buClr>
              <a:buSzPts val="2400"/>
              <a:buFont typeface="Arial"/>
              <a:buChar char="❏"/>
            </a:pPr>
            <a:r>
              <a:rPr lang="en-US" sz="2400" dirty="0" smtClean="0">
                <a:solidFill>
                  <a:srgbClr val="000000"/>
                </a:solidFill>
              </a:rPr>
              <a:t>Having a centralized </a:t>
            </a:r>
            <a:r>
              <a:rPr lang="en-US" sz="2400" dirty="0">
                <a:solidFill>
                  <a:srgbClr val="000000"/>
                </a:solidFill>
              </a:rPr>
              <a:t>“official” copy of each piece of metadata avoids errors and unintended variation</a:t>
            </a:r>
          </a:p>
          <a:p>
            <a:pPr marL="457200" marR="0" lvl="0" indent="-381000" algn="l" rtl="0">
              <a:lnSpc>
                <a:spcPct val="115000"/>
              </a:lnSpc>
              <a:spcBef>
                <a:spcPts val="0"/>
              </a:spcBef>
              <a:spcAft>
                <a:spcPts val="0"/>
              </a:spcAft>
              <a:buClr>
                <a:srgbClr val="000000"/>
              </a:buClr>
              <a:buSzPts val="2400"/>
              <a:buChar char="❏"/>
            </a:pPr>
            <a:r>
              <a:rPr lang="de" sz="2400" dirty="0" smtClean="0">
                <a:solidFill>
                  <a:srgbClr val="000000"/>
                </a:solidFill>
              </a:rPr>
              <a:t>Different </a:t>
            </a:r>
            <a:r>
              <a:rPr lang="de" sz="2400" dirty="0">
                <a:solidFill>
                  <a:srgbClr val="000000"/>
                </a:solidFill>
              </a:rPr>
              <a:t>versions can be stored as they change over time</a:t>
            </a:r>
            <a:endParaRPr sz="2400" dirty="0">
              <a:solidFill>
                <a:srgbClr val="000000"/>
              </a:solidFill>
            </a:endParaRPr>
          </a:p>
          <a:p>
            <a:pPr marL="457200" marR="0" lvl="0" indent="-381000" algn="l" rtl="0">
              <a:lnSpc>
                <a:spcPct val="115000"/>
              </a:lnSpc>
              <a:spcBef>
                <a:spcPts val="0"/>
              </a:spcBef>
              <a:spcAft>
                <a:spcPts val="0"/>
              </a:spcAft>
              <a:buClr>
                <a:srgbClr val="000000"/>
              </a:buClr>
              <a:buSzPts val="2400"/>
              <a:buChar char="❏"/>
            </a:pPr>
            <a:r>
              <a:rPr lang="de" sz="2400" dirty="0">
                <a:solidFill>
                  <a:srgbClr val="000000"/>
                </a:solidFill>
              </a:rPr>
              <a:t>Management becomes easier, because of improved organization and visibility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69"/>
          <p:cNvPicPr preferRelativeResize="0"/>
          <p:nvPr/>
        </p:nvPicPr>
        <p:blipFill>
          <a:blip r:embed="rId3">
            <a:alphaModFix amt="62000"/>
          </a:blip>
          <a:stretch>
            <a:fillRect/>
          </a:stretch>
        </p:blipFill>
        <p:spPr>
          <a:xfrm>
            <a:off x="5539152" y="0"/>
            <a:ext cx="3604846" cy="5143500"/>
          </a:xfrm>
          <a:prstGeom prst="rect">
            <a:avLst/>
          </a:prstGeom>
          <a:noFill/>
          <a:ln>
            <a:noFill/>
          </a:ln>
        </p:spPr>
      </p:pic>
      <p:sp>
        <p:nvSpPr>
          <p:cNvPr id="471" name="Google Shape;471;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Silver: Tools and systems</a:t>
            </a:r>
            <a:endParaRPr/>
          </a:p>
        </p:txBody>
      </p:sp>
      <p:sp>
        <p:nvSpPr>
          <p:cNvPr id="472" name="Google Shape;472;p69"/>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Clr>
                <a:schemeClr val="dk1"/>
              </a:buClr>
              <a:buSzPts val="1100"/>
              <a:buFont typeface="Arial"/>
              <a:buNone/>
            </a:pPr>
            <a:r>
              <a:rPr lang="de" sz="1100">
                <a:solidFill>
                  <a:schemeClr val="dk1"/>
                </a:solidFill>
              </a:rPr>
              <a:t>  </a:t>
            </a:r>
            <a:endParaRPr sz="1100">
              <a:solidFill>
                <a:schemeClr val="dk1"/>
              </a:solidFill>
            </a:endParaRPr>
          </a:p>
          <a:p>
            <a:pPr marL="457200" marR="0" lvl="0" indent="-381000" algn="l" rtl="0">
              <a:lnSpc>
                <a:spcPct val="115000"/>
              </a:lnSpc>
              <a:spcBef>
                <a:spcPts val="0"/>
              </a:spcBef>
              <a:spcAft>
                <a:spcPts val="0"/>
              </a:spcAft>
              <a:buClr>
                <a:srgbClr val="000000"/>
              </a:buClr>
              <a:buSzPts val="2400"/>
              <a:buChar char="❏"/>
            </a:pPr>
            <a:r>
              <a:rPr lang="de" sz="2400">
                <a:solidFill>
                  <a:srgbClr val="000000"/>
                </a:solidFill>
              </a:rPr>
              <a:t>Infrastructure for data is often implemented using database platforms</a:t>
            </a:r>
            <a:endParaRPr sz="2400">
              <a:solidFill>
                <a:srgbClr val="000000"/>
              </a:solidFill>
            </a:endParaRPr>
          </a:p>
          <a:p>
            <a:pPr marL="457200" marR="0" lvl="0" indent="-381000" algn="l" rtl="0">
              <a:lnSpc>
                <a:spcPct val="115000"/>
              </a:lnSpc>
              <a:spcBef>
                <a:spcPts val="0"/>
              </a:spcBef>
              <a:spcAft>
                <a:spcPts val="0"/>
              </a:spcAft>
              <a:buClr>
                <a:srgbClr val="000000"/>
              </a:buClr>
              <a:buSzPts val="2400"/>
              <a:buChar char="❏"/>
            </a:pPr>
            <a:r>
              <a:rPr lang="de" sz="2400">
                <a:solidFill>
                  <a:srgbClr val="000000"/>
                </a:solidFill>
              </a:rPr>
              <a:t>The same platforms are often useful for managing metadata</a:t>
            </a:r>
            <a:endParaRPr sz="2400">
              <a:solidFill>
                <a:srgbClr val="000000"/>
              </a:solidFill>
            </a:endParaRPr>
          </a:p>
          <a:p>
            <a:pPr marL="457200" marR="0" lvl="0" indent="-381000" algn="l" rtl="0">
              <a:lnSpc>
                <a:spcPct val="115000"/>
              </a:lnSpc>
              <a:spcBef>
                <a:spcPts val="0"/>
              </a:spcBef>
              <a:spcAft>
                <a:spcPts val="0"/>
              </a:spcAft>
              <a:buClr>
                <a:srgbClr val="000000"/>
              </a:buClr>
              <a:buSzPts val="2400"/>
              <a:buChar char="❏"/>
            </a:pPr>
            <a:r>
              <a:rPr lang="de" sz="2400">
                <a:solidFill>
                  <a:srgbClr val="000000"/>
                </a:solidFill>
              </a:rPr>
              <a:t>Dedicated XML repositories may also be used</a:t>
            </a:r>
            <a:endParaRPr sz="2400">
              <a:solidFill>
                <a:srgbClr val="000000"/>
              </a:solidFill>
            </a:endParaRPr>
          </a:p>
          <a:p>
            <a:pPr marL="457200" marR="0" lvl="0" indent="-381000" algn="l" rtl="0">
              <a:lnSpc>
                <a:spcPct val="115000"/>
              </a:lnSpc>
              <a:spcBef>
                <a:spcPts val="0"/>
              </a:spcBef>
              <a:spcAft>
                <a:spcPts val="0"/>
              </a:spcAft>
              <a:buClr>
                <a:srgbClr val="000000"/>
              </a:buClr>
              <a:buSzPts val="2400"/>
              <a:buChar char="❏"/>
            </a:pPr>
            <a:r>
              <a:rPr lang="de" sz="2400">
                <a:solidFill>
                  <a:srgbClr val="000000"/>
                </a:solidFill>
              </a:rPr>
              <a:t>Authoring and editing tools are the same as for Bronze</a:t>
            </a:r>
            <a:endParaRPr sz="24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a:t>Gold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71"/>
          <p:cNvPicPr preferRelativeResize="0"/>
          <p:nvPr/>
        </p:nvPicPr>
        <p:blipFill>
          <a:blip r:embed="rId3">
            <a:alphaModFix amt="62000"/>
          </a:blip>
          <a:stretch>
            <a:fillRect/>
          </a:stretch>
        </p:blipFill>
        <p:spPr>
          <a:xfrm>
            <a:off x="5967789" y="0"/>
            <a:ext cx="3176221" cy="5143500"/>
          </a:xfrm>
          <a:prstGeom prst="rect">
            <a:avLst/>
          </a:prstGeom>
          <a:noFill/>
          <a:ln>
            <a:noFill/>
          </a:ln>
        </p:spPr>
      </p:pic>
      <p:sp>
        <p:nvSpPr>
          <p:cNvPr id="483" name="Google Shape;483;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228600" algn="l" rtl="0">
              <a:lnSpc>
                <a:spcPct val="115000"/>
              </a:lnSpc>
              <a:spcBef>
                <a:spcPts val="0"/>
              </a:spcBef>
              <a:spcAft>
                <a:spcPts val="0"/>
              </a:spcAft>
              <a:buClr>
                <a:schemeClr val="dk1"/>
              </a:buClr>
              <a:buSzPts val="1100"/>
              <a:buFont typeface="Arial"/>
              <a:buNone/>
            </a:pPr>
            <a:r>
              <a:rPr lang="de"/>
              <a:t> 	Gold: Active DDI Metadata Management</a:t>
            </a:r>
            <a:endParaRPr/>
          </a:p>
          <a:p>
            <a:pPr marL="0" lvl="0" indent="0" algn="l" rtl="0">
              <a:spcBef>
                <a:spcPts val="0"/>
              </a:spcBef>
              <a:spcAft>
                <a:spcPts val="0"/>
              </a:spcAft>
              <a:buNone/>
            </a:pPr>
            <a:endParaRPr/>
          </a:p>
        </p:txBody>
      </p:sp>
      <p:sp>
        <p:nvSpPr>
          <p:cNvPr id="484" name="Google Shape;484;p71"/>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endParaRPr sz="1100">
              <a:solidFill>
                <a:schemeClr val="dk1"/>
              </a:solidFill>
            </a:endParaRPr>
          </a:p>
          <a:p>
            <a:pPr marL="457200" lvl="0" indent="-381000" algn="l" rtl="0">
              <a:spcBef>
                <a:spcPts val="0"/>
              </a:spcBef>
              <a:spcAft>
                <a:spcPts val="0"/>
              </a:spcAft>
              <a:buClr>
                <a:schemeClr val="dk1"/>
              </a:buClr>
              <a:buSzPts val="2400"/>
              <a:buChar char="❏"/>
            </a:pPr>
            <a:r>
              <a:rPr lang="de" sz="2400">
                <a:solidFill>
                  <a:schemeClr val="dk1"/>
                </a:solidFill>
              </a:rPr>
              <a:t>Uses the same centralized metadata management approach as Silver</a:t>
            </a:r>
            <a:endParaRPr sz="2400">
              <a:solidFill>
                <a:schemeClr val="dk1"/>
              </a:solidFill>
            </a:endParaRPr>
          </a:p>
          <a:p>
            <a:pPr marL="457200" lvl="0" indent="-381000" algn="l" rtl="0">
              <a:spcBef>
                <a:spcPts val="0"/>
              </a:spcBef>
              <a:spcAft>
                <a:spcPts val="0"/>
              </a:spcAft>
              <a:buClr>
                <a:schemeClr val="dk1"/>
              </a:buClr>
              <a:buSzPts val="2400"/>
              <a:buChar char="❏"/>
            </a:pPr>
            <a:r>
              <a:rPr lang="de" sz="2400">
                <a:solidFill>
                  <a:schemeClr val="dk1"/>
                </a:solidFill>
              </a:rPr>
              <a:t>After-the-fact becomes “upstream” approach to metadata</a:t>
            </a:r>
            <a:endParaRPr sz="2400">
              <a:solidFill>
                <a:schemeClr val="dk1"/>
              </a:solidFill>
            </a:endParaRPr>
          </a:p>
          <a:p>
            <a:pPr marL="914400" lvl="1" indent="-381000" algn="l" rtl="0">
              <a:spcBef>
                <a:spcPts val="0"/>
              </a:spcBef>
              <a:spcAft>
                <a:spcPts val="0"/>
              </a:spcAft>
              <a:buClr>
                <a:schemeClr val="dk1"/>
              </a:buClr>
              <a:buSzPts val="2400"/>
              <a:buChar char="❏"/>
            </a:pPr>
            <a:r>
              <a:rPr lang="de" sz="2400">
                <a:solidFill>
                  <a:schemeClr val="dk1"/>
                </a:solidFill>
              </a:rPr>
              <a:t>The production process begins with design captured as DDI metadata (eg., questions, concepts, codelists)</a:t>
            </a:r>
            <a:endParaRPr sz="2400">
              <a:solidFill>
                <a:schemeClr val="dk1"/>
              </a:solidFill>
            </a:endParaRPr>
          </a:p>
          <a:p>
            <a:pPr marL="914400" lvl="1" indent="-381000" algn="l" rtl="0">
              <a:spcBef>
                <a:spcPts val="0"/>
              </a:spcBef>
              <a:spcAft>
                <a:spcPts val="0"/>
              </a:spcAft>
              <a:buClr>
                <a:schemeClr val="dk1"/>
              </a:buClr>
              <a:buSzPts val="2400"/>
              <a:buChar char="❏"/>
            </a:pPr>
            <a:r>
              <a:rPr lang="de" sz="2400">
                <a:solidFill>
                  <a:schemeClr val="dk1"/>
                </a:solidFill>
              </a:rPr>
              <a:t>Metadata collection continues throughout the lifecycle</a:t>
            </a:r>
            <a:endParaRPr sz="2400">
              <a:solidFill>
                <a:schemeClr val="dk1"/>
              </a:solidFill>
            </a:endParaRPr>
          </a:p>
          <a:p>
            <a:pPr marL="457200" lvl="0" indent="-381000" algn="l" rtl="0">
              <a:spcBef>
                <a:spcPts val="0"/>
              </a:spcBef>
              <a:spcAft>
                <a:spcPts val="0"/>
              </a:spcAft>
              <a:buClr>
                <a:schemeClr val="dk1"/>
              </a:buClr>
              <a:buSzPts val="2400"/>
              <a:buChar char="❏"/>
            </a:pPr>
            <a:r>
              <a:rPr lang="de" sz="2400">
                <a:solidFill>
                  <a:schemeClr val="dk1"/>
                </a:solidFill>
              </a:rPr>
              <a:t>Requires upfront investment to realize long-term gains</a:t>
            </a:r>
            <a:endParaRPr sz="2400">
              <a:solidFill>
                <a:schemeClr val="dk1"/>
              </a:solidFill>
            </a:endParaRPr>
          </a:p>
          <a:p>
            <a:pPr marL="0" lvl="0" indent="0" algn="l" rtl="0">
              <a:spcBef>
                <a:spcPts val="0"/>
              </a:spcBef>
              <a:spcAft>
                <a:spcPts val="0"/>
              </a:spcAft>
              <a:buNone/>
            </a:pPr>
            <a:endParaRPr sz="24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72"/>
          <p:cNvPicPr preferRelativeResize="0"/>
          <p:nvPr/>
        </p:nvPicPr>
        <p:blipFill>
          <a:blip r:embed="rId3">
            <a:alphaModFix amt="62000"/>
          </a:blip>
          <a:stretch>
            <a:fillRect/>
          </a:stretch>
        </p:blipFill>
        <p:spPr>
          <a:xfrm>
            <a:off x="5967789" y="0"/>
            <a:ext cx="3176221" cy="5143500"/>
          </a:xfrm>
          <a:prstGeom prst="rect">
            <a:avLst/>
          </a:prstGeom>
          <a:noFill/>
          <a:ln>
            <a:noFill/>
          </a:ln>
        </p:spPr>
      </p:pic>
      <p:sp>
        <p:nvSpPr>
          <p:cNvPr id="490" name="Google Shape;490;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228600" algn="l" rtl="0">
              <a:lnSpc>
                <a:spcPct val="115000"/>
              </a:lnSpc>
              <a:spcBef>
                <a:spcPts val="0"/>
              </a:spcBef>
              <a:spcAft>
                <a:spcPts val="0"/>
              </a:spcAft>
              <a:buClr>
                <a:schemeClr val="dk1"/>
              </a:buClr>
              <a:buSzPts val="1100"/>
              <a:buFont typeface="Arial"/>
              <a:buNone/>
            </a:pPr>
            <a:r>
              <a:rPr lang="de"/>
              <a:t> 	Gold: Dedicated DDI Metadata Management</a:t>
            </a:r>
            <a:endParaRPr/>
          </a:p>
        </p:txBody>
      </p:sp>
      <p:sp>
        <p:nvSpPr>
          <p:cNvPr id="491" name="Google Shape;491;p72"/>
          <p:cNvSpPr txBox="1">
            <a:spLocks noGrp="1"/>
          </p:cNvSpPr>
          <p:nvPr>
            <p:ph type="body" idx="4294967295"/>
          </p:nvPr>
        </p:nvSpPr>
        <p:spPr>
          <a:xfrm>
            <a:off x="416425" y="1018550"/>
            <a:ext cx="8520600" cy="3814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2000" dirty="0">
              <a:solidFill>
                <a:srgbClr val="FF0000"/>
              </a:solidFill>
            </a:endParaRPr>
          </a:p>
          <a:p>
            <a:pPr marL="457200" marR="0" lvl="0" indent="-355600" algn="l" rtl="0">
              <a:lnSpc>
                <a:spcPct val="115000"/>
              </a:lnSpc>
              <a:spcBef>
                <a:spcPts val="0"/>
              </a:spcBef>
              <a:spcAft>
                <a:spcPts val="0"/>
              </a:spcAft>
              <a:buClr>
                <a:schemeClr val="dk1"/>
              </a:buClr>
              <a:buSzPts val="2000"/>
              <a:buChar char="❏"/>
            </a:pPr>
            <a:r>
              <a:rPr lang="de" sz="2000" dirty="0">
                <a:solidFill>
                  <a:schemeClr val="tx1"/>
                </a:solidFill>
              </a:rPr>
              <a:t>Easier to share your data/metadata with other organisations </a:t>
            </a:r>
            <a:endParaRPr sz="2000" dirty="0">
              <a:solidFill>
                <a:schemeClr val="tx1"/>
              </a:solidFill>
            </a:endParaRPr>
          </a:p>
          <a:p>
            <a:pPr marL="457200" marR="0" lvl="0" indent="-355600" algn="l" rtl="0">
              <a:lnSpc>
                <a:spcPct val="115000"/>
              </a:lnSpc>
              <a:spcBef>
                <a:spcPts val="0"/>
              </a:spcBef>
              <a:spcAft>
                <a:spcPts val="0"/>
              </a:spcAft>
              <a:buClr>
                <a:schemeClr val="dk1"/>
              </a:buClr>
              <a:buSzPts val="2000"/>
              <a:buChar char="❏"/>
            </a:pPr>
            <a:r>
              <a:rPr lang="de" sz="2000" dirty="0">
                <a:solidFill>
                  <a:schemeClr val="tx1"/>
                </a:solidFill>
              </a:rPr>
              <a:t>Reuse metadata in repeated data collections saving resources</a:t>
            </a:r>
            <a:endParaRPr sz="2000" dirty="0">
              <a:solidFill>
                <a:schemeClr val="tx1"/>
              </a:solidFill>
            </a:endParaRPr>
          </a:p>
          <a:p>
            <a:pPr marL="457200" marR="0" lvl="0" indent="-355600" algn="l" rtl="0">
              <a:lnSpc>
                <a:spcPct val="115000"/>
              </a:lnSpc>
              <a:spcBef>
                <a:spcPts val="0"/>
              </a:spcBef>
              <a:spcAft>
                <a:spcPts val="0"/>
              </a:spcAft>
              <a:buClr>
                <a:schemeClr val="dk1"/>
              </a:buClr>
              <a:buSzPts val="2000"/>
              <a:buChar char="❏"/>
            </a:pPr>
            <a:r>
              <a:rPr lang="de" sz="2000" dirty="0">
                <a:solidFill>
                  <a:schemeClr val="tx1"/>
                </a:solidFill>
              </a:rPr>
              <a:t>Leverage the richness of the data to automating processes e.g. question banks, concordances, and data </a:t>
            </a:r>
            <a:r>
              <a:rPr lang="de" sz="2000" dirty="0" smtClean="0">
                <a:solidFill>
                  <a:schemeClr val="tx1"/>
                </a:solidFill>
              </a:rPr>
              <a:t>dictionaries</a:t>
            </a:r>
            <a:endParaRPr lang="de" sz="2000" dirty="0">
              <a:solidFill>
                <a:schemeClr val="tx1"/>
              </a:solidFill>
            </a:endParaRPr>
          </a:p>
          <a:p>
            <a:pPr marL="457200" marR="0" lvl="0" indent="-355600" algn="l" rtl="0">
              <a:lnSpc>
                <a:spcPct val="115000"/>
              </a:lnSpc>
              <a:spcBef>
                <a:spcPts val="0"/>
              </a:spcBef>
              <a:spcAft>
                <a:spcPts val="0"/>
              </a:spcAft>
              <a:buClr>
                <a:schemeClr val="dk1"/>
              </a:buClr>
              <a:buSzPts val="2000"/>
              <a:buChar char="❏"/>
            </a:pPr>
            <a:r>
              <a:rPr lang="de" sz="2000" dirty="0" smtClean="0">
                <a:solidFill>
                  <a:schemeClr val="tx1"/>
                </a:solidFill>
              </a:rPr>
              <a:t>Automate </a:t>
            </a:r>
            <a:r>
              <a:rPr lang="de" sz="2000" dirty="0">
                <a:solidFill>
                  <a:schemeClr val="tx1"/>
                </a:solidFill>
              </a:rPr>
              <a:t>the data request process (variable shopping basket)??</a:t>
            </a:r>
            <a:endParaRPr sz="2000" dirty="0">
              <a:solidFill>
                <a:schemeClr val="tx1"/>
              </a:solidFill>
            </a:endParaRPr>
          </a:p>
          <a:p>
            <a:pPr marL="457200" marR="0" lvl="0" indent="-355600" algn="l" rtl="0">
              <a:lnSpc>
                <a:spcPct val="115000"/>
              </a:lnSpc>
              <a:spcBef>
                <a:spcPts val="0"/>
              </a:spcBef>
              <a:spcAft>
                <a:spcPts val="0"/>
              </a:spcAft>
              <a:buClr>
                <a:schemeClr val="dk1"/>
              </a:buClr>
              <a:buSzPts val="2000"/>
              <a:buChar char="❏"/>
            </a:pPr>
            <a:r>
              <a:rPr lang="de" sz="2000" dirty="0">
                <a:solidFill>
                  <a:schemeClr val="tx1"/>
                </a:solidFill>
              </a:rPr>
              <a:t>Additional consistency and quality as reuse produces more comparable data</a:t>
            </a:r>
            <a:endParaRPr sz="2000" dirty="0">
              <a:solidFill>
                <a:schemeClr val="tx1"/>
              </a:solidFill>
            </a:endParaRPr>
          </a:p>
          <a:p>
            <a:pPr marL="457200" marR="0" lvl="0" indent="-355600" algn="l" rtl="0">
              <a:lnSpc>
                <a:spcPct val="115000"/>
              </a:lnSpc>
              <a:spcBef>
                <a:spcPts val="0"/>
              </a:spcBef>
              <a:spcAft>
                <a:spcPts val="0"/>
              </a:spcAft>
              <a:buClr>
                <a:schemeClr val="dk1"/>
              </a:buClr>
              <a:buSzPts val="2000"/>
              <a:buChar char="❏"/>
            </a:pPr>
            <a:r>
              <a:rPr lang="de" sz="2000" dirty="0">
                <a:solidFill>
                  <a:schemeClr val="tx1"/>
                </a:solidFill>
              </a:rPr>
              <a:t>Facilitates harmonization across datasets (over time or study)</a:t>
            </a:r>
            <a:endParaRPr sz="2000" dirty="0">
              <a:solidFill>
                <a:schemeClr val="tx1"/>
              </a:solidFill>
            </a:endParaRPr>
          </a:p>
          <a:p>
            <a:pPr marL="457200" marR="0" lvl="0" indent="-355600" algn="l" rtl="0">
              <a:lnSpc>
                <a:spcPct val="115000"/>
              </a:lnSpc>
              <a:spcBef>
                <a:spcPts val="0"/>
              </a:spcBef>
              <a:spcAft>
                <a:spcPts val="0"/>
              </a:spcAft>
              <a:buClr>
                <a:schemeClr val="dk1"/>
              </a:buClr>
              <a:buSzPts val="2000"/>
              <a:buChar char="❏"/>
            </a:pPr>
            <a:r>
              <a:rPr lang="de" sz="2000" dirty="0">
                <a:solidFill>
                  <a:schemeClr val="tx1"/>
                </a:solidFill>
              </a:rPr>
              <a:t>Increase </a:t>
            </a:r>
            <a:r>
              <a:rPr lang="de" sz="2000" dirty="0">
                <a:solidFill>
                  <a:schemeClr val="dk1"/>
                </a:solidFill>
              </a:rPr>
              <a:t>the interest in your study by making your data discoverable</a:t>
            </a:r>
            <a:endParaRPr sz="2000" dirty="0">
              <a:solidFill>
                <a:schemeClr val="dk1"/>
              </a:solidFill>
            </a:endParaRPr>
          </a:p>
          <a:p>
            <a:pPr marL="0" lvl="0" indent="0" algn="l" rtl="0">
              <a:spcBef>
                <a:spcPts val="0"/>
              </a:spcBef>
              <a:spcAft>
                <a:spcPts val="1600"/>
              </a:spcAft>
              <a:buNone/>
            </a:pPr>
            <a:endParaRPr sz="17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73"/>
          <p:cNvPicPr preferRelativeResize="0"/>
          <p:nvPr/>
        </p:nvPicPr>
        <p:blipFill>
          <a:blip r:embed="rId3">
            <a:alphaModFix amt="62000"/>
          </a:blip>
          <a:stretch>
            <a:fillRect/>
          </a:stretch>
        </p:blipFill>
        <p:spPr>
          <a:xfrm>
            <a:off x="5967789" y="0"/>
            <a:ext cx="3176221" cy="5143500"/>
          </a:xfrm>
          <a:prstGeom prst="rect">
            <a:avLst/>
          </a:prstGeom>
          <a:noFill/>
          <a:ln>
            <a:noFill/>
          </a:ln>
        </p:spPr>
      </p:pic>
      <p:sp>
        <p:nvSpPr>
          <p:cNvPr id="497" name="Google Shape;497;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228600" algn="l" rtl="0">
              <a:lnSpc>
                <a:spcPct val="115000"/>
              </a:lnSpc>
              <a:spcBef>
                <a:spcPts val="0"/>
              </a:spcBef>
              <a:spcAft>
                <a:spcPts val="0"/>
              </a:spcAft>
              <a:buNone/>
            </a:pPr>
            <a:r>
              <a:rPr lang="de"/>
              <a:t> 	Gold: Example tools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98" name="Google Shape;498;p73"/>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dirty="0">
              <a:solidFill>
                <a:srgbClr val="FF0000"/>
              </a:solidFill>
            </a:endParaRPr>
          </a:p>
          <a:p>
            <a:pPr marL="457200" lvl="0" indent="-355600" algn="l" rtl="0">
              <a:spcBef>
                <a:spcPts val="1600"/>
              </a:spcBef>
              <a:spcAft>
                <a:spcPts val="0"/>
              </a:spcAft>
              <a:buClr>
                <a:srgbClr val="000000"/>
              </a:buClr>
              <a:buSzPts val="2000"/>
              <a:buChar char="❏"/>
            </a:pPr>
            <a:r>
              <a:rPr lang="de" sz="2000" dirty="0">
                <a:solidFill>
                  <a:srgbClr val="000000"/>
                </a:solidFill>
              </a:rPr>
              <a:t>Colectica Designer / Repository</a:t>
            </a:r>
            <a:endParaRPr sz="2000" dirty="0">
              <a:solidFill>
                <a:srgbClr val="000000"/>
              </a:solidFill>
            </a:endParaRPr>
          </a:p>
          <a:p>
            <a:pPr marL="457200" lvl="0" indent="-355600" algn="l" rtl="0">
              <a:spcBef>
                <a:spcPts val="0"/>
              </a:spcBef>
              <a:spcAft>
                <a:spcPts val="0"/>
              </a:spcAft>
              <a:buClr>
                <a:srgbClr val="000000"/>
              </a:buClr>
              <a:buSzPts val="2000"/>
              <a:buChar char="❏"/>
            </a:pPr>
            <a:r>
              <a:rPr lang="de" sz="2000" dirty="0" smtClean="0">
                <a:solidFill>
                  <a:srgbClr val="000000"/>
                </a:solidFill>
              </a:rPr>
              <a:t>Rogatus</a:t>
            </a:r>
            <a:endParaRPr sz="2000" dirty="0">
              <a:solidFill>
                <a:srgbClr val="000000"/>
              </a:solidFill>
            </a:endParaRPr>
          </a:p>
          <a:p>
            <a:pPr marL="457200" lvl="0" indent="0" algn="l" rtl="0">
              <a:spcBef>
                <a:spcPts val="2400"/>
              </a:spcBef>
              <a:spcAft>
                <a:spcPts val="600"/>
              </a:spcAft>
              <a:buNone/>
            </a:pPr>
            <a:endParaRPr dirty="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Notes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Notes: motivation</a:t>
            </a:r>
            <a:endParaRPr/>
          </a:p>
        </p:txBody>
      </p:sp>
      <p:sp>
        <p:nvSpPr>
          <p:cNvPr id="509" name="Google Shape;509;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de">
                <a:solidFill>
                  <a:schemeClr val="dk1"/>
                </a:solidFill>
              </a:rPr>
              <a:t>- Introduce the trends within research toward funding of larger collaborative projects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de">
                <a:solidFill>
                  <a:schemeClr val="dk1"/>
                </a:solidFill>
              </a:rPr>
              <a:t>- Introduce requirements for data-sharing as a condition for publication (eg, </a:t>
            </a:r>
            <a:r>
              <a:rPr lang="de" i="1">
                <a:solidFill>
                  <a:schemeClr val="dk1"/>
                </a:solidFill>
              </a:rPr>
              <a:t>Nature)</a:t>
            </a:r>
            <a:endParaRPr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de">
                <a:solidFill>
                  <a:schemeClr val="dk1"/>
                </a:solidFill>
              </a:rPr>
              <a:t>- Emergence of data citation as a way of enhancing researcher reputation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de" sz="1100">
                <a:solidFill>
                  <a:schemeClr val="dk1"/>
                </a:solidFill>
              </a:rPr>
              <a:t> </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What is RDM?</a:t>
            </a:r>
            <a:endParaRPr/>
          </a:p>
        </p:txBody>
      </p:sp>
      <p:sp>
        <p:nvSpPr>
          <p:cNvPr id="195" name="Google Shape;195;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solidFill>
                  <a:schemeClr val="dk1"/>
                </a:solidFill>
              </a:rPr>
              <a:t>Research Data Management is part of the research process, and aims to make the research process as efficient as possible. A method to...</a:t>
            </a:r>
            <a:endParaRPr>
              <a:solidFill>
                <a:schemeClr val="dk1"/>
              </a:solidFill>
            </a:endParaRPr>
          </a:p>
          <a:p>
            <a:pPr marL="457200" lvl="0" indent="-342900" algn="l" rtl="0">
              <a:spcBef>
                <a:spcPts val="1600"/>
              </a:spcBef>
              <a:spcAft>
                <a:spcPts val="0"/>
              </a:spcAft>
              <a:buClr>
                <a:schemeClr val="dk1"/>
              </a:buClr>
              <a:buSzPts val="1800"/>
              <a:buChar char="❏"/>
            </a:pPr>
            <a:r>
              <a:rPr lang="de">
                <a:solidFill>
                  <a:schemeClr val="dk1"/>
                </a:solidFill>
              </a:rPr>
              <a:t>Organize (structures, naming conventions and planning)</a:t>
            </a:r>
            <a:endParaRPr>
              <a:solidFill>
                <a:schemeClr val="dk1"/>
              </a:solidFill>
            </a:endParaRPr>
          </a:p>
          <a:p>
            <a:pPr marL="457200" lvl="0" indent="-342900" algn="l" rtl="0">
              <a:spcBef>
                <a:spcPts val="0"/>
              </a:spcBef>
              <a:spcAft>
                <a:spcPts val="0"/>
              </a:spcAft>
              <a:buClr>
                <a:schemeClr val="dk1"/>
              </a:buClr>
              <a:buSzPts val="1800"/>
              <a:buChar char="❏"/>
            </a:pPr>
            <a:r>
              <a:rPr lang="de">
                <a:solidFill>
                  <a:schemeClr val="dk1"/>
                </a:solidFill>
              </a:rPr>
              <a:t>Store (keep it – make it secure and back it up)</a:t>
            </a:r>
            <a:endParaRPr>
              <a:solidFill>
                <a:schemeClr val="dk1"/>
              </a:solidFill>
            </a:endParaRPr>
          </a:p>
          <a:p>
            <a:pPr marL="457200" lvl="0" indent="-342900" algn="l" rtl="0">
              <a:spcBef>
                <a:spcPts val="0"/>
              </a:spcBef>
              <a:spcAft>
                <a:spcPts val="0"/>
              </a:spcAft>
              <a:buClr>
                <a:schemeClr val="dk1"/>
              </a:buClr>
              <a:buSzPts val="1800"/>
              <a:buChar char="❏"/>
            </a:pPr>
            <a:r>
              <a:rPr lang="de">
                <a:solidFill>
                  <a:schemeClr val="dk1"/>
                </a:solidFill>
              </a:rPr>
              <a:t>Share (provide access, share with collaborators, publish and get cited)</a:t>
            </a:r>
            <a:endParaRPr>
              <a:solidFill>
                <a:schemeClr val="dk1"/>
              </a:solidFill>
            </a:endParaRPr>
          </a:p>
          <a:p>
            <a:pPr marL="457200" lvl="0" indent="-342900" algn="l" rtl="0">
              <a:spcBef>
                <a:spcPts val="0"/>
              </a:spcBef>
              <a:spcAft>
                <a:spcPts val="0"/>
              </a:spcAft>
              <a:buClr>
                <a:schemeClr val="dk1"/>
              </a:buClr>
              <a:buSzPts val="1800"/>
              <a:buChar char="❏"/>
            </a:pPr>
            <a:r>
              <a:rPr lang="de">
                <a:solidFill>
                  <a:schemeClr val="dk1"/>
                </a:solidFill>
              </a:rPr>
              <a:t>Maintain (version data)</a:t>
            </a:r>
            <a:endParaRPr>
              <a:solidFill>
                <a:schemeClr val="dk1"/>
              </a:solidFill>
            </a:endParaRPr>
          </a:p>
          <a:p>
            <a:pPr marL="0" lvl="0" indent="0" algn="l" rtl="0">
              <a:spcBef>
                <a:spcPts val="1600"/>
              </a:spcBef>
              <a:spcAft>
                <a:spcPts val="1600"/>
              </a:spcAft>
              <a:buNone/>
            </a:pPr>
            <a:r>
              <a:rPr lang="de">
                <a:solidFill>
                  <a:schemeClr val="dk1"/>
                </a:solidFill>
              </a:rPr>
              <a:t>...your research data</a:t>
            </a:r>
            <a:endParaRPr>
              <a:solidFill>
                <a:schemeClr val="dk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Notes:</a:t>
            </a:r>
            <a:endParaRPr/>
          </a:p>
        </p:txBody>
      </p:sp>
      <p:sp>
        <p:nvSpPr>
          <p:cNvPr id="515" name="Google Shape;515;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16" name="Google Shape;516;p76"/>
          <p:cNvPicPr preferRelativeResize="0"/>
          <p:nvPr/>
        </p:nvPicPr>
        <p:blipFill>
          <a:blip r:embed="rId3">
            <a:alphaModFix/>
          </a:blip>
          <a:stretch>
            <a:fillRect/>
          </a:stretch>
        </p:blipFill>
        <p:spPr>
          <a:xfrm>
            <a:off x="1969675" y="947675"/>
            <a:ext cx="5378201" cy="3501351"/>
          </a:xfrm>
          <a:prstGeom prst="rect">
            <a:avLst/>
          </a:prstGeom>
          <a:noFill/>
          <a:ln>
            <a:noFill/>
          </a:ln>
        </p:spPr>
      </p:pic>
      <p:sp>
        <p:nvSpPr>
          <p:cNvPr id="517" name="Google Shape;517;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Notes: motivation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Why DDI?</a:t>
            </a:r>
            <a:endParaRPr/>
          </a:p>
        </p:txBody>
      </p:sp>
      <p:sp>
        <p:nvSpPr>
          <p:cNvPr id="523" name="Google Shape;523;p77"/>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de" sz="1100">
                <a:solidFill>
                  <a:schemeClr val="dk1"/>
                </a:solidFill>
              </a:rPr>
              <a:t> </a:t>
            </a:r>
            <a:endParaRPr sz="1100">
              <a:solidFill>
                <a:schemeClr val="dk1"/>
              </a:solidFill>
            </a:endParaRPr>
          </a:p>
          <a:p>
            <a:pPr marL="457200" lvl="0" indent="-381000" algn="l" rtl="0">
              <a:spcBef>
                <a:spcPts val="0"/>
              </a:spcBef>
              <a:spcAft>
                <a:spcPts val="0"/>
              </a:spcAft>
              <a:buClr>
                <a:schemeClr val="dk1"/>
              </a:buClr>
              <a:buSzPts val="2400"/>
              <a:buChar char="❏"/>
            </a:pPr>
            <a:r>
              <a:rPr lang="de" sz="2400">
                <a:solidFill>
                  <a:schemeClr val="dk1"/>
                </a:solidFill>
              </a:rPr>
              <a:t>Data citation &amp; data journals provide career credit</a:t>
            </a:r>
            <a:endParaRPr sz="2400">
              <a:solidFill>
                <a:schemeClr val="dk1"/>
              </a:solidFill>
            </a:endParaRPr>
          </a:p>
          <a:p>
            <a:pPr marL="457200" lvl="0" indent="-381000" algn="l" rtl="0">
              <a:spcBef>
                <a:spcPts val="0"/>
              </a:spcBef>
              <a:spcAft>
                <a:spcPts val="0"/>
              </a:spcAft>
              <a:buClr>
                <a:schemeClr val="dk1"/>
              </a:buClr>
              <a:buSzPts val="2400"/>
              <a:buChar char="❏"/>
            </a:pPr>
            <a:r>
              <a:rPr lang="de" sz="2400">
                <a:solidFill>
                  <a:schemeClr val="dk1"/>
                </a:solidFill>
              </a:rPr>
              <a:t>Publishers require citation of data sources (DOIs) making your data more visible</a:t>
            </a:r>
            <a:endParaRPr sz="2400">
              <a:solidFill>
                <a:schemeClr val="dk1"/>
              </a:solidFill>
            </a:endParaRPr>
          </a:p>
          <a:p>
            <a:pPr marL="457200" lvl="0" indent="-381000" algn="l" rtl="0">
              <a:spcBef>
                <a:spcPts val="0"/>
              </a:spcBef>
              <a:spcAft>
                <a:spcPts val="0"/>
              </a:spcAft>
              <a:buClr>
                <a:schemeClr val="dk1"/>
              </a:buClr>
              <a:buSzPts val="2400"/>
              <a:buChar char="❏"/>
            </a:pPr>
            <a:r>
              <a:rPr lang="de" sz="2400">
                <a:solidFill>
                  <a:schemeClr val="dk1"/>
                </a:solidFill>
              </a:rPr>
              <a:t>Funders require data sharing and reuse (data management plans) </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228600" algn="l" rtl="0">
              <a:lnSpc>
                <a:spcPct val="115000"/>
              </a:lnSpc>
              <a:spcBef>
                <a:spcPts val="0"/>
              </a:spcBef>
              <a:spcAft>
                <a:spcPts val="0"/>
              </a:spcAft>
              <a:buNone/>
            </a:pPr>
            <a:r>
              <a:rPr lang="de"/>
              <a:t> 	Gold: Dedicated DDI Metadata Management Tools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29" name="Google Shape;529;p78"/>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solidFill>
                  <a:srgbClr val="FF0000"/>
                </a:solidFill>
              </a:rPr>
              <a:t>Add examples? </a:t>
            </a:r>
            <a:endParaRPr>
              <a:solidFill>
                <a:srgbClr val="FF0000"/>
              </a:solidFill>
            </a:endParaRPr>
          </a:p>
          <a:p>
            <a:pPr marL="457200" lvl="0" indent="-342900" algn="l" rtl="0">
              <a:spcBef>
                <a:spcPts val="1600"/>
              </a:spcBef>
              <a:spcAft>
                <a:spcPts val="0"/>
              </a:spcAft>
              <a:buClr>
                <a:srgbClr val="000000"/>
              </a:buClr>
              <a:buSzPts val="1800"/>
              <a:buChar char="●"/>
            </a:pPr>
            <a:r>
              <a:rPr lang="de">
                <a:solidFill>
                  <a:srgbClr val="000000"/>
                </a:solidFill>
              </a:rPr>
              <a:t>CLOSER</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MIDUS</a:t>
            </a:r>
            <a:endParaRPr>
              <a:solidFill>
                <a:srgbClr val="000000"/>
              </a:solidFill>
            </a:endParaRPr>
          </a:p>
          <a:p>
            <a:pPr marL="0" lvl="0" indent="0" algn="l" rtl="0">
              <a:spcBef>
                <a:spcPts val="1600"/>
              </a:spcBef>
              <a:spcAft>
                <a:spcPts val="1600"/>
              </a:spcAft>
              <a:buNone/>
            </a:pPr>
            <a:endParaRPr/>
          </a:p>
        </p:txBody>
      </p:sp>
      <p:pic>
        <p:nvPicPr>
          <p:cNvPr id="530" name="Google Shape;530;p78"/>
          <p:cNvPicPr preferRelativeResize="0"/>
          <p:nvPr/>
        </p:nvPicPr>
        <p:blipFill>
          <a:blip r:embed="rId3">
            <a:alphaModFix amt="62000"/>
          </a:blip>
          <a:stretch>
            <a:fillRect/>
          </a:stretch>
        </p:blipFill>
        <p:spPr>
          <a:xfrm>
            <a:off x="5967789" y="0"/>
            <a:ext cx="3176221" cy="5143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b="1"/>
              <a:t>Overview - internal use</a:t>
            </a:r>
            <a:endParaRPr b="1"/>
          </a:p>
        </p:txBody>
      </p:sp>
      <p:sp>
        <p:nvSpPr>
          <p:cNvPr id="536" name="Google Shape;536;p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de"/>
              <a:t>Chain of arguments:</a:t>
            </a:r>
            <a:endParaRPr/>
          </a:p>
          <a:p>
            <a:pPr marL="457200" lvl="0" indent="-342900" algn="l" rtl="0">
              <a:spcBef>
                <a:spcPts val="1600"/>
              </a:spcBef>
              <a:spcAft>
                <a:spcPts val="0"/>
              </a:spcAft>
              <a:buSzPts val="1800"/>
              <a:buChar char="●"/>
            </a:pPr>
            <a:r>
              <a:rPr lang="de"/>
              <a:t>Structure is good</a:t>
            </a:r>
            <a:endParaRPr/>
          </a:p>
          <a:p>
            <a:pPr marL="457200" lvl="0" indent="-342900" algn="l" rtl="0">
              <a:spcBef>
                <a:spcPts val="0"/>
              </a:spcBef>
              <a:spcAft>
                <a:spcPts val="0"/>
              </a:spcAft>
              <a:buSzPts val="1800"/>
              <a:buChar char="●"/>
            </a:pPr>
            <a:r>
              <a:rPr lang="de"/>
              <a:t>Computers need structure</a:t>
            </a:r>
            <a:endParaRPr/>
          </a:p>
          <a:p>
            <a:pPr marL="457200" lvl="0" indent="-342900" algn="l" rtl="0">
              <a:spcBef>
                <a:spcPts val="0"/>
              </a:spcBef>
              <a:spcAft>
                <a:spcPts val="0"/>
              </a:spcAft>
              <a:buSzPts val="1800"/>
              <a:buChar char="●"/>
            </a:pPr>
            <a:r>
              <a:rPr lang="de"/>
              <a:t>Cheaper, better, faster</a:t>
            </a:r>
            <a:endParaRPr/>
          </a:p>
          <a:p>
            <a:pPr marL="457200" lvl="0" indent="-342900" algn="l" rtl="0">
              <a:spcBef>
                <a:spcPts val="0"/>
              </a:spcBef>
              <a:spcAft>
                <a:spcPts val="0"/>
              </a:spcAft>
              <a:buSzPts val="1800"/>
              <a:buChar char="●"/>
            </a:pPr>
            <a:r>
              <a:rPr lang="de"/>
              <a:t>DDI provides structure in a standard way for all computers</a:t>
            </a: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41"/>
          <p:cNvPicPr preferRelativeResize="0"/>
          <p:nvPr/>
        </p:nvPicPr>
        <p:blipFill>
          <a:blip r:embed="rId3">
            <a:alphaModFix/>
          </a:blip>
          <a:stretch>
            <a:fillRect/>
          </a:stretch>
        </p:blipFill>
        <p:spPr>
          <a:xfrm>
            <a:off x="6339050" y="137613"/>
            <a:ext cx="2324100" cy="2314575"/>
          </a:xfrm>
          <a:prstGeom prst="rect">
            <a:avLst/>
          </a:prstGeom>
          <a:noFill/>
          <a:ln>
            <a:noFill/>
          </a:ln>
        </p:spPr>
      </p:pic>
      <p:pic>
        <p:nvPicPr>
          <p:cNvPr id="201" name="Google Shape;201;p41"/>
          <p:cNvPicPr preferRelativeResize="0"/>
          <p:nvPr/>
        </p:nvPicPr>
        <p:blipFill>
          <a:blip r:embed="rId4">
            <a:alphaModFix/>
          </a:blip>
          <a:stretch>
            <a:fillRect/>
          </a:stretch>
        </p:blipFill>
        <p:spPr>
          <a:xfrm>
            <a:off x="5115100" y="3057513"/>
            <a:ext cx="1952625" cy="1476375"/>
          </a:xfrm>
          <a:prstGeom prst="rect">
            <a:avLst/>
          </a:prstGeom>
          <a:noFill/>
          <a:ln>
            <a:noFill/>
          </a:ln>
        </p:spPr>
      </p:pic>
      <p:sp>
        <p:nvSpPr>
          <p:cNvPr id="202" name="Google Shape;202;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Benefits of Research Data Management</a:t>
            </a:r>
            <a:endParaRPr/>
          </a:p>
        </p:txBody>
      </p:sp>
      <p:sp>
        <p:nvSpPr>
          <p:cNvPr id="203" name="Google Shape;203;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de"/>
              <a:t>Saving resources</a:t>
            </a:r>
            <a:endParaRPr/>
          </a:p>
          <a:p>
            <a:pPr marL="457200" lvl="0" indent="-342900" algn="l" rtl="0">
              <a:spcBef>
                <a:spcPts val="0"/>
              </a:spcBef>
              <a:spcAft>
                <a:spcPts val="0"/>
              </a:spcAft>
              <a:buSzPts val="1800"/>
              <a:buChar char="❏"/>
            </a:pPr>
            <a:r>
              <a:rPr lang="de"/>
              <a:t>Correct results</a:t>
            </a:r>
            <a:endParaRPr/>
          </a:p>
          <a:p>
            <a:pPr marL="457200" lvl="0" indent="-342900" algn="l" rtl="0">
              <a:spcBef>
                <a:spcPts val="0"/>
              </a:spcBef>
              <a:spcAft>
                <a:spcPts val="0"/>
              </a:spcAft>
              <a:buSzPts val="1800"/>
              <a:buChar char="❏"/>
            </a:pPr>
            <a:r>
              <a:rPr lang="de"/>
              <a:t>Improved workflow</a:t>
            </a:r>
            <a:endParaRPr/>
          </a:p>
        </p:txBody>
      </p:sp>
      <p:sp>
        <p:nvSpPr>
          <p:cNvPr id="204" name="Google Shape;204;p41"/>
          <p:cNvSpPr txBox="1">
            <a:spLocks noGrp="1"/>
          </p:cNvSpPr>
          <p:nvPr>
            <p:ph type="body" idx="1"/>
          </p:nvPr>
        </p:nvSpPr>
        <p:spPr>
          <a:xfrm>
            <a:off x="3071025" y="2021975"/>
            <a:ext cx="4722900" cy="141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de"/>
              <a:t>Proof of transparent &amp; valid conduct</a:t>
            </a:r>
            <a:endParaRPr/>
          </a:p>
          <a:p>
            <a:pPr marL="457200" lvl="0" indent="-342900" algn="l" rtl="0">
              <a:spcBef>
                <a:spcPts val="0"/>
              </a:spcBef>
              <a:spcAft>
                <a:spcPts val="0"/>
              </a:spcAft>
              <a:buSzPts val="1800"/>
              <a:buChar char="❏"/>
            </a:pPr>
            <a:r>
              <a:rPr lang="de"/>
              <a:t>Facilitates re-use of own data</a:t>
            </a:r>
            <a:endParaRPr/>
          </a:p>
          <a:p>
            <a:pPr marL="457200" lvl="0" indent="-342900" algn="l" rtl="0">
              <a:spcBef>
                <a:spcPts val="0"/>
              </a:spcBef>
              <a:spcAft>
                <a:spcPts val="0"/>
              </a:spcAft>
              <a:buSzPts val="1800"/>
              <a:buChar char="❏"/>
            </a:pPr>
            <a:r>
              <a:rPr lang="de"/>
              <a:t>Communication within the project</a:t>
            </a:r>
            <a:endParaRPr/>
          </a:p>
        </p:txBody>
      </p:sp>
      <p:pic>
        <p:nvPicPr>
          <p:cNvPr id="205" name="Google Shape;205;p41"/>
          <p:cNvPicPr preferRelativeResize="0"/>
          <p:nvPr/>
        </p:nvPicPr>
        <p:blipFill>
          <a:blip r:embed="rId5">
            <a:alphaModFix/>
          </a:blip>
          <a:stretch>
            <a:fillRect/>
          </a:stretch>
        </p:blipFill>
        <p:spPr>
          <a:xfrm>
            <a:off x="1022400" y="2266175"/>
            <a:ext cx="1009650" cy="1676400"/>
          </a:xfrm>
          <a:prstGeom prst="rect">
            <a:avLst/>
          </a:prstGeom>
          <a:noFill/>
          <a:ln>
            <a:noFill/>
          </a:ln>
        </p:spPr>
      </p:pic>
      <p:sp>
        <p:nvSpPr>
          <p:cNvPr id="206" name="Google Shape;206;p41"/>
          <p:cNvSpPr txBox="1">
            <a:spLocks noGrp="1"/>
          </p:cNvSpPr>
          <p:nvPr>
            <p:ph type="body" idx="1"/>
          </p:nvPr>
        </p:nvSpPr>
        <p:spPr>
          <a:xfrm>
            <a:off x="7685850" y="4703625"/>
            <a:ext cx="1199100" cy="27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de" sz="700"/>
              <a:t>Source: Pixabay CC0</a:t>
            </a:r>
            <a:endParaRPr sz="700"/>
          </a:p>
        </p:txBody>
      </p:sp>
      <p:sp>
        <p:nvSpPr>
          <p:cNvPr id="207" name="Google Shape;207;p41"/>
          <p:cNvSpPr txBox="1">
            <a:spLocks noGrp="1"/>
          </p:cNvSpPr>
          <p:nvPr>
            <p:ph type="body" idx="1"/>
          </p:nvPr>
        </p:nvSpPr>
        <p:spPr>
          <a:xfrm>
            <a:off x="311700" y="3981125"/>
            <a:ext cx="4722900" cy="1096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de"/>
              <a:t>Better access to data</a:t>
            </a:r>
            <a:endParaRPr/>
          </a:p>
          <a:p>
            <a:pPr marL="457200" lvl="0" indent="-342900" algn="l" rtl="0">
              <a:spcBef>
                <a:spcPts val="0"/>
              </a:spcBef>
              <a:spcAft>
                <a:spcPts val="0"/>
              </a:spcAft>
              <a:buSzPts val="1800"/>
              <a:buChar char="❏"/>
            </a:pPr>
            <a:r>
              <a:rPr lang="de"/>
              <a:t>Best use of public funds</a:t>
            </a:r>
            <a:endParaRPr/>
          </a:p>
          <a:p>
            <a:pPr marL="457200" lvl="0" indent="-342900" algn="l" rtl="0">
              <a:spcBef>
                <a:spcPts val="0"/>
              </a:spcBef>
              <a:spcAft>
                <a:spcPts val="0"/>
              </a:spcAft>
              <a:buSzPts val="1800"/>
              <a:buChar char="❏"/>
            </a:pPr>
            <a:r>
              <a:rPr lang="de"/>
              <a:t>Better science</a:t>
            </a:r>
            <a:endParaRPr/>
          </a:p>
        </p:txBody>
      </p:sp>
      <p:sp>
        <p:nvSpPr>
          <p:cNvPr id="208" name="Google Shape;208;p41"/>
          <p:cNvSpPr txBox="1"/>
          <p:nvPr/>
        </p:nvSpPr>
        <p:spPr>
          <a:xfrm>
            <a:off x="5184600" y="4876875"/>
            <a:ext cx="39594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000"/>
              <a:t>Copyright © GESIS Leibniz Institute for the Social Sciences, 2016</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Research Data Management may be required by...</a:t>
            </a:r>
            <a:endParaRPr/>
          </a:p>
        </p:txBody>
      </p:sp>
      <p:sp>
        <p:nvSpPr>
          <p:cNvPr id="214" name="Google Shape;214;p42"/>
          <p:cNvSpPr txBox="1">
            <a:spLocks noGrp="1"/>
          </p:cNvSpPr>
          <p:nvPr>
            <p:ph type="body" idx="1"/>
          </p:nvPr>
        </p:nvSpPr>
        <p:spPr>
          <a:xfrm>
            <a:off x="311700" y="1152475"/>
            <a:ext cx="5907000" cy="34164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chemeClr val="dk1"/>
              </a:buClr>
              <a:buSzPts val="2400"/>
              <a:buFont typeface="Calibri"/>
              <a:buChar char="❏"/>
            </a:pPr>
            <a:r>
              <a:rPr lang="de" sz="2400">
                <a:solidFill>
                  <a:schemeClr val="dk1"/>
                </a:solidFill>
                <a:latin typeface="Calibri"/>
                <a:ea typeface="Calibri"/>
                <a:cs typeface="Calibri"/>
                <a:sym typeface="Calibri"/>
              </a:rPr>
              <a:t>Your </a:t>
            </a:r>
            <a:r>
              <a:rPr lang="de" sz="2400" b="1">
                <a:solidFill>
                  <a:schemeClr val="dk1"/>
                </a:solidFill>
                <a:latin typeface="Calibri"/>
                <a:ea typeface="Calibri"/>
                <a:cs typeface="Calibri"/>
                <a:sym typeface="Calibri"/>
              </a:rPr>
              <a:t>institute</a:t>
            </a:r>
            <a:r>
              <a:rPr lang="de" sz="2400">
                <a:solidFill>
                  <a:schemeClr val="dk1"/>
                </a:solidFill>
                <a:latin typeface="Calibri"/>
                <a:ea typeface="Calibri"/>
                <a:cs typeface="Calibri"/>
                <a:sym typeface="Calibri"/>
              </a:rPr>
              <a:t>, e.g. by your working contract or </a:t>
            </a:r>
            <a:r>
              <a:rPr lang="de" sz="2400" b="1">
                <a:solidFill>
                  <a:schemeClr val="dk1"/>
                </a:solidFill>
                <a:latin typeface="Calibri"/>
                <a:ea typeface="Calibri"/>
                <a:cs typeface="Calibri"/>
                <a:sym typeface="Calibri"/>
              </a:rPr>
              <a:t>project</a:t>
            </a:r>
            <a:r>
              <a:rPr lang="de" sz="2400">
                <a:solidFill>
                  <a:schemeClr val="dk1"/>
                </a:solidFill>
                <a:latin typeface="Calibri"/>
                <a:ea typeface="Calibri"/>
                <a:cs typeface="Calibri"/>
                <a:sym typeface="Calibri"/>
              </a:rPr>
              <a:t> agreements</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de" sz="2400" b="1">
                <a:solidFill>
                  <a:schemeClr val="dk1"/>
                </a:solidFill>
                <a:latin typeface="Calibri"/>
                <a:ea typeface="Calibri"/>
                <a:cs typeface="Calibri"/>
                <a:sym typeface="Calibri"/>
              </a:rPr>
              <a:t>Funding agencies</a:t>
            </a:r>
            <a:r>
              <a:rPr lang="de" sz="2400">
                <a:solidFill>
                  <a:schemeClr val="dk1"/>
                </a:solidFill>
                <a:latin typeface="Calibri"/>
                <a:ea typeface="Calibri"/>
                <a:cs typeface="Calibri"/>
                <a:sym typeface="Calibri"/>
              </a:rPr>
              <a:t>, e.g. to ensure reusability</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de" sz="2400" b="1">
                <a:solidFill>
                  <a:schemeClr val="dk1"/>
                </a:solidFill>
                <a:latin typeface="Calibri"/>
                <a:ea typeface="Calibri"/>
                <a:cs typeface="Calibri"/>
                <a:sym typeface="Calibri"/>
              </a:rPr>
              <a:t>Journals</a:t>
            </a:r>
            <a:r>
              <a:rPr lang="de" sz="2400">
                <a:solidFill>
                  <a:schemeClr val="dk1"/>
                </a:solidFill>
                <a:latin typeface="Calibri"/>
                <a:ea typeface="Calibri"/>
                <a:cs typeface="Calibri"/>
                <a:sym typeface="Calibri"/>
              </a:rPr>
              <a:t>, claiming your data before publishing your article</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de" sz="2400">
                <a:solidFill>
                  <a:schemeClr val="dk1"/>
                </a:solidFill>
                <a:latin typeface="Calibri"/>
                <a:ea typeface="Calibri"/>
                <a:cs typeface="Calibri"/>
                <a:sym typeface="Calibri"/>
              </a:rPr>
              <a:t>Your </a:t>
            </a:r>
            <a:r>
              <a:rPr lang="de" sz="2400" b="1">
                <a:solidFill>
                  <a:schemeClr val="dk1"/>
                </a:solidFill>
                <a:latin typeface="Calibri"/>
                <a:ea typeface="Calibri"/>
                <a:cs typeface="Calibri"/>
                <a:sym typeface="Calibri"/>
              </a:rPr>
              <a:t>supervisor</a:t>
            </a:r>
            <a:r>
              <a:rPr lang="de"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ts val="1100"/>
              <a:buFont typeface="Arial"/>
              <a:buNone/>
            </a:pPr>
            <a:r>
              <a:rPr lang="de" sz="2400">
                <a:solidFill>
                  <a:schemeClr val="dk1"/>
                </a:solidFill>
              </a:rPr>
              <a:t>→ </a:t>
            </a:r>
            <a:r>
              <a:rPr lang="de" sz="2400">
                <a:solidFill>
                  <a:schemeClr val="dk1"/>
                </a:solidFill>
                <a:latin typeface="Calibri"/>
                <a:ea typeface="Calibri"/>
                <a:cs typeface="Calibri"/>
                <a:sym typeface="Calibri"/>
              </a:rPr>
              <a:t> check for such conditions</a:t>
            </a:r>
            <a:endParaRPr sz="2400">
              <a:solidFill>
                <a:schemeClr val="dk1"/>
              </a:solidFill>
              <a:latin typeface="Calibri"/>
              <a:ea typeface="Calibri"/>
              <a:cs typeface="Calibri"/>
              <a:sym typeface="Calibri"/>
            </a:endParaRPr>
          </a:p>
          <a:p>
            <a:pPr marL="0" lvl="0" indent="0" algn="l" rtl="0">
              <a:spcBef>
                <a:spcPts val="600"/>
              </a:spcBef>
              <a:spcAft>
                <a:spcPts val="1600"/>
              </a:spcAft>
              <a:buNone/>
            </a:pPr>
            <a:endParaRPr/>
          </a:p>
        </p:txBody>
      </p:sp>
      <p:pic>
        <p:nvPicPr>
          <p:cNvPr id="215" name="Google Shape;215;p42"/>
          <p:cNvPicPr preferRelativeResize="0"/>
          <p:nvPr/>
        </p:nvPicPr>
        <p:blipFill>
          <a:blip r:embed="rId3">
            <a:alphaModFix/>
          </a:blip>
          <a:stretch>
            <a:fillRect/>
          </a:stretch>
        </p:blipFill>
        <p:spPr>
          <a:xfrm>
            <a:off x="6371100" y="1322525"/>
            <a:ext cx="2371725" cy="3514725"/>
          </a:xfrm>
          <a:prstGeom prst="rect">
            <a:avLst/>
          </a:prstGeom>
          <a:noFill/>
          <a:ln>
            <a:noFill/>
          </a:ln>
        </p:spPr>
      </p:pic>
      <p:sp>
        <p:nvSpPr>
          <p:cNvPr id="216" name="Google Shape;216;p42"/>
          <p:cNvSpPr txBox="1"/>
          <p:nvPr/>
        </p:nvSpPr>
        <p:spPr>
          <a:xfrm>
            <a:off x="5184600" y="4876875"/>
            <a:ext cx="39594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000"/>
              <a:t>Copyright © GESIS Leibniz Institute for the Social Sciences, 2016</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3"/>
          <p:cNvSpPr txBox="1">
            <a:spLocks noGrp="1"/>
          </p:cNvSpPr>
          <p:nvPr>
            <p:ph type="title"/>
          </p:nvPr>
        </p:nvSpPr>
        <p:spPr>
          <a:xfrm>
            <a:off x="311700" y="1388850"/>
            <a:ext cx="85206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sz="3600"/>
              <a:t>Module:</a:t>
            </a:r>
            <a:endParaRPr sz="3600"/>
          </a:p>
          <a:p>
            <a:pPr marL="0" lvl="0" indent="0" algn="ctr" rtl="0">
              <a:spcBef>
                <a:spcPts val="0"/>
              </a:spcBef>
              <a:spcAft>
                <a:spcPts val="0"/>
              </a:spcAft>
              <a:buNone/>
            </a:pPr>
            <a:r>
              <a:rPr lang="de" sz="3600"/>
              <a:t>What is data? </a:t>
            </a:r>
            <a:endParaRPr sz="3600"/>
          </a:p>
          <a:p>
            <a:pPr marL="0" lvl="0" indent="0" algn="ctr" rtl="0">
              <a:spcBef>
                <a:spcPts val="0"/>
              </a:spcBef>
              <a:spcAft>
                <a:spcPts val="0"/>
              </a:spcAft>
              <a:buNone/>
            </a:pPr>
            <a:r>
              <a:rPr lang="de" sz="3600"/>
              <a:t>What is metadata? </a:t>
            </a:r>
            <a:endParaRPr sz="3600"/>
          </a:p>
          <a:p>
            <a:pPr marL="0" lvl="0" indent="0" algn="ctr" rtl="0">
              <a:spcBef>
                <a:spcPts val="0"/>
              </a:spcBef>
              <a:spcAft>
                <a:spcPts val="0"/>
              </a:spcAft>
              <a:buNone/>
            </a:pPr>
            <a:r>
              <a:rPr lang="de" sz="3600"/>
              <a:t>Exercise</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4400"/>
              <a:t>Introduction Exercise </a:t>
            </a:r>
            <a:endParaRPr sz="4400"/>
          </a:p>
        </p:txBody>
      </p:sp>
      <p:sp>
        <p:nvSpPr>
          <p:cNvPr id="227" name="Google Shape;227;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600">
              <a:solidFill>
                <a:schemeClr val="dk1"/>
              </a:solidFill>
            </a:endParaRPr>
          </a:p>
          <a:p>
            <a:pPr marL="0" lvl="0" indent="0" algn="l" rtl="0">
              <a:spcBef>
                <a:spcPts val="0"/>
              </a:spcBef>
              <a:spcAft>
                <a:spcPts val="0"/>
              </a:spcAft>
              <a:buNone/>
            </a:pPr>
            <a:r>
              <a:rPr lang="de" sz="2600">
                <a:solidFill>
                  <a:schemeClr val="dk1"/>
                </a:solidFill>
              </a:rPr>
              <a:t>When you are given a dataset, what information do you </a:t>
            </a:r>
            <a:r>
              <a:rPr lang="de" sz="2600" i="1">
                <a:solidFill>
                  <a:schemeClr val="dk1"/>
                </a:solidFill>
              </a:rPr>
              <a:t>absolutely</a:t>
            </a:r>
            <a:r>
              <a:rPr lang="de" sz="2600">
                <a:solidFill>
                  <a:schemeClr val="dk1"/>
                </a:solidFill>
              </a:rPr>
              <a:t> need to use it?</a:t>
            </a:r>
            <a:endParaRPr sz="2600">
              <a:solidFill>
                <a:schemeClr val="dk1"/>
              </a:solidFill>
            </a:endParaRPr>
          </a:p>
          <a:p>
            <a:pPr marL="0" lvl="0" indent="0" algn="l" rtl="0">
              <a:spcBef>
                <a:spcPts val="0"/>
              </a:spcBef>
              <a:spcAft>
                <a:spcPts val="0"/>
              </a:spcAft>
              <a:buClr>
                <a:schemeClr val="dk1"/>
              </a:buClr>
              <a:buSzPts val="1100"/>
              <a:buFont typeface="Arial"/>
              <a:buNone/>
            </a:pPr>
            <a:r>
              <a:rPr lang="de" sz="2600">
                <a:solidFill>
                  <a:schemeClr val="dk1"/>
                </a:solidFill>
              </a:rPr>
              <a:t> </a:t>
            </a:r>
            <a:endParaRPr sz="2600">
              <a:solidFill>
                <a:schemeClr val="dk1"/>
              </a:solidFill>
            </a:endParaRPr>
          </a:p>
          <a:p>
            <a:pPr marL="0" lvl="0" indent="0" algn="l" rtl="0">
              <a:spcBef>
                <a:spcPts val="500"/>
              </a:spcBef>
              <a:spcAft>
                <a:spcPts val="0"/>
              </a:spcAft>
              <a:buClr>
                <a:schemeClr val="dk1"/>
              </a:buClr>
              <a:buSzPts val="1100"/>
              <a:buFont typeface="Arial"/>
              <a:buNone/>
            </a:pPr>
            <a:r>
              <a:rPr lang="de" sz="2600">
                <a:solidFill>
                  <a:schemeClr val="dk1"/>
                </a:solidFill>
              </a:rPr>
              <a:t>What information would you like to have, if it was available?</a:t>
            </a:r>
            <a:endParaRPr sz="26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4" name="Google Shape;234;p45"/>
          <p:cNvPicPr preferRelativeResize="0"/>
          <p:nvPr/>
        </p:nvPicPr>
        <p:blipFill>
          <a:blip r:embed="rId3">
            <a:alphaModFix/>
          </a:blip>
          <a:stretch>
            <a:fillRect/>
          </a:stretch>
        </p:blipFill>
        <p:spPr>
          <a:xfrm>
            <a:off x="242888" y="361950"/>
            <a:ext cx="8658225" cy="4419600"/>
          </a:xfrm>
          <a:prstGeom prst="rect">
            <a:avLst/>
          </a:prstGeom>
          <a:noFill/>
          <a:ln>
            <a:noFill/>
          </a:ln>
        </p:spPr>
      </p:pic>
      <p:sp>
        <p:nvSpPr>
          <p:cNvPr id="235" name="Google Shape;235;p45"/>
          <p:cNvSpPr txBox="1"/>
          <p:nvPr/>
        </p:nvSpPr>
        <p:spPr>
          <a:xfrm>
            <a:off x="5184600" y="4876875"/>
            <a:ext cx="39594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000" dirty="0"/>
              <a:t>Copyright © GESIS Leibniz Institute for the Social Sciences, 2016</a:t>
            </a:r>
            <a:endParaRPr sz="10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2247</Words>
  <Application>Microsoft Office PowerPoint</Application>
  <PresentationFormat>Bildschirmpräsentation (16:9)</PresentationFormat>
  <Paragraphs>304</Paragraphs>
  <Slides>43</Slides>
  <Notes>43</Notes>
  <HiddenSlides>0</HiddenSlides>
  <MMClips>0</MMClips>
  <ScaleCrop>false</ScaleCrop>
  <HeadingPairs>
    <vt:vector size="4" baseType="variant">
      <vt:variant>
        <vt:lpstr>Design</vt:lpstr>
      </vt:variant>
      <vt:variant>
        <vt:i4>3</vt:i4>
      </vt:variant>
      <vt:variant>
        <vt:lpstr>Folientitel</vt:lpstr>
      </vt:variant>
      <vt:variant>
        <vt:i4>43</vt:i4>
      </vt:variant>
    </vt:vector>
  </HeadingPairs>
  <TitlesOfParts>
    <vt:vector size="46" baseType="lpstr">
      <vt:lpstr>Simple Light</vt:lpstr>
      <vt:lpstr>Simple Light</vt:lpstr>
      <vt:lpstr>Office Theme</vt:lpstr>
      <vt:lpstr>Overview - internal use</vt:lpstr>
      <vt:lpstr>DDI for researchers and  data managers</vt:lpstr>
      <vt:lpstr>Module: Introduction to Research Data Management (RDM)</vt:lpstr>
      <vt:lpstr>What is RDM?</vt:lpstr>
      <vt:lpstr>Benefits of Research Data Management</vt:lpstr>
      <vt:lpstr>Research Data Management may be required by...</vt:lpstr>
      <vt:lpstr>Module: What is data?  What is metadata?  Exercise</vt:lpstr>
      <vt:lpstr>Introduction Exercise </vt:lpstr>
      <vt:lpstr>PowerPoint-Präsentation</vt:lpstr>
      <vt:lpstr>PowerPoint-Präsentation</vt:lpstr>
      <vt:lpstr>Module: What is DDI?</vt:lpstr>
      <vt:lpstr>Structure and standardisation</vt:lpstr>
      <vt:lpstr>What is DDI?</vt:lpstr>
      <vt:lpstr>Why computers?</vt:lpstr>
      <vt:lpstr>DDI as a standard</vt:lpstr>
      <vt:lpstr>PowerPoint-Präsentation</vt:lpstr>
      <vt:lpstr>PowerPoint-Präsentation</vt:lpstr>
      <vt:lpstr>Levels of data documentation</vt:lpstr>
      <vt:lpstr>Challenges</vt:lpstr>
      <vt:lpstr>Module: DDI for researchers and data managers</vt:lpstr>
      <vt:lpstr>Climbing the podium</vt:lpstr>
      <vt:lpstr>Management Patterns for Data and Metadata</vt:lpstr>
      <vt:lpstr>“Upstream” vs. “downstream” metadata capture</vt:lpstr>
      <vt:lpstr>Bronze</vt:lpstr>
      <vt:lpstr>Bronze: Structured Documentation</vt:lpstr>
      <vt:lpstr>Bronze: Structured Documentation</vt:lpstr>
      <vt:lpstr>Bronze: Example tools</vt:lpstr>
      <vt:lpstr>Bronze: Example tools</vt:lpstr>
      <vt:lpstr>Bronze: Example tools</vt:lpstr>
      <vt:lpstr>Silver</vt:lpstr>
      <vt:lpstr>Silver: Single source of truth</vt:lpstr>
      <vt:lpstr>Silver: Single source of truth</vt:lpstr>
      <vt:lpstr>Silver: Tools and systems</vt:lpstr>
      <vt:lpstr>Gold</vt:lpstr>
      <vt:lpstr>  Gold: Active DDI Metadata Management </vt:lpstr>
      <vt:lpstr>  Gold: Dedicated DDI Metadata Management</vt:lpstr>
      <vt:lpstr>  Gold: Example tools  </vt:lpstr>
      <vt:lpstr>Notes</vt:lpstr>
      <vt:lpstr>Notes: motivation</vt:lpstr>
      <vt:lpstr>Notes:</vt:lpstr>
      <vt:lpstr>Why DDI?</vt:lpstr>
      <vt:lpstr>  Gold: Dedicated DDI Metadata Management Tools  </vt:lpstr>
      <vt:lpstr>Overview - internal use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internal use</dc:title>
  <dc:creator>Perry, Anja</dc:creator>
  <cp:lastModifiedBy>Perry, Anja</cp:lastModifiedBy>
  <cp:revision>3</cp:revision>
  <dcterms:modified xsi:type="dcterms:W3CDTF">2018-10-01T09:00:39Z</dcterms:modified>
</cp:coreProperties>
</file>