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2" name="Alina DANCIU"/>
  <p:cmAuthor clrIdx="1" id="1" initials="" lastIdx="1" name="Alexandre MAIROT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8273199-3D02-4872-AA12-2DC8A769BA0E}">
  <a:tblStyle styleId="{28273199-3D02-4872-AA12-2DC8A769BA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commentAuthors" Target="commentAuthors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1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09-27T15:04:11.480">
    <p:pos x="396" y="205"/>
    <p:text>Implementation?</p:text>
  </p:cm>
  <p:cm authorId="0" idx="2" dt="2018-09-27T14:33:08.232">
    <p:pos x="396" y="305"/>
    <p:text>Use?</p:text>
  </p:cm>
  <p:cm authorId="1" idx="1" dt="2018-09-27T15:04:11.480">
    <p:pos x="396" y="405"/>
    <p:text>Both i think
Implementation, use and complexity of each DDI standard are different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f690ff779_2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g3f690ff779_2_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g3f690ff779_2_7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357af88ae_0_8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357af88ae_0_8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f690ffa14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f690ffa14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f690ffa14_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f690ffa14_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We should add some </a:t>
            </a:r>
            <a:r>
              <a:rPr lang="de"/>
              <a:t>instructions</a:t>
            </a:r>
            <a:r>
              <a:rPr lang="de"/>
              <a:t> on how “to do” the exercise and what is its purpose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f690ffa14_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f690ffa14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When addressing to non-specialists, preferable to begin by asking some questions. Important to evaluate their needs, their expertise regarding data, metadata, data sharing etc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f690ffa14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f690ffa14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>
                <a:solidFill>
                  <a:schemeClr val="dk1"/>
                </a:solidFill>
              </a:rPr>
              <a:t>Other questions to ask in fonction of your audience or of their answers to :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de" sz="1000">
                <a:solidFill>
                  <a:schemeClr val="dk1"/>
                </a:solidFill>
              </a:rPr>
              <a:t>Are you sharing your data?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de" sz="1000">
                <a:solidFill>
                  <a:schemeClr val="dk1"/>
                </a:solidFill>
              </a:rPr>
              <a:t>Are you required to archive your data?</a:t>
            </a:r>
            <a:endParaRPr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f690ffa14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f690ffa14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e" sz="1000">
                <a:solidFill>
                  <a:schemeClr val="dk1"/>
                </a:solidFill>
              </a:rPr>
              <a:t>•A structure to consistently define data and its related metadata for the purpose of supporting the intelligent use of the data over time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e" sz="1000">
                <a:solidFill>
                  <a:schemeClr val="dk1"/>
                </a:solidFill>
              </a:rPr>
              <a:t>Lifecycle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de" sz="1000">
                <a:solidFill>
                  <a:schemeClr val="dk1"/>
                </a:solidFill>
              </a:rPr>
              <a:t>•It provides clear information on the relationship between objects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de" sz="1000">
                <a:solidFill>
                  <a:schemeClr val="dk1"/>
                </a:solidFill>
              </a:rPr>
              <a:t>•The CodeList (Object A) providing a codification of the Classification (Object B)   which is maintained by an Organization (Object C) and is used by Variable (Object D) which is found in a set of data (Object E) within a study (Object F)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f690ffa14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f690ffa14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de" sz="1000"/>
              <a:t>non-linear highlights that the DDI - Lifecycle is a evolution of DDI - Codebook with different purposes and extensions which are not obligatory compatible to each other (different approaches in structure) and Lifecycle offers more functionalities </a:t>
            </a:r>
            <a:endParaRPr sz="1000"/>
          </a:p>
          <a:p>
            <a:pPr indent="-292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de" sz="1000">
                <a:solidFill>
                  <a:schemeClr val="dk1"/>
                </a:solidFill>
              </a:rPr>
              <a:t>Preparation Phase of both standards is different-&gt; means that Lifecycle needs more time in preparation because a good conceptualization of the data is obligatory Why? is explained in the following slides  </a:t>
            </a:r>
            <a:endParaRPr sz="1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f690ffa14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f690ffa14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/>
              <a:t>Left: data manager is lost: how to manage all this data?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/>
              <a:t>Right: Use DDI to put order in your data !! Give definition of DDI C</a:t>
            </a:r>
            <a:endParaRPr sz="1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f694a3be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f694a3be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Illustration of what you can do with DDI-L :use maintainable Schema to build what you need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 good idea for the trainer would be to give some examples or define these terms. You should probably adapt the examples in function of your audience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Definitions: http://www.ddialliance.org/resources/ddi-glossary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f694a3be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f694a3b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So now, besides a castle, you can have many kind of castles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f690ffa1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f690ffa1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bschnitts-&#10;überschrift">
  <p:cSld name="SECTION_HEADER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Inhal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ddialliance.org/resources/tools" TargetMode="External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spreadsheets/d/1_jFtxCErb-DQ3HMy7AP8LzB2UJ-oETuo7jAuW1Wnc2g/edit?usp=sharing" TargetMode="External"/><Relationship Id="rId4" Type="http://schemas.openxmlformats.org/officeDocument/2006/relationships/hyperlink" Target="https://docs.google.com/spreadsheets/d/1_jFtxCErb-DQ3HMy7AP8LzB2UJ-oETuo7jAuW1Wnc2g/edit?usp=sharing" TargetMode="External"/><Relationship Id="rId5" Type="http://schemas.openxmlformats.org/officeDocument/2006/relationships/hyperlink" Target="https://docs.google.com/spreadsheets/d/1_jFtxCErb-DQ3HMy7AP8LzB2UJ-oETuo7jAuW1Wnc2g/edit?usp=sharing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gif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3.jpg"/><Relationship Id="rId5" Type="http://schemas.openxmlformats.org/officeDocument/2006/relationships/image" Target="../media/image7.jpg"/><Relationship Id="rId6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.jpg"/><Relationship Id="rId5" Type="http://schemas.openxmlformats.org/officeDocument/2006/relationships/image" Target="../media/image12.jpg"/><Relationship Id="rId6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9" Type="http://schemas.openxmlformats.org/officeDocument/2006/relationships/image" Target="../media/image2.jpg"/><Relationship Id="rId5" Type="http://schemas.openxmlformats.org/officeDocument/2006/relationships/image" Target="../media/image7.jpg"/><Relationship Id="rId6" Type="http://schemas.openxmlformats.org/officeDocument/2006/relationships/image" Target="../media/image6.jpg"/><Relationship Id="rId7" Type="http://schemas.openxmlformats.org/officeDocument/2006/relationships/image" Target="../media/image4.jpg"/><Relationship Id="rId8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311700" y="1958850"/>
            <a:ext cx="85206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i="0" lang="de" sz="3600" u="none" cap="none" strike="noStrike">
                <a:solidFill>
                  <a:srgbClr val="000000"/>
                </a:solidFill>
              </a:rPr>
              <a:t>DDI Codebook </a:t>
            </a:r>
            <a:r>
              <a:rPr lang="de" sz="3600">
                <a:solidFill>
                  <a:srgbClr val="000000"/>
                </a:solidFill>
              </a:rPr>
              <a:t>&amp;</a:t>
            </a:r>
            <a:r>
              <a:rPr i="0" lang="de" sz="3600" u="none" cap="none" strike="noStrike">
                <a:solidFill>
                  <a:srgbClr val="000000"/>
                </a:solidFill>
              </a:rPr>
              <a:t> DDI Li</a:t>
            </a:r>
            <a:r>
              <a:rPr lang="de" sz="3600">
                <a:solidFill>
                  <a:srgbClr val="000000"/>
                </a:solidFill>
              </a:rPr>
              <a:t>f</a:t>
            </a:r>
            <a:r>
              <a:rPr i="0" lang="de" sz="3600" u="none" cap="none" strike="noStrike">
                <a:solidFill>
                  <a:srgbClr val="000000"/>
                </a:solidFill>
              </a:rPr>
              <a:t>ecycle</a:t>
            </a:r>
            <a:endParaRPr i="0" sz="3600" u="none" cap="none" strike="noStrike">
              <a:solidFill>
                <a:srgbClr val="000000"/>
              </a:solidFill>
            </a:endParaRPr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311700" y="2750150"/>
            <a:ext cx="85206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" sz="2400"/>
              <a:t>Use cases and objectives</a:t>
            </a:r>
            <a:endParaRPr i="0" sz="2400" u="none" cap="none" strike="noStrike">
              <a:solidFill>
                <a:schemeClr val="dk1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7150" y="4499400"/>
            <a:ext cx="2200825" cy="52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-2328150" y="2328150"/>
            <a:ext cx="5143500" cy="4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574050" y="273850"/>
            <a:ext cx="8244600" cy="76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latin typeface="Arial"/>
                <a:ea typeface="Arial"/>
                <a:cs typeface="Arial"/>
                <a:sym typeface="Arial"/>
              </a:rPr>
              <a:t>How to u</a:t>
            </a:r>
            <a:r>
              <a:rPr b="1" lang="de" sz="3000">
                <a:latin typeface="Arial"/>
                <a:ea typeface="Arial"/>
                <a:cs typeface="Arial"/>
                <a:sym typeface="Arial"/>
              </a:rPr>
              <a:t>se &lt;DDI&gt;?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5562550" y="1503050"/>
            <a:ext cx="2628018" cy="920322"/>
          </a:xfrm>
          <a:prstGeom prst="flowChartTerminator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/>
              <a:t>Develop in-house</a:t>
            </a:r>
            <a:r>
              <a:rPr lang="de" sz="1800"/>
              <a:t> tools </a:t>
            </a:r>
            <a:endParaRPr sz="1800"/>
          </a:p>
        </p:txBody>
      </p:sp>
      <p:cxnSp>
        <p:nvCxnSpPr>
          <p:cNvPr id="167" name="Google Shape;167;p24"/>
          <p:cNvCxnSpPr/>
          <p:nvPr/>
        </p:nvCxnSpPr>
        <p:spPr>
          <a:xfrm>
            <a:off x="2320915" y="2788890"/>
            <a:ext cx="1251000" cy="28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" name="Google Shape;168;p24"/>
          <p:cNvSpPr/>
          <p:nvPr/>
        </p:nvSpPr>
        <p:spPr>
          <a:xfrm>
            <a:off x="5005325" y="3398975"/>
            <a:ext cx="1964304" cy="69573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Guidance for Backend</a:t>
            </a:r>
            <a:endParaRPr/>
          </a:p>
        </p:txBody>
      </p:sp>
      <p:sp>
        <p:nvSpPr>
          <p:cNvPr id="169" name="Google Shape;169;p24"/>
          <p:cNvSpPr/>
          <p:nvPr/>
        </p:nvSpPr>
        <p:spPr>
          <a:xfrm>
            <a:off x="5005325" y="2584875"/>
            <a:ext cx="1964304" cy="69573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Conceptualisation</a:t>
            </a:r>
            <a:endParaRPr/>
          </a:p>
        </p:txBody>
      </p:sp>
      <p:cxnSp>
        <p:nvCxnSpPr>
          <p:cNvPr id="170" name="Google Shape;170;p24"/>
          <p:cNvCxnSpPr>
            <a:stCxn id="166" idx="3"/>
            <a:endCxn id="168" idx="3"/>
          </p:cNvCxnSpPr>
          <p:nvPr/>
        </p:nvCxnSpPr>
        <p:spPr>
          <a:xfrm flipH="1">
            <a:off x="6969568" y="1963211"/>
            <a:ext cx="1221000" cy="1783500"/>
          </a:xfrm>
          <a:prstGeom prst="curvedConnector3">
            <a:avLst>
              <a:gd fmla="val -1950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24"/>
          <p:cNvCxnSpPr>
            <a:stCxn id="166" idx="3"/>
            <a:endCxn id="169" idx="3"/>
          </p:cNvCxnSpPr>
          <p:nvPr/>
        </p:nvCxnSpPr>
        <p:spPr>
          <a:xfrm flipH="1">
            <a:off x="6969568" y="1963211"/>
            <a:ext cx="1221000" cy="969600"/>
          </a:xfrm>
          <a:prstGeom prst="curvedConnector3">
            <a:avLst>
              <a:gd fmla="val -1168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" name="Google Shape;172;p24"/>
          <p:cNvSpPr/>
          <p:nvPr/>
        </p:nvSpPr>
        <p:spPr>
          <a:xfrm>
            <a:off x="907625" y="1503050"/>
            <a:ext cx="2628018" cy="920322"/>
          </a:xfrm>
          <a:prstGeom prst="flowChartTerminator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/>
              <a:t>Use existing tools</a:t>
            </a:r>
            <a:endParaRPr sz="1800"/>
          </a:p>
        </p:txBody>
      </p:sp>
      <p:sp>
        <p:nvSpPr>
          <p:cNvPr id="173" name="Google Shape;173;p24"/>
          <p:cNvSpPr/>
          <p:nvPr/>
        </p:nvSpPr>
        <p:spPr>
          <a:xfrm>
            <a:off x="1985200" y="2584888"/>
            <a:ext cx="1964304" cy="69573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Comercial</a:t>
            </a: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1985200" y="3398975"/>
            <a:ext cx="1964304" cy="69573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Open source</a:t>
            </a:r>
            <a:endParaRPr/>
          </a:p>
        </p:txBody>
      </p:sp>
      <p:cxnSp>
        <p:nvCxnSpPr>
          <p:cNvPr id="175" name="Google Shape;175;p24"/>
          <p:cNvCxnSpPr>
            <a:stCxn id="172" idx="1"/>
            <a:endCxn id="173" idx="1"/>
          </p:cNvCxnSpPr>
          <p:nvPr/>
        </p:nvCxnSpPr>
        <p:spPr>
          <a:xfrm>
            <a:off x="907625" y="1963211"/>
            <a:ext cx="1077600" cy="969600"/>
          </a:xfrm>
          <a:prstGeom prst="curvedConnector3">
            <a:avLst>
              <a:gd fmla="val -1295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" name="Google Shape;176;p24"/>
          <p:cNvCxnSpPr>
            <a:stCxn id="172" idx="1"/>
            <a:endCxn id="174" idx="1"/>
          </p:cNvCxnSpPr>
          <p:nvPr/>
        </p:nvCxnSpPr>
        <p:spPr>
          <a:xfrm>
            <a:off x="907625" y="1963211"/>
            <a:ext cx="1077600" cy="1783500"/>
          </a:xfrm>
          <a:prstGeom prst="curvedConnector3">
            <a:avLst>
              <a:gd fmla="val -2209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4"/>
          <p:cNvCxnSpPr/>
          <p:nvPr/>
        </p:nvCxnSpPr>
        <p:spPr>
          <a:xfrm>
            <a:off x="3681925" y="1980725"/>
            <a:ext cx="1709100" cy="0"/>
          </a:xfrm>
          <a:prstGeom prst="straightConnector1">
            <a:avLst/>
          </a:prstGeom>
          <a:noFill/>
          <a:ln cap="flat" cmpd="sng" w="38100">
            <a:solidFill>
              <a:srgbClr val="F1C232"/>
            </a:solidFill>
            <a:prstDash val="dash"/>
            <a:round/>
            <a:headEnd len="med" w="med" type="stealth"/>
            <a:tailEnd len="med" w="med" type="stealth"/>
          </a:ln>
        </p:spPr>
      </p:cxnSp>
      <p:sp>
        <p:nvSpPr>
          <p:cNvPr id="178" name="Google Shape;178;p24"/>
          <p:cNvSpPr txBox="1"/>
          <p:nvPr/>
        </p:nvSpPr>
        <p:spPr>
          <a:xfrm>
            <a:off x="4189375" y="1008400"/>
            <a:ext cx="6942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7200">
                <a:solidFill>
                  <a:srgbClr val="B7B7B7"/>
                </a:solidFill>
              </a:rPr>
              <a:t>?</a:t>
            </a:r>
            <a:endParaRPr sz="7200">
              <a:solidFill>
                <a:srgbClr val="B7B7B7"/>
              </a:solidFill>
            </a:endParaRPr>
          </a:p>
        </p:txBody>
      </p: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2328150" y="2328150"/>
            <a:ext cx="5143500" cy="4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title"/>
          </p:nvPr>
        </p:nvSpPr>
        <p:spPr>
          <a:xfrm>
            <a:off x="628650" y="273848"/>
            <a:ext cx="7886700" cy="621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latin typeface="Arial"/>
                <a:ea typeface="Arial"/>
                <a:cs typeface="Arial"/>
                <a:sym typeface="Arial"/>
              </a:rPr>
              <a:t>Some &lt;DDI&gt; Tools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5" name="Google Shape;185;p25"/>
          <p:cNvGraphicFramePr/>
          <p:nvPr/>
        </p:nvGraphicFramePr>
        <p:xfrm>
          <a:off x="628650" y="12680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{28273199-3D02-4872-AA12-2DC8A769BA0E}</a:tableStyleId>
              </a:tblPr>
              <a:tblGrid>
                <a:gridCol w="4879575"/>
                <a:gridCol w="1454725"/>
                <a:gridCol w="1444550"/>
              </a:tblGrid>
              <a:tr h="40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Tools</a:t>
                      </a:r>
                      <a:endParaRPr b="1"/>
                    </a:p>
                  </a:txBody>
                  <a:tcPr marT="54000" marB="54000" marR="54000" marL="54000" anchor="ctr">
                    <a:solidFill>
                      <a:srgbClr val="EFEFEF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Version supported</a:t>
                      </a:r>
                      <a:endParaRPr b="1"/>
                    </a:p>
                  </a:txBody>
                  <a:tcPr marT="54000" marB="54000" marR="54000" marL="54000">
                    <a:solidFill>
                      <a:srgbClr val="EFEFEF"/>
                    </a:solidFill>
                  </a:tcPr>
                </a:tc>
                <a:tc hMerge="1"/>
              </a:tr>
              <a:tr h="3209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>
                          <a:solidFill>
                            <a:schemeClr val="dk1"/>
                          </a:solidFill>
                        </a:rPr>
                        <a:t>DDI Codebook</a:t>
                      </a:r>
                      <a:endParaRPr b="1"/>
                    </a:p>
                  </a:txBody>
                  <a:tcPr marT="54000" marB="54000" marR="54000" marL="540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DDI Lifecycle</a:t>
                      </a:r>
                      <a:endParaRPr b="1"/>
                    </a:p>
                  </a:txBody>
                  <a:tcPr marT="54000" marB="54000" marR="54000" marL="54000">
                    <a:solidFill>
                      <a:srgbClr val="EFEFEF"/>
                    </a:solidFill>
                  </a:tcPr>
                </a:tc>
              </a:tr>
              <a:tr h="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Colectica</a:t>
                      </a:r>
                      <a:endParaRPr b="1"/>
                    </a:p>
                  </a:txBody>
                  <a:tcPr marT="54000" marB="54000" marR="54000" marL="54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6AA84F"/>
                          </a:solidFill>
                        </a:rPr>
                        <a:t>Yes</a:t>
                      </a:r>
                      <a:endParaRPr>
                        <a:solidFill>
                          <a:srgbClr val="6AA84F"/>
                        </a:solidFill>
                      </a:endParaRPr>
                    </a:p>
                  </a:txBody>
                  <a:tcPr marT="54000" marB="54000" marR="54000" marL="54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6AA84F"/>
                          </a:solidFill>
                        </a:rPr>
                        <a:t>Yes</a:t>
                      </a:r>
                      <a:endParaRPr>
                        <a:solidFill>
                          <a:srgbClr val="6AA84F"/>
                        </a:solidFill>
                      </a:endParaRPr>
                    </a:p>
                  </a:txBody>
                  <a:tcPr marT="54000" marB="54000" marR="54000" marL="54000"/>
                </a:tc>
              </a:tr>
              <a:tr h="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Nesstar</a:t>
                      </a:r>
                      <a:endParaRPr b="1"/>
                    </a:p>
                  </a:txBody>
                  <a:tcPr marT="54000" marB="54000" marR="54000" marL="54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6AA84F"/>
                          </a:solidFill>
                        </a:rPr>
                        <a:t>Yes</a:t>
                      </a:r>
                      <a:endParaRPr>
                        <a:solidFill>
                          <a:srgbClr val="6AA84F"/>
                        </a:solidFill>
                      </a:endParaRPr>
                    </a:p>
                  </a:txBody>
                  <a:tcPr marT="54000" marB="54000" marR="54000" marL="54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CC0000"/>
                          </a:solidFill>
                        </a:rPr>
                        <a:t>No</a:t>
                      </a:r>
                      <a:endParaRPr/>
                    </a:p>
                  </a:txBody>
                  <a:tcPr marT="54000" marB="54000" marR="54000" marL="54000"/>
                </a:tc>
              </a:tr>
              <a:tr h="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DDIEditor</a:t>
                      </a:r>
                      <a:endParaRPr b="1"/>
                    </a:p>
                  </a:txBody>
                  <a:tcPr marT="54000" marB="54000" marR="54000" marL="54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CC0000"/>
                          </a:solidFill>
                        </a:rPr>
                        <a:t>No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54000" marB="54000" marR="54000" marL="54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6AA84F"/>
                          </a:solidFill>
                        </a:rPr>
                        <a:t>Yes</a:t>
                      </a:r>
                      <a:endParaRPr>
                        <a:solidFill>
                          <a:srgbClr val="6AA84F"/>
                        </a:solidFill>
                      </a:endParaRPr>
                    </a:p>
                  </a:txBody>
                  <a:tcPr marT="54000" marB="54000" marR="54000" marL="54000"/>
                </a:tc>
              </a:tr>
              <a:tr h="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Questionnaire crosswalks (redCap, LimeSurvey, Blaise)</a:t>
                      </a:r>
                      <a:endParaRPr b="1"/>
                    </a:p>
                  </a:txBody>
                  <a:tcPr marT="54000" marB="54000" marR="54000" marL="54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CC0000"/>
                          </a:solidFill>
                        </a:rPr>
                        <a:t>No</a:t>
                      </a:r>
                      <a:endParaRPr/>
                    </a:p>
                  </a:txBody>
                  <a:tcPr marT="54000" marB="54000" marR="54000" marL="54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6AA84F"/>
                          </a:solidFill>
                        </a:rPr>
                        <a:t>Yes</a:t>
                      </a:r>
                      <a:endParaRPr>
                        <a:solidFill>
                          <a:srgbClr val="6AA84F"/>
                        </a:solidFill>
                      </a:endParaRPr>
                    </a:p>
                  </a:txBody>
                  <a:tcPr marT="54000" marB="54000" marR="54000" marL="54000"/>
                </a:tc>
              </a:tr>
              <a:tr h="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Statistical packages (</a:t>
                      </a:r>
                      <a:r>
                        <a:rPr b="1" lang="de"/>
                        <a:t>StatTransfer, Sledgehammer)</a:t>
                      </a:r>
                      <a:endParaRPr b="1"/>
                    </a:p>
                  </a:txBody>
                  <a:tcPr marT="54000" marB="54000" marR="54000" marL="54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6AA84F"/>
                          </a:solidFill>
                        </a:rPr>
                        <a:t>Yes</a:t>
                      </a:r>
                      <a:endParaRPr>
                        <a:solidFill>
                          <a:srgbClr val="6AA84F"/>
                        </a:solidFill>
                      </a:endParaRPr>
                    </a:p>
                  </a:txBody>
                  <a:tcPr marT="54000" marB="54000" marR="54000" marL="54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6AA84F"/>
                          </a:solidFill>
                        </a:rPr>
                        <a:t>Yes</a:t>
                      </a:r>
                      <a:endParaRPr>
                        <a:solidFill>
                          <a:srgbClr val="6AA84F"/>
                        </a:solidFill>
                      </a:endParaRPr>
                    </a:p>
                  </a:txBody>
                  <a:tcPr marT="54000" marB="54000" marR="54000" marL="54000"/>
                </a:tc>
              </a:tr>
            </a:tbl>
          </a:graphicData>
        </a:graphic>
      </p:graphicFrame>
      <p:sp>
        <p:nvSpPr>
          <p:cNvPr id="186" name="Google Shape;186;p25"/>
          <p:cNvSpPr txBox="1"/>
          <p:nvPr/>
        </p:nvSpPr>
        <p:spPr>
          <a:xfrm>
            <a:off x="628650" y="3748300"/>
            <a:ext cx="76794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/>
              <a:t>More informations : </a:t>
            </a:r>
            <a:r>
              <a:rPr lang="de" sz="1800" u="sng">
                <a:solidFill>
                  <a:schemeClr val="hlink"/>
                </a:solidFill>
                <a:hlinkClick r:id="rId3"/>
              </a:rPr>
              <a:t>https://www.ddialliance.org/resources/tools</a:t>
            </a:r>
            <a:r>
              <a:rPr lang="de" sz="1800"/>
              <a:t> </a:t>
            </a:r>
            <a:endParaRPr sz="1800"/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-2328150" y="2328150"/>
            <a:ext cx="5143500" cy="4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type="title"/>
          </p:nvPr>
        </p:nvSpPr>
        <p:spPr>
          <a:xfrm>
            <a:off x="588350" y="299550"/>
            <a:ext cx="4772100" cy="529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Find </a:t>
            </a:r>
            <a:r>
              <a:rPr b="1" i="1" lang="de" sz="3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YOUR</a:t>
            </a:r>
            <a:r>
              <a:rPr b="1" lang="de" sz="3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DDI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53838" y="866663"/>
            <a:ext cx="4636316" cy="341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-2328150" y="2328150"/>
            <a:ext cx="5143500" cy="4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088" y="627825"/>
            <a:ext cx="6917825" cy="388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-2328150" y="2328150"/>
            <a:ext cx="5143500" cy="4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575700" y="1221150"/>
            <a:ext cx="8394000" cy="27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3000">
                <a:solidFill>
                  <a:schemeClr val="dk1"/>
                </a:solidFill>
              </a:rPr>
              <a:t>Please ask yourself the following questions: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de" sz="2400">
                <a:solidFill>
                  <a:schemeClr val="dk1"/>
                </a:solidFill>
              </a:rPr>
              <a:t>What are you doing with your data?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de" sz="2400">
                <a:solidFill>
                  <a:schemeClr val="dk1"/>
                </a:solidFill>
              </a:rPr>
              <a:t>What are the origins of your data?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de" sz="2400">
                <a:solidFill>
                  <a:schemeClr val="dk1"/>
                </a:solidFill>
              </a:rPr>
              <a:t>How about metadata?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de" sz="2400">
                <a:solidFill>
                  <a:schemeClr val="dk1"/>
                </a:solidFill>
              </a:rPr>
              <a:t>Do you have the resources to do technical development?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2328150" y="2328150"/>
            <a:ext cx="5143500" cy="4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601650" y="1161900"/>
            <a:ext cx="8273100" cy="2819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latin typeface="Arial"/>
                <a:ea typeface="Arial"/>
                <a:cs typeface="Arial"/>
                <a:sym typeface="Arial"/>
              </a:rPr>
              <a:t>What is &lt;DDI&gt;?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★"/>
            </a:pPr>
            <a:r>
              <a:rPr lang="de" sz="24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de" sz="2400">
                <a:latin typeface="Arial"/>
                <a:ea typeface="Arial"/>
                <a:cs typeface="Arial"/>
                <a:sym typeface="Arial"/>
              </a:rPr>
              <a:t>structure</a:t>
            </a:r>
            <a:r>
              <a:rPr lang="de" sz="2400">
                <a:latin typeface="Arial"/>
                <a:ea typeface="Arial"/>
                <a:cs typeface="Arial"/>
                <a:sym typeface="Arial"/>
              </a:rPr>
              <a:t> for describing data and its related information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★"/>
            </a:pPr>
            <a:r>
              <a:rPr lang="de" sz="2400">
                <a:latin typeface="Arial"/>
                <a:ea typeface="Arial"/>
                <a:cs typeface="Arial"/>
                <a:sym typeface="Arial"/>
              </a:rPr>
              <a:t>A open standard designed for data </a:t>
            </a:r>
            <a:r>
              <a:rPr b="1" lang="de" sz="2400">
                <a:latin typeface="Arial"/>
                <a:ea typeface="Arial"/>
                <a:cs typeface="Arial"/>
                <a:sym typeface="Arial"/>
              </a:rPr>
              <a:t>sharing</a:t>
            </a:r>
            <a:r>
              <a:rPr lang="de" sz="24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de" sz="2400">
                <a:latin typeface="Arial"/>
                <a:ea typeface="Arial"/>
                <a:cs typeface="Arial"/>
                <a:sym typeface="Arial"/>
              </a:rPr>
              <a:t>reuse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★"/>
            </a:pPr>
            <a:r>
              <a:rPr lang="de" sz="2400">
                <a:latin typeface="Arial"/>
                <a:ea typeface="Arial"/>
                <a:cs typeface="Arial"/>
                <a:sym typeface="Arial"/>
              </a:rPr>
              <a:t>A mechanism for creating consistent, machine-actionable documentation for data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2328150" y="2328150"/>
            <a:ext cx="5143500" cy="4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628650" y="326247"/>
            <a:ext cx="7886700" cy="4491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latin typeface="Arial"/>
                <a:ea typeface="Arial"/>
                <a:cs typeface="Arial"/>
                <a:sym typeface="Arial"/>
              </a:rPr>
              <a:t>Historical approach of &lt;</a:t>
            </a:r>
            <a:r>
              <a:rPr b="1" lang="de" sz="3000">
                <a:latin typeface="Arial"/>
                <a:ea typeface="Arial"/>
                <a:cs typeface="Arial"/>
                <a:sym typeface="Arial"/>
              </a:rPr>
              <a:t>DDI&gt; Versions 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Font typeface="Arial"/>
              <a:buChar char="★"/>
            </a:pPr>
            <a:r>
              <a:rPr b="1" lang="de" sz="2400">
                <a:latin typeface="Arial"/>
                <a:ea typeface="Arial"/>
                <a:cs typeface="Arial"/>
                <a:sym typeface="Arial"/>
              </a:rPr>
              <a:t>Evolving</a:t>
            </a:r>
            <a:r>
              <a:rPr lang="de" sz="2400">
                <a:latin typeface="Arial"/>
                <a:ea typeface="Arial"/>
                <a:cs typeface="Arial"/>
                <a:sym typeface="Arial"/>
              </a:rPr>
              <a:t>, non-linear standard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 sz="1800"/>
              <a:t>DDI Codebook (DDI-C)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 sz="1800"/>
              <a:t>DDI Lifecycle (DDI-L)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 sz="1800"/>
              <a:t>DDI 4 (future standard)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★"/>
            </a:pPr>
            <a:r>
              <a:rPr lang="de" sz="2400">
                <a:latin typeface="Arial"/>
                <a:ea typeface="Arial"/>
                <a:cs typeface="Arial"/>
                <a:sym typeface="Arial"/>
              </a:rPr>
              <a:t>Designed for different purposes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 sz="1800"/>
              <a:t>DDI Codebook is intended for documenting a </a:t>
            </a:r>
            <a:r>
              <a:rPr b="1" lang="de" sz="1800"/>
              <a:t>single study</a:t>
            </a:r>
            <a:r>
              <a:rPr lang="de" sz="1800"/>
              <a:t> 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 sz="1800"/>
              <a:t>DDI Lifecycle is intended for documenting </a:t>
            </a:r>
            <a:r>
              <a:rPr b="1" lang="de" sz="1800"/>
              <a:t>relationships</a:t>
            </a:r>
            <a:r>
              <a:rPr lang="de" sz="1800"/>
              <a:t> between </a:t>
            </a:r>
            <a:r>
              <a:rPr b="1" lang="de" sz="1800"/>
              <a:t>data objects</a:t>
            </a:r>
            <a:endParaRPr b="1"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★"/>
            </a:pPr>
            <a:r>
              <a:rPr lang="de" sz="2400">
                <a:latin typeface="Arial"/>
                <a:ea typeface="Arial"/>
                <a:cs typeface="Arial"/>
                <a:sym typeface="Arial"/>
              </a:rPr>
              <a:t>Preparation phase</a:t>
            </a:r>
            <a:r>
              <a:rPr lang="de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>
                <a:latin typeface="Arial"/>
                <a:ea typeface="Arial"/>
                <a:cs typeface="Arial"/>
                <a:sym typeface="Arial"/>
              </a:rPr>
              <a:t>of both standards is different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-2328150" y="2328150"/>
            <a:ext cx="5143500" cy="4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 rot="5400024">
            <a:off x="3964988" y="1959230"/>
            <a:ext cx="1355322" cy="143269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>
            <p:ph type="title"/>
          </p:nvPr>
        </p:nvSpPr>
        <p:spPr>
          <a:xfrm>
            <a:off x="541350" y="281250"/>
            <a:ext cx="3242400" cy="757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b="1" lang="de" sz="3000">
                <a:latin typeface="Arial"/>
                <a:ea typeface="Arial"/>
                <a:cs typeface="Arial"/>
                <a:sym typeface="Arial"/>
              </a:rPr>
              <a:t>DDI&gt; Codebook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725" y="1849437"/>
            <a:ext cx="2288051" cy="15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3479" y="1849425"/>
            <a:ext cx="2136579" cy="1526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20"/>
          <p:cNvCxnSpPr/>
          <p:nvPr/>
        </p:nvCxnSpPr>
        <p:spPr>
          <a:xfrm rot="10800000">
            <a:off x="2122075" y="2752475"/>
            <a:ext cx="0" cy="11748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4" name="Google Shape;104;p20"/>
          <p:cNvSpPr txBox="1"/>
          <p:nvPr/>
        </p:nvSpPr>
        <p:spPr>
          <a:xfrm>
            <a:off x="1095775" y="3858975"/>
            <a:ext cx="20526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Lost metadata manager</a:t>
            </a:r>
            <a:endParaRPr sz="1200"/>
          </a:p>
        </p:txBody>
      </p:sp>
      <p:cxnSp>
        <p:nvCxnSpPr>
          <p:cNvPr id="105" name="Google Shape;105;p20"/>
          <p:cNvCxnSpPr/>
          <p:nvPr/>
        </p:nvCxnSpPr>
        <p:spPr>
          <a:xfrm flipH="1" rot="10800000">
            <a:off x="3410375" y="2675650"/>
            <a:ext cx="2747700" cy="15900"/>
          </a:xfrm>
          <a:prstGeom prst="straightConnector1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" name="Google Shape;106;p20"/>
          <p:cNvSpPr txBox="1"/>
          <p:nvPr/>
        </p:nvSpPr>
        <p:spPr>
          <a:xfrm>
            <a:off x="3527850" y="1567875"/>
            <a:ext cx="22545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1200">
                <a:solidFill>
                  <a:srgbClr val="999999"/>
                </a:solidFill>
              </a:rPr>
              <a:t>DDI Codebook Structuration</a:t>
            </a:r>
            <a:endParaRPr i="1" sz="1200">
              <a:solidFill>
                <a:srgbClr val="999999"/>
              </a:solidFill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6293475" y="1204075"/>
            <a:ext cx="21366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Metadata structured by DDI Codebook standard</a:t>
            </a:r>
            <a:endParaRPr b="1" sz="1200"/>
          </a:p>
        </p:txBody>
      </p:sp>
      <p:sp>
        <p:nvSpPr>
          <p:cNvPr id="108" name="Google Shape;108;p20"/>
          <p:cNvSpPr txBox="1"/>
          <p:nvPr/>
        </p:nvSpPr>
        <p:spPr>
          <a:xfrm>
            <a:off x="907725" y="1406300"/>
            <a:ext cx="22881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Metadata not structured</a:t>
            </a:r>
            <a:endParaRPr b="1" sz="1200"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-2328150" y="2328150"/>
            <a:ext cx="5143500" cy="4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 rot="5400024">
            <a:off x="4076574" y="1825416"/>
            <a:ext cx="1355322" cy="143269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>
            <p:ph type="title"/>
          </p:nvPr>
        </p:nvSpPr>
        <p:spPr>
          <a:xfrm>
            <a:off x="575225" y="288675"/>
            <a:ext cx="3030300" cy="639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b="1" lang="de" sz="3000">
                <a:latin typeface="Arial"/>
                <a:ea typeface="Arial"/>
                <a:cs typeface="Arial"/>
                <a:sym typeface="Arial"/>
              </a:rPr>
              <a:t>DDI&gt; Lifecycle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521" y="1741700"/>
            <a:ext cx="2289600" cy="152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7362" y="2010013"/>
            <a:ext cx="2035222" cy="152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21"/>
          <p:cNvCxnSpPr/>
          <p:nvPr/>
        </p:nvCxnSpPr>
        <p:spPr>
          <a:xfrm flipH="1" rot="10800000">
            <a:off x="6309575" y="3210550"/>
            <a:ext cx="239400" cy="455400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9" name="Google Shape;119;p21"/>
          <p:cNvSpPr txBox="1"/>
          <p:nvPr/>
        </p:nvSpPr>
        <p:spPr>
          <a:xfrm>
            <a:off x="5133975" y="3665950"/>
            <a:ext cx="12027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>
                <a:solidFill>
                  <a:srgbClr val="999999"/>
                </a:solidFill>
              </a:rPr>
              <a:t>Universe Scheme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7147400" y="3618025"/>
            <a:ext cx="14022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>
                <a:solidFill>
                  <a:srgbClr val="999999"/>
                </a:solidFill>
              </a:rPr>
              <a:t>Instrument </a:t>
            </a:r>
            <a:r>
              <a:rPr lang="de" sz="1000">
                <a:solidFill>
                  <a:srgbClr val="999999"/>
                </a:solidFill>
              </a:rPr>
              <a:t>Scheme</a:t>
            </a:r>
            <a:endParaRPr sz="1000">
              <a:solidFill>
                <a:srgbClr val="999999"/>
              </a:solidFill>
            </a:endParaRPr>
          </a:p>
        </p:txBody>
      </p:sp>
      <p:cxnSp>
        <p:nvCxnSpPr>
          <p:cNvPr id="121" name="Google Shape;121;p21"/>
          <p:cNvCxnSpPr/>
          <p:nvPr/>
        </p:nvCxnSpPr>
        <p:spPr>
          <a:xfrm>
            <a:off x="3186725" y="2547800"/>
            <a:ext cx="3186900" cy="0"/>
          </a:xfrm>
          <a:prstGeom prst="straightConnector1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2" name="Google Shape;122;p21"/>
          <p:cNvSpPr txBox="1"/>
          <p:nvPr/>
        </p:nvSpPr>
        <p:spPr>
          <a:xfrm>
            <a:off x="831525" y="1406300"/>
            <a:ext cx="22881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Metadata not structured</a:t>
            </a:r>
            <a:endParaRPr b="1" sz="1200"/>
          </a:p>
        </p:txBody>
      </p:sp>
      <p:sp>
        <p:nvSpPr>
          <p:cNvPr id="123" name="Google Shape;123;p21"/>
          <p:cNvSpPr txBox="1"/>
          <p:nvPr/>
        </p:nvSpPr>
        <p:spPr>
          <a:xfrm>
            <a:off x="6336675" y="1473388"/>
            <a:ext cx="21366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Metadata structured by DDI Lifecycle standard</a:t>
            </a:r>
            <a:endParaRPr b="1" sz="1200"/>
          </a:p>
        </p:txBody>
      </p:sp>
      <p:sp>
        <p:nvSpPr>
          <p:cNvPr id="124" name="Google Shape;124;p21"/>
          <p:cNvSpPr txBox="1"/>
          <p:nvPr/>
        </p:nvSpPr>
        <p:spPr>
          <a:xfrm>
            <a:off x="3638600" y="1546900"/>
            <a:ext cx="20526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1200">
                <a:solidFill>
                  <a:srgbClr val="999999"/>
                </a:solidFill>
              </a:rPr>
              <a:t>DDI Lifecycle Structuration</a:t>
            </a:r>
            <a:endParaRPr i="1" sz="1200">
              <a:solidFill>
                <a:srgbClr val="999999"/>
              </a:solidFill>
            </a:endParaRPr>
          </a:p>
        </p:txBody>
      </p:sp>
      <p:cxnSp>
        <p:nvCxnSpPr>
          <p:cNvPr id="125" name="Google Shape;125;p21"/>
          <p:cNvCxnSpPr/>
          <p:nvPr/>
        </p:nvCxnSpPr>
        <p:spPr>
          <a:xfrm rot="10800000">
            <a:off x="7838000" y="3146425"/>
            <a:ext cx="21000" cy="471600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6" name="Google Shape;12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-2328150" y="2328150"/>
            <a:ext cx="5143500" cy="4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/>
          <p:nvPr/>
        </p:nvSpPr>
        <p:spPr>
          <a:xfrm>
            <a:off x="5526875" y="1253925"/>
            <a:ext cx="3378600" cy="299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 rot="5400024">
            <a:off x="3697450" y="1907255"/>
            <a:ext cx="1355322" cy="143269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>
            <p:ph type="title"/>
          </p:nvPr>
        </p:nvSpPr>
        <p:spPr>
          <a:xfrm>
            <a:off x="501425" y="257900"/>
            <a:ext cx="2965500" cy="596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latin typeface="Arial"/>
                <a:ea typeface="Arial"/>
                <a:cs typeface="Arial"/>
                <a:sym typeface="Arial"/>
              </a:rPr>
              <a:t>Reusable items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4">
            <a:alphaModFix/>
          </a:blip>
          <a:srcRect b="7715" l="0" r="8012" t="0"/>
          <a:stretch/>
        </p:blipFill>
        <p:spPr>
          <a:xfrm>
            <a:off x="806225" y="1881973"/>
            <a:ext cx="2033997" cy="153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2450" y="1311203"/>
            <a:ext cx="1695850" cy="12113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2"/>
          <p:cNvCxnSpPr/>
          <p:nvPr/>
        </p:nvCxnSpPr>
        <p:spPr>
          <a:xfrm flipH="1" rot="10800000">
            <a:off x="2947125" y="2619550"/>
            <a:ext cx="2563800" cy="8100"/>
          </a:xfrm>
          <a:prstGeom prst="straightConnector1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7" name="Google Shape;137;p22"/>
          <p:cNvSpPr txBox="1"/>
          <p:nvPr/>
        </p:nvSpPr>
        <p:spPr>
          <a:xfrm>
            <a:off x="806225" y="1399563"/>
            <a:ext cx="21366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Metadata structured by DDI Lifecycle standard</a:t>
            </a:r>
            <a:endParaRPr b="1" sz="1200"/>
          </a:p>
        </p:txBody>
      </p:sp>
      <p:sp>
        <p:nvSpPr>
          <p:cNvPr id="138" name="Google Shape;138;p22"/>
          <p:cNvSpPr txBox="1"/>
          <p:nvPr/>
        </p:nvSpPr>
        <p:spPr>
          <a:xfrm>
            <a:off x="3208538" y="1569225"/>
            <a:ext cx="20526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1200">
                <a:solidFill>
                  <a:srgbClr val="999999"/>
                </a:solidFill>
              </a:rPr>
              <a:t>DDI Lifecycle Production</a:t>
            </a:r>
            <a:endParaRPr i="1" sz="1200">
              <a:solidFill>
                <a:srgbClr val="999999"/>
              </a:solidFill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5526875" y="673475"/>
            <a:ext cx="33786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 </a:t>
            </a:r>
            <a:r>
              <a:rPr b="1" lang="de" sz="1200"/>
              <a:t>M</a:t>
            </a:r>
            <a:r>
              <a:rPr b="1" lang="de" sz="1200"/>
              <a:t>etadata</a:t>
            </a:r>
            <a:r>
              <a:rPr b="1" lang="de" sz="1200"/>
              <a:t> specified </a:t>
            </a:r>
            <a:br>
              <a:rPr b="1" lang="de" sz="1200"/>
            </a:br>
            <a:r>
              <a:rPr b="1" lang="de" sz="1200"/>
              <a:t>by</a:t>
            </a:r>
            <a:r>
              <a:rPr b="1" lang="de" sz="1200"/>
              <a:t> DDI Lifecycle standard</a:t>
            </a:r>
            <a:endParaRPr b="1" sz="1200"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7929" y="1311200"/>
            <a:ext cx="1261774" cy="12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22451" y="2677825"/>
            <a:ext cx="1695849" cy="1459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05400" y="2917300"/>
            <a:ext cx="1306825" cy="9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5400000">
            <a:off x="-2328150" y="2328150"/>
            <a:ext cx="5143500" cy="4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586350" y="283800"/>
            <a:ext cx="5377500" cy="675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latin typeface="Arial"/>
                <a:ea typeface="Arial"/>
                <a:cs typeface="Arial"/>
                <a:sym typeface="Arial"/>
              </a:rPr>
              <a:t>Purposes of &lt;DDI&gt; Versions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9" name="Google Shape;149;p23"/>
          <p:cNvGraphicFramePr/>
          <p:nvPr/>
        </p:nvGraphicFramePr>
        <p:xfrm>
          <a:off x="1912175" y="12549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{28273199-3D02-4872-AA12-2DC8A769BA0E}</a:tableStyleId>
              </a:tblPr>
              <a:tblGrid>
                <a:gridCol w="1703425"/>
              </a:tblGrid>
              <a:tr h="286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1200"/>
                        <a:t>DDI Codebook</a:t>
                      </a:r>
                      <a:endParaRPr b="1" sz="1200"/>
                    </a:p>
                  </a:txBody>
                  <a:tcPr marT="54000" marB="54000" marR="54000" marL="54000" anchor="ctr">
                    <a:solidFill>
                      <a:srgbClr val="B6D7A8"/>
                    </a:solidFill>
                  </a:tcPr>
                </a:tc>
              </a:tr>
              <a:tr h="238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200">
                          <a:solidFill>
                            <a:schemeClr val="dk1"/>
                          </a:solidFill>
                        </a:rPr>
                        <a:t>Find previous studies</a:t>
                      </a:r>
                      <a:endParaRPr sz="1200"/>
                    </a:p>
                  </a:txBody>
                  <a:tcPr marT="54000" marB="54000" marR="54000" marL="54000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38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200">
                          <a:solidFill>
                            <a:schemeClr val="dk1"/>
                          </a:solidFill>
                        </a:rPr>
                        <a:t>Build a data repository</a:t>
                      </a:r>
                      <a:endParaRPr sz="1200"/>
                    </a:p>
                  </a:txBody>
                  <a:tcPr marT="54000" marB="54000" marR="54000" marL="54000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38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200">
                          <a:solidFill>
                            <a:schemeClr val="dk1"/>
                          </a:solidFill>
                        </a:rPr>
                        <a:t>Catalogue record</a:t>
                      </a:r>
                      <a:endParaRPr sz="1200"/>
                    </a:p>
                  </a:txBody>
                  <a:tcPr marT="54000" marB="54000" marR="54000" marL="54000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38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200">
                          <a:solidFill>
                            <a:schemeClr val="dk1"/>
                          </a:solidFill>
                        </a:rPr>
                        <a:t>Variable lists</a:t>
                      </a:r>
                      <a:endParaRPr sz="1200"/>
                    </a:p>
                  </a:txBody>
                  <a:tcPr marT="54000" marB="54000" marR="54000" marL="54000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84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/>
                        <a:t>Data analysis</a:t>
                      </a:r>
                      <a:endParaRPr sz="1200"/>
                    </a:p>
                  </a:txBody>
                  <a:tcPr marT="54000" marB="54000" marR="54000" marL="54000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  <p:graphicFrame>
        <p:nvGraphicFramePr>
          <p:cNvPr id="150" name="Google Shape;150;p23"/>
          <p:cNvGraphicFramePr/>
          <p:nvPr/>
        </p:nvGraphicFramePr>
        <p:xfrm>
          <a:off x="5189125" y="12549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{28273199-3D02-4872-AA12-2DC8A769BA0E}</a:tableStyleId>
              </a:tblPr>
              <a:tblGrid>
                <a:gridCol w="2818700"/>
              </a:tblGrid>
              <a:tr h="10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 sz="1200"/>
                        <a:t>DDI Lifecycle</a:t>
                      </a:r>
                      <a:endParaRPr b="1"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175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200">
                          <a:solidFill>
                            <a:schemeClr val="dk1"/>
                          </a:solidFill>
                        </a:rPr>
                        <a:t>Find previous studies</a:t>
                      </a:r>
                      <a:endParaRPr sz="1200"/>
                    </a:p>
                  </a:txBody>
                  <a:tcPr marT="54000" marB="54000" marR="54000" marL="54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200">
                          <a:solidFill>
                            <a:schemeClr val="dk1"/>
                          </a:solidFill>
                        </a:rPr>
                        <a:t>Build a data repository</a:t>
                      </a:r>
                      <a:endParaRPr sz="1200"/>
                    </a:p>
                  </a:txBody>
                  <a:tcPr marT="54000" marB="54000" marR="54000" marL="54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200">
                          <a:solidFill>
                            <a:schemeClr val="dk1"/>
                          </a:solidFill>
                        </a:rPr>
                        <a:t>Catalogue record</a:t>
                      </a:r>
                      <a:endParaRPr sz="1200"/>
                    </a:p>
                  </a:txBody>
                  <a:tcPr marT="54000" marB="54000" marR="54000" marL="54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200">
                          <a:solidFill>
                            <a:schemeClr val="dk1"/>
                          </a:solidFill>
                        </a:rPr>
                        <a:t>Variable lists</a:t>
                      </a:r>
                      <a:endParaRPr sz="1200"/>
                    </a:p>
                  </a:txBody>
                  <a:tcPr marT="54000" marB="54000" marR="54000" marL="54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6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/>
                        <a:t>Data analysis</a:t>
                      </a:r>
                      <a:endParaRPr sz="1200"/>
                    </a:p>
                  </a:txBody>
                  <a:tcPr marT="54000" marB="54000" marR="54000" marL="54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200">
                          <a:solidFill>
                            <a:schemeClr val="dk1"/>
                          </a:solidFill>
                        </a:rPr>
                        <a:t>Data harmonisation and comparison</a:t>
                      </a:r>
                      <a:endParaRPr sz="1200"/>
                    </a:p>
                  </a:txBody>
                  <a:tcPr marT="54000" marB="54000" marR="54000" marL="54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36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200">
                          <a:solidFill>
                            <a:schemeClr val="dk1"/>
                          </a:solidFill>
                        </a:rPr>
                        <a:t>Questionnaire design</a:t>
                      </a:r>
                      <a:endParaRPr sz="1200"/>
                    </a:p>
                  </a:txBody>
                  <a:tcPr marT="54000" marB="54000" marR="54000" marL="54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36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>
                          <a:solidFill>
                            <a:schemeClr val="dk1"/>
                          </a:solidFill>
                        </a:rPr>
                        <a:t>Manage data processes and workflows </a:t>
                      </a:r>
                      <a:endParaRPr sz="1200"/>
                    </a:p>
                  </a:txBody>
                  <a:tcPr marT="54000" marB="54000" marR="54000" marL="54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36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/>
                        <a:t>Question banks</a:t>
                      </a:r>
                      <a:endParaRPr sz="1200"/>
                    </a:p>
                  </a:txBody>
                  <a:tcPr marT="54000" marB="54000" marR="54000" marL="54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cxnSp>
        <p:nvCxnSpPr>
          <p:cNvPr id="151" name="Google Shape;151;p23"/>
          <p:cNvCxnSpPr/>
          <p:nvPr/>
        </p:nvCxnSpPr>
        <p:spPr>
          <a:xfrm>
            <a:off x="3828221" y="1802850"/>
            <a:ext cx="1250400" cy="1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stealth"/>
            <a:tailEnd len="med" w="med" type="stealth"/>
          </a:ln>
        </p:spPr>
      </p:cxnSp>
      <p:cxnSp>
        <p:nvCxnSpPr>
          <p:cNvPr id="152" name="Google Shape;152;p23"/>
          <p:cNvCxnSpPr/>
          <p:nvPr/>
        </p:nvCxnSpPr>
        <p:spPr>
          <a:xfrm>
            <a:off x="3816472" y="2214950"/>
            <a:ext cx="1250400" cy="1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stealth"/>
            <a:tailEnd len="med" w="med" type="stealth"/>
          </a:ln>
        </p:spPr>
      </p:cxnSp>
      <p:cxnSp>
        <p:nvCxnSpPr>
          <p:cNvPr id="153" name="Google Shape;153;p23"/>
          <p:cNvCxnSpPr/>
          <p:nvPr/>
        </p:nvCxnSpPr>
        <p:spPr>
          <a:xfrm>
            <a:off x="3816481" y="2575025"/>
            <a:ext cx="1250400" cy="1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stealth"/>
            <a:tailEnd len="med" w="med" type="stealth"/>
          </a:ln>
        </p:spPr>
      </p:cxnSp>
      <p:cxnSp>
        <p:nvCxnSpPr>
          <p:cNvPr id="154" name="Google Shape;154;p23"/>
          <p:cNvCxnSpPr/>
          <p:nvPr/>
        </p:nvCxnSpPr>
        <p:spPr>
          <a:xfrm>
            <a:off x="3816472" y="2942725"/>
            <a:ext cx="1250400" cy="1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stealth"/>
            <a:tailEnd len="med" w="med" type="stealth"/>
          </a:ln>
        </p:spPr>
      </p:cxnSp>
      <p:cxnSp>
        <p:nvCxnSpPr>
          <p:cNvPr id="155" name="Google Shape;155;p23"/>
          <p:cNvCxnSpPr/>
          <p:nvPr/>
        </p:nvCxnSpPr>
        <p:spPr>
          <a:xfrm>
            <a:off x="3816472" y="3310425"/>
            <a:ext cx="1250400" cy="1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stealth"/>
            <a:tailEnd len="med" w="med" type="stealth"/>
          </a:ln>
        </p:spPr>
      </p:cxnSp>
      <p:cxnSp>
        <p:nvCxnSpPr>
          <p:cNvPr id="156" name="Google Shape;156;p23"/>
          <p:cNvCxnSpPr/>
          <p:nvPr/>
        </p:nvCxnSpPr>
        <p:spPr>
          <a:xfrm>
            <a:off x="748175" y="1542525"/>
            <a:ext cx="8700" cy="18306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57" name="Google Shape;157;p23"/>
          <p:cNvCxnSpPr/>
          <p:nvPr/>
        </p:nvCxnSpPr>
        <p:spPr>
          <a:xfrm>
            <a:off x="751025" y="3373125"/>
            <a:ext cx="3000" cy="12627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58" name="Google Shape;158;p23"/>
          <p:cNvSpPr txBox="1"/>
          <p:nvPr/>
        </p:nvSpPr>
        <p:spPr>
          <a:xfrm>
            <a:off x="402800" y="3708750"/>
            <a:ext cx="1847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999999"/>
                </a:solidFill>
              </a:rPr>
              <a:t>specific</a:t>
            </a:r>
            <a:br>
              <a:rPr lang="de">
                <a:solidFill>
                  <a:srgbClr val="999999"/>
                </a:solidFill>
              </a:rPr>
            </a:br>
            <a:r>
              <a:rPr lang="de">
                <a:solidFill>
                  <a:srgbClr val="999999"/>
                </a:solidFill>
              </a:rPr>
              <a:t>compounds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370825" y="2070525"/>
            <a:ext cx="1847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999999"/>
                </a:solidFill>
              </a:rPr>
              <a:t>universal</a:t>
            </a:r>
            <a:br>
              <a:rPr lang="de">
                <a:solidFill>
                  <a:srgbClr val="999999"/>
                </a:solidFill>
              </a:rPr>
            </a:br>
            <a:r>
              <a:rPr lang="de">
                <a:solidFill>
                  <a:srgbClr val="999999"/>
                </a:solidFill>
              </a:rPr>
              <a:t>compounds</a:t>
            </a:r>
            <a:endParaRPr>
              <a:solidFill>
                <a:srgbClr val="999999"/>
              </a:solidFill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2328150" y="2328150"/>
            <a:ext cx="5143500" cy="4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