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6CD6745-B8E8-43FE-B4E8-D9CCFC6C7451}">
  <a:tblStyle styleId="{36CD6745-B8E8-43FE-B4E8-D9CCFC6C745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f690ff779_2_7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8" name="Google Shape;128;g3f690ff779_2_7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g3f690ff779_2_7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f690ffa14_5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f690ffa14_5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f690ffa14_3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f690ffa14_3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2400">
                <a:solidFill>
                  <a:schemeClr val="dk1"/>
                </a:solidFill>
              </a:rPr>
              <a:t>Other questions to ask: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de" sz="2400">
                <a:solidFill>
                  <a:schemeClr val="dk1"/>
                </a:solidFill>
              </a:rPr>
              <a:t>Are you sharing your data?</a:t>
            </a:r>
            <a:endParaRPr sz="2400">
              <a:solidFill>
                <a:schemeClr val="dk1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AutoNum type="arabicPeriod"/>
            </a:pPr>
            <a:r>
              <a:rPr lang="de" sz="2400">
                <a:solidFill>
                  <a:schemeClr val="dk1"/>
                </a:solidFill>
              </a:rPr>
              <a:t>Are you required to archive your data?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f690ffa14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f690ffa14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e" sz="2800">
                <a:solidFill>
                  <a:schemeClr val="dk1"/>
                </a:solidFill>
              </a:rPr>
              <a:t>•</a:t>
            </a:r>
            <a:r>
              <a:rPr lang="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structure to consistently define data and its related metadata for the purpose of supporting the intelligent use of the data over time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Lifecycle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de" sz="2400">
                <a:solidFill>
                  <a:schemeClr val="dk1"/>
                </a:solidFill>
              </a:rPr>
              <a:t>•</a:t>
            </a:r>
            <a:r>
              <a:rPr lang="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provides clear information on the relationship between objects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de" sz="1400">
                <a:solidFill>
                  <a:schemeClr val="dk1"/>
                </a:solidFill>
              </a:rPr>
              <a:t>•</a:t>
            </a:r>
            <a:r>
              <a:rPr lang="de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CodeList (Object A) providing a codification of the Classification (Object B)   which is maintained by an Organization (Object C) and is used by Variable (Object D) which is found in a set of data (Object E) within a study (Object F)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f690ffa14_2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f690ffa14_2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f690ffa14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f690ffa14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Left: without DDI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Right: With DDI-C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f694a3beb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f694a3beb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f694a3beb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f694a3be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f690ffa14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f690ffa1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3f690ffa14_2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3f690ffa14_2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folie" type="title">
  <p:cSld name="TITLE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Inhalt" type="obj">
  <p:cSld name="OBJEC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Abschnitts-&#10;überschrift" type="secHead">
  <p:cSld name="SECTION_HEADER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b="0" i="0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Google Shape;74;p16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Zwei Inhalte" type="twoObj">
  <p:cSld name="TWO_OBJECTS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77" name="Google Shape;77;p17"/>
          <p:cNvSpPr txBox="1"/>
          <p:nvPr>
            <p:ph idx="1" type="body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2" type="body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Google Shape;79;p17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7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gleich" type="twoTxTwoObj">
  <p:cSld name="TWO_OBJECTS_WITH_TEX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84" name="Google Shape;84;p18"/>
          <p:cNvSpPr txBox="1"/>
          <p:nvPr>
            <p:ph idx="1" type="body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8"/>
          <p:cNvSpPr txBox="1"/>
          <p:nvPr>
            <p:ph idx="2" type="body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6" name="Google Shape;86;p18"/>
          <p:cNvSpPr txBox="1"/>
          <p:nvPr>
            <p:ph idx="3" type="body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1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1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1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7" name="Google Shape;87;p18"/>
          <p:cNvSpPr txBox="1"/>
          <p:nvPr>
            <p:ph idx="4" type="body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8" name="Google Shape;88;p18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9" name="Google Shape;89;p18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Nur Titel" type="titleOnly">
  <p:cSld name="TITLE_ONLY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93" name="Google Shape;93;p19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4" name="Google Shape;94;p19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Google Shape;95;p19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r" type="blank">
  <p:cSld name="BLANK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Google Shape;98;p20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Inhalt mit Überschrift" type="objTx">
  <p:cSld name="OBJECT_WITH_CAPTION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2" name="Google Shape;102;p21"/>
          <p:cNvSpPr txBox="1"/>
          <p:nvPr>
            <p:ph idx="1" type="body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810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619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2385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238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2385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2385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2385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2385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3" name="Google Shape;103;p21"/>
          <p:cNvSpPr txBox="1"/>
          <p:nvPr>
            <p:ph idx="2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Google Shape;104;p21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21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21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ld mit Überschrift" type="picTx">
  <p:cSld name="PICTURE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2"/>
          <p:cNvSpPr txBox="1"/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09" name="Google Shape;109;p22"/>
          <p:cNvSpPr/>
          <p:nvPr>
            <p:ph idx="2" type="pic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1" type="body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22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22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und vertikaler Text" type="vertTx">
  <p:cSld name="VERTICAL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16" name="Google Shape;116;p23"/>
          <p:cNvSpPr txBox="1"/>
          <p:nvPr>
            <p:ph idx="1" type="body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2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2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2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kaler Titel und Text" type="vertTitleAndTx">
  <p:cSld name="VERTICAL_TITLE_AND_VERTICAL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2" name="Google Shape;122;p24"/>
          <p:cNvSpPr txBox="1"/>
          <p:nvPr>
            <p:ph idx="1" type="body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24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24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24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4707082"/>
            <a:ext cx="9144000" cy="436418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52;p13"/>
          <p:cNvSpPr txBox="1"/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b="0" i="0" sz="33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3" name="Google Shape;53;p13"/>
          <p:cNvSpPr txBox="1"/>
          <p:nvPr>
            <p:ph idx="1" type="body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/>
          <a:lstStyle>
            <a:lvl1pPr indent="-3619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238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drive.google.com/open?id=1z3XYkCmdB6KrZxTz5sgBYTL-EkAi_F2V" TargetMode="External"/><Relationship Id="rId4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jpg"/><Relationship Id="rId4" Type="http://schemas.openxmlformats.org/officeDocument/2006/relationships/image" Target="../media/image5.jpg"/><Relationship Id="rId5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www.ddialliance.org/resources/tool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5"/>
          <p:cNvSpPr txBox="1"/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b="0" i="0" lang="de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DDI Codebook </a:t>
            </a:r>
            <a:r>
              <a:rPr lang="de"/>
              <a:t>&amp;</a:t>
            </a:r>
            <a:r>
              <a:rPr b="0" i="0" lang="de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b="0" i="0" lang="de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de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</a:t>
            </a:r>
            <a:r>
              <a:rPr lang="de"/>
              <a:t>f</a:t>
            </a:r>
            <a:r>
              <a:rPr b="0" i="0" lang="de" sz="4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ecycle</a:t>
            </a:r>
            <a:endParaRPr b="0" i="0" sz="45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25"/>
          <p:cNvSpPr txBox="1"/>
          <p:nvPr>
            <p:ph idx="1" type="subTitle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de"/>
              <a:t>Use cases and objectives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5"/>
          <p:cNvSpPr txBox="1"/>
          <p:nvPr>
            <p:ph idx="10" type="dt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26.09.18</a:t>
            </a:r>
            <a:endParaRPr b="0" i="0" sz="9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5"/>
          <p:cNvSpPr txBox="1"/>
          <p:nvPr>
            <p:ph idx="11" type="ftr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de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DDI-Train The Trainers </a:t>
            </a:r>
            <a:endParaRPr/>
          </a:p>
        </p:txBody>
      </p:sp>
      <p:sp>
        <p:nvSpPr>
          <p:cNvPr id="135" name="Google Shape;135;p25"/>
          <p:cNvSpPr txBox="1"/>
          <p:nvPr>
            <p:ph idx="12" type="sldNum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de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9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4363850" y="1720513"/>
            <a:ext cx="3512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Checklist </a:t>
            </a:r>
            <a:r>
              <a:rPr lang="de"/>
              <a:t>Exercise</a:t>
            </a:r>
            <a:endParaRPr/>
          </a:p>
        </p:txBody>
      </p:sp>
      <p:sp>
        <p:nvSpPr>
          <p:cNvPr id="206" name="Google Shape;206;p34"/>
          <p:cNvSpPr txBox="1"/>
          <p:nvPr>
            <p:ph idx="1" type="body"/>
          </p:nvPr>
        </p:nvSpPr>
        <p:spPr>
          <a:xfrm>
            <a:off x="395550" y="4320550"/>
            <a:ext cx="8352900" cy="3447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3"/>
              </a:rPr>
              <a:t>https://drive.google.com/open?id=1z3XYkCmdB6KrZxTz5sgBYTL-EkAi_F2V</a:t>
            </a:r>
            <a:r>
              <a:rPr lang="de"/>
              <a:t> 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7" name="Google Shape;20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600" y="205750"/>
            <a:ext cx="3512700" cy="41610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664950" y="1758350"/>
            <a:ext cx="7814100" cy="2064900"/>
          </a:xfrm>
          <a:prstGeom prst="rect">
            <a:avLst/>
          </a:prstGeom>
        </p:spPr>
        <p:txBody>
          <a:bodyPr anchorCtr="0" anchor="b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" sz="2400">
                <a:latin typeface="Arial"/>
                <a:ea typeface="Arial"/>
                <a:cs typeface="Arial"/>
                <a:sym typeface="Arial"/>
              </a:rPr>
              <a:t>What are your doing with your data?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" sz="2400">
                <a:latin typeface="Arial"/>
                <a:ea typeface="Arial"/>
                <a:cs typeface="Arial"/>
                <a:sym typeface="Arial"/>
              </a:rPr>
              <a:t>What are the origins of your data? 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" sz="2400">
                <a:latin typeface="Arial"/>
                <a:ea typeface="Arial"/>
                <a:cs typeface="Arial"/>
                <a:sym typeface="Arial"/>
              </a:rPr>
              <a:t>Do you have metadata already?</a:t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3810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Arial"/>
              <a:buAutoNum type="arabicPeriod"/>
            </a:pPr>
            <a:r>
              <a:rPr lang="de" sz="2400">
                <a:latin typeface="Arial"/>
                <a:ea typeface="Arial"/>
                <a:cs typeface="Arial"/>
                <a:sym typeface="Arial"/>
              </a:rPr>
              <a:t>Do you have the resources to do technical development? </a:t>
            </a:r>
            <a:endParaRPr sz="2400"/>
          </a:p>
        </p:txBody>
      </p:sp>
      <p:sp>
        <p:nvSpPr>
          <p:cNvPr id="141" name="Google Shape;141;p26"/>
          <p:cNvSpPr txBox="1"/>
          <p:nvPr/>
        </p:nvSpPr>
        <p:spPr>
          <a:xfrm>
            <a:off x="705725" y="1004775"/>
            <a:ext cx="7631400" cy="90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e" sz="3000">
                <a:solidFill>
                  <a:schemeClr val="dk1"/>
                </a:solidFill>
              </a:rPr>
              <a:t>Please ask yourself the following questions:</a:t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What is DDI?</a:t>
            </a:r>
            <a:endParaRPr/>
          </a:p>
        </p:txBody>
      </p:sp>
      <p:sp>
        <p:nvSpPr>
          <p:cNvPr id="147" name="Google Shape;147;p27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81000" lvl="0" marL="457200" rtl="0" algn="l"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de" sz="2400"/>
              <a:t>A </a:t>
            </a:r>
            <a:r>
              <a:rPr i="1" lang="de" sz="2400" u="sng"/>
              <a:t>structure</a:t>
            </a:r>
            <a:r>
              <a:rPr lang="de" sz="2400"/>
              <a:t> for describing data and its related information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de" sz="2400"/>
              <a:t>An open standard designed for data sharing and reuse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de" sz="2400"/>
              <a:t>A mechanism for creating consistent, machine-actionable documentation for data</a:t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8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DDI Versions (history)</a:t>
            </a:r>
            <a:endParaRPr/>
          </a:p>
        </p:txBody>
      </p:sp>
      <p:sp>
        <p:nvSpPr>
          <p:cNvPr id="153" name="Google Shape;153;p28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de"/>
              <a:t>Evolving, </a:t>
            </a:r>
            <a:r>
              <a:rPr lang="de"/>
              <a:t>non-linear </a:t>
            </a:r>
            <a:r>
              <a:rPr lang="de"/>
              <a:t>standard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/>
              <a:t>DDI Codebook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/>
              <a:t>DDI Lifecycle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/>
              <a:t>DDI Views (future standard)</a:t>
            </a:r>
            <a:endParaRPr/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de"/>
              <a:t>Designed for different purposes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/>
              <a:t>DDI-C is intended for documenting a single study 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de"/>
              <a:t>DDI-L is intended for documenting relationships between data objects</a:t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9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DDI Codebook</a:t>
            </a:r>
            <a:endParaRPr/>
          </a:p>
        </p:txBody>
      </p:sp>
      <p:pic>
        <p:nvPicPr>
          <p:cNvPr id="159" name="Google Shape;159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450" y="1674625"/>
            <a:ext cx="3371574" cy="2248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4625" y="1674625"/>
            <a:ext cx="3148324" cy="22488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" name="Google Shape;161;p29"/>
          <p:cNvCxnSpPr/>
          <p:nvPr/>
        </p:nvCxnSpPr>
        <p:spPr>
          <a:xfrm rot="10800000">
            <a:off x="2572350" y="2966725"/>
            <a:ext cx="518400" cy="1177500"/>
          </a:xfrm>
          <a:prstGeom prst="straightConnector1">
            <a:avLst/>
          </a:prstGeom>
          <a:noFill/>
          <a:ln cap="flat" cmpd="sng" w="28575">
            <a:solidFill>
              <a:srgbClr val="FF00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62" name="Google Shape;162;p29"/>
          <p:cNvSpPr txBox="1"/>
          <p:nvPr/>
        </p:nvSpPr>
        <p:spPr>
          <a:xfrm>
            <a:off x="3121750" y="4043550"/>
            <a:ext cx="20526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Lost metadata manager</a:t>
            </a:r>
            <a:endParaRPr sz="1200"/>
          </a:p>
        </p:txBody>
      </p:sp>
      <p:cxnSp>
        <p:nvCxnSpPr>
          <p:cNvPr id="163" name="Google Shape;163;p29"/>
          <p:cNvCxnSpPr/>
          <p:nvPr/>
        </p:nvCxnSpPr>
        <p:spPr>
          <a:xfrm>
            <a:off x="4173025" y="2757750"/>
            <a:ext cx="683100" cy="15300"/>
          </a:xfrm>
          <a:prstGeom prst="straightConnector1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DDI Lifecycle</a:t>
            </a:r>
            <a:endParaRPr/>
          </a:p>
        </p:txBody>
      </p:sp>
      <p:pic>
        <p:nvPicPr>
          <p:cNvPr id="169" name="Google Shape;169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321" y="1735150"/>
            <a:ext cx="3484124" cy="23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3175" y="1766151"/>
            <a:ext cx="3186797" cy="23900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1" name="Google Shape;171;p30"/>
          <p:cNvCxnSpPr/>
          <p:nvPr/>
        </p:nvCxnSpPr>
        <p:spPr>
          <a:xfrm>
            <a:off x="5066050" y="1386575"/>
            <a:ext cx="170400" cy="914100"/>
          </a:xfrm>
          <a:prstGeom prst="straightConnector1">
            <a:avLst/>
          </a:prstGeom>
          <a:noFill/>
          <a:ln cap="flat" cmpd="sng" w="28575">
            <a:solidFill>
              <a:srgbClr val="F6B26B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2" name="Google Shape;172;p30"/>
          <p:cNvSpPr txBox="1"/>
          <p:nvPr/>
        </p:nvSpPr>
        <p:spPr>
          <a:xfrm>
            <a:off x="4430850" y="1084475"/>
            <a:ext cx="14874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Universe Scheme</a:t>
            </a:r>
            <a:endParaRPr sz="1200"/>
          </a:p>
        </p:txBody>
      </p:sp>
      <p:cxnSp>
        <p:nvCxnSpPr>
          <p:cNvPr id="173" name="Google Shape;173;p30"/>
          <p:cNvCxnSpPr/>
          <p:nvPr/>
        </p:nvCxnSpPr>
        <p:spPr>
          <a:xfrm>
            <a:off x="6715975" y="1440800"/>
            <a:ext cx="7800" cy="844200"/>
          </a:xfrm>
          <a:prstGeom prst="straightConnector1">
            <a:avLst/>
          </a:prstGeom>
          <a:noFill/>
          <a:ln cap="flat" cmpd="sng" w="28575">
            <a:solidFill>
              <a:srgbClr val="3C78D8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4" name="Google Shape;174;p30"/>
          <p:cNvSpPr txBox="1"/>
          <p:nvPr/>
        </p:nvSpPr>
        <p:spPr>
          <a:xfrm>
            <a:off x="5976175" y="1138700"/>
            <a:ext cx="14874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CodeList</a:t>
            </a:r>
            <a:r>
              <a:rPr lang="de" sz="1200"/>
              <a:t> Scheme</a:t>
            </a:r>
            <a:endParaRPr sz="1200"/>
          </a:p>
        </p:txBody>
      </p:sp>
      <p:cxnSp>
        <p:nvCxnSpPr>
          <p:cNvPr id="175" name="Google Shape;175;p30"/>
          <p:cNvCxnSpPr>
            <a:stCxn id="170" idx="2"/>
          </p:cNvCxnSpPr>
          <p:nvPr/>
        </p:nvCxnSpPr>
        <p:spPr>
          <a:xfrm rot="10800000">
            <a:off x="6421473" y="3555327"/>
            <a:ext cx="95100" cy="600900"/>
          </a:xfrm>
          <a:prstGeom prst="straightConnector1">
            <a:avLst/>
          </a:prstGeom>
          <a:noFill/>
          <a:ln cap="flat" cmpd="sng" w="28575">
            <a:solidFill>
              <a:srgbClr val="CC0000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76" name="Google Shape;176;p30"/>
          <p:cNvSpPr txBox="1"/>
          <p:nvPr/>
        </p:nvSpPr>
        <p:spPr>
          <a:xfrm>
            <a:off x="6570100" y="3971300"/>
            <a:ext cx="1757100" cy="30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sz="1200"/>
              <a:t>Instrument </a:t>
            </a:r>
            <a:r>
              <a:rPr lang="de" sz="1200"/>
              <a:t>Scheme</a:t>
            </a:r>
            <a:endParaRPr sz="1200"/>
          </a:p>
        </p:txBody>
      </p:sp>
      <p:cxnSp>
        <p:nvCxnSpPr>
          <p:cNvPr id="177" name="Google Shape;177;p30"/>
          <p:cNvCxnSpPr/>
          <p:nvPr/>
        </p:nvCxnSpPr>
        <p:spPr>
          <a:xfrm>
            <a:off x="4325425" y="2986350"/>
            <a:ext cx="683100" cy="15300"/>
          </a:xfrm>
          <a:prstGeom prst="straightConnector1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1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Reusable items</a:t>
            </a:r>
            <a:endParaRPr/>
          </a:p>
        </p:txBody>
      </p:sp>
      <p:pic>
        <p:nvPicPr>
          <p:cNvPr id="183" name="Google Shape;18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400" y="1944323"/>
            <a:ext cx="2489126" cy="18668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0900" y="1433025"/>
            <a:ext cx="2130950" cy="152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5788" y="2955122"/>
            <a:ext cx="2921175" cy="15715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6" name="Google Shape;186;p31"/>
          <p:cNvCxnSpPr/>
          <p:nvPr/>
        </p:nvCxnSpPr>
        <p:spPr>
          <a:xfrm flipH="1" rot="10800000">
            <a:off x="3460375" y="2021900"/>
            <a:ext cx="1505100" cy="596400"/>
          </a:xfrm>
          <a:prstGeom prst="straightConnector1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87" name="Google Shape;187;p31"/>
          <p:cNvCxnSpPr/>
          <p:nvPr/>
        </p:nvCxnSpPr>
        <p:spPr>
          <a:xfrm>
            <a:off x="3485800" y="2827375"/>
            <a:ext cx="1216200" cy="627300"/>
          </a:xfrm>
          <a:prstGeom prst="straightConnector1">
            <a:avLst/>
          </a:prstGeom>
          <a:noFill/>
          <a:ln cap="flat" cmpd="sng" w="28575">
            <a:solidFill>
              <a:srgbClr val="38761D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628650" y="273848"/>
            <a:ext cx="7886700" cy="6756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DDI Versions (purposes)</a:t>
            </a:r>
            <a:endParaRPr/>
          </a:p>
        </p:txBody>
      </p:sp>
      <p:graphicFrame>
        <p:nvGraphicFramePr>
          <p:cNvPr id="193" name="Google Shape;193;p32"/>
          <p:cNvGraphicFramePr/>
          <p:nvPr/>
        </p:nvGraphicFramePr>
        <p:xfrm>
          <a:off x="628650" y="103918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{36CD6745-B8E8-43FE-B4E8-D9CCFC6C7451}</a:tableStyleId>
              </a:tblPr>
              <a:tblGrid>
                <a:gridCol w="2366325"/>
                <a:gridCol w="5378350"/>
              </a:tblGrid>
              <a:tr h="3814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DDI-C &amp; DDi-L</a:t>
                      </a:r>
                      <a:endParaRPr b="1"/>
                    </a:p>
                  </a:txBody>
                  <a:tcPr marT="91425" marB="91425" marR="91425" marL="91425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de"/>
                        <a:t>DDI-L only</a:t>
                      </a:r>
                      <a:endParaRPr b="1"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D9D9"/>
                    </a:solidFill>
                  </a:tcPr>
                </a:tc>
              </a:tr>
              <a:tr h="5302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Find previous studies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harmonisation and comparison</a:t>
                      </a:r>
                      <a:endParaRPr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0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 a data repository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Questionnaire design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961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Catalogue record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Manage data processes and workflows 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8327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d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Variable lists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Question banks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5125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Data analysis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/>
              <a:t>DDI Tools (examples)</a:t>
            </a:r>
            <a:endParaRPr/>
          </a:p>
        </p:txBody>
      </p:sp>
      <p:graphicFrame>
        <p:nvGraphicFramePr>
          <p:cNvPr id="199" name="Google Shape;199;p33"/>
          <p:cNvGraphicFramePr/>
          <p:nvPr/>
        </p:nvGraphicFramePr>
        <p:xfrm>
          <a:off x="628650" y="12680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{36CD6745-B8E8-43FE-B4E8-D9CCFC6C7451}</a:tableStyleId>
              </a:tblPr>
              <a:tblGrid>
                <a:gridCol w="2724325"/>
                <a:gridCol w="2724325"/>
                <a:gridCol w="2724325"/>
              </a:tblGrid>
              <a:tr h="4381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2400"/>
                        <a:t>Lifecycle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 sz="2400"/>
                        <a:t>Codebook</a:t>
                      </a:r>
                      <a:endParaRPr sz="2400"/>
                    </a:p>
                  </a:txBody>
                  <a:tcPr marT="91425" marB="91425" marR="91425" marL="91425">
                    <a:solidFill>
                      <a:srgbClr val="EFEFEF"/>
                    </a:solidFill>
                  </a:tcPr>
                </a:tc>
              </a:tr>
              <a:tr h="341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Colectica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41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Nesstar Publisher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4105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DDIEditor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Questionnaire crosswalks (redCap, LimeSurvey, Blaise)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</a:tr>
              <a:tr h="5385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StatTransfer, Sledgehammer  (statistical packages)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de"/>
                        <a:t>X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200" name="Google Shape;200;p33"/>
          <p:cNvSpPr txBox="1"/>
          <p:nvPr/>
        </p:nvSpPr>
        <p:spPr>
          <a:xfrm>
            <a:off x="628650" y="4294225"/>
            <a:ext cx="7679400" cy="621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de" u="sng">
                <a:solidFill>
                  <a:schemeClr val="hlink"/>
                </a:solidFill>
                <a:hlinkClick r:id="rId3"/>
              </a:rPr>
              <a:t>https://www.ddialliance.org/resources/tools</a:t>
            </a:r>
            <a:r>
              <a:rPr lang="de"/>
              <a:t>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