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CD6745-B8E8-43FE-B4E8-D9CCFC6C7451}">
  <a:tblStyle styleId="{36CD6745-B8E8-43FE-B4E8-D9CCFC6C74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10"/>
    <p:restoredTop sz="94599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85672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f690ff779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f690ff779_2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3f690ff779_2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23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f690ffa14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f690ffa14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6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f690ffa14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f690ffa14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chemeClr val="dk1"/>
                </a:solidFill>
              </a:rPr>
              <a:t>Other questions to ask: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de" sz="2400">
                <a:solidFill>
                  <a:schemeClr val="dk1"/>
                </a:solidFill>
              </a:rPr>
              <a:t>Are you sharing your data?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de" sz="2400">
                <a:solidFill>
                  <a:schemeClr val="dk1"/>
                </a:solidFill>
              </a:rPr>
              <a:t>Are you required to archive your data?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048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f690ffa14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f690ffa14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" sz="2800">
                <a:solidFill>
                  <a:schemeClr val="dk1"/>
                </a:solidFill>
              </a:rPr>
              <a:t>•</a:t>
            </a:r>
            <a:r>
              <a:rPr lang="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structure to consistently define data and its related metadata for the purpose of supporting the intelligent use of the data over time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Lifecycle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de" sz="2400">
                <a:solidFill>
                  <a:schemeClr val="dk1"/>
                </a:solidFill>
              </a:rPr>
              <a:t>•</a:t>
            </a:r>
            <a:r>
              <a:rPr lang="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provides clear information on the relationship between objects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de" sz="1400">
                <a:solidFill>
                  <a:schemeClr val="dk1"/>
                </a:solidFill>
              </a:rPr>
              <a:t>•</a:t>
            </a:r>
            <a:r>
              <a:rPr lang="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CodeList (Object A) providing a codification of the Classification (Object B)   which is maintained by an Organization (Object C) and is used by Variable (Object D) which is found in a set of data (Object E) within a study (Object F)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82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f690ffa14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f690ffa14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170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f690ffa1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f690ffa14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Left: without DDI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Right: With DDI-C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3160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f694a3be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f694a3be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69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f694a3b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f694a3b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00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f690ffa1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f690ffa1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717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f690ffa14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f690ffa14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76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4707082"/>
            <a:ext cx="9144000" cy="4364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z3XYkCmdB6KrZxTz5sgBYTL-EkAi_F2V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ddialliance.org/resources/too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de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DDI Codebook </a:t>
            </a:r>
            <a:r>
              <a:rPr lang="de"/>
              <a:t>&amp;</a:t>
            </a:r>
            <a:r>
              <a:rPr lang="de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de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</a:t>
            </a:r>
            <a:r>
              <a:rPr lang="de"/>
              <a:t>f</a:t>
            </a:r>
            <a:r>
              <a:rPr lang="de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ecycle</a:t>
            </a: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"/>
              <a:t>Use cases and objectives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26.09.18</a:t>
            </a:r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DDI-Train The Trainers 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4363850" y="1720513"/>
            <a:ext cx="3512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Checklist Exercise</a:t>
            </a:r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395550" y="4320550"/>
            <a:ext cx="8352900" cy="34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https://drive.google.com/open?id=1z3XYkCmdB6KrZxTz5sgBYTL-EkAi_F2V</a:t>
            </a:r>
            <a:r>
              <a:rPr lang="de"/>
              <a:t>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00" y="205750"/>
            <a:ext cx="3512700" cy="4161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664950" y="1758350"/>
            <a:ext cx="7814100" cy="2064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smtClean="0">
                <a:latin typeface="Arial"/>
                <a:ea typeface="Arial"/>
                <a:cs typeface="Arial"/>
                <a:sym typeface="Arial"/>
              </a:rPr>
              <a:t>you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doing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origins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?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metadata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already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technical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400" dirty="0" err="1"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de" sz="2400" dirty="0">
                <a:latin typeface="Arial"/>
                <a:ea typeface="Arial"/>
                <a:cs typeface="Arial"/>
                <a:sym typeface="Arial"/>
              </a:rPr>
              <a:t>? </a:t>
            </a:r>
            <a:endParaRPr sz="2400" dirty="0"/>
          </a:p>
        </p:txBody>
      </p:sp>
      <p:sp>
        <p:nvSpPr>
          <p:cNvPr id="141" name="Google Shape;141;p26"/>
          <p:cNvSpPr txBox="1"/>
          <p:nvPr/>
        </p:nvSpPr>
        <p:spPr>
          <a:xfrm>
            <a:off x="705725" y="1004775"/>
            <a:ext cx="76314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000">
                <a:solidFill>
                  <a:schemeClr val="dk1"/>
                </a:solidFill>
              </a:rPr>
              <a:t>Please ask yourself the following questions: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is DDI?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de" sz="2400"/>
              <a:t>A </a:t>
            </a:r>
            <a:r>
              <a:rPr lang="de" sz="2400" i="1" u="sng"/>
              <a:t>structure</a:t>
            </a:r>
            <a:r>
              <a:rPr lang="de" sz="2400"/>
              <a:t> for describing data and its related information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" sz="2400"/>
              <a:t>An open standard designed for data sharing and reuse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" sz="2400"/>
              <a:t>A mechanism for creating consistent, machine-actionable documentation for data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Versions (history)</a:t>
            </a: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de"/>
              <a:t>Evolving, non-linear standard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 Codebook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 Lifecycle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 Views (future standard)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"/>
              <a:t>Designed for different purposes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DDI-C is intended for documenting a single study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DDI-L is intended for documenting relationships between data objects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Codebook</a:t>
            </a:r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450" y="1674625"/>
            <a:ext cx="3371574" cy="22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4625" y="1674625"/>
            <a:ext cx="3148324" cy="2248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9"/>
          <p:cNvCxnSpPr/>
          <p:nvPr/>
        </p:nvCxnSpPr>
        <p:spPr>
          <a:xfrm rot="10800000">
            <a:off x="2572350" y="2966725"/>
            <a:ext cx="518400" cy="11775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29"/>
          <p:cNvSpPr txBox="1"/>
          <p:nvPr/>
        </p:nvSpPr>
        <p:spPr>
          <a:xfrm>
            <a:off x="3121750" y="4043550"/>
            <a:ext cx="20526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Lost metadata manager</a:t>
            </a:r>
            <a:endParaRPr sz="1200"/>
          </a:p>
        </p:txBody>
      </p:sp>
      <p:cxnSp>
        <p:nvCxnSpPr>
          <p:cNvPr id="163" name="Google Shape;163;p29"/>
          <p:cNvCxnSpPr/>
          <p:nvPr/>
        </p:nvCxnSpPr>
        <p:spPr>
          <a:xfrm>
            <a:off x="4173025" y="2757750"/>
            <a:ext cx="683100" cy="153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Lifecycle</a:t>
            </a:r>
            <a:endParaRPr/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321" y="1735150"/>
            <a:ext cx="3484124" cy="23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175" y="1766151"/>
            <a:ext cx="3186797" cy="2390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30"/>
          <p:cNvCxnSpPr/>
          <p:nvPr/>
        </p:nvCxnSpPr>
        <p:spPr>
          <a:xfrm>
            <a:off x="5066050" y="1386575"/>
            <a:ext cx="170400" cy="914100"/>
          </a:xfrm>
          <a:prstGeom prst="straightConnector1">
            <a:avLst/>
          </a:prstGeom>
          <a:noFill/>
          <a:ln w="28575" cap="flat" cmpd="sng">
            <a:solidFill>
              <a:srgbClr val="F6B26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2" name="Google Shape;172;p30"/>
          <p:cNvSpPr txBox="1"/>
          <p:nvPr/>
        </p:nvSpPr>
        <p:spPr>
          <a:xfrm>
            <a:off x="4430850" y="1084475"/>
            <a:ext cx="14874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Universe Scheme</a:t>
            </a:r>
            <a:endParaRPr sz="1200"/>
          </a:p>
        </p:txBody>
      </p:sp>
      <p:cxnSp>
        <p:nvCxnSpPr>
          <p:cNvPr id="173" name="Google Shape;173;p30"/>
          <p:cNvCxnSpPr/>
          <p:nvPr/>
        </p:nvCxnSpPr>
        <p:spPr>
          <a:xfrm>
            <a:off x="6715975" y="1440800"/>
            <a:ext cx="7800" cy="8442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p30"/>
          <p:cNvSpPr txBox="1"/>
          <p:nvPr/>
        </p:nvSpPr>
        <p:spPr>
          <a:xfrm>
            <a:off x="5976175" y="1138700"/>
            <a:ext cx="14874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CodeList Scheme</a:t>
            </a:r>
            <a:endParaRPr sz="1200"/>
          </a:p>
        </p:txBody>
      </p:sp>
      <p:cxnSp>
        <p:nvCxnSpPr>
          <p:cNvPr id="175" name="Google Shape;175;p30"/>
          <p:cNvCxnSpPr>
            <a:stCxn id="170" idx="2"/>
          </p:cNvCxnSpPr>
          <p:nvPr/>
        </p:nvCxnSpPr>
        <p:spPr>
          <a:xfrm rot="10800000">
            <a:off x="6421473" y="3555327"/>
            <a:ext cx="95100" cy="6009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" name="Google Shape;176;p30"/>
          <p:cNvSpPr txBox="1"/>
          <p:nvPr/>
        </p:nvSpPr>
        <p:spPr>
          <a:xfrm>
            <a:off x="6570100" y="3971300"/>
            <a:ext cx="17571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Instrument Scheme</a:t>
            </a:r>
            <a:endParaRPr sz="1200"/>
          </a:p>
        </p:txBody>
      </p:sp>
      <p:cxnSp>
        <p:nvCxnSpPr>
          <p:cNvPr id="177" name="Google Shape;177;p30"/>
          <p:cNvCxnSpPr/>
          <p:nvPr/>
        </p:nvCxnSpPr>
        <p:spPr>
          <a:xfrm>
            <a:off x="4325425" y="2986350"/>
            <a:ext cx="683100" cy="153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Reusable items</a:t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400" y="1944323"/>
            <a:ext cx="2489126" cy="186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900" y="1433025"/>
            <a:ext cx="2130950" cy="15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5788" y="2955122"/>
            <a:ext cx="2921175" cy="1571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1"/>
          <p:cNvCxnSpPr/>
          <p:nvPr/>
        </p:nvCxnSpPr>
        <p:spPr>
          <a:xfrm rot="10800000" flipH="1">
            <a:off x="3460375" y="2021900"/>
            <a:ext cx="1505100" cy="5964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31"/>
          <p:cNvCxnSpPr/>
          <p:nvPr/>
        </p:nvCxnSpPr>
        <p:spPr>
          <a:xfrm>
            <a:off x="3485800" y="2827375"/>
            <a:ext cx="1216200" cy="6273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628650" y="273848"/>
            <a:ext cx="7886700" cy="675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Versions (purposes)</a:t>
            </a:r>
            <a:endParaRPr/>
          </a:p>
        </p:txBody>
      </p:sp>
      <p:graphicFrame>
        <p:nvGraphicFramePr>
          <p:cNvPr id="193" name="Google Shape;193;p32"/>
          <p:cNvGraphicFramePr/>
          <p:nvPr/>
        </p:nvGraphicFramePr>
        <p:xfrm>
          <a:off x="628650" y="10391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{36CD6745-B8E8-43FE-B4E8-D9CCFC6C7451}</a:tableStyleId>
              </a:tblPr>
              <a:tblGrid>
                <a:gridCol w="2366325"/>
                <a:gridCol w="5378350"/>
              </a:tblGrid>
              <a:tr h="38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b="1"/>
                        <a:t>DDI-C &amp; DDi-L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b="1"/>
                        <a:t>DDI-L only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530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 previous studies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harmonisation and comparison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 a data repository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Questionnaire design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6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Catalogue record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 data processes and workflows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3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 lists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banks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analysis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Tools (examples)</a:t>
            </a:r>
            <a:endParaRPr/>
          </a:p>
        </p:txBody>
      </p:sp>
      <p:graphicFrame>
        <p:nvGraphicFramePr>
          <p:cNvPr id="199" name="Google Shape;199;p33"/>
          <p:cNvGraphicFramePr/>
          <p:nvPr/>
        </p:nvGraphicFramePr>
        <p:xfrm>
          <a:off x="628650" y="12680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{36CD6745-B8E8-43FE-B4E8-D9CCFC6C7451}</a:tableStyleId>
              </a:tblPr>
              <a:tblGrid>
                <a:gridCol w="2724325"/>
                <a:gridCol w="2724325"/>
                <a:gridCol w="2724325"/>
              </a:tblGrid>
              <a:tr h="43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2400"/>
                        <a:t>Lifecycle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2400"/>
                        <a:t>Codebook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</a:tr>
              <a:tr h="34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Colectica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4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Nesstar Publisher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4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DDIEditor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53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Questionnaire crosswalks (redCap, LimeSurvey, Blaise)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53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StatTransfer, Sledgehammer  (statistical packages)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00" name="Google Shape;200;p33"/>
          <p:cNvSpPr txBox="1"/>
          <p:nvPr/>
        </p:nvSpPr>
        <p:spPr>
          <a:xfrm>
            <a:off x="628650" y="4294225"/>
            <a:ext cx="7679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https://www.ddialliance.org/resources/tools</a:t>
            </a:r>
            <a:r>
              <a:rPr lang="de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Macintosh PowerPoint</Application>
  <PresentationFormat>On-screen Show (16:9)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Simple Light</vt:lpstr>
      <vt:lpstr>Office</vt:lpstr>
      <vt:lpstr>DDI Codebook &amp;  Lifecycle</vt:lpstr>
      <vt:lpstr> What are you doing with your data? What are the origins of your data?  Do you have metadata already? Do you have the resources to do technical development? </vt:lpstr>
      <vt:lpstr>What is DDI?</vt:lpstr>
      <vt:lpstr>DDI Versions (history)</vt:lpstr>
      <vt:lpstr>DDI Codebook</vt:lpstr>
      <vt:lpstr>DDI Lifecycle</vt:lpstr>
      <vt:lpstr>Reusable items</vt:lpstr>
      <vt:lpstr>DDI Versions (purposes)</vt:lpstr>
      <vt:lpstr>DDI Tools (examples)</vt:lpstr>
      <vt:lpstr>Checklist Exercise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DDI Codebook &amp;  Lifecycle</dc:title>
  <cp:lastModifiedBy>Microsoft Office User</cp:lastModifiedBy>
  <cp:revision>1</cp:revision>
  <dcterms:modified xsi:type="dcterms:W3CDTF">2018-09-26T14:16:02Z</dcterms:modified>
</cp:coreProperties>
</file>