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73" r:id="rId8"/>
    <p:sldId id="274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ISO Metadata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Stephen M. Richard</a:t>
            </a:r>
          </a:p>
          <a:p>
            <a:r>
              <a:rPr lang="en-US" dirty="0" smtClean="0"/>
              <a:t>US Geoscience Information Network</a:t>
            </a:r>
          </a:p>
          <a:p>
            <a:r>
              <a:rPr lang="en-US" dirty="0" smtClean="0"/>
              <a:t>Editor ISO19115-3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2325"/>
            <a:ext cx="9905491" cy="6900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438" y="4371278"/>
            <a:ext cx="3605051" cy="2486722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Base metadata class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339" y="5945418"/>
            <a:ext cx="8946995" cy="678406"/>
          </a:xfrm>
        </p:spPr>
        <p:txBody>
          <a:bodyPr/>
          <a:lstStyle/>
          <a:p>
            <a:r>
              <a:rPr lang="en-US" sz="4800" b="1" dirty="0" smtClean="0"/>
              <a:t>Resource description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4335" cy="57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" y="90067"/>
            <a:ext cx="9138778" cy="6701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046" y="1610185"/>
            <a:ext cx="2885954" cy="349424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Extent—spatial and temporal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5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941" y="1216647"/>
            <a:ext cx="5111268" cy="1400530"/>
          </a:xfrm>
        </p:spPr>
        <p:txBody>
          <a:bodyPr/>
          <a:lstStyle/>
          <a:p>
            <a:r>
              <a:rPr lang="en-US" sz="4800" b="1" dirty="0" smtClean="0"/>
              <a:t>Identification, services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3" y="90735"/>
            <a:ext cx="5665101" cy="66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165" y="1702784"/>
            <a:ext cx="4159320" cy="1400530"/>
          </a:xfrm>
        </p:spPr>
        <p:txBody>
          <a:bodyPr/>
          <a:lstStyle/>
          <a:p>
            <a:r>
              <a:rPr lang="en-US" dirty="0" smtClean="0"/>
              <a:t>Lineage (provenance)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10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8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7449" y="1333664"/>
            <a:ext cx="3134552" cy="996941"/>
          </a:xfrm>
        </p:spPr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7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09"/>
            <a:ext cx="12149945" cy="6702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337" y="4412798"/>
            <a:ext cx="3055433" cy="2355992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Data Quality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ISO19157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81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0"/>
            <a:ext cx="11673444" cy="6757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7" y="5971994"/>
            <a:ext cx="5502700" cy="7850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Quality Detail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4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610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298" y="4890903"/>
            <a:ext cx="3739375" cy="1509897"/>
          </a:xfrm>
          <a:solidFill>
            <a:schemeClr val="tx1"/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Content Information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72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" y="0"/>
            <a:ext cx="10688554" cy="675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6569" y="5352587"/>
            <a:ext cx="3830202" cy="1460810"/>
          </a:xfrm>
          <a:solidFill>
            <a:schemeClr val="tx1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Feature Catalogue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ISO19110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6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50391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Precursors:</a:t>
            </a:r>
          </a:p>
          <a:p>
            <a:pPr lvl="1"/>
            <a:r>
              <a:rPr lang="en-US" sz="2000" dirty="0" smtClean="0"/>
              <a:t>NASA Directory Interchange format "DIF’" 1988. </a:t>
            </a:r>
          </a:p>
          <a:p>
            <a:pPr lvl="1"/>
            <a:r>
              <a:rPr lang="en-US" sz="2000" dirty="0" smtClean="0"/>
              <a:t>U.S. FGDC CSDGM 1994 </a:t>
            </a:r>
          </a:p>
          <a:p>
            <a:pPr lvl="1"/>
            <a:r>
              <a:rPr lang="en-US" sz="2000" dirty="0" smtClean="0"/>
              <a:t>The Spatial Information Council of Australia and New Zealand (ANZLIC) 1996</a:t>
            </a:r>
          </a:p>
          <a:p>
            <a:r>
              <a:rPr lang="en-US" sz="3200" dirty="0" smtClean="0"/>
              <a:t>ISO Technical committee TC211: </a:t>
            </a:r>
            <a:r>
              <a:rPr lang="en-US" sz="2400" dirty="0"/>
              <a:t>Standardization in the field of digital geographic information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International group, remote sensing concentration (initially)</a:t>
            </a:r>
          </a:p>
          <a:p>
            <a:pPr lvl="1"/>
            <a:r>
              <a:rPr lang="en-US" sz="2000" dirty="0" smtClean="0"/>
              <a:t>First edition 2003, Update 2013</a:t>
            </a:r>
          </a:p>
        </p:txBody>
      </p:sp>
    </p:spTree>
    <p:extLst>
      <p:ext uri="{BB962C8B-B14F-4D97-AF65-F5344CB8AC3E}">
        <p14:creationId xmlns:p14="http://schemas.microsoft.com/office/powerpoint/2010/main" val="36897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01" y="318904"/>
            <a:ext cx="9404723" cy="1031370"/>
          </a:xfrm>
        </p:spPr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935" y="1350274"/>
            <a:ext cx="9311223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Base standard: 19115-1</a:t>
            </a:r>
          </a:p>
          <a:p>
            <a:r>
              <a:rPr lang="en-US" sz="2800" dirty="0" smtClean="0"/>
              <a:t>Extensions for Imagery and gridded data (19115-2)</a:t>
            </a:r>
          </a:p>
          <a:p>
            <a:r>
              <a:rPr lang="en-US" sz="2800" dirty="0" smtClean="0"/>
              <a:t>XML implementation (19115-3)</a:t>
            </a:r>
          </a:p>
          <a:p>
            <a:r>
              <a:rPr lang="en-US" sz="2800" dirty="0" smtClean="0"/>
              <a:t>Data Quality (19157)</a:t>
            </a:r>
          </a:p>
          <a:p>
            <a:r>
              <a:rPr lang="en-US" sz="2800" dirty="0" smtClean="0"/>
              <a:t>Feature Catalogue (19110)</a:t>
            </a:r>
          </a:p>
          <a:p>
            <a:r>
              <a:rPr lang="en-US" sz="2800" dirty="0" smtClean="0"/>
              <a:t>Foundation standards for time and space representation (19108 temporal, 19136 GML, 19111 spatial reference systems)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60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01" y="207391"/>
            <a:ext cx="9404723" cy="1400530"/>
          </a:xfrm>
        </p:spPr>
        <p:txBody>
          <a:bodyPr/>
          <a:lstStyle/>
          <a:p>
            <a:r>
              <a:rPr lang="en-US" sz="4800" dirty="0" smtClean="0"/>
              <a:t>Design pattern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56018"/>
            <a:ext cx="8946541" cy="4528093"/>
          </a:xfrm>
        </p:spPr>
        <p:txBody>
          <a:bodyPr>
            <a:noAutofit/>
          </a:bodyPr>
          <a:lstStyle/>
          <a:p>
            <a:r>
              <a:rPr lang="en-US" sz="2800" dirty="0" smtClean="0"/>
              <a:t>Entities with properties</a:t>
            </a:r>
          </a:p>
          <a:p>
            <a:r>
              <a:rPr lang="en-US" sz="2800" dirty="0" smtClean="0"/>
              <a:t>Property has a data type- another entity or a base type (string, date, number, term)</a:t>
            </a:r>
          </a:p>
          <a:p>
            <a:r>
              <a:rPr lang="en-US" sz="2800" dirty="0" smtClean="0"/>
              <a:t>String values can be language localized</a:t>
            </a:r>
          </a:p>
          <a:p>
            <a:r>
              <a:rPr lang="en-US" sz="2800" dirty="0" smtClean="0"/>
              <a:t>Controlled vocabularies for term values.</a:t>
            </a:r>
          </a:p>
          <a:p>
            <a:r>
              <a:rPr lang="en-US" sz="2800" dirty="0" smtClean="0"/>
              <a:t>Conceptual model is distinct from implementation (XML)</a:t>
            </a:r>
          </a:p>
          <a:p>
            <a:r>
              <a:rPr lang="en-US" sz="2800" dirty="0" smtClean="0"/>
              <a:t>Modularized implementation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26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1" y="249518"/>
            <a:ext cx="9404723" cy="817282"/>
          </a:xfrm>
        </p:spPr>
        <p:txBody>
          <a:bodyPr/>
          <a:lstStyle/>
          <a:p>
            <a:r>
              <a:rPr lang="en-US" sz="4800" dirty="0" smtClean="0"/>
              <a:t>Packages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600" y="1151673"/>
            <a:ext cx="10313988" cy="5422900"/>
          </a:xfrm>
        </p:spPr>
        <p:txBody>
          <a:bodyPr numCol="2" spcCol="457200">
            <a:normAutofit/>
          </a:bodyPr>
          <a:lstStyle/>
          <a:p>
            <a:r>
              <a:rPr lang="en-US" sz="2800" dirty="0" smtClean="0"/>
              <a:t>Metadata about metadata</a:t>
            </a:r>
          </a:p>
          <a:p>
            <a:r>
              <a:rPr lang="en-US" sz="2800" dirty="0" smtClean="0"/>
              <a:t>Maintenance information</a:t>
            </a:r>
          </a:p>
          <a:p>
            <a:r>
              <a:rPr lang="en-US" sz="2800" dirty="0" smtClean="0"/>
              <a:t>Constraints</a:t>
            </a:r>
          </a:p>
          <a:p>
            <a:r>
              <a:rPr lang="en-US" sz="2800" dirty="0" smtClean="0"/>
              <a:t>Resource Information</a:t>
            </a:r>
          </a:p>
          <a:p>
            <a:pPr lvl="1"/>
            <a:r>
              <a:rPr lang="en-US" sz="2600" dirty="0" smtClean="0"/>
              <a:t>Base information (DC)</a:t>
            </a:r>
          </a:p>
          <a:p>
            <a:pPr lvl="1"/>
            <a:r>
              <a:rPr lang="en-US" sz="2600" dirty="0" smtClean="0"/>
              <a:t>Lineage</a:t>
            </a:r>
          </a:p>
          <a:p>
            <a:pPr lvl="1"/>
            <a:r>
              <a:rPr lang="en-US" sz="2600" dirty="0" smtClean="0"/>
              <a:t>Distribution</a:t>
            </a:r>
          </a:p>
          <a:p>
            <a:pPr lvl="1"/>
            <a:r>
              <a:rPr lang="en-US" sz="2600" dirty="0" smtClean="0"/>
              <a:t>Content Information</a:t>
            </a:r>
          </a:p>
          <a:p>
            <a:pPr lvl="1"/>
            <a:r>
              <a:rPr lang="en-US" sz="2600" dirty="0" smtClean="0"/>
              <a:t>Spatial representation</a:t>
            </a:r>
          </a:p>
          <a:p>
            <a:pPr lvl="1"/>
            <a:r>
              <a:rPr lang="en-US" sz="2600" dirty="0" smtClean="0"/>
              <a:t>Acquisition</a:t>
            </a:r>
          </a:p>
          <a:p>
            <a:pPr lvl="1"/>
            <a:r>
              <a:rPr lang="en-US" sz="2600" dirty="0" smtClean="0"/>
              <a:t>Quality </a:t>
            </a:r>
          </a:p>
          <a:p>
            <a:endParaRPr lang="en-US" sz="2800" dirty="0"/>
          </a:p>
          <a:p>
            <a:r>
              <a:rPr lang="en-US" sz="3600" dirty="0" smtClean="0"/>
              <a:t>Linked information</a:t>
            </a:r>
          </a:p>
          <a:p>
            <a:pPr lvl="1"/>
            <a:r>
              <a:rPr lang="en-US" sz="2400" dirty="0" smtClean="0"/>
              <a:t>Portrayal scheme</a:t>
            </a:r>
          </a:p>
          <a:p>
            <a:pPr lvl="1"/>
            <a:r>
              <a:rPr lang="en-US" sz="2400" dirty="0" smtClean="0"/>
              <a:t>Application schema</a:t>
            </a:r>
          </a:p>
          <a:p>
            <a:pPr lvl="1"/>
            <a:r>
              <a:rPr lang="en-US" sz="2400" dirty="0" smtClean="0"/>
              <a:t>Spatial reference system</a:t>
            </a:r>
          </a:p>
          <a:p>
            <a:r>
              <a:rPr lang="en-US" sz="3200" dirty="0" smtClean="0"/>
              <a:t>Extensions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031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9" y="341207"/>
            <a:ext cx="9404723" cy="878371"/>
          </a:xfrm>
        </p:spPr>
        <p:txBody>
          <a:bodyPr/>
          <a:lstStyle/>
          <a:p>
            <a:r>
              <a:rPr lang="en-US" sz="4800" dirty="0" smtClean="0"/>
              <a:t>Interoperability challenges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19578"/>
            <a:ext cx="10382445" cy="43783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Flexibility to encode information in different ways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Related resources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Distribution 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Entity/Attribute 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Binding format with distribution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Identifiers</a:t>
            </a:r>
          </a:p>
          <a:p>
            <a:pPr lvl="1">
              <a:spcBef>
                <a:spcPts val="0"/>
              </a:spcBef>
            </a:pPr>
            <a:r>
              <a:rPr lang="en-US" sz="2800" dirty="0" err="1" smtClean="0"/>
              <a:t>Xlink</a:t>
            </a:r>
            <a:r>
              <a:rPr lang="en-US" sz="2800" dirty="0" smtClean="0"/>
              <a:t>, </a:t>
            </a:r>
            <a:r>
              <a:rPr lang="en-US" sz="2800" dirty="0" err="1" smtClean="0"/>
              <a:t>MD_Identifier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3200" dirty="0" smtClean="0"/>
              <a:t>Geometry other than bounding box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974" y="3328387"/>
            <a:ext cx="3279813" cy="20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catalog and search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ESRI geoportal, </a:t>
            </a:r>
            <a:r>
              <a:rPr lang="en-US" dirty="0" err="1" smtClean="0"/>
              <a:t>Geonetwork</a:t>
            </a:r>
            <a:r>
              <a:rPr lang="en-US" dirty="0" smtClean="0"/>
              <a:t> </a:t>
            </a:r>
            <a:r>
              <a:rPr lang="en-US" dirty="0" err="1" smtClean="0"/>
              <a:t>OpenSource</a:t>
            </a:r>
            <a:r>
              <a:rPr lang="en-US" dirty="0" smtClean="0"/>
              <a:t>, </a:t>
            </a:r>
            <a:r>
              <a:rPr lang="en-US" dirty="0" err="1" smtClean="0"/>
              <a:t>Deegree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Many editors</a:t>
            </a:r>
          </a:p>
          <a:p>
            <a:endParaRPr lang="en-US" dirty="0"/>
          </a:p>
          <a:p>
            <a:r>
              <a:rPr lang="en-US" dirty="0" smtClean="0"/>
              <a:t>Various profiles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North American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INSPIRE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Blue Nast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Energistics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17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UML diagrams for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92271" y="1251371"/>
            <a:ext cx="3999729" cy="2324455"/>
          </a:xfrm>
        </p:spPr>
        <p:txBody>
          <a:bodyPr/>
          <a:lstStyle/>
          <a:p>
            <a:r>
              <a:rPr lang="en-US" dirty="0" smtClean="0"/>
              <a:t>Metadata packages</a:t>
            </a:r>
            <a:br>
              <a:rPr lang="en-US" dirty="0" smtClean="0"/>
            </a:br>
            <a:r>
              <a:rPr lang="en-US" sz="1800" dirty="0" smtClean="0"/>
              <a:t>* Each is implemented in a separate XML namespace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87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2623</TotalTime>
  <Words>281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ISO Metadata</vt:lpstr>
      <vt:lpstr>Origins</vt:lpstr>
      <vt:lpstr>Components</vt:lpstr>
      <vt:lpstr>Design pattern</vt:lpstr>
      <vt:lpstr>Packages</vt:lpstr>
      <vt:lpstr>Interoperability challenges</vt:lpstr>
      <vt:lpstr>Tools</vt:lpstr>
      <vt:lpstr>UML diagrams for reference</vt:lpstr>
      <vt:lpstr>Metadata packages * Each is implemented in a separate XML namespace</vt:lpstr>
      <vt:lpstr>Base metadata class</vt:lpstr>
      <vt:lpstr>Resource description</vt:lpstr>
      <vt:lpstr>Extent—spatial and temporal</vt:lpstr>
      <vt:lpstr>Identification, services</vt:lpstr>
      <vt:lpstr>Lineage (provenance)</vt:lpstr>
      <vt:lpstr>Distribution</vt:lpstr>
      <vt:lpstr>Data Quality ISO19157</vt:lpstr>
      <vt:lpstr>Data Quality Detail</vt:lpstr>
      <vt:lpstr>Content Information</vt:lpstr>
      <vt:lpstr>Feature Catalogue ISO19110</vt:lpstr>
    </vt:vector>
  </TitlesOfParts>
  <Company>Lamont-Doherty Earth Observatory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Metadata</dc:title>
  <dc:creator>Stephen Richard</dc:creator>
  <cp:lastModifiedBy>Stephen Richard</cp:lastModifiedBy>
  <cp:revision>27</cp:revision>
  <dcterms:created xsi:type="dcterms:W3CDTF">2018-09-25T22:58:42Z</dcterms:created>
  <dcterms:modified xsi:type="dcterms:W3CDTF">2018-10-06T11:08:26Z</dcterms:modified>
</cp:coreProperties>
</file>