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0" r:id="rId5"/>
    <p:sldId id="275" r:id="rId6"/>
    <p:sldId id="269" r:id="rId7"/>
    <p:sldId id="264" r:id="rId8"/>
    <p:sldId id="270" r:id="rId9"/>
    <p:sldId id="276" r:id="rId10"/>
    <p:sldId id="271" r:id="rId11"/>
    <p:sldId id="259" r:id="rId12"/>
    <p:sldId id="274" r:id="rId13"/>
    <p:sldId id="267" r:id="rId14"/>
    <p:sldId id="272" r:id="rId15"/>
    <p:sldId id="273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>
        <p:scale>
          <a:sx n="75" d="100"/>
          <a:sy n="75" d="100"/>
        </p:scale>
        <p:origin x="29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4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1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3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3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0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E331-FA76-4639-9FE5-221BE4194C4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8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 Question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Assembled into a Questionnaire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Ordered</a:t>
            </a:r>
          </a:p>
          <a:p>
            <a:r>
              <a:rPr lang="en-US" dirty="0" smtClean="0"/>
              <a:t>Adding statements and information specific to the questionnaire</a:t>
            </a:r>
          </a:p>
          <a:p>
            <a:r>
              <a:rPr lang="en-US" dirty="0" smtClean="0"/>
              <a:t>Routing based on responses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Managed within a Question Bank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Made available for later use</a:t>
            </a:r>
          </a:p>
          <a:p>
            <a:r>
              <a:rPr lang="en-US" dirty="0" smtClean="0"/>
              <a:t>Managed in terms of version changes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questionnaire uses questions as a means of capturing data</a:t>
            </a:r>
          </a:p>
          <a:p>
            <a:r>
              <a:rPr lang="en-US" dirty="0" smtClean="0"/>
              <a:t>It describes the sequence of questions and measures, intervening text, and conditional routing</a:t>
            </a:r>
          </a:p>
          <a:p>
            <a:r>
              <a:rPr lang="en-US" dirty="0" smtClean="0"/>
              <a:t>DDI Lifecycle describes questionnaire starting with the Instrument item type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stCxn id="7" idx="3"/>
            <a:endCxn id="6" idx="1"/>
          </p:cNvCxnSpPr>
          <p:nvPr/>
        </p:nvCxnSpPr>
        <p:spPr>
          <a:xfrm>
            <a:off x="4441371" y="3644675"/>
            <a:ext cx="665453" cy="1"/>
          </a:xfrm>
          <a:prstGeom prst="straightConnector1">
            <a:avLst/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3" idx="0"/>
          </p:cNvCxnSpPr>
          <p:nvPr/>
        </p:nvCxnSpPr>
        <p:spPr>
          <a:xfrm>
            <a:off x="2639786" y="4068537"/>
            <a:ext cx="0" cy="765524"/>
          </a:xfrm>
          <a:prstGeom prst="straightConnector1">
            <a:avLst/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Questionnaire</a:t>
            </a:r>
            <a:r>
              <a:rPr lang="sv-SE" dirty="0" smtClean="0"/>
              <a:t> </a:t>
            </a:r>
            <a:r>
              <a:rPr lang="sv-SE" dirty="0" err="1" smtClean="0"/>
              <a:t>routing</a:t>
            </a:r>
            <a:endParaRPr lang="sv-SE" dirty="0"/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>
          <a:xfrm>
            <a:off x="2639786" y="2538413"/>
            <a:ext cx="0" cy="682399"/>
          </a:xfrm>
          <a:prstGeom prst="straightConnector1">
            <a:avLst/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38200" y="4834061"/>
            <a:ext cx="3603171" cy="8477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Q2</a:t>
            </a:r>
            <a:r>
              <a:rPr lang="sv-SE" sz="2800" dirty="0" smtClean="0"/>
              <a:t> Do </a:t>
            </a:r>
            <a:r>
              <a:rPr lang="sv-SE" sz="2800" dirty="0" err="1" smtClean="0"/>
              <a:t>you</a:t>
            </a:r>
            <a:r>
              <a:rPr lang="sv-SE" sz="2800" dirty="0" smtClean="0"/>
              <a:t> </a:t>
            </a:r>
            <a:r>
              <a:rPr lang="sv-SE" sz="2800" dirty="0" err="1" smtClean="0"/>
              <a:t>have</a:t>
            </a:r>
            <a:r>
              <a:rPr lang="sv-SE" sz="2800" dirty="0" smtClean="0"/>
              <a:t> a </a:t>
            </a:r>
            <a:r>
              <a:rPr lang="sv-SE" sz="2800" dirty="0" err="1" smtClean="0"/>
              <a:t>cat</a:t>
            </a:r>
            <a:r>
              <a:rPr lang="sv-SE" sz="2800" dirty="0" smtClean="0"/>
              <a:t>?</a:t>
            </a:r>
            <a:endParaRPr lang="sv-SE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838201" y="1690688"/>
            <a:ext cx="3603170" cy="8477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Q1</a:t>
            </a:r>
            <a:r>
              <a:rPr lang="sv-SE" sz="2800" dirty="0" smtClean="0"/>
              <a:t> Do </a:t>
            </a:r>
            <a:r>
              <a:rPr lang="sv-SE" sz="2800" dirty="0" err="1" smtClean="0"/>
              <a:t>you</a:t>
            </a:r>
            <a:r>
              <a:rPr lang="sv-SE" sz="2800" dirty="0" smtClean="0"/>
              <a:t> </a:t>
            </a:r>
            <a:r>
              <a:rPr lang="sv-SE" sz="2800" dirty="0" err="1" smtClean="0"/>
              <a:t>smoke</a:t>
            </a:r>
            <a:r>
              <a:rPr lang="sv-SE" sz="2800" dirty="0" smtClean="0"/>
              <a:t>?</a:t>
            </a:r>
            <a:endParaRPr lang="sv-SE" sz="2800" dirty="0"/>
          </a:p>
        </p:txBody>
      </p:sp>
      <p:cxnSp>
        <p:nvCxnSpPr>
          <p:cNvPr id="18" name="Elbow Connector 17"/>
          <p:cNvCxnSpPr>
            <a:stCxn id="6" idx="2"/>
            <a:endCxn id="13" idx="0"/>
          </p:cNvCxnSpPr>
          <p:nvPr/>
        </p:nvCxnSpPr>
        <p:spPr>
          <a:xfrm rot="5400000">
            <a:off x="4470150" y="2238174"/>
            <a:ext cx="765523" cy="4426250"/>
          </a:xfrm>
          <a:prstGeom prst="bentConnector3">
            <a:avLst/>
          </a:prstGeom>
          <a:ln w="57150" cmpd="sng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/>
          <p:cNvSpPr/>
          <p:nvPr/>
        </p:nvSpPr>
        <p:spPr>
          <a:xfrm>
            <a:off x="838201" y="3220812"/>
            <a:ext cx="3603170" cy="847725"/>
          </a:xfrm>
          <a:prstGeom prst="flowChartDecision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IF Q1 = </a:t>
            </a:r>
            <a:r>
              <a:rPr lang="sv-SE" sz="2800" dirty="0" err="1" smtClean="0"/>
              <a:t>yes</a:t>
            </a:r>
            <a:endParaRPr lang="sv-SE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06824" y="3220813"/>
            <a:ext cx="3918423" cy="8477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Q1B</a:t>
            </a:r>
            <a:r>
              <a:rPr lang="sv-SE" sz="2800" dirty="0" smtClean="0"/>
              <a:t> </a:t>
            </a:r>
            <a:r>
              <a:rPr lang="sv-SE" sz="2800" dirty="0" err="1" smtClean="0"/>
              <a:t>How</a:t>
            </a:r>
            <a:r>
              <a:rPr lang="sv-SE" sz="2800" dirty="0" smtClean="0"/>
              <a:t> </a:t>
            </a:r>
            <a:r>
              <a:rPr lang="sv-SE" sz="2800" dirty="0" err="1" smtClean="0"/>
              <a:t>many</a:t>
            </a:r>
            <a:r>
              <a:rPr lang="sv-SE" sz="2800" dirty="0" smtClean="0"/>
              <a:t> per </a:t>
            </a:r>
            <a:r>
              <a:rPr lang="sv-SE" sz="2800" dirty="0" err="1" smtClean="0"/>
              <a:t>day</a:t>
            </a:r>
            <a:r>
              <a:rPr lang="sv-SE" sz="2800" dirty="0" smtClean="0"/>
              <a:t>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4827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Bank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Banks and Repositories</a:t>
            </a:r>
          </a:p>
          <a:p>
            <a:pPr lvl="1"/>
            <a:r>
              <a:rPr lang="en-US" dirty="0" smtClean="0"/>
              <a:t>These are machine </a:t>
            </a:r>
            <a:r>
              <a:rPr lang="en-US" dirty="0" err="1" smtClean="0"/>
              <a:t>processable</a:t>
            </a:r>
            <a:r>
              <a:rPr lang="en-US" dirty="0" smtClean="0"/>
              <a:t> question banks</a:t>
            </a:r>
            <a:endParaRPr lang="en-US" dirty="0" smtClean="0"/>
          </a:p>
          <a:p>
            <a:r>
              <a:rPr lang="en-US" dirty="0" smtClean="0"/>
              <a:t>Can contain questions or sections (sets) of questions that can be used in more than one survey</a:t>
            </a:r>
          </a:p>
          <a:p>
            <a:r>
              <a:rPr lang="en-US" dirty="0" smtClean="0"/>
              <a:t>A collection of questions that are managed and available for use in multiple questionnaires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ollection of individual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collection of questions that are managed and available for use in multiple questionnaires where:</a:t>
            </a:r>
          </a:p>
          <a:p>
            <a:pPr lvl="1"/>
            <a:r>
              <a:rPr lang="en-US" dirty="0" smtClean="0"/>
              <a:t>Comparable data is needed over time</a:t>
            </a:r>
          </a:p>
          <a:p>
            <a:pPr lvl="1"/>
            <a:r>
              <a:rPr lang="en-US" dirty="0" smtClean="0"/>
              <a:t>Testing has been used to refine the content and structure of a question to obtain a consistent or accurate response </a:t>
            </a:r>
          </a:p>
          <a:p>
            <a:pPr lvl="1"/>
            <a:r>
              <a:rPr lang="en-US" dirty="0" smtClean="0"/>
              <a:t>The same questions are intended to be used over time with some changes to reflect changes in the environment or needs of the survey</a:t>
            </a:r>
          </a:p>
          <a:p>
            <a:pPr lvl="2"/>
            <a:r>
              <a:rPr lang="en-US" dirty="0" smtClean="0"/>
              <a:t>Changes in definitions of marital relationship</a:t>
            </a:r>
          </a:p>
          <a:p>
            <a:pPr lvl="2"/>
            <a:r>
              <a:rPr lang="en-US" dirty="0" smtClean="0"/>
              <a:t>New industrial areas</a:t>
            </a:r>
          </a:p>
        </p:txBody>
      </p:sp>
    </p:spTree>
    <p:extLst>
      <p:ext uri="{BB962C8B-B14F-4D97-AF65-F5344CB8AC3E}">
        <p14:creationId xmlns:p14="http://schemas.microsoft.com/office/powerpoint/2010/main" val="21437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of sections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Sections of questions grouped together for a logical purpose</a:t>
            </a:r>
          </a:p>
          <a:p>
            <a:pPr lvl="1"/>
            <a:r>
              <a:rPr lang="en-US" dirty="0" smtClean="0"/>
              <a:t>Where order is important – perhaps previously tested for comparable response</a:t>
            </a:r>
          </a:p>
          <a:p>
            <a:pPr lvl="1"/>
            <a:r>
              <a:rPr lang="en-US" dirty="0" smtClean="0"/>
              <a:t>Where a sequence of questions is used by multiple surveys or repetitions of a survey</a:t>
            </a:r>
          </a:p>
          <a:p>
            <a:pPr lvl="1"/>
            <a:r>
              <a:rPr lang="en-US" dirty="0" smtClean="0"/>
              <a:t>Can indicate order of use within 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items related to this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442567"/>
              </p:ext>
            </p:extLst>
          </p:nvPr>
        </p:nvGraphicFramePr>
        <p:xfrm>
          <a:off x="939800" y="1776254"/>
          <a:ext cx="9855201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067"/>
                <a:gridCol w="2353733"/>
                <a:gridCol w="4216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DDI </a:t>
                      </a:r>
                      <a:r>
                        <a:rPr lang="en-US" dirty="0" err="1" smtClean="0"/>
                        <a:t>CodeBook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DDI Lifecycle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QuestionItem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QuestionGrid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QuestionBlock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Non-question </a:t>
                      </a:r>
                      <a:r>
                        <a:rPr lang="en-US" dirty="0" smtClean="0"/>
                        <a:t>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MeasurementItem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Questionnaire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Questionnaire routing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Sequence, </a:t>
                      </a:r>
                      <a:r>
                        <a:rPr lang="en-US" dirty="0" err="1" smtClean="0"/>
                        <a:t>IfThenElse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Loop, </a:t>
                      </a:r>
                      <a:r>
                        <a:rPr lang="en-US" baseline="0" dirty="0" err="1" smtClean="0"/>
                        <a:t>RepeatUntil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RepeatWhile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Questionnaire content</a:t>
                      </a:r>
                      <a:r>
                        <a:rPr lang="en-US" baseline="0" dirty="0" smtClean="0"/>
                        <a:t>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QuestionConstruct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MeasurementConstruct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ComputationItem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StatementItem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4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DDI-Lifecycle</a:t>
            </a:r>
          </a:p>
          <a:p>
            <a:pPr lvl="1"/>
            <a:r>
              <a:rPr lang="en-US" dirty="0" smtClean="0"/>
              <a:t>Codebook is variable centric – it only provides a partial description of question as the source of data for a variable</a:t>
            </a:r>
          </a:p>
          <a:p>
            <a:pPr lvl="1"/>
            <a:r>
              <a:rPr lang="en-US" dirty="0" smtClean="0"/>
              <a:t>Lifecycle supports stand-alone question specification and management</a:t>
            </a:r>
          </a:p>
          <a:p>
            <a:pPr lvl="1"/>
            <a:r>
              <a:rPr lang="en-US" dirty="0" smtClean="0"/>
              <a:t>Lifecycle can describe the use of a question within a questionnaire flow-logic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a question and a variable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Describes a means of capturing data</a:t>
            </a:r>
          </a:p>
          <a:p>
            <a:r>
              <a:rPr lang="en-US" dirty="0" smtClean="0"/>
              <a:t>A question specifies a text and a means of defining the form of the expected response</a:t>
            </a:r>
          </a:p>
          <a:p>
            <a:r>
              <a:rPr lang="en-US" dirty="0" smtClean="0"/>
              <a:t>Questions can be organized in a questionnaire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Description of data</a:t>
            </a:r>
          </a:p>
          <a:p>
            <a:r>
              <a:rPr lang="en-US" dirty="0" smtClean="0"/>
              <a:t>A variable does not need to come from a question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vs. Variable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the question looks like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1511" y="2516798"/>
            <a:ext cx="5157787" cy="3684588"/>
          </a:xfrm>
        </p:spPr>
        <p:txBody>
          <a:bodyPr/>
          <a:lstStyle/>
          <a:p>
            <a:r>
              <a:rPr lang="en-US" dirty="0" smtClean="0"/>
              <a:t>Text</a:t>
            </a:r>
          </a:p>
          <a:p>
            <a:r>
              <a:rPr lang="en-US" dirty="0" smtClean="0"/>
              <a:t>Response domain</a:t>
            </a:r>
          </a:p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the variable looks like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Column of a variable in a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Question</a:t>
            </a:r>
            <a:r>
              <a:rPr lang="sv-SE" dirty="0" smtClean="0"/>
              <a:t> item </a:t>
            </a:r>
            <a:r>
              <a:rPr lang="sv-SE" dirty="0" err="1" smtClean="0"/>
              <a:t>example</a:t>
            </a:r>
            <a:endParaRPr lang="sv-SE" dirty="0"/>
          </a:p>
        </p:txBody>
      </p:sp>
      <p:sp>
        <p:nvSpPr>
          <p:cNvPr id="3" name="Rounded Rectangle 2"/>
          <p:cNvSpPr/>
          <p:nvPr/>
        </p:nvSpPr>
        <p:spPr>
          <a:xfrm>
            <a:off x="6836289" y="1690688"/>
            <a:ext cx="4144489" cy="61003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 smtClean="0">
                <a:solidFill>
                  <a:schemeClr val="bg1"/>
                </a:solidFill>
              </a:rPr>
              <a:t>Question</a:t>
            </a:r>
            <a:r>
              <a:rPr lang="sv-SE" sz="2800" dirty="0" smtClean="0">
                <a:solidFill>
                  <a:schemeClr val="bg1"/>
                </a:solidFill>
              </a:rPr>
              <a:t> </a:t>
            </a:r>
            <a:r>
              <a:rPr lang="sv-SE" sz="2800" dirty="0" err="1" smtClean="0">
                <a:solidFill>
                  <a:schemeClr val="bg1"/>
                </a:solidFill>
              </a:rPr>
              <a:t>name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36289" y="2418353"/>
            <a:ext cx="4144489" cy="58994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 smtClean="0">
                <a:solidFill>
                  <a:schemeClr val="bg1"/>
                </a:solidFill>
              </a:rPr>
              <a:t>Question</a:t>
            </a:r>
            <a:r>
              <a:rPr lang="sv-SE" sz="2800" dirty="0" smtClean="0">
                <a:solidFill>
                  <a:schemeClr val="bg1"/>
                </a:solidFill>
              </a:rPr>
              <a:t> text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836289" y="3188432"/>
            <a:ext cx="4144489" cy="54189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 smtClean="0">
                <a:solidFill>
                  <a:schemeClr val="bg1"/>
                </a:solidFill>
              </a:rPr>
              <a:t>Response</a:t>
            </a:r>
            <a:r>
              <a:rPr lang="sv-SE" sz="2800" dirty="0" smtClean="0">
                <a:solidFill>
                  <a:schemeClr val="bg1"/>
                </a:solidFill>
              </a:rPr>
              <a:t> </a:t>
            </a:r>
            <a:r>
              <a:rPr lang="sv-SE" sz="2800" dirty="0" err="1" smtClean="0">
                <a:solidFill>
                  <a:schemeClr val="bg1"/>
                </a:solidFill>
              </a:rPr>
              <a:t>domain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36289" y="3869132"/>
            <a:ext cx="4144489" cy="54756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 smtClean="0">
                <a:solidFill>
                  <a:schemeClr val="bg1"/>
                </a:solidFill>
              </a:rPr>
              <a:t>Instructions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9788" y="2324276"/>
            <a:ext cx="5617031" cy="1615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b="1" dirty="0" smtClean="0">
                <a:solidFill>
                  <a:schemeClr val="accent2"/>
                </a:solidFill>
              </a:rPr>
              <a:t> </a:t>
            </a:r>
            <a:r>
              <a:rPr lang="sv-SE" sz="2800" b="1" dirty="0" smtClean="0">
                <a:solidFill>
                  <a:schemeClr val="accent2"/>
                </a:solidFill>
              </a:rPr>
              <a:t>[fullname]</a:t>
            </a:r>
            <a:r>
              <a:rPr lang="sv-SE" sz="2800" dirty="0" smtClean="0"/>
              <a:t> </a:t>
            </a:r>
            <a:r>
              <a:rPr lang="sv-SE" sz="2800" b="1" dirty="0" smtClean="0">
                <a:solidFill>
                  <a:schemeClr val="accent6">
                    <a:lumMod val="75000"/>
                  </a:schemeClr>
                </a:solidFill>
              </a:rPr>
              <a:t>What is your name?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b="1" dirty="0" smtClean="0"/>
              <a:t>      </a:t>
            </a:r>
            <a:r>
              <a:rPr lang="sv-SE" sz="2800" b="1" dirty="0" smtClean="0">
                <a:solidFill>
                  <a:schemeClr val="accent5"/>
                </a:solidFill>
              </a:rPr>
              <a:t>[_______________]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b="1" dirty="0" smtClean="0"/>
              <a:t>      </a:t>
            </a:r>
            <a:r>
              <a:rPr lang="sv-SE" sz="2800" b="1" i="1" dirty="0" err="1" smtClean="0">
                <a:solidFill>
                  <a:schemeClr val="accent4"/>
                </a:solidFill>
              </a:rPr>
              <a:t>Enter</a:t>
            </a:r>
            <a:r>
              <a:rPr lang="sv-SE" sz="2800" b="1" i="1" dirty="0" smtClean="0">
                <a:solidFill>
                  <a:schemeClr val="accent4"/>
                </a:solidFill>
              </a:rPr>
              <a:t> </a:t>
            </a:r>
            <a:r>
              <a:rPr lang="sv-SE" sz="2800" b="1" i="1" dirty="0" err="1" smtClean="0">
                <a:solidFill>
                  <a:schemeClr val="accent4"/>
                </a:solidFill>
              </a:rPr>
              <a:t>your</a:t>
            </a:r>
            <a:r>
              <a:rPr lang="sv-SE" sz="2800" b="1" i="1" dirty="0" smtClean="0">
                <a:solidFill>
                  <a:schemeClr val="accent4"/>
                </a:solidFill>
              </a:rPr>
              <a:t> </a:t>
            </a:r>
            <a:r>
              <a:rPr lang="sv-SE" sz="2800" b="1" i="1" dirty="0" err="1" smtClean="0">
                <a:solidFill>
                  <a:schemeClr val="accent4"/>
                </a:solidFill>
              </a:rPr>
              <a:t>first</a:t>
            </a:r>
            <a:r>
              <a:rPr lang="sv-SE" sz="2800" b="1" i="1" dirty="0" smtClean="0">
                <a:solidFill>
                  <a:schemeClr val="accent4"/>
                </a:solidFill>
              </a:rPr>
              <a:t> and last </a:t>
            </a:r>
            <a:r>
              <a:rPr lang="sv-SE" sz="2800" b="1" i="1" dirty="0" err="1" smtClean="0">
                <a:solidFill>
                  <a:schemeClr val="accent4"/>
                </a:solidFill>
              </a:rPr>
              <a:t>name</a:t>
            </a:r>
            <a:endParaRPr lang="sv-SE" sz="2800" b="1" dirty="0"/>
          </a:p>
        </p:txBody>
      </p:sp>
      <p:cxnSp>
        <p:nvCxnSpPr>
          <p:cNvPr id="5" name="Elbow Connector 4"/>
          <p:cNvCxnSpPr>
            <a:stCxn id="3" idx="1"/>
          </p:cNvCxnSpPr>
          <p:nvPr/>
        </p:nvCxnSpPr>
        <p:spPr>
          <a:xfrm rot="10800000" flipV="1">
            <a:off x="1682403" y="1995704"/>
            <a:ext cx="5153887" cy="472339"/>
          </a:xfrm>
          <a:prstGeom prst="bentConnector3">
            <a:avLst>
              <a:gd name="adj1" fmla="val 100230"/>
            </a:avLst>
          </a:prstGeom>
          <a:ln w="57150">
            <a:solidFill>
              <a:schemeClr val="accent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7" idx="1"/>
          </p:cNvCxnSpPr>
          <p:nvPr/>
        </p:nvCxnSpPr>
        <p:spPr>
          <a:xfrm rot="10800000">
            <a:off x="4413727" y="3163095"/>
            <a:ext cx="2422563" cy="296282"/>
          </a:xfrm>
          <a:prstGeom prst="bentConnector3">
            <a:avLst>
              <a:gd name="adj1" fmla="val 30882"/>
            </a:avLst>
          </a:prstGeom>
          <a:ln w="57150">
            <a:solidFill>
              <a:schemeClr val="accent5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3" idx="1"/>
          </p:cNvCxnSpPr>
          <p:nvPr/>
        </p:nvCxnSpPr>
        <p:spPr>
          <a:xfrm rot="10800000">
            <a:off x="3594329" y="3869132"/>
            <a:ext cx="3241960" cy="273784"/>
          </a:xfrm>
          <a:prstGeom prst="bentConnector3">
            <a:avLst>
              <a:gd name="adj1" fmla="val 99817"/>
            </a:avLst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1"/>
          </p:cNvCxnSpPr>
          <p:nvPr/>
        </p:nvCxnSpPr>
        <p:spPr>
          <a:xfrm flipH="1">
            <a:off x="5664530" y="2713325"/>
            <a:ext cx="1171759" cy="6124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8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question?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question is a question text and a definition of response options</a:t>
            </a:r>
          </a:p>
          <a:p>
            <a:r>
              <a:rPr lang="en-US" dirty="0" smtClean="0"/>
              <a:t>Question name (recommended)</a:t>
            </a:r>
          </a:p>
          <a:p>
            <a:r>
              <a:rPr lang="en-US" dirty="0" smtClean="0"/>
              <a:t>The text must make clear what data is being sought (required)</a:t>
            </a:r>
          </a:p>
          <a:p>
            <a:pPr lvl="1"/>
            <a:r>
              <a:rPr lang="en-US" dirty="0" smtClean="0"/>
              <a:t>How many people are in your household? _________</a:t>
            </a:r>
          </a:p>
          <a:p>
            <a:pPr lvl="1"/>
            <a:r>
              <a:rPr lang="en-US" dirty="0" smtClean="0"/>
              <a:t>AGE: ________years</a:t>
            </a:r>
          </a:p>
          <a:p>
            <a:r>
              <a:rPr lang="en-US" dirty="0" smtClean="0"/>
              <a:t>Definition of response options (required)</a:t>
            </a:r>
          </a:p>
          <a:p>
            <a:pPr lvl="1"/>
            <a:r>
              <a:rPr lang="en-US" dirty="0" smtClean="0"/>
              <a:t>Text entry blank</a:t>
            </a:r>
          </a:p>
          <a:p>
            <a:pPr lvl="1"/>
            <a:r>
              <a:rPr lang="en-US" dirty="0" smtClean="0"/>
              <a:t>Indicator of a numeric unit</a:t>
            </a:r>
          </a:p>
          <a:p>
            <a:pPr lvl="1"/>
            <a:r>
              <a:rPr lang="en-US" dirty="0" smtClean="0"/>
              <a:t>Enumerated choice of responses</a:t>
            </a:r>
          </a:p>
          <a:p>
            <a:r>
              <a:rPr lang="en-US" dirty="0" smtClean="0"/>
              <a:t>Any information that is required to understand the question consistently (recommended)</a:t>
            </a:r>
          </a:p>
          <a:p>
            <a:pPr lvl="1"/>
            <a:r>
              <a:rPr lang="en-US" dirty="0" smtClean="0"/>
              <a:t>Definitional information</a:t>
            </a:r>
          </a:p>
          <a:p>
            <a:pPr lvl="1"/>
            <a:r>
              <a:rPr lang="en-US" dirty="0" smtClean="0"/>
              <a:t>Stimulus material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response domain defines response options to a question</a:t>
            </a:r>
          </a:p>
          <a:p>
            <a:r>
              <a:rPr lang="en-US" dirty="0" smtClean="0"/>
              <a:t>There may be more than one response domain for a question</a:t>
            </a:r>
          </a:p>
          <a:p>
            <a:pPr lvl="1"/>
            <a:r>
              <a:rPr lang="en-US" dirty="0" smtClean="0"/>
              <a:t>Enumerated list with Other specified as a text</a:t>
            </a:r>
          </a:p>
          <a:p>
            <a:pPr lvl="1"/>
            <a:r>
              <a:rPr lang="en-US" dirty="0" smtClean="0"/>
              <a:t>First name, last name captured as separate responses</a:t>
            </a:r>
          </a:p>
          <a:p>
            <a:pPr lvl="1"/>
            <a:r>
              <a:rPr lang="en-US" dirty="0" smtClean="0"/>
              <a:t>Response options can be in a grid</a:t>
            </a:r>
          </a:p>
          <a:p>
            <a:r>
              <a:rPr lang="en-US" dirty="0" smtClean="0"/>
              <a:t>Types of response options available (list and/or show pictures)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9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a question response domain and variable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Response Domain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Description of how the response is solicited including:</a:t>
            </a:r>
          </a:p>
          <a:p>
            <a:pPr lvl="1"/>
            <a:r>
              <a:rPr lang="en-US" dirty="0" smtClean="0"/>
              <a:t>Prompt or display</a:t>
            </a:r>
          </a:p>
          <a:p>
            <a:pPr lvl="1"/>
            <a:r>
              <a:rPr lang="en-US" dirty="0" smtClean="0"/>
              <a:t>Style of response</a:t>
            </a:r>
          </a:p>
          <a:p>
            <a:pPr lvl="2"/>
            <a:r>
              <a:rPr lang="en-US" dirty="0" smtClean="0"/>
              <a:t>Number</a:t>
            </a:r>
          </a:p>
          <a:p>
            <a:pPr lvl="2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Mark on an image</a:t>
            </a:r>
          </a:p>
          <a:p>
            <a:pPr lvl="2"/>
            <a:r>
              <a:rPr lang="en-US" dirty="0" smtClean="0"/>
              <a:t>Click on an audio or visual track</a:t>
            </a:r>
          </a:p>
          <a:p>
            <a:pPr lvl="2"/>
            <a:r>
              <a:rPr lang="en-US" dirty="0" smtClean="0"/>
              <a:t>Mark on a scale</a:t>
            </a:r>
          </a:p>
          <a:p>
            <a:pPr lvl="2"/>
            <a:r>
              <a:rPr lang="en-US" dirty="0" smtClean="0"/>
              <a:t>Ranking of items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Variable Representation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Description of how the value is represented in the data set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3248"/>
              </p:ext>
            </p:extLst>
          </p:nvPr>
        </p:nvGraphicFramePr>
        <p:xfrm>
          <a:off x="800100" y="700646"/>
          <a:ext cx="10693400" cy="520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8483600"/>
              </a:tblGrid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Style</a:t>
                      </a:r>
                      <a:r>
                        <a:rPr lang="en-US" baseline="0" dirty="0" smtClean="0"/>
                        <a:t> of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Pick list set of categories (no associated code)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Pick</a:t>
                      </a:r>
                      <a:r>
                        <a:rPr lang="en-US" baseline="0" dirty="0" smtClean="0"/>
                        <a:t> list</a:t>
                      </a:r>
                      <a:r>
                        <a:rPr lang="en-US" dirty="0" smtClean="0"/>
                        <a:t> (codes and associated categories)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field can be defined</a:t>
                      </a:r>
                      <a:r>
                        <a:rPr lang="en-US" baseline="0" dirty="0" smtClean="0"/>
                        <a:t> by type, range, and precision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 field can be defined</a:t>
                      </a:r>
                      <a:r>
                        <a:rPr lang="en-US" baseline="0" dirty="0" smtClean="0"/>
                        <a:t> by length and regular expression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DateTime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and/or</a:t>
                      </a:r>
                      <a:r>
                        <a:rPr lang="en-US" baseline="0" dirty="0" smtClean="0"/>
                        <a:t> Time field can be defined by format, range, and regular expression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Geographic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fields to capture GPS position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Geographic</a:t>
                      </a:r>
                      <a:r>
                        <a:rPr lang="en-US" baseline="0" dirty="0" smtClean="0"/>
                        <a:t>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Pick list for geographic level</a:t>
                      </a:r>
                      <a:r>
                        <a:rPr lang="en-US" baseline="0" dirty="0" smtClean="0"/>
                        <a:t>s (State)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Geographic 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Pick list for individual</a:t>
                      </a:r>
                      <a:r>
                        <a:rPr lang="en-US" baseline="0" dirty="0" smtClean="0"/>
                        <a:t> geographic locations (Alabama)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Scale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Layout of a scale (Likert or similar)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Layout of a distribution (assigning %) 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Ordering</a:t>
                      </a:r>
                      <a:r>
                        <a:rPr lang="en-US" baseline="0" dirty="0" smtClean="0"/>
                        <a:t> items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Specifying the location on an image, sound, video, etc.</a:t>
                      </a:r>
                      <a:endParaRPr lang="en-US" dirty="0"/>
                    </a:p>
                  </a:txBody>
                  <a:tcPr/>
                </a:tc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smtClean="0"/>
                        <a:t>Nominal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Marked or unmarked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793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787</Words>
  <Application>Microsoft Office PowerPoint</Application>
  <PresentationFormat>Widescreen</PresentationFormat>
  <Paragraphs>137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Questions</vt:lpstr>
      <vt:lpstr>Coverage</vt:lpstr>
      <vt:lpstr>Difference between a question and a variable</vt:lpstr>
      <vt:lpstr>Question vs. Variable</vt:lpstr>
      <vt:lpstr>Question item example</vt:lpstr>
      <vt:lpstr>What is a question?</vt:lpstr>
      <vt:lpstr>Response Domains</vt:lpstr>
      <vt:lpstr>Relationship between a question response domain and variable representation</vt:lpstr>
      <vt:lpstr>PowerPoint Presentation</vt:lpstr>
      <vt:lpstr>Use of a Question</vt:lpstr>
      <vt:lpstr>Questionnaires</vt:lpstr>
      <vt:lpstr>Questionnaire routing</vt:lpstr>
      <vt:lpstr>Question Bank Management</vt:lpstr>
      <vt:lpstr>Collection of individual questions</vt:lpstr>
      <vt:lpstr>Collection of sections of questions</vt:lpstr>
      <vt:lpstr>DDI items related to this topic</vt:lpstr>
    </vt:vector>
  </TitlesOfParts>
  <Company>LZI Schloss Dagstuhl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Maic Masuch</dc:creator>
  <cp:lastModifiedBy>Maic Masuch</cp:lastModifiedBy>
  <cp:revision>23</cp:revision>
  <dcterms:created xsi:type="dcterms:W3CDTF">2018-09-26T12:39:07Z</dcterms:created>
  <dcterms:modified xsi:type="dcterms:W3CDTF">2018-09-27T10:21:25Z</dcterms:modified>
</cp:coreProperties>
</file>