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57" r:id="rId4"/>
    <p:sldId id="258" r:id="rId5"/>
    <p:sldId id="259" r:id="rId6"/>
    <p:sldId id="261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83"/>
    <p:restoredTop sz="94696"/>
  </p:normalViewPr>
  <p:slideViewPr>
    <p:cSldViewPr snapToGrid="0" snapToObjects="1">
      <p:cViewPr varScale="1">
        <p:scale>
          <a:sx n="76" d="100"/>
          <a:sy n="76" d="100"/>
        </p:scale>
        <p:origin x="21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CB568-8091-074E-8564-0D0D7153417B}" type="datetimeFigureOut">
              <a:rPr lang="en-US" smtClean="0"/>
              <a:t>4/11/19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15034-CA6E-064E-8754-A8C13A40E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71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B15034-CA6E-064E-8754-A8C13A40E4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76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96F2E-231A-8D48-BC8A-2A4A4F7ED8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CFEE47-A44C-854A-895A-5126A8D2C3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C48E2-6FC7-0A4F-AD9B-D1D3971EE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5368-A3F1-374E-83F5-8D8DB77CE392}" type="datetime1">
              <a:rPr lang="en-US" smtClean="0"/>
              <a:t>4/11/19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484B91-B8D2-B240-969E-E0B44028C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70A86-4D2B-A24B-AFEC-E3328E0E1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11EC-D6A0-464C-8465-49B7A85BC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23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B982D-19AD-6144-B0D0-108C8F7BF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6D86A2-0211-1241-8923-BF88344DDE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4410E0-0D39-E744-A565-8B7205A42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19B8-5077-F64D-B525-8C0C2B739DAC}" type="datetime1">
              <a:rPr lang="en-US" smtClean="0"/>
              <a:t>4/11/19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954B7-53DC-0048-8BDF-50FEB6824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49956F-E161-0242-A1A8-69BB4C476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11EC-D6A0-464C-8465-49B7A85BC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547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16067D-94EB-054B-82FA-13EA6DDB0E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6F2A52-7680-2A42-A540-E64F0B1C4D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4695B-5481-F347-8757-C8A3117BD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C805-F4EB-6E4E-8F5E-A038040918E8}" type="datetime1">
              <a:rPr lang="en-US" smtClean="0"/>
              <a:t>4/11/19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AFC41-CEC6-CF40-AB03-862C79E89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41B45-79A2-9F48-972F-3C3207FB3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11EC-D6A0-464C-8465-49B7A85BC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194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2AB82-CB54-D94F-B8FD-2D36B0264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3B4C3-3714-C041-B6E9-88F54A63C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4EE83-7E54-EF4E-A9C8-F44F1540A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44667-D799-7C4C-8D38-5851598559CD}" type="datetime1">
              <a:rPr lang="en-US" smtClean="0"/>
              <a:t>4/11/19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A9DCC-F762-0B4B-99C7-338701227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0D2663-D03D-FC49-93E5-27772D354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11EC-D6A0-464C-8465-49B7A85BC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82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67BBF-20E2-9443-8A4D-FBEED362C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DA74A0-F40D-1A49-A067-292911CCD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35F96E-50DC-1246-B745-E0A664102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40311-8C2E-7541-862F-FBB301B2A0D6}" type="datetime1">
              <a:rPr lang="en-US" smtClean="0"/>
              <a:t>4/11/19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CE64A-A1D4-A04A-AC89-380401EE2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79AA44-6EA2-7349-B26B-0B6402C19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11EC-D6A0-464C-8465-49B7A85BC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587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BCAFA-0D1B-E04C-A5F3-53043CA88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0E8AD-DEED-B944-85A7-A9F78CABB8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4A4240-7E80-EC40-9DDE-70B53993A1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1532B9-ACA9-F346-BC30-4A27ED259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8168-286F-2042-B351-6CB72EC37643}" type="datetime1">
              <a:rPr lang="en-US" smtClean="0"/>
              <a:t>4/11/19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27899E-7AFC-3A46-9F3E-FCE01E96B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0DAA39-55C9-284A-9924-24A940E43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11EC-D6A0-464C-8465-49B7A85BC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806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E7B64-8DAB-374A-B1D8-7069C3C69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45296D-CF7E-2E46-904E-0BDF002D2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9CC25C-6AE2-1B4A-B5E7-640E574209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4FC47B-0448-884F-9338-F8C34CE519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A030ED-D26B-1745-8D26-632985FEB0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96FBA5-7DE4-A04C-8151-C6578B246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440D-EAD6-924F-B653-75660CCF7792}" type="datetime1">
              <a:rPr lang="en-US" smtClean="0"/>
              <a:t>4/11/19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46279B-8E7B-7E4C-A806-1436C4129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E622C3-9C6A-F34E-AF6D-293AA5622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11EC-D6A0-464C-8465-49B7A85BC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44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7E57F-BBB2-C44E-88AE-B639E6F45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6B41A3-FEE5-DD4B-AC6B-3DD0A1F55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689B-70C7-4D4A-A538-BC269E3B2918}" type="datetime1">
              <a:rPr lang="en-US" smtClean="0"/>
              <a:t>4/11/19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3A6D1B-BA3B-EF49-B066-08217E310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872C13-4518-3F40-B22A-FF1A1FE55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11EC-D6A0-464C-8465-49B7A85BC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82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C9EDD3-7606-AA4D-9E79-38EE992B6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316FC-89B3-434F-B56F-7DC06134DF71}" type="datetime1">
              <a:rPr lang="en-US" smtClean="0"/>
              <a:t>4/11/19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82AA39-DFB9-BA47-8C32-DCB41BA76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71DCD2-9DD9-8A47-9EA9-BA17FF093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11EC-D6A0-464C-8465-49B7A85BC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410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14D35-0C33-6248-900B-4FBC0E248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26333-8A58-6C41-BE26-22BB335F9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619219-8555-1C4F-B299-32196C6114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D80899-2D17-F346-BDCE-3740A6691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D302-4B0C-4E4E-9ED0-D27B5CBE08CE}" type="datetime1">
              <a:rPr lang="en-US" smtClean="0"/>
              <a:t>4/11/19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79AE85-A99A-7E4F-A8C8-9B5DCF02E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0C90F5-DF70-5241-9B45-DE66119D4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11EC-D6A0-464C-8465-49B7A85BC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10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B9149-207B-EC44-A2B3-B7F55915B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CD9343-6AD0-B040-A08D-883FBAD312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6DCB6E-D422-7D44-B533-920D57C648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5AA50B-9D4D-A047-8E22-0D9024B81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B0EB4-8547-294A-A47D-F9FE09333801}" type="datetime1">
              <a:rPr lang="en-US" smtClean="0"/>
              <a:t>4/11/19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658A1E-CA88-124B-89AC-90ADDB81C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283F5F-4C6E-8247-83F3-D89F1AB52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11EC-D6A0-464C-8465-49B7A85BC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3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9D1C89-1722-3C40-8E65-B6019C635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484D10-70E1-F844-BF9B-704E086D5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D3D06-5C45-9646-AD7F-6E0AD08B8C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043EC-BD80-5A49-8DE6-650534ECE2D9}" type="datetime1">
              <a:rPr lang="en-US" smtClean="0"/>
              <a:t>4/11/19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62D4C-FC14-F74D-870F-134A252949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39B09-7D6F-884C-A9AC-64EA24CD8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811EC-D6A0-464C-8465-49B7A85BC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3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.org/TR/vocab-data-cube/#exampl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6CD30-9AD1-FF4A-829F-7E355554C1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MRT Data Description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FC31CA-6433-BB4B-81FA-793F5987B3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i="1" dirty="0"/>
              <a:t>A DataCube Worked Example</a:t>
            </a:r>
          </a:p>
          <a:p>
            <a:r>
              <a:rPr lang="en-US" sz="3200" i="1" dirty="0"/>
              <a:t>11-Apr-19</a:t>
            </a:r>
          </a:p>
        </p:txBody>
      </p:sp>
    </p:spTree>
    <p:extLst>
      <p:ext uri="{BB962C8B-B14F-4D97-AF65-F5344CB8AC3E}">
        <p14:creationId xmlns:p14="http://schemas.microsoft.com/office/powerpoint/2010/main" val="214457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B96D88BB-B909-1B4A-8A51-7E4E8F123E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503333" y="68866"/>
            <a:ext cx="5808746" cy="6719284"/>
          </a:xfr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A0B5A9-707D-2C4E-8C7F-69BC96FEA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An MRT model for</a:t>
            </a:r>
            <a:br>
              <a:rPr lang="en-US" sz="3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000" b="1" i="1" kern="1200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rectangular</a:t>
            </a:r>
            <a:r>
              <a:rPr lang="en-US" sz="3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(wide and tall), </a:t>
            </a:r>
            <a:br>
              <a:rPr lang="en-US" sz="3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000" b="1" i="1" kern="1200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non-rectangular</a:t>
            </a:r>
            <a:r>
              <a:rPr lang="en-US" sz="3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and </a:t>
            </a:r>
            <a:br>
              <a:rPr lang="en-US" sz="3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000" b="1" i="1" kern="1200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data cube </a:t>
            </a:r>
            <a:br>
              <a:rPr lang="en-US" sz="3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000" b="1" i="1" kern="1200" dirty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data definitions </a:t>
            </a:r>
            <a:r>
              <a:rPr lang="en-US" sz="3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and </a:t>
            </a:r>
            <a:br>
              <a:rPr lang="en-US" sz="3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</a:t>
            </a:r>
            <a:r>
              <a:rPr lang="en-US" sz="3000" b="1" i="1" kern="1200" dirty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workflows</a:t>
            </a:r>
            <a:r>
              <a:rPr lang="en-US" sz="3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that </a:t>
            </a:r>
            <a:br>
              <a:rPr lang="en-US" sz="3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spawn them </a:t>
            </a:r>
            <a:br>
              <a:rPr lang="en-US" sz="3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from each other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CFE60-C4B5-B141-A69B-69EFFF669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87657" y="6355290"/>
            <a:ext cx="77152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F58811EC-D6A0-464C-8465-49B7A85BC58A}" type="slidenum">
              <a:rPr lang="en-US" smtClean="0"/>
              <a:pPr>
                <a:spcAft>
                  <a:spcPts val="600"/>
                </a:spcAft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750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B458E-2DBE-124D-9DE6-3EBE79473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r>
              <a:rPr lang="en-US" sz="4000" baseline="30000" dirty="0"/>
              <a:t>1</a:t>
            </a:r>
            <a:r>
              <a:rPr lang="en-US" dirty="0"/>
              <a:t> Unit Data Table: Wide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C951FA8-B14E-0F48-A64C-3062901D92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0234295"/>
              </p:ext>
            </p:extLst>
          </p:nvPr>
        </p:nvGraphicFramePr>
        <p:xfrm>
          <a:off x="838200" y="2182760"/>
          <a:ext cx="9013374" cy="148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02229">
                  <a:extLst>
                    <a:ext uri="{9D8B030D-6E8A-4147-A177-3AD203B41FA5}">
                      <a16:colId xmlns:a16="http://schemas.microsoft.com/office/drawing/2014/main" val="523422936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538789584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314825939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114439720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322248845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9101557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PersonID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RefArea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Longevity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586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3.3.1932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12.1.2005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73.7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3762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Henry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8.1.1929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6.2.2008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Cardiff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78.8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0538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etc.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93885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A083926-13E8-5446-B3BE-B6496F4E00A1}"/>
              </a:ext>
            </a:extLst>
          </p:cNvPr>
          <p:cNvSpPr txBox="1"/>
          <p:nvPr/>
        </p:nvSpPr>
        <p:spPr>
          <a:xfrm>
            <a:off x="838200" y="1690688"/>
            <a:ext cx="1247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MyWide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F4206F-1017-1D47-B626-623505411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11EC-D6A0-464C-8465-49B7A85BC58A}" type="slidenum">
              <a:rPr lang="en-US" smtClean="0"/>
              <a:t>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69D1BB-3FBA-6E43-94F8-9F33E568E64C}"/>
              </a:ext>
            </a:extLst>
          </p:cNvPr>
          <p:cNvSpPr txBox="1"/>
          <p:nvPr/>
        </p:nvSpPr>
        <p:spPr>
          <a:xfrm>
            <a:off x="846671" y="5334000"/>
            <a:ext cx="86231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aseline="30000" dirty="0"/>
              <a:t>1</a:t>
            </a:r>
            <a:r>
              <a:rPr lang="en-US" sz="2000" dirty="0"/>
              <a:t>This </a:t>
            </a:r>
            <a:r>
              <a:rPr lang="en-US" sz="2000" dirty="0">
                <a:hlinkClick r:id="rId2"/>
              </a:rPr>
              <a:t>example</a:t>
            </a:r>
            <a:r>
              <a:rPr lang="en-US" sz="2000" dirty="0"/>
              <a:t> comes from the W3C RDF Data Cube Vocabulary recommendation </a:t>
            </a:r>
          </a:p>
        </p:txBody>
      </p:sp>
    </p:spTree>
    <p:extLst>
      <p:ext uri="{BB962C8B-B14F-4D97-AF65-F5344CB8AC3E}">
        <p14:creationId xmlns:p14="http://schemas.microsoft.com/office/powerpoint/2010/main" val="1879946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73E03-7135-AB49-A940-4E5A42043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mrt:UnitDataRecordDefinition </a:t>
            </a:r>
            <a:br>
              <a:rPr lang="en-US" dirty="0"/>
            </a:br>
            <a:r>
              <a:rPr lang="en-US" i="1" dirty="0"/>
              <a:t>(patterned after CollectionOrderDefinition)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6893D78-1872-454F-BA09-D8962E9CAA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3915019"/>
              </p:ext>
            </p:extLst>
          </p:nvPr>
        </p:nvGraphicFramePr>
        <p:xfrm>
          <a:off x="838200" y="2444627"/>
          <a:ext cx="6309360" cy="2595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45958614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2058010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063515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InstanceVariableID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IndexValue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457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PersonID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Identifier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3547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949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Born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561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845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RefArea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709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Longevity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818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C8DC4DC-3388-EA40-8527-41DD94104AE2}"/>
              </a:ext>
            </a:extLst>
          </p:cNvPr>
          <p:cNvSpPr txBox="1"/>
          <p:nvPr/>
        </p:nvSpPr>
        <p:spPr>
          <a:xfrm>
            <a:off x="838200" y="1982962"/>
            <a:ext cx="1247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MyWide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4B2A286-40E9-F344-8189-83AB6F20F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11EC-D6A0-464C-8465-49B7A85BC5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63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1B693-9A1D-CB42-9328-8842E5532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mrt:DataCubeDefinition</a:t>
            </a:r>
            <a:br>
              <a:rPr lang="en-US" dirty="0"/>
            </a:br>
            <a:r>
              <a:rPr lang="en-US" i="1" dirty="0"/>
              <a:t>(patterned after CollectionOrderDefinition)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8865D70-850C-4448-9746-B3E205A2A2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792120"/>
              </p:ext>
            </p:extLst>
          </p:nvPr>
        </p:nvGraphicFramePr>
        <p:xfrm>
          <a:off x="838200" y="2474549"/>
          <a:ext cx="7886700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46352549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70769257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2638955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InstanceVariableID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IndexValue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619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RefArea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Dimension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153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RefPeriod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Dimension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461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Dimension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007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LifeExpectancy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540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UnitMeasure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Attribute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44509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030F04A-C522-5D4A-BCDF-E4D9E3C62175}"/>
              </a:ext>
            </a:extLst>
          </p:cNvPr>
          <p:cNvSpPr txBox="1"/>
          <p:nvPr/>
        </p:nvSpPr>
        <p:spPr>
          <a:xfrm>
            <a:off x="838200" y="1985648"/>
            <a:ext cx="1808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MyDataCube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4E6B56-41AC-2B4B-AE9E-3A2004FCF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11EC-D6A0-464C-8465-49B7A85BC5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7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406CA-7633-7642-BC63-7E6D2C817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 from the MyDataCube DataSet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41785A1-924F-AA44-B1C4-8248270A81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8473001"/>
              </p:ext>
            </p:extLst>
          </p:nvPr>
        </p:nvGraphicFramePr>
        <p:xfrm>
          <a:off x="838200" y="2299760"/>
          <a:ext cx="10515600" cy="3337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8176822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38976291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284707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5683328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RefArea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RefPeriod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LifeExpectancy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935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Newport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2004-2006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76.7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2432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Newport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2004-2006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8052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Newport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2005-2007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77.1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38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Newport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2005-2007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9509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Cardiff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2004-2006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78.7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006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Cardiff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2004-2006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83.3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383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Cardiff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2005-2007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78.6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010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Cardiff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2005-2007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83.7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929358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DEA5A0-A320-B442-8058-6C21B14DA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11EC-D6A0-464C-8465-49B7A85BC58A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B31133-F8BD-6749-AA85-24025F1C6217}"/>
              </a:ext>
            </a:extLst>
          </p:cNvPr>
          <p:cNvSpPr txBox="1"/>
          <p:nvPr/>
        </p:nvSpPr>
        <p:spPr>
          <a:xfrm>
            <a:off x="838200" y="1690688"/>
            <a:ext cx="34029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The MyDataCube DataSet</a:t>
            </a:r>
          </a:p>
        </p:txBody>
      </p:sp>
    </p:spTree>
    <p:extLst>
      <p:ext uri="{BB962C8B-B14F-4D97-AF65-F5344CB8AC3E}">
        <p14:creationId xmlns:p14="http://schemas.microsoft.com/office/powerpoint/2010/main" val="3270047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6766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10E65A-9E76-8041-97F6-FB766E833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682" y="2074362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MyDataCube Incubator: mrt:DataPipeline</a:t>
            </a:r>
            <a:br>
              <a:rPr lang="en-US" sz="2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2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(1 of 2)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2564FA8E-A673-A648-B160-FB99B8A75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11EC-D6A0-464C-8465-49B7A85BC58A}" type="slidenum">
              <a:rPr lang="en-US" smtClean="0"/>
              <a:t>6</a:t>
            </a:fld>
            <a:endParaRPr lang="en-US"/>
          </a:p>
        </p:txBody>
      </p:sp>
      <p:pic>
        <p:nvPicPr>
          <p:cNvPr id="6" name="Content Placeholder 5" descr="A screenshot of a cell phone&#13;&#10;&#13;&#10;Description automatically generated">
            <a:extLst>
              <a:ext uri="{FF2B5EF4-FFF2-40B4-BE49-F238E27FC236}">
                <a16:creationId xmlns:a16="http://schemas.microsoft.com/office/drawing/2014/main" id="{AB1B3013-50DD-2646-8ACD-F6B95C9BD7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09106" y="931100"/>
            <a:ext cx="8391828" cy="4995799"/>
          </a:xfrm>
          <a:ln w="158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82487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10E65A-9E76-8041-97F6-FB766E833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  <a:prstGeom prst="ellipse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MyDataCube Incubator: mrt:DataPipeline</a:t>
            </a:r>
            <a:br>
              <a:rPr lang="en-US" sz="2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2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(2 of 2)</a:t>
            </a:r>
            <a:endParaRPr lang="en-US" sz="2000" b="1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A87D908-4BCC-7D4B-A2C3-D490370819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07467" y="423333"/>
            <a:ext cx="7145867" cy="5656908"/>
          </a:xfrm>
        </p:spPr>
        <p:txBody>
          <a:bodyPr>
            <a:normAutofit/>
          </a:bodyPr>
          <a:lstStyle/>
          <a:p>
            <a:r>
              <a:rPr lang="en-US" sz="2000" dirty="0"/>
              <a:t>This template is what we might </a:t>
            </a:r>
            <a:r>
              <a:rPr lang="en-US" sz="2000" i="1" dirty="0"/>
              <a:t>instantiate </a:t>
            </a:r>
            <a:r>
              <a:rPr lang="en-US" sz="2000" dirty="0"/>
              <a:t>to specify the workflow that produces MyDataCube from MyWide</a:t>
            </a:r>
          </a:p>
          <a:p>
            <a:r>
              <a:rPr lang="en-US" sz="2000" dirty="0"/>
              <a:t>The template encompasses different levels of detail. Not all levels are required</a:t>
            </a:r>
          </a:p>
          <a:p>
            <a:r>
              <a:rPr lang="en-US" sz="2000" dirty="0"/>
              <a:t>At the topmost level</a:t>
            </a:r>
            <a:br>
              <a:rPr lang="en-US" sz="2000" dirty="0"/>
            </a:br>
            <a:r>
              <a:rPr lang="en-US" sz="2000" dirty="0"/>
              <a:t>WorkflowSteps </a:t>
            </a:r>
            <a:br>
              <a:rPr lang="en-US" sz="2000" dirty="0"/>
            </a:br>
            <a:r>
              <a:rPr lang="en-US" sz="2000" dirty="0"/>
              <a:t>describe the Process</a:t>
            </a:r>
            <a:br>
              <a:rPr lang="en-US" sz="2000" dirty="0"/>
            </a:br>
            <a:r>
              <a:rPr lang="en-US" sz="2000" dirty="0"/>
              <a:t>Design</a:t>
            </a:r>
          </a:p>
          <a:p>
            <a:r>
              <a:rPr lang="en-US" sz="2000" dirty="0"/>
              <a:t>WorkflowSteps are</a:t>
            </a:r>
            <a:br>
              <a:rPr lang="en-US" sz="2000" dirty="0"/>
            </a:br>
            <a:r>
              <a:rPr lang="en-US" sz="2000" dirty="0"/>
              <a:t>implemented by </a:t>
            </a:r>
            <a:br>
              <a:rPr lang="en-US" sz="2000" dirty="0"/>
            </a:br>
            <a:r>
              <a:rPr lang="en-US" sz="2000" dirty="0"/>
              <a:t>WorkflowServices</a:t>
            </a:r>
            <a:br>
              <a:rPr lang="en-US" sz="2000" dirty="0"/>
            </a:br>
            <a:r>
              <a:rPr lang="en-US" sz="2000" dirty="0"/>
              <a:t>that may in turn be </a:t>
            </a:r>
            <a:br>
              <a:rPr lang="en-US" sz="2000" dirty="0"/>
            </a:br>
            <a:r>
              <a:rPr lang="en-US" sz="2000" dirty="0"/>
              <a:t>implemented by WorkflowServices</a:t>
            </a:r>
          </a:p>
          <a:p>
            <a:r>
              <a:rPr lang="en-US" sz="2000" dirty="0"/>
              <a:t>Post-conditions of one WorkflowService may be the pre-conditions of other WorkflowServices</a:t>
            </a:r>
          </a:p>
          <a:p>
            <a:r>
              <a:rPr lang="en-US" sz="2000" dirty="0"/>
              <a:t>A DataPipeline orchestrates the flow minding post-conditions and pre-conditions</a:t>
            </a:r>
          </a:p>
        </p:txBody>
      </p:sp>
      <p:pic>
        <p:nvPicPr>
          <p:cNvPr id="10" name="Content Placeholder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1ACD7414-CDC6-CA43-9F42-F3319DD2622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332135" y="1552830"/>
            <a:ext cx="4267201" cy="2406970"/>
          </a:xfrm>
          <a:ln w="15875">
            <a:solidFill>
              <a:schemeClr val="tx1"/>
            </a:solidFill>
          </a:ln>
        </p:spPr>
      </p:pic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2564FA8E-A673-A648-B160-FB99B8A75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9461" y="6080241"/>
            <a:ext cx="548640" cy="548640"/>
          </a:xfrm>
          <a:prstGeom prst="ellipse">
            <a:avLst/>
          </a:prstGeom>
          <a:solidFill>
            <a:srgbClr val="7F7F7F"/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dirty="0">
                <a:solidFill>
                  <a:srgbClr val="FFFFFF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964201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194</Words>
  <Application>Microsoft Macintosh PowerPoint</Application>
  <PresentationFormat>Widescreen</PresentationFormat>
  <Paragraphs>123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MRT Data Description</vt:lpstr>
      <vt:lpstr>An MRT model for rectangular (wide and tall),  non-rectangular and  data cube  data definitions and  the workflows that  spawn them  from each other</vt:lpstr>
      <vt:lpstr>Example1 Unit Data Table: Wide</vt:lpstr>
      <vt:lpstr>mrt:UnitDataRecordDefinition  (patterned after CollectionOrderDefinition)</vt:lpstr>
      <vt:lpstr>mrt:DataCubeDefinition (patterned after CollectionOrderDefinition)</vt:lpstr>
      <vt:lpstr>Observations from the MyDataCube DataSet</vt:lpstr>
      <vt:lpstr>MyDataCube Incubator: mrt:DataPipeline  (1 of 2)</vt:lpstr>
      <vt:lpstr>MyDataCube Incubator: mrt:DataPipeline  (2 of 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MRT Data Description</dc:title>
  <dc:creator>Jay Greenfield</dc:creator>
  <cp:lastModifiedBy>Jay Greenfield</cp:lastModifiedBy>
  <cp:revision>11</cp:revision>
  <dcterms:created xsi:type="dcterms:W3CDTF">2019-04-11T20:23:56Z</dcterms:created>
  <dcterms:modified xsi:type="dcterms:W3CDTF">2019-04-12T01:34:47Z</dcterms:modified>
</cp:coreProperties>
</file>