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36782BEA-C8B8-41D8-B9CC-D09E582AD812}">
  <a:tblStyle styleId="{36782BEA-C8B8-41D8-B9CC-D09E582AD812}"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BFF5DB60-D679-4F98-B7E1-5D54927E5138}"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E6E6"/>
          </a:solidFill>
        </a:fill>
      </a:tcStyle>
    </a:wholeTbl>
    <a:band1H>
      <a:tcTxStyle/>
      <a:tcStyle>
        <a:tcBdr/>
        <a:fill>
          <a:solidFill>
            <a:srgbClr val="CACACA"/>
          </a:solidFill>
        </a:fill>
      </a:tcStyle>
    </a:band1H>
    <a:band2H>
      <a:tcTxStyle/>
      <a:tcStyle>
        <a:tcBdr/>
      </a:tcStyle>
    </a:band2H>
    <a:band1V>
      <a:tcTxStyle/>
      <a:tcStyle>
        <a:tcBdr/>
        <a:fill>
          <a:solidFill>
            <a:srgbClr val="CACACA"/>
          </a:solidFill>
        </a:fill>
      </a:tcStyle>
    </a:band1V>
    <a:band2V>
      <a:tcTxStyle/>
      <a:tcStyle>
        <a:tcBdr/>
      </a:tcStyle>
    </a:band2V>
    <a:lastCol>
      <a:tcTxStyle b="on" i="off">
        <a:font>
          <a:latin typeface="Calibri"/>
          <a:ea typeface="Calibri"/>
          <a:cs typeface="Calibri"/>
        </a:font>
        <a:schemeClr val="lt1"/>
      </a:tcTxStyle>
      <a:tcStyle>
        <a:tcBdr/>
        <a:fill>
          <a:solidFill>
            <a:schemeClr val="dk1"/>
          </a:solidFill>
        </a:fill>
      </a:tcStyle>
    </a:lastCol>
    <a:firstCol>
      <a:tcTxStyle b="on" i="off">
        <a:font>
          <a:latin typeface="Calibri"/>
          <a:ea typeface="Calibri"/>
          <a:cs typeface="Calibri"/>
        </a:font>
        <a:schemeClr val="lt1"/>
      </a:tcTxStyle>
      <a:tcStyle>
        <a:tcBdr/>
        <a:fill>
          <a:solidFill>
            <a:schemeClr val="dk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dk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dk1"/>
          </a:solidFill>
        </a:fill>
      </a:tcStyle>
    </a:firstRow>
    <a:neCell>
      <a:tcTxStyle/>
      <a:tcStyle>
        <a:tcBdr/>
      </a:tcStyle>
    </a:neCell>
    <a:nwCell>
      <a:tcTxStyle/>
      <a:tcStyle>
        <a:tcBdr/>
      </a:tcStyle>
    </a:nwCell>
  </a:tblStyle>
  <a:tblStyle styleId="{2A69EAD2-0F01-49AD-ACA2-A4AD5A48EDC6}" styleName="Table_2">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CECE7"/>
          </a:solidFill>
        </a:fill>
      </a:tcStyle>
    </a:wholeTbl>
    <a:band1H>
      <a:tcTxStyle/>
      <a:tcStyle>
        <a:tcBdr/>
        <a:fill>
          <a:solidFill>
            <a:srgbClr val="F8D6CC"/>
          </a:solidFill>
        </a:fill>
      </a:tcStyle>
    </a:band1H>
    <a:band2H>
      <a:tcTxStyle/>
      <a:tcStyle>
        <a:tcBdr/>
      </a:tcStyle>
    </a:band2H>
    <a:band1V>
      <a:tcTxStyle/>
      <a:tcStyle>
        <a:tcBdr/>
        <a:fill>
          <a:solidFill>
            <a:srgbClr val="F8D6CC"/>
          </a:solidFill>
        </a:fill>
      </a:tcStyle>
    </a:band1V>
    <a:band2V>
      <a:tcTxStyle/>
      <a:tcStyle>
        <a:tcBdr/>
      </a:tcStyle>
    </a:band2V>
    <a:lastCol>
      <a:tcTxStyle b="on" i="off">
        <a:font>
          <a:latin typeface="Calibri"/>
          <a:ea typeface="Calibri"/>
          <a:cs typeface="Calibri"/>
        </a:font>
        <a:schemeClr val="lt1"/>
      </a:tcTxStyle>
      <a:tcStyle>
        <a:tcBdr/>
        <a:fill>
          <a:solidFill>
            <a:schemeClr val="accent2"/>
          </a:solidFill>
        </a:fill>
      </a:tcStyle>
    </a:lastCol>
    <a:firstCol>
      <a:tcTxStyle b="on" i="off">
        <a:font>
          <a:latin typeface="Calibri"/>
          <a:ea typeface="Calibri"/>
          <a:cs typeface="Calibri"/>
        </a:font>
        <a:schemeClr val="lt1"/>
      </a:tcTxStyle>
      <a:tcStyle>
        <a:tcBdr/>
        <a:fill>
          <a:solidFill>
            <a:schemeClr val="accent2"/>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2"/>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2"/>
          </a:solidFill>
        </a:fill>
      </a:tcStyle>
    </a:firstRow>
    <a:neCell>
      <a:tcTxStyle/>
      <a:tcStyle>
        <a:tcBdr/>
      </a:tcStyle>
    </a:neCell>
    <a:nwCell>
      <a:tcTxStyle/>
      <a:tcStyle>
        <a:tcBdr/>
      </a:tcStyle>
    </a:nwCell>
  </a:tblStyle>
  <a:tblStyle styleId="{82591EF0-FF11-4773-849D-934F27F5DD96}" styleName="Table_3">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FF4E6"/>
          </a:solidFill>
        </a:fill>
      </a:tcStyle>
    </a:wholeTbl>
    <a:band1H>
      <a:tcTxStyle/>
      <a:tcStyle>
        <a:tcBdr/>
        <a:fill>
          <a:solidFill>
            <a:srgbClr val="FFE8CA"/>
          </a:solidFill>
        </a:fill>
      </a:tcStyle>
    </a:band1H>
    <a:band2H>
      <a:tcTxStyle/>
      <a:tcStyle>
        <a:tcBdr/>
      </a:tcStyle>
    </a:band2H>
    <a:band1V>
      <a:tcTxStyle/>
      <a:tcStyle>
        <a:tcBdr/>
        <a:fill>
          <a:solidFill>
            <a:srgbClr val="FFE8CA"/>
          </a:solidFill>
        </a:fill>
      </a:tcStyle>
    </a:band1V>
    <a:band2V>
      <a:tcTxStyle/>
      <a:tcStyle>
        <a:tcBdr/>
      </a:tcStyle>
    </a:band2V>
    <a:lastCol>
      <a:tcTxStyle b="on" i="off">
        <a:font>
          <a:latin typeface="Calibri"/>
          <a:ea typeface="Calibri"/>
          <a:cs typeface="Calibri"/>
        </a:font>
        <a:schemeClr val="lt1"/>
      </a:tcTxStyle>
      <a:tcStyle>
        <a:tcBdr/>
        <a:fill>
          <a:solidFill>
            <a:schemeClr val="accent4"/>
          </a:solidFill>
        </a:fill>
      </a:tcStyle>
    </a:lastCol>
    <a:firstCol>
      <a:tcTxStyle b="on" i="off">
        <a:font>
          <a:latin typeface="Calibri"/>
          <a:ea typeface="Calibri"/>
          <a:cs typeface="Calibri"/>
        </a:font>
        <a:schemeClr val="lt1"/>
      </a:tcTxStyle>
      <a:tcStyle>
        <a:tcBdr/>
        <a:fill>
          <a:solidFill>
            <a:schemeClr val="accent4"/>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4"/>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4"/>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331" y="20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sv-SE"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8661984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docs.colectica.com/designer/manage-content/data/harmonize-variables/"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7" name="Google Shape;167;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a:t>The first two datasets share the same codes while the third have its own sets of codes</a:t>
            </a:r>
            <a:endParaRPr/>
          </a:p>
        </p:txBody>
      </p:sp>
      <p:sp>
        <p:nvSpPr>
          <p:cNvPr id="168" name="Google Shape;168;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3" name="Google Shape;183;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sz="1200" b="1">
                <a:solidFill>
                  <a:schemeClr val="dk1"/>
                </a:solidFill>
                <a:latin typeface="Calibri"/>
                <a:ea typeface="Calibri"/>
                <a:cs typeface="Calibri"/>
                <a:sym typeface="Calibri"/>
              </a:rPr>
              <a:t>What is variable cascade?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sv-SE" sz="1200">
                <a:solidFill>
                  <a:schemeClr val="dk1"/>
                </a:solidFill>
                <a:latin typeface="Calibri"/>
                <a:ea typeface="Calibri"/>
                <a:cs typeface="Calibri"/>
                <a:sym typeface="Calibri"/>
              </a:rPr>
              <a:t>Three Different (distinct) sets of data with a different variables all measuring marriage status.</a:t>
            </a:r>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sv-SE" sz="1200">
                <a:solidFill>
                  <a:schemeClr val="dk1"/>
                </a:solidFill>
                <a:latin typeface="Calibri"/>
                <a:ea typeface="Calibri"/>
                <a:cs typeface="Calibri"/>
                <a:sym typeface="Calibri"/>
              </a:rPr>
              <a:t>Represented variables link variables which are directly comparable. </a:t>
            </a:r>
            <a:endParaRPr sz="12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endParaRPr sz="12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sv-SE" sz="1200">
                <a:solidFill>
                  <a:schemeClr val="dk1"/>
                </a:solidFill>
                <a:latin typeface="Calibri"/>
                <a:ea typeface="Calibri"/>
                <a:cs typeface="Calibri"/>
                <a:sym typeface="Calibri"/>
              </a:rPr>
              <a:t>Same representation of the value domain. It doesn’t care about the question asked- only the value domain. </a:t>
            </a:r>
            <a:endParaRPr sz="12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endParaRPr sz="12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sv-SE" sz="1200">
                <a:solidFill>
                  <a:schemeClr val="dk1"/>
                </a:solidFill>
                <a:latin typeface="Calibri"/>
                <a:ea typeface="Calibri"/>
                <a:cs typeface="Calibri"/>
                <a:sym typeface="Calibri"/>
              </a:rPr>
              <a:t>The represented variable is a way to measure marriage and so links to the marriage conceptual variable. </a:t>
            </a:r>
            <a:endParaRPr sz="12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endParaRPr sz="12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sv-SE" sz="1200">
                <a:solidFill>
                  <a:schemeClr val="dk1"/>
                </a:solidFill>
                <a:latin typeface="Calibri"/>
                <a:ea typeface="Calibri"/>
                <a:cs typeface="Calibri"/>
                <a:sym typeface="Calibri"/>
              </a:rPr>
              <a:t>Represented variable means that they are not directly comparable but can be made to be comparable. </a:t>
            </a:r>
            <a:endParaRPr sz="12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endParaRPr sz="12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sv-SE" sz="1200">
                <a:solidFill>
                  <a:schemeClr val="dk1"/>
                </a:solidFill>
                <a:latin typeface="Calibri"/>
                <a:ea typeface="Calibri"/>
                <a:cs typeface="Calibri"/>
                <a:sym typeface="Calibri"/>
              </a:rPr>
              <a:t>The third dataset has a different code list (i.e. value domain) and so it needs a new representative variable which then links to the conceptual variable.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sv-SE" sz="1200">
                <a:solidFill>
                  <a:schemeClr val="dk1"/>
                </a:solidFill>
                <a:latin typeface="Calibri"/>
                <a:ea typeface="Calibri"/>
                <a:cs typeface="Calibri"/>
                <a:sym typeface="Calibri"/>
              </a:rPr>
              <a:t>Concept variable defines a measure without defining the measurement.</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sv-SE" sz="1200">
                <a:solidFill>
                  <a:schemeClr val="dk1"/>
                </a:solidFill>
                <a:latin typeface="Calibri"/>
                <a:ea typeface="Calibri"/>
                <a:cs typeface="Calibri"/>
                <a:sym typeface="Calibri"/>
              </a:rPr>
              <a:t>Value domain = Variable representation in DDI</a:t>
            </a:r>
            <a:endParaRPr sz="1200">
              <a:solidFill>
                <a:schemeClr val="dk1"/>
              </a:solidFill>
              <a:latin typeface="Calibri"/>
              <a:ea typeface="Calibri"/>
              <a:cs typeface="Calibri"/>
              <a:sym typeface="Calibri"/>
            </a:endParaRPr>
          </a:p>
        </p:txBody>
      </p:sp>
      <p:sp>
        <p:nvSpPr>
          <p:cNvPr id="184" name="Google Shape;184;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a:t>All datasets have a text variable for name</a:t>
            </a:r>
            <a:endParaRPr/>
          </a:p>
        </p:txBody>
      </p:sp>
      <p:sp>
        <p:nvSpPr>
          <p:cNvPr id="206" name="Google Shape;206;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8" name="Google Shape;218;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a:t>All three variables for name have the same text representation</a:t>
            </a:r>
            <a:endParaRPr/>
          </a:p>
        </p:txBody>
      </p:sp>
      <p:sp>
        <p:nvSpPr>
          <p:cNvPr id="219" name="Google Shape;219;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2" name="Google Shape;232;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a:t>All three variables share the same text representation and is linked to the same represented variable</a:t>
            </a:r>
            <a:endParaRPr/>
          </a:p>
        </p:txBody>
      </p:sp>
      <p:sp>
        <p:nvSpPr>
          <p:cNvPr id="233" name="Google Shape;233;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2" name="Google Shape;252;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a:t>The height is meassured in all three datasets but in different units</a:t>
            </a:r>
            <a:endParaRPr/>
          </a:p>
        </p:txBody>
      </p:sp>
      <p:sp>
        <p:nvSpPr>
          <p:cNvPr id="253" name="Google Shape;253;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5" name="Google Shape;265;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a:t>The first variable have the measurement in centimeter</a:t>
            </a:r>
            <a:endParaRPr/>
          </a:p>
          <a:p>
            <a:pPr marL="0" lvl="0" indent="0" algn="l" rtl="0">
              <a:spcBef>
                <a:spcPts val="0"/>
              </a:spcBef>
              <a:spcAft>
                <a:spcPts val="0"/>
              </a:spcAft>
              <a:buNone/>
            </a:pPr>
            <a:endParaRPr/>
          </a:p>
          <a:p>
            <a:pPr marL="0" lvl="0" indent="0" algn="l" rtl="0">
              <a:spcBef>
                <a:spcPts val="0"/>
              </a:spcBef>
              <a:spcAft>
                <a:spcPts val="0"/>
              </a:spcAft>
              <a:buNone/>
            </a:pPr>
            <a:r>
              <a:rPr lang="sv-SE"/>
              <a:t>In the second and third dataset the measurement was changes to inches and share the same numeric representation</a:t>
            </a:r>
            <a:endParaRPr/>
          </a:p>
        </p:txBody>
      </p:sp>
      <p:sp>
        <p:nvSpPr>
          <p:cNvPr id="266" name="Google Shape;266;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1" name="Google Shape;281;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a:t>On the represented variable layer there is two different measures so two represented variables is needed</a:t>
            </a:r>
            <a:endParaRPr/>
          </a:p>
          <a:p>
            <a:pPr marL="0" lvl="0" indent="0" algn="l" rtl="0">
              <a:spcBef>
                <a:spcPts val="0"/>
              </a:spcBef>
              <a:spcAft>
                <a:spcPts val="0"/>
              </a:spcAft>
              <a:buNone/>
            </a:pPr>
            <a:r>
              <a:rPr lang="sv-SE"/>
              <a:t>The three variables have the same conceptual variable for height</a:t>
            </a:r>
            <a:endParaRPr/>
          </a:p>
          <a:p>
            <a:pPr marL="0" lvl="0" indent="0" algn="l" rtl="0">
              <a:spcBef>
                <a:spcPts val="0"/>
              </a:spcBef>
              <a:spcAft>
                <a:spcPts val="0"/>
              </a:spcAft>
              <a:buNone/>
            </a:pPr>
            <a:endParaRPr/>
          </a:p>
        </p:txBody>
      </p:sp>
      <p:sp>
        <p:nvSpPr>
          <p:cNvPr id="282" name="Google Shape;282;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3" name="Google Shape;303;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sz="1200" b="1">
                <a:solidFill>
                  <a:schemeClr val="dk1"/>
                </a:solidFill>
                <a:latin typeface="Calibri"/>
                <a:ea typeface="Calibri"/>
                <a:cs typeface="Calibri"/>
                <a:sym typeface="Calibri"/>
              </a:rPr>
              <a:t>Benefits</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sv-SE" sz="1200">
                <a:solidFill>
                  <a:schemeClr val="dk1"/>
                </a:solidFill>
                <a:latin typeface="Calibri"/>
                <a:ea typeface="Calibri"/>
                <a:cs typeface="Calibri"/>
                <a:sym typeface="Calibri"/>
              </a:rPr>
              <a:t>Comparability and provenance.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sv-SE" sz="1200">
                <a:solidFill>
                  <a:schemeClr val="dk1"/>
                </a:solidFill>
                <a:latin typeface="Calibri"/>
                <a:ea typeface="Calibri"/>
                <a:cs typeface="Calibri"/>
                <a:sym typeface="Calibri"/>
              </a:rPr>
              <a:t>Lineage of the data/provenance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sv-SE" sz="1200">
                <a:solidFill>
                  <a:schemeClr val="dk1"/>
                </a:solidFill>
                <a:latin typeface="Calibri"/>
                <a:ea typeface="Calibri"/>
                <a:cs typeface="Calibri"/>
                <a:sym typeface="Calibri"/>
              </a:rPr>
              <a:t>Identify comparable data</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sv-SE" sz="1200">
                <a:solidFill>
                  <a:schemeClr val="dk1"/>
                </a:solidFill>
                <a:latin typeface="Calibri"/>
                <a:ea typeface="Calibri"/>
                <a:cs typeface="Calibri"/>
                <a:sym typeface="Calibri"/>
              </a:rPr>
              <a:t>Compare how the response values have changed over time or over different sources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sv-SE" sz="1200">
                <a:solidFill>
                  <a:schemeClr val="dk1"/>
                </a:solidFill>
                <a:latin typeface="Calibri"/>
                <a:ea typeface="Calibri"/>
                <a:cs typeface="Calibri"/>
                <a:sym typeface="Calibri"/>
              </a:rPr>
              <a:t>Used to manage to change and comparability</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sv-SE" sz="1200">
                <a:solidFill>
                  <a:schemeClr val="dk1"/>
                </a:solidFill>
                <a:latin typeface="Calibri"/>
                <a:ea typeface="Calibri"/>
                <a:cs typeface="Calibri"/>
                <a:sym typeface="Calibri"/>
              </a:rPr>
              <a:t>Supports people working on harmonisation (gives you the structure to describe the variables and decide whether you can harmonise them or not)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sv-SE" sz="1200">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sv-SE" sz="1200" b="1">
                <a:solidFill>
                  <a:schemeClr val="dk1"/>
                </a:solidFill>
                <a:latin typeface="Calibri"/>
                <a:ea typeface="Calibri"/>
                <a:cs typeface="Calibri"/>
                <a:sym typeface="Calibri"/>
              </a:rPr>
              <a:t>Useful resources</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sv-SE" sz="1200">
                <a:solidFill>
                  <a:schemeClr val="dk1"/>
                </a:solidFill>
                <a:latin typeface="Calibri"/>
                <a:ea typeface="Calibri"/>
                <a:cs typeface="Calibri"/>
                <a:sym typeface="Calibri"/>
              </a:rPr>
              <a:t>Daniel Gillman EDDI 2017: The DDI-4 Variable Cascade and Datum-Centered Approach</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sv-SE" sz="1200">
                <a:solidFill>
                  <a:schemeClr val="dk1"/>
                </a:solidFill>
                <a:latin typeface="Calibri"/>
                <a:ea typeface="Calibri"/>
                <a:cs typeface="Calibri"/>
                <a:sym typeface="Calibri"/>
              </a:rPr>
              <a:t>Colectica docs site - </a:t>
            </a:r>
            <a:r>
              <a:rPr lang="sv-SE" sz="1200" u="sng">
                <a:solidFill>
                  <a:schemeClr val="hlink"/>
                </a:solidFill>
                <a:latin typeface="Calibri"/>
                <a:ea typeface="Calibri"/>
                <a:cs typeface="Calibri"/>
                <a:sym typeface="Calibri"/>
                <a:hlinkClick r:id="rId3"/>
              </a:rPr>
              <a:t>https://docs.colectica.com/designer/manage-content/data/harmonize-variables/</a:t>
            </a:r>
            <a:r>
              <a:rPr lang="sv-SE" sz="1200">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sv-SE" sz="1200">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sv-SE" sz="1200" b="1">
                <a:solidFill>
                  <a:schemeClr val="dk1"/>
                </a:solidFill>
                <a:latin typeface="Calibri"/>
                <a:ea typeface="Calibri"/>
                <a:cs typeface="Calibri"/>
                <a:sym typeface="Calibri"/>
              </a:rPr>
              <a:t>Questions/answers</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sv-SE" sz="1200">
                <a:solidFill>
                  <a:schemeClr val="dk1"/>
                </a:solidFill>
                <a:latin typeface="Calibri"/>
                <a:ea typeface="Calibri"/>
                <a:cs typeface="Calibri"/>
                <a:sym typeface="Calibri"/>
              </a:rPr>
              <a:t>What level do we publish? </a:t>
            </a:r>
            <a:endParaRPr/>
          </a:p>
          <a:p>
            <a:pPr marL="0" lvl="0" indent="0" algn="l" rtl="0">
              <a:spcBef>
                <a:spcPts val="0"/>
              </a:spcBef>
              <a:spcAft>
                <a:spcPts val="0"/>
              </a:spcAft>
              <a:buNone/>
            </a:pPr>
            <a:r>
              <a:rPr lang="sv-SE" sz="1200">
                <a:solidFill>
                  <a:schemeClr val="dk1"/>
                </a:solidFill>
                <a:latin typeface="Calibri"/>
                <a:ea typeface="Calibri"/>
                <a:cs typeface="Calibri"/>
                <a:sym typeface="Calibri"/>
              </a:rPr>
              <a:t>it depends on how you want to display the datasets.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sv-SE" sz="1200">
                <a:solidFill>
                  <a:schemeClr val="dk1"/>
                </a:solidFill>
                <a:latin typeface="Calibri"/>
                <a:ea typeface="Calibri"/>
                <a:cs typeface="Calibri"/>
                <a:sym typeface="Calibri"/>
              </a:rPr>
              <a:t>All the variables could have the same variable name, but in DDI they will have a different identifier. It is up to you which you see.</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sv-SE" sz="1200">
                <a:solidFill>
                  <a:schemeClr val="dk1"/>
                </a:solidFill>
                <a:latin typeface="Calibri"/>
                <a:ea typeface="Calibri"/>
                <a:cs typeface="Calibri"/>
                <a:sym typeface="Calibri"/>
              </a:rPr>
              <a:t>We should always have the conceptual and represented in place, even if there is no change in the code value.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sv-SE" sz="1200">
                <a:solidFill>
                  <a:schemeClr val="dk1"/>
                </a:solidFill>
                <a:latin typeface="Calibri"/>
                <a:ea typeface="Calibri"/>
                <a:cs typeface="Calibri"/>
                <a:sym typeface="Calibri"/>
              </a:rPr>
              <a:t>DDI separates the conceptual variables and representative variable is so that someone can query the relationships without having to look at every variable and value domain which is time consuming and also not reliant on a machine- as it is shows that person has decided that these are comparable.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sv-SE" sz="1200">
                <a:solidFill>
                  <a:schemeClr val="dk1"/>
                </a:solidFill>
                <a:latin typeface="Calibri"/>
                <a:ea typeface="Calibri"/>
                <a:cs typeface="Calibri"/>
                <a:sym typeface="Calibri"/>
              </a:rPr>
              <a:t>Should there always be a new variable for each data collection- can they be the same variable? </a:t>
            </a:r>
            <a:endParaRPr/>
          </a:p>
          <a:p>
            <a:pPr marL="0" lvl="0" indent="0" algn="l" rtl="0">
              <a:spcBef>
                <a:spcPts val="0"/>
              </a:spcBef>
              <a:spcAft>
                <a:spcPts val="0"/>
              </a:spcAft>
              <a:buNone/>
            </a:pPr>
            <a:r>
              <a:rPr lang="sv-SE" sz="1200">
                <a:solidFill>
                  <a:schemeClr val="dk1"/>
                </a:solidFill>
                <a:latin typeface="Calibri"/>
                <a:ea typeface="Calibri"/>
                <a:cs typeface="Calibri"/>
                <a:sym typeface="Calibri"/>
              </a:rPr>
              <a:t>It depends on how you describe the dataset- there is lots more info about a dataset then just its type e.g. who it’s measured about e.g. universe. If you have different datasets the people/household changes. If you have new dataset then it is usually a new instance variable. Specific to a datasets as the it contains other metadata e.g. time of collection. If you publish data every quarter the variable instance will be different each time.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sv-SE" sz="1200">
                <a:solidFill>
                  <a:schemeClr val="dk1"/>
                </a:solidFill>
                <a:latin typeface="Calibri"/>
                <a:ea typeface="Calibri"/>
                <a:cs typeface="Calibri"/>
                <a:sym typeface="Calibri"/>
              </a:rPr>
              <a:t>If there is only one dataset- whey would you use represented and conceptual variables- If you want people to re-use it or to use with other study’s data then it is valuable to including the represented and conceptual variable.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sv-SE" sz="1200">
                <a:solidFill>
                  <a:schemeClr val="dk1"/>
                </a:solidFill>
                <a:latin typeface="Calibri"/>
                <a:ea typeface="Calibri"/>
                <a:cs typeface="Calibri"/>
                <a:sym typeface="Calibri"/>
              </a:rPr>
              <a:t>Ideal world- create a concept then create a question for that. Which is linked to the represented and conceptual variable. – questions to be discussed elsewhere.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
        <p:nvSpPr>
          <p:cNvPr id="304" name="Google Shape;304;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18</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3" name="Google Shape;93;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sz="1200" b="1">
                <a:solidFill>
                  <a:schemeClr val="dk1"/>
                </a:solidFill>
                <a:latin typeface="Calibri"/>
                <a:ea typeface="Calibri"/>
                <a:cs typeface="Calibri"/>
                <a:sym typeface="Calibri"/>
              </a:rPr>
              <a:t>What is a variable In DDI? </a:t>
            </a:r>
            <a:endParaRPr/>
          </a:p>
          <a:p>
            <a:pPr marL="0" lvl="0" indent="0" algn="l" rtl="0">
              <a:spcBef>
                <a:spcPts val="0"/>
              </a:spcBef>
              <a:spcAft>
                <a:spcPts val="0"/>
              </a:spcAft>
              <a:buNone/>
            </a:pPr>
            <a:r>
              <a:rPr lang="sv-SE" sz="1200" b="0">
                <a:solidFill>
                  <a:schemeClr val="dk1"/>
                </a:solidFill>
                <a:latin typeface="Calibri"/>
                <a:ea typeface="Calibri"/>
                <a:cs typeface="Calibri"/>
                <a:sym typeface="Calibri"/>
              </a:rPr>
              <a:t>We will start to look a a small example dataset in excel</a:t>
            </a:r>
            <a:endParaRPr sz="1200" b="0">
              <a:solidFill>
                <a:schemeClr val="dk1"/>
              </a:solidFill>
              <a:latin typeface="Calibri"/>
              <a:ea typeface="Calibri"/>
              <a:cs typeface="Calibri"/>
              <a:sym typeface="Calibri"/>
            </a:endParaRPr>
          </a:p>
        </p:txBody>
      </p:sp>
      <p:sp>
        <p:nvSpPr>
          <p:cNvPr id="94" name="Google Shape;94;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Google Shape;100;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sz="1200">
                <a:solidFill>
                  <a:schemeClr val="dk1"/>
                </a:solidFill>
                <a:latin typeface="Calibri"/>
                <a:ea typeface="Calibri"/>
                <a:cs typeface="Calibri"/>
                <a:sym typeface="Calibri"/>
              </a:rPr>
              <a:t>The data is divied into columns where each represent a recorded value.</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sv-SE" sz="1200">
                <a:solidFill>
                  <a:schemeClr val="dk1"/>
                </a:solidFill>
                <a:latin typeface="Calibri"/>
                <a:ea typeface="Calibri"/>
                <a:cs typeface="Calibri"/>
                <a:sym typeface="Calibri"/>
              </a:rPr>
              <a:t>The whole purpose is to tie the variables together which are measuring a comparable topic. </a:t>
            </a:r>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sv-SE" sz="1200">
                <a:solidFill>
                  <a:schemeClr val="dk1"/>
                </a:solidFill>
                <a:latin typeface="Calibri"/>
                <a:ea typeface="Calibri"/>
                <a:cs typeface="Calibri"/>
                <a:sym typeface="Calibri"/>
              </a:rPr>
              <a:t>Should we list what other domain use to describe a variable e.g. column in excel, relational database, attribute in object-oriented programing etc.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sv-SE" sz="1200">
                <a:solidFill>
                  <a:schemeClr val="dk1"/>
                </a:solidFill>
                <a:latin typeface="Calibri"/>
                <a:ea typeface="Calibri"/>
                <a:cs typeface="Calibri"/>
                <a:sym typeface="Calibri"/>
              </a:rPr>
              <a:t>Start with a table of data- a variable is a column of data.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sv-SE" sz="1200">
                <a:solidFill>
                  <a:schemeClr val="dk1"/>
                </a:solidFill>
                <a:latin typeface="Calibri"/>
                <a:ea typeface="Calibri"/>
                <a:cs typeface="Calibri"/>
                <a:sym typeface="Calibri"/>
              </a:rPr>
              <a:t>When people are approaching DDI they think of data as records of data</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sv-SE" sz="1200">
                <a:solidFill>
                  <a:schemeClr val="dk1"/>
                </a:solidFill>
                <a:latin typeface="Calibri"/>
                <a:ea typeface="Calibri"/>
                <a:cs typeface="Calibri"/>
                <a:sym typeface="Calibri"/>
              </a:rPr>
              <a:t>Are we missing info unless we explain why we have a rectangular file? How do you say that each row is related to the same column? Are we making an assumption– show an example and explain that we asked each people there marital status each row is a person.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sv-SE" sz="1200">
                <a:solidFill>
                  <a:schemeClr val="dk1"/>
                </a:solidFill>
                <a:latin typeface="Calibri"/>
                <a:ea typeface="Calibri"/>
                <a:cs typeface="Calibri"/>
                <a:sym typeface="Calibri"/>
              </a:rPr>
              <a:t>We can visualise this as a table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sv-SE" sz="1200">
                <a:solidFill>
                  <a:schemeClr val="dk1"/>
                </a:solidFill>
                <a:latin typeface="Calibri"/>
                <a:ea typeface="Calibri"/>
                <a:cs typeface="Calibri"/>
                <a:sym typeface="Calibri"/>
              </a:rPr>
              <a:t>Discuss as item type level in relation to other items rather than details about each.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sv-SE" sz="1200">
                <a:solidFill>
                  <a:schemeClr val="dk1"/>
                </a:solidFill>
                <a:latin typeface="Calibri"/>
                <a:ea typeface="Calibri"/>
                <a:cs typeface="Calibri"/>
                <a:sym typeface="Calibri"/>
              </a:rPr>
              <a:t>Repeated measures in a column (not associated these measures with anything yet)</a:t>
            </a:r>
            <a:endParaRPr sz="1200">
              <a:solidFill>
                <a:schemeClr val="dk1"/>
              </a:solidFill>
              <a:latin typeface="Calibri"/>
              <a:ea typeface="Calibri"/>
              <a:cs typeface="Calibri"/>
              <a:sym typeface="Calibri"/>
            </a:endParaRPr>
          </a:p>
        </p:txBody>
      </p:sp>
      <p:sp>
        <p:nvSpPr>
          <p:cNvPr id="101" name="Google Shape;101;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a:t>A example of a variable is e.g. ”height” where each persons height is recorded</a:t>
            </a:r>
            <a:endParaRPr/>
          </a:p>
        </p:txBody>
      </p:sp>
      <p:sp>
        <p:nvSpPr>
          <p:cNvPr id="108" name="Google Shape;108;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5" name="Google Shape;115;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a:t>The variables have t</a:t>
            </a:r>
            <a:r>
              <a:rPr lang="sv-SE" sz="1200">
                <a:solidFill>
                  <a:schemeClr val="dk1"/>
                </a:solidFill>
                <a:latin typeface="Calibri"/>
                <a:ea typeface="Calibri"/>
                <a:cs typeface="Calibri"/>
                <a:sym typeface="Calibri"/>
              </a:rPr>
              <a:t>hree obviously different types- text, numbers, dates and codes. </a:t>
            </a:r>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sv-SE" sz="1200">
                <a:solidFill>
                  <a:schemeClr val="dk1"/>
                </a:solidFill>
                <a:latin typeface="Calibri"/>
                <a:ea typeface="Calibri"/>
                <a:cs typeface="Calibri"/>
                <a:sym typeface="Calibri"/>
              </a:rPr>
              <a:t>There are several more types, but in the following examples of a variable cascade we will use</a:t>
            </a:r>
            <a:r>
              <a:rPr lang="sv-SE" sz="1200" b="1">
                <a:solidFill>
                  <a:schemeClr val="dk1"/>
                </a:solidFill>
                <a:latin typeface="Calibri"/>
                <a:ea typeface="Calibri"/>
                <a:cs typeface="Calibri"/>
                <a:sym typeface="Calibri"/>
              </a:rPr>
              <a:t> code</a:t>
            </a:r>
            <a:r>
              <a:rPr lang="sv-SE" sz="1200">
                <a:solidFill>
                  <a:schemeClr val="dk1"/>
                </a:solidFill>
                <a:latin typeface="Calibri"/>
                <a:ea typeface="Calibri"/>
                <a:cs typeface="Calibri"/>
                <a:sym typeface="Calibri"/>
              </a:rPr>
              <a:t>, </a:t>
            </a:r>
            <a:r>
              <a:rPr lang="sv-SE" sz="1200" b="1">
                <a:solidFill>
                  <a:schemeClr val="dk1"/>
                </a:solidFill>
                <a:latin typeface="Calibri"/>
                <a:ea typeface="Calibri"/>
                <a:cs typeface="Calibri"/>
                <a:sym typeface="Calibri"/>
              </a:rPr>
              <a:t>text</a:t>
            </a:r>
            <a:r>
              <a:rPr lang="sv-SE" sz="1200">
                <a:solidFill>
                  <a:schemeClr val="dk1"/>
                </a:solidFill>
                <a:latin typeface="Calibri"/>
                <a:ea typeface="Calibri"/>
                <a:cs typeface="Calibri"/>
                <a:sym typeface="Calibri"/>
              </a:rPr>
              <a:t> and </a:t>
            </a:r>
            <a:r>
              <a:rPr lang="sv-SE" sz="1200" b="1">
                <a:solidFill>
                  <a:schemeClr val="dk1"/>
                </a:solidFill>
                <a:latin typeface="Calibri"/>
                <a:ea typeface="Calibri"/>
                <a:cs typeface="Calibri"/>
                <a:sym typeface="Calibri"/>
              </a:rPr>
              <a:t>numreric</a:t>
            </a:r>
            <a:endParaRPr sz="1200" b="1">
              <a:solidFill>
                <a:schemeClr val="dk1"/>
              </a:solidFill>
              <a:latin typeface="Calibri"/>
              <a:ea typeface="Calibri"/>
              <a:cs typeface="Calibri"/>
              <a:sym typeface="Calibri"/>
            </a:endParaRPr>
          </a:p>
          <a:p>
            <a:pPr marL="0" lvl="0" indent="0" algn="l" rtl="0">
              <a:spcBef>
                <a:spcPts val="0"/>
              </a:spcBef>
              <a:spcAft>
                <a:spcPts val="0"/>
              </a:spcAft>
              <a:buNone/>
            </a:pPr>
            <a:endParaRPr/>
          </a:p>
        </p:txBody>
      </p:sp>
      <p:sp>
        <p:nvSpPr>
          <p:cNvPr id="116" name="Google Shape;116;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3" name="Google Shape;123;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a:t>Maritalstatus have a coded representation</a:t>
            </a:r>
            <a:endParaRPr/>
          </a:p>
          <a:p>
            <a:pPr marL="0" lvl="0" indent="0" algn="l" rtl="0">
              <a:spcBef>
                <a:spcPts val="0"/>
              </a:spcBef>
              <a:spcAft>
                <a:spcPts val="0"/>
              </a:spcAft>
              <a:buNone/>
            </a:pPr>
            <a:endParaRPr/>
          </a:p>
        </p:txBody>
      </p:sp>
      <p:sp>
        <p:nvSpPr>
          <p:cNvPr id="124" name="Google Shape;124;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1" name="Google Shape;131;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sv-SE"/>
              <a:t>maritalstatus </a:t>
            </a:r>
            <a:r>
              <a:rPr lang="sv-SE" sz="1200">
                <a:solidFill>
                  <a:schemeClr val="dk1"/>
                </a:solidFill>
                <a:latin typeface="Calibri"/>
                <a:ea typeface="Calibri"/>
                <a:cs typeface="Calibri"/>
                <a:sym typeface="Calibri"/>
              </a:rPr>
              <a:t>point to a code list with the enumerated value.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sv-SE" sz="1200">
                <a:solidFill>
                  <a:schemeClr val="dk1"/>
                </a:solidFill>
                <a:latin typeface="Calibri"/>
                <a:ea typeface="Calibri"/>
                <a:cs typeface="Calibri"/>
                <a:sym typeface="Calibri"/>
              </a:rPr>
              <a:t>The variable have a code list: </a:t>
            </a:r>
            <a:endParaRPr/>
          </a:p>
          <a:p>
            <a:pPr marL="0" marR="0" lvl="0" indent="0" algn="l" rtl="0">
              <a:lnSpc>
                <a:spcPct val="100000"/>
              </a:lnSpc>
              <a:spcBef>
                <a:spcPts val="0"/>
              </a:spcBef>
              <a:spcAft>
                <a:spcPts val="0"/>
              </a:spcAft>
              <a:buClr>
                <a:schemeClr val="dk1"/>
              </a:buClr>
              <a:buSzPts val="1200"/>
              <a:buFont typeface="Calibri"/>
              <a:buNone/>
            </a:pPr>
            <a:r>
              <a:rPr lang="sv-SE" sz="1200">
                <a:solidFill>
                  <a:schemeClr val="dk1"/>
                </a:solidFill>
                <a:latin typeface="Calibri"/>
                <a:ea typeface="Calibri"/>
                <a:cs typeface="Calibri"/>
                <a:sym typeface="Calibri"/>
              </a:rPr>
              <a:t>S = Single</a:t>
            </a:r>
            <a:endParaRPr/>
          </a:p>
          <a:p>
            <a:pPr marL="0" lvl="0" indent="0" algn="l" rtl="0">
              <a:spcBef>
                <a:spcPts val="0"/>
              </a:spcBef>
              <a:spcAft>
                <a:spcPts val="0"/>
              </a:spcAft>
              <a:buNone/>
            </a:pPr>
            <a:r>
              <a:rPr lang="sv-SE" sz="1200">
                <a:solidFill>
                  <a:schemeClr val="dk1"/>
                </a:solidFill>
                <a:latin typeface="Calibri"/>
                <a:ea typeface="Calibri"/>
                <a:cs typeface="Calibri"/>
                <a:sym typeface="Calibri"/>
              </a:rPr>
              <a:t>M = Married</a:t>
            </a:r>
            <a:endParaRPr/>
          </a:p>
        </p:txBody>
      </p:sp>
      <p:sp>
        <p:nvSpPr>
          <p:cNvPr id="132" name="Google Shape;132;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1" name="Google Shape;141;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sz="1200">
                <a:solidFill>
                  <a:schemeClr val="dk1"/>
                </a:solidFill>
                <a:latin typeface="Calibri"/>
                <a:ea typeface="Calibri"/>
                <a:cs typeface="Calibri"/>
                <a:sym typeface="Calibri"/>
              </a:rPr>
              <a:t>Three datasets with similar variables.</a:t>
            </a:r>
            <a:endParaRPr/>
          </a:p>
          <a:p>
            <a:pPr marL="0" lvl="0" indent="0" algn="l" rtl="0">
              <a:spcBef>
                <a:spcPts val="0"/>
              </a:spcBef>
              <a:spcAft>
                <a:spcPts val="0"/>
              </a:spcAft>
              <a:buNone/>
            </a:pPr>
            <a:r>
              <a:rPr lang="sv-SE" sz="1200">
                <a:solidFill>
                  <a:schemeClr val="dk1"/>
                </a:solidFill>
                <a:latin typeface="Calibri"/>
                <a:ea typeface="Calibri"/>
                <a:cs typeface="Calibri"/>
                <a:sym typeface="Calibri"/>
              </a:rPr>
              <a:t>Note: some variable names are different and the values are a bit different</a:t>
            </a:r>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
        <p:nvSpPr>
          <p:cNvPr id="142" name="Google Shape;142;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3" name="Google Shape;153;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sz="1200">
                <a:solidFill>
                  <a:schemeClr val="dk1"/>
                </a:solidFill>
                <a:latin typeface="Calibri"/>
                <a:ea typeface="Calibri"/>
                <a:cs typeface="Calibri"/>
                <a:sym typeface="Calibri"/>
              </a:rPr>
              <a:t>Two datasets sharing same code list and the third have a new code list.</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sv-SE" sz="1200">
                <a:solidFill>
                  <a:schemeClr val="dk1"/>
                </a:solidFill>
                <a:latin typeface="Calibri"/>
                <a:ea typeface="Calibri"/>
                <a:cs typeface="Calibri"/>
                <a:sym typeface="Calibri"/>
              </a:rPr>
              <a:t>They are related in some way, but how do we relate these together- the variable cascade helps us do this.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
        <p:nvSpPr>
          <p:cNvPr id="154" name="Google Shape;154;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txBox="1">
            <a:spLocks noGrp="1"/>
          </p:cNvSpPr>
          <p:nvPr>
            <p:ph type="ctrTitle"/>
          </p:nvPr>
        </p:nvSpPr>
        <p:spPr>
          <a:xfrm>
            <a:off x="1524000" y="1122363"/>
            <a:ext cx="9715500" cy="23876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6000"/>
              <a:buFont typeface="Calibri"/>
              <a:buNone/>
            </a:pPr>
            <a:r>
              <a:rPr lang="sv-SE"/>
              <a:t>Variables and variable cascade</a:t>
            </a:r>
            <a:endParaRPr/>
          </a:p>
        </p:txBody>
      </p:sp>
      <p:sp>
        <p:nvSpPr>
          <p:cNvPr id="89" name="Google Shape;89;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400"/>
              <a:buNone/>
            </a:pPr>
            <a:r>
              <a:rPr lang="sv-SE" dirty="0"/>
              <a:t>Comparing variables across </a:t>
            </a:r>
            <a:r>
              <a:rPr lang="sv-SE" dirty="0" smtClean="0"/>
              <a:t>datasets</a:t>
            </a:r>
          </a:p>
          <a:p>
            <a:r>
              <a:rPr lang="en-US" dirty="0" err="1"/>
              <a:t>Dagstuhl</a:t>
            </a:r>
            <a:r>
              <a:rPr lang="en-US" dirty="0"/>
              <a:t> Train the Trainers Workshop Participants 2018</a:t>
            </a:r>
            <a:endParaRPr lang="en-US" dirty="0"/>
          </a:p>
          <a:p>
            <a:r>
              <a:rPr lang="en-US" dirty="0"/>
              <a:t/>
            </a:r>
            <a:br>
              <a:rPr lang="en-US" dirty="0"/>
            </a:br>
            <a:endParaRPr dirty="0"/>
          </a:p>
        </p:txBody>
      </p:sp>
      <p:pic>
        <p:nvPicPr>
          <p:cNvPr id="90" name="Google Shape;90;p13"/>
          <p:cNvPicPr preferRelativeResize="0"/>
          <p:nvPr/>
        </p:nvPicPr>
        <p:blipFill rotWithShape="1">
          <a:blip r:embed="rId3">
            <a:alphaModFix/>
          </a:blip>
          <a:srcRect/>
          <a:stretch/>
        </p:blipFill>
        <p:spPr>
          <a:xfrm>
            <a:off x="278364" y="6034323"/>
            <a:ext cx="2491271" cy="604548"/>
          </a:xfrm>
          <a:prstGeom prst="rect">
            <a:avLst/>
          </a:prstGeom>
          <a:noFill/>
          <a:ln>
            <a:noFill/>
          </a:ln>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08568" y="6237312"/>
            <a:ext cx="800100" cy="352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sv-SE"/>
              <a:t>Variables re-using sets of codes</a:t>
            </a:r>
            <a:endParaRPr/>
          </a:p>
        </p:txBody>
      </p:sp>
      <p:graphicFrame>
        <p:nvGraphicFramePr>
          <p:cNvPr id="171" name="Google Shape;171;p22"/>
          <p:cNvGraphicFramePr/>
          <p:nvPr/>
        </p:nvGraphicFramePr>
        <p:xfrm>
          <a:off x="4602804" y="1892170"/>
          <a:ext cx="2628900" cy="370850"/>
        </p:xfrm>
        <a:graphic>
          <a:graphicData uri="http://schemas.openxmlformats.org/drawingml/2006/table">
            <a:tbl>
              <a:tblPr firstRow="1" bandRow="1">
                <a:noFill/>
                <a:tableStyleId>{36782BEA-C8B8-41D8-B9CC-D09E582AD812}</a:tableStyleId>
              </a:tblPr>
              <a:tblGrid>
                <a:gridCol w="2628900"/>
              </a:tblGrid>
              <a:tr h="370850">
                <a:tc>
                  <a:txBody>
                    <a:bodyPr/>
                    <a:lstStyle/>
                    <a:p>
                      <a:pPr marL="0" marR="0" lvl="0" indent="0" algn="l" rtl="0">
                        <a:spcBef>
                          <a:spcPts val="0"/>
                        </a:spcBef>
                        <a:spcAft>
                          <a:spcPts val="0"/>
                        </a:spcAft>
                        <a:buNone/>
                      </a:pPr>
                      <a:r>
                        <a:rPr lang="sv-SE" sz="1800">
                          <a:solidFill>
                            <a:schemeClr val="dk1"/>
                          </a:solidFill>
                        </a:rPr>
                        <a:t>maritalstatus codes</a:t>
                      </a:r>
                      <a:endParaRPr sz="1800">
                        <a:solidFill>
                          <a:schemeClr val="dk1"/>
                        </a:solidFill>
                      </a:endParaRPr>
                    </a:p>
                  </a:txBody>
                  <a:tcPr marL="0" marR="91450" marT="45725" marB="45725"/>
                </a:tc>
              </a:tr>
            </a:tbl>
          </a:graphicData>
        </a:graphic>
      </p:graphicFrame>
      <p:graphicFrame>
        <p:nvGraphicFramePr>
          <p:cNvPr id="172" name="Google Shape;172;p22"/>
          <p:cNvGraphicFramePr/>
          <p:nvPr/>
        </p:nvGraphicFramePr>
        <p:xfrm>
          <a:off x="4602804" y="2303563"/>
          <a:ext cx="3154675" cy="1112550"/>
        </p:xfrm>
        <a:graphic>
          <a:graphicData uri="http://schemas.openxmlformats.org/drawingml/2006/table">
            <a:tbl>
              <a:tblPr firstRow="1" bandRow="1">
                <a:noFill/>
                <a:tableStyleId>{BFF5DB60-D679-4F98-B7E1-5D54927E5138}</a:tableStyleId>
              </a:tblPr>
              <a:tblGrid>
                <a:gridCol w="835175"/>
                <a:gridCol w="2319500"/>
              </a:tblGrid>
              <a:tr h="370850">
                <a:tc>
                  <a:txBody>
                    <a:bodyPr/>
                    <a:lstStyle/>
                    <a:p>
                      <a:pPr marL="0" marR="0" lvl="0" indent="0" algn="l" rtl="0">
                        <a:spcBef>
                          <a:spcPts val="0"/>
                        </a:spcBef>
                        <a:spcAft>
                          <a:spcPts val="0"/>
                        </a:spcAft>
                        <a:buNone/>
                      </a:pPr>
                      <a:r>
                        <a:rPr lang="sv-SE" sz="1800"/>
                        <a:t>code</a:t>
                      </a:r>
                      <a:endParaRPr sz="1800"/>
                    </a:p>
                  </a:txBody>
                  <a:tcPr marL="91450" marR="91450" marT="45725" marB="45725"/>
                </a:tc>
                <a:tc>
                  <a:txBody>
                    <a:bodyPr/>
                    <a:lstStyle/>
                    <a:p>
                      <a:pPr marL="0" marR="0" lvl="0" indent="0" algn="l" rtl="0">
                        <a:spcBef>
                          <a:spcPts val="0"/>
                        </a:spcBef>
                        <a:spcAft>
                          <a:spcPts val="0"/>
                        </a:spcAft>
                        <a:buNone/>
                      </a:pPr>
                      <a:r>
                        <a:rPr lang="sv-SE" sz="1800"/>
                        <a:t>category</a:t>
                      </a:r>
                      <a:endParaRPr sz="1800"/>
                    </a:p>
                  </a:txBody>
                  <a:tcPr marL="91450" marR="91450" marT="45725" marB="45725"/>
                </a:tc>
              </a:tr>
              <a:tr h="370850">
                <a:tc>
                  <a:txBody>
                    <a:bodyPr/>
                    <a:lstStyle/>
                    <a:p>
                      <a:pPr marL="0" marR="0" lvl="0" indent="0" algn="l" rtl="0">
                        <a:spcBef>
                          <a:spcPts val="0"/>
                        </a:spcBef>
                        <a:spcAft>
                          <a:spcPts val="0"/>
                        </a:spcAft>
                        <a:buNone/>
                      </a:pPr>
                      <a:r>
                        <a:rPr lang="sv-SE" sz="1800"/>
                        <a:t>S</a:t>
                      </a:r>
                      <a:endParaRPr sz="1800"/>
                    </a:p>
                  </a:txBody>
                  <a:tcPr marL="91450" marR="91450" marT="45725" marB="45725"/>
                </a:tc>
                <a:tc>
                  <a:txBody>
                    <a:bodyPr/>
                    <a:lstStyle/>
                    <a:p>
                      <a:pPr marL="0" marR="0" lvl="0" indent="0" algn="l" rtl="0">
                        <a:spcBef>
                          <a:spcPts val="0"/>
                        </a:spcBef>
                        <a:spcAft>
                          <a:spcPts val="0"/>
                        </a:spcAft>
                        <a:buNone/>
                      </a:pPr>
                      <a:r>
                        <a:rPr lang="sv-SE" sz="1800"/>
                        <a:t>Single</a:t>
                      </a:r>
                      <a:endParaRPr sz="1800"/>
                    </a:p>
                  </a:txBody>
                  <a:tcPr marL="91450" marR="91450" marT="45725" marB="45725"/>
                </a:tc>
              </a:tr>
              <a:tr h="370850">
                <a:tc>
                  <a:txBody>
                    <a:bodyPr/>
                    <a:lstStyle/>
                    <a:p>
                      <a:pPr marL="0" marR="0" lvl="0" indent="0" algn="l" rtl="0">
                        <a:spcBef>
                          <a:spcPts val="0"/>
                        </a:spcBef>
                        <a:spcAft>
                          <a:spcPts val="0"/>
                        </a:spcAft>
                        <a:buNone/>
                      </a:pPr>
                      <a:r>
                        <a:rPr lang="sv-SE" sz="1800"/>
                        <a:t>M</a:t>
                      </a:r>
                      <a:endParaRPr sz="1800"/>
                    </a:p>
                  </a:txBody>
                  <a:tcPr marL="91450" marR="91450" marT="45725" marB="45725"/>
                </a:tc>
                <a:tc>
                  <a:txBody>
                    <a:bodyPr/>
                    <a:lstStyle/>
                    <a:p>
                      <a:pPr marL="0" marR="0" lvl="0" indent="0" algn="l" rtl="0">
                        <a:spcBef>
                          <a:spcPts val="0"/>
                        </a:spcBef>
                        <a:spcAft>
                          <a:spcPts val="0"/>
                        </a:spcAft>
                        <a:buNone/>
                      </a:pPr>
                      <a:r>
                        <a:rPr lang="sv-SE" sz="1800"/>
                        <a:t>Married</a:t>
                      </a:r>
                      <a:endParaRPr sz="1800"/>
                    </a:p>
                  </a:txBody>
                  <a:tcPr marL="91450" marR="91450" marT="45725" marB="45725"/>
                </a:tc>
              </a:tr>
            </a:tbl>
          </a:graphicData>
        </a:graphic>
      </p:graphicFrame>
      <p:sp>
        <p:nvSpPr>
          <p:cNvPr id="173" name="Google Shape;173;p22"/>
          <p:cNvSpPr/>
          <p:nvPr/>
        </p:nvSpPr>
        <p:spPr>
          <a:xfrm>
            <a:off x="838200" y="1690688"/>
            <a:ext cx="2535682" cy="652145"/>
          </a:xfrm>
          <a:prstGeom prst="roundRect">
            <a:avLst>
              <a:gd name="adj" fmla="val 16667"/>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sz="1800" b="1" i="0" u="none" strike="noStrike" cap="none">
                <a:solidFill>
                  <a:schemeClr val="lt1"/>
                </a:solidFill>
                <a:latin typeface="Calibri"/>
                <a:ea typeface="Calibri"/>
                <a:cs typeface="Calibri"/>
                <a:sym typeface="Calibri"/>
              </a:rPr>
              <a:t>martialstatus</a:t>
            </a:r>
            <a:r>
              <a:rPr lang="sv-SE" sz="1800" b="0" i="0" u="none" strike="noStrike" cap="none">
                <a:solidFill>
                  <a:schemeClr val="lt1"/>
                </a:solidFill>
                <a:latin typeface="Calibri"/>
                <a:ea typeface="Calibri"/>
                <a:cs typeface="Calibri"/>
                <a:sym typeface="Calibri"/>
              </a:rPr>
              <a:t/>
            </a:r>
            <a:br>
              <a:rPr lang="sv-SE" sz="1800" b="0" i="0" u="none" strike="noStrike" cap="none">
                <a:solidFill>
                  <a:schemeClr val="lt1"/>
                </a:solidFill>
                <a:latin typeface="Calibri"/>
                <a:ea typeface="Calibri"/>
                <a:cs typeface="Calibri"/>
                <a:sym typeface="Calibri"/>
              </a:rPr>
            </a:br>
            <a:r>
              <a:rPr lang="sv-SE" sz="1800" b="0" i="0" u="none" strike="noStrike" cap="none">
                <a:solidFill>
                  <a:schemeClr val="lt1"/>
                </a:solidFill>
                <a:latin typeface="Calibri"/>
                <a:ea typeface="Calibri"/>
                <a:cs typeface="Calibri"/>
                <a:sym typeface="Calibri"/>
              </a:rPr>
              <a:t>(variable)</a:t>
            </a:r>
            <a:endParaRPr sz="1800" b="0" i="0" u="none" strike="noStrike" cap="none">
              <a:solidFill>
                <a:schemeClr val="lt1"/>
              </a:solidFill>
              <a:latin typeface="Calibri"/>
              <a:ea typeface="Calibri"/>
              <a:cs typeface="Calibri"/>
              <a:sym typeface="Calibri"/>
            </a:endParaRPr>
          </a:p>
        </p:txBody>
      </p:sp>
      <p:sp>
        <p:nvSpPr>
          <p:cNvPr id="174" name="Google Shape;174;p22"/>
          <p:cNvSpPr/>
          <p:nvPr/>
        </p:nvSpPr>
        <p:spPr>
          <a:xfrm>
            <a:off x="838200" y="3344120"/>
            <a:ext cx="2535682" cy="652145"/>
          </a:xfrm>
          <a:prstGeom prst="roundRect">
            <a:avLst>
              <a:gd name="adj" fmla="val 16667"/>
            </a:avLst>
          </a:prstGeom>
          <a:solidFill>
            <a:schemeClr val="accent2"/>
          </a:solid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sz="1800" b="1" i="0" u="none" strike="noStrike" cap="none">
                <a:solidFill>
                  <a:schemeClr val="lt1"/>
                </a:solidFill>
                <a:latin typeface="Calibri"/>
                <a:ea typeface="Calibri"/>
                <a:cs typeface="Calibri"/>
                <a:sym typeface="Calibri"/>
              </a:rPr>
              <a:t>martitalstatus2010</a:t>
            </a:r>
            <a:r>
              <a:rPr lang="sv-SE" sz="1800" b="0" i="0" u="none" strike="noStrike" cap="none">
                <a:solidFill>
                  <a:schemeClr val="lt1"/>
                </a:solidFill>
                <a:latin typeface="Calibri"/>
                <a:ea typeface="Calibri"/>
                <a:cs typeface="Calibri"/>
                <a:sym typeface="Calibri"/>
              </a:rPr>
              <a:t/>
            </a:r>
            <a:br>
              <a:rPr lang="sv-SE" sz="1800" b="0" i="0" u="none" strike="noStrike" cap="none">
                <a:solidFill>
                  <a:schemeClr val="lt1"/>
                </a:solidFill>
                <a:latin typeface="Calibri"/>
                <a:ea typeface="Calibri"/>
                <a:cs typeface="Calibri"/>
                <a:sym typeface="Calibri"/>
              </a:rPr>
            </a:br>
            <a:r>
              <a:rPr lang="sv-SE" sz="1800" b="0" i="0" u="none" strike="noStrike" cap="none">
                <a:solidFill>
                  <a:schemeClr val="lt1"/>
                </a:solidFill>
                <a:latin typeface="Calibri"/>
                <a:ea typeface="Calibri"/>
                <a:cs typeface="Calibri"/>
                <a:sym typeface="Calibri"/>
              </a:rPr>
              <a:t>(variable)</a:t>
            </a:r>
            <a:endParaRPr sz="1800" b="0" i="0" u="none" strike="noStrike" cap="none">
              <a:solidFill>
                <a:schemeClr val="lt1"/>
              </a:solidFill>
              <a:latin typeface="Calibri"/>
              <a:ea typeface="Calibri"/>
              <a:cs typeface="Calibri"/>
              <a:sym typeface="Calibri"/>
            </a:endParaRPr>
          </a:p>
        </p:txBody>
      </p:sp>
      <p:cxnSp>
        <p:nvCxnSpPr>
          <p:cNvPr id="175" name="Google Shape;175;p22"/>
          <p:cNvCxnSpPr>
            <a:stCxn id="173" idx="3"/>
          </p:cNvCxnSpPr>
          <p:nvPr/>
        </p:nvCxnSpPr>
        <p:spPr>
          <a:xfrm>
            <a:off x="3373882" y="2016761"/>
            <a:ext cx="1228800" cy="843000"/>
          </a:xfrm>
          <a:prstGeom prst="straightConnector1">
            <a:avLst/>
          </a:prstGeom>
          <a:noFill/>
          <a:ln w="76200" cap="flat" cmpd="sng">
            <a:solidFill>
              <a:schemeClr val="accent1"/>
            </a:solidFill>
            <a:prstDash val="solid"/>
            <a:miter lim="800000"/>
            <a:headEnd type="oval" w="med" len="med"/>
            <a:tailEnd type="triangle" w="med" len="med"/>
          </a:ln>
        </p:spPr>
      </p:cxnSp>
      <p:cxnSp>
        <p:nvCxnSpPr>
          <p:cNvPr id="176" name="Google Shape;176;p22"/>
          <p:cNvCxnSpPr>
            <a:stCxn id="174" idx="3"/>
          </p:cNvCxnSpPr>
          <p:nvPr/>
        </p:nvCxnSpPr>
        <p:spPr>
          <a:xfrm rot="10800000" flipH="1">
            <a:off x="3373882" y="2859892"/>
            <a:ext cx="1228800" cy="810300"/>
          </a:xfrm>
          <a:prstGeom prst="straightConnector1">
            <a:avLst/>
          </a:prstGeom>
          <a:noFill/>
          <a:ln w="76200" cap="flat" cmpd="sng">
            <a:solidFill>
              <a:schemeClr val="accent2"/>
            </a:solidFill>
            <a:prstDash val="solid"/>
            <a:miter lim="800000"/>
            <a:headEnd type="oval" w="med" len="med"/>
            <a:tailEnd type="triangle" w="med" len="med"/>
          </a:ln>
        </p:spPr>
      </p:cxnSp>
      <p:sp>
        <p:nvSpPr>
          <p:cNvPr id="177" name="Google Shape;177;p22"/>
          <p:cNvSpPr/>
          <p:nvPr/>
        </p:nvSpPr>
        <p:spPr>
          <a:xfrm>
            <a:off x="838200" y="4924315"/>
            <a:ext cx="2535682" cy="652145"/>
          </a:xfrm>
          <a:prstGeom prst="roundRect">
            <a:avLst>
              <a:gd name="adj" fmla="val 16667"/>
            </a:avLst>
          </a:prstGeom>
          <a:solidFill>
            <a:schemeClr val="accent4"/>
          </a:solid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sz="1800" b="1" i="0" u="none" strike="noStrike" cap="none">
                <a:solidFill>
                  <a:schemeClr val="lt1"/>
                </a:solidFill>
                <a:latin typeface="Calibri"/>
                <a:ea typeface="Calibri"/>
                <a:cs typeface="Calibri"/>
                <a:sym typeface="Calibri"/>
              </a:rPr>
              <a:t>martitalstatus2018</a:t>
            </a:r>
            <a:r>
              <a:rPr lang="sv-SE" sz="1800" b="0" i="0" u="none" strike="noStrike" cap="none">
                <a:solidFill>
                  <a:schemeClr val="lt1"/>
                </a:solidFill>
                <a:latin typeface="Calibri"/>
                <a:ea typeface="Calibri"/>
                <a:cs typeface="Calibri"/>
                <a:sym typeface="Calibri"/>
              </a:rPr>
              <a:t/>
            </a:r>
            <a:br>
              <a:rPr lang="sv-SE" sz="1800" b="0" i="0" u="none" strike="noStrike" cap="none">
                <a:solidFill>
                  <a:schemeClr val="lt1"/>
                </a:solidFill>
                <a:latin typeface="Calibri"/>
                <a:ea typeface="Calibri"/>
                <a:cs typeface="Calibri"/>
                <a:sym typeface="Calibri"/>
              </a:rPr>
            </a:br>
            <a:r>
              <a:rPr lang="sv-SE" sz="1800" b="0" i="0" u="none" strike="noStrike" cap="none">
                <a:solidFill>
                  <a:schemeClr val="lt1"/>
                </a:solidFill>
                <a:latin typeface="Calibri"/>
                <a:ea typeface="Calibri"/>
                <a:cs typeface="Calibri"/>
                <a:sym typeface="Calibri"/>
              </a:rPr>
              <a:t>(variable)</a:t>
            </a:r>
            <a:endParaRPr sz="1800" b="0" i="0" u="none" strike="noStrike" cap="none">
              <a:solidFill>
                <a:schemeClr val="lt1"/>
              </a:solidFill>
              <a:latin typeface="Calibri"/>
              <a:ea typeface="Calibri"/>
              <a:cs typeface="Calibri"/>
              <a:sym typeface="Calibri"/>
            </a:endParaRPr>
          </a:p>
        </p:txBody>
      </p:sp>
      <p:graphicFrame>
        <p:nvGraphicFramePr>
          <p:cNvPr id="178" name="Google Shape;178;p22"/>
          <p:cNvGraphicFramePr/>
          <p:nvPr/>
        </p:nvGraphicFramePr>
        <p:xfrm>
          <a:off x="4602804" y="4137867"/>
          <a:ext cx="2628900" cy="370850"/>
        </p:xfrm>
        <a:graphic>
          <a:graphicData uri="http://schemas.openxmlformats.org/drawingml/2006/table">
            <a:tbl>
              <a:tblPr firstRow="1" bandRow="1">
                <a:noFill/>
                <a:tableStyleId>{36782BEA-C8B8-41D8-B9CC-D09E582AD812}</a:tableStyleId>
              </a:tblPr>
              <a:tblGrid>
                <a:gridCol w="2628900"/>
              </a:tblGrid>
              <a:tr h="370850">
                <a:tc>
                  <a:txBody>
                    <a:bodyPr/>
                    <a:lstStyle/>
                    <a:p>
                      <a:pPr marL="0" marR="0" lvl="0" indent="0" algn="l" rtl="0">
                        <a:spcBef>
                          <a:spcPts val="0"/>
                        </a:spcBef>
                        <a:spcAft>
                          <a:spcPts val="0"/>
                        </a:spcAft>
                        <a:buNone/>
                      </a:pPr>
                      <a:r>
                        <a:rPr lang="sv-SE" sz="1800">
                          <a:solidFill>
                            <a:schemeClr val="dk1"/>
                          </a:solidFill>
                        </a:rPr>
                        <a:t>maritalstatusplus codes</a:t>
                      </a:r>
                      <a:endParaRPr sz="1800">
                        <a:solidFill>
                          <a:schemeClr val="dk1"/>
                        </a:solidFill>
                      </a:endParaRPr>
                    </a:p>
                  </a:txBody>
                  <a:tcPr marL="0" marR="91450" marT="45725" marB="45725"/>
                </a:tc>
              </a:tr>
            </a:tbl>
          </a:graphicData>
        </a:graphic>
      </p:graphicFrame>
      <p:graphicFrame>
        <p:nvGraphicFramePr>
          <p:cNvPr id="179" name="Google Shape;179;p22"/>
          <p:cNvGraphicFramePr/>
          <p:nvPr/>
        </p:nvGraphicFramePr>
        <p:xfrm>
          <a:off x="4602804" y="4508707"/>
          <a:ext cx="3154675" cy="1483400"/>
        </p:xfrm>
        <a:graphic>
          <a:graphicData uri="http://schemas.openxmlformats.org/drawingml/2006/table">
            <a:tbl>
              <a:tblPr firstRow="1" bandRow="1">
                <a:noFill/>
                <a:tableStyleId>{BFF5DB60-D679-4F98-B7E1-5D54927E5138}</a:tableStyleId>
              </a:tblPr>
              <a:tblGrid>
                <a:gridCol w="861675"/>
                <a:gridCol w="2293000"/>
              </a:tblGrid>
              <a:tr h="370850">
                <a:tc>
                  <a:txBody>
                    <a:bodyPr/>
                    <a:lstStyle/>
                    <a:p>
                      <a:pPr marL="0" marR="0" lvl="0" indent="0" algn="l" rtl="0">
                        <a:spcBef>
                          <a:spcPts val="0"/>
                        </a:spcBef>
                        <a:spcAft>
                          <a:spcPts val="0"/>
                        </a:spcAft>
                        <a:buNone/>
                      </a:pPr>
                      <a:r>
                        <a:rPr lang="sv-SE" sz="1800"/>
                        <a:t>code</a:t>
                      </a:r>
                      <a:endParaRPr sz="1800"/>
                    </a:p>
                  </a:txBody>
                  <a:tcPr marL="91450" marR="91450" marT="45725" marB="45725"/>
                </a:tc>
                <a:tc>
                  <a:txBody>
                    <a:bodyPr/>
                    <a:lstStyle/>
                    <a:p>
                      <a:pPr marL="0" marR="0" lvl="0" indent="0" algn="l" rtl="0">
                        <a:spcBef>
                          <a:spcPts val="0"/>
                        </a:spcBef>
                        <a:spcAft>
                          <a:spcPts val="0"/>
                        </a:spcAft>
                        <a:buNone/>
                      </a:pPr>
                      <a:r>
                        <a:rPr lang="sv-SE" sz="1800"/>
                        <a:t>category</a:t>
                      </a:r>
                      <a:endParaRPr sz="1800"/>
                    </a:p>
                  </a:txBody>
                  <a:tcPr marL="91450" marR="91450" marT="45725" marB="45725"/>
                </a:tc>
              </a:tr>
              <a:tr h="370850">
                <a:tc>
                  <a:txBody>
                    <a:bodyPr/>
                    <a:lstStyle/>
                    <a:p>
                      <a:pPr marL="0" marR="0" lvl="0" indent="0" algn="l" rtl="0">
                        <a:spcBef>
                          <a:spcPts val="0"/>
                        </a:spcBef>
                        <a:spcAft>
                          <a:spcPts val="0"/>
                        </a:spcAft>
                        <a:buNone/>
                      </a:pPr>
                      <a:r>
                        <a:rPr lang="sv-SE" sz="1800"/>
                        <a:t>S</a:t>
                      </a:r>
                      <a:endParaRPr sz="1800"/>
                    </a:p>
                  </a:txBody>
                  <a:tcPr marL="91450" marR="91450" marT="45725" marB="45725"/>
                </a:tc>
                <a:tc>
                  <a:txBody>
                    <a:bodyPr/>
                    <a:lstStyle/>
                    <a:p>
                      <a:pPr marL="0" marR="0" lvl="0" indent="0" algn="l" rtl="0">
                        <a:spcBef>
                          <a:spcPts val="0"/>
                        </a:spcBef>
                        <a:spcAft>
                          <a:spcPts val="0"/>
                        </a:spcAft>
                        <a:buNone/>
                      </a:pPr>
                      <a:r>
                        <a:rPr lang="sv-SE" sz="1800"/>
                        <a:t>Single</a:t>
                      </a:r>
                      <a:endParaRPr sz="1800"/>
                    </a:p>
                  </a:txBody>
                  <a:tcPr marL="91450" marR="91450" marT="45725" marB="45725"/>
                </a:tc>
              </a:tr>
              <a:tr h="370850">
                <a:tc>
                  <a:txBody>
                    <a:bodyPr/>
                    <a:lstStyle/>
                    <a:p>
                      <a:pPr marL="0" marR="0" lvl="0" indent="0" algn="l" rtl="0">
                        <a:spcBef>
                          <a:spcPts val="0"/>
                        </a:spcBef>
                        <a:spcAft>
                          <a:spcPts val="0"/>
                        </a:spcAft>
                        <a:buNone/>
                      </a:pPr>
                      <a:r>
                        <a:rPr lang="sv-SE" sz="1800"/>
                        <a:t>M</a:t>
                      </a:r>
                      <a:endParaRPr sz="1800"/>
                    </a:p>
                  </a:txBody>
                  <a:tcPr marL="91450" marR="91450" marT="45725" marB="45725"/>
                </a:tc>
                <a:tc>
                  <a:txBody>
                    <a:bodyPr/>
                    <a:lstStyle/>
                    <a:p>
                      <a:pPr marL="0" marR="0" lvl="0" indent="0" algn="l" rtl="0">
                        <a:spcBef>
                          <a:spcPts val="0"/>
                        </a:spcBef>
                        <a:spcAft>
                          <a:spcPts val="0"/>
                        </a:spcAft>
                        <a:buNone/>
                      </a:pPr>
                      <a:r>
                        <a:rPr lang="sv-SE" sz="1800"/>
                        <a:t>Married</a:t>
                      </a:r>
                      <a:endParaRPr sz="1800"/>
                    </a:p>
                  </a:txBody>
                  <a:tcPr marL="91450" marR="91450" marT="45725" marB="45725"/>
                </a:tc>
              </a:tr>
              <a:tr h="370850">
                <a:tc>
                  <a:txBody>
                    <a:bodyPr/>
                    <a:lstStyle/>
                    <a:p>
                      <a:pPr marL="0" marR="0" lvl="0" indent="0" algn="l" rtl="0">
                        <a:spcBef>
                          <a:spcPts val="0"/>
                        </a:spcBef>
                        <a:spcAft>
                          <a:spcPts val="0"/>
                        </a:spcAft>
                        <a:buNone/>
                      </a:pPr>
                      <a:r>
                        <a:rPr lang="sv-SE" sz="1800"/>
                        <a:t>D</a:t>
                      </a:r>
                      <a:endParaRPr sz="1800"/>
                    </a:p>
                  </a:txBody>
                  <a:tcPr marL="91450" marR="91450" marT="45725" marB="45725"/>
                </a:tc>
                <a:tc>
                  <a:txBody>
                    <a:bodyPr/>
                    <a:lstStyle/>
                    <a:p>
                      <a:pPr marL="0" marR="0" lvl="0" indent="0" algn="l" rtl="0">
                        <a:spcBef>
                          <a:spcPts val="0"/>
                        </a:spcBef>
                        <a:spcAft>
                          <a:spcPts val="0"/>
                        </a:spcAft>
                        <a:buNone/>
                      </a:pPr>
                      <a:r>
                        <a:rPr lang="sv-SE" sz="1800"/>
                        <a:t>Divorced</a:t>
                      </a:r>
                      <a:endParaRPr sz="1800"/>
                    </a:p>
                  </a:txBody>
                  <a:tcPr marL="91450" marR="91450" marT="45725" marB="45725"/>
                </a:tc>
              </a:tr>
            </a:tbl>
          </a:graphicData>
        </a:graphic>
      </p:graphicFrame>
      <p:cxnSp>
        <p:nvCxnSpPr>
          <p:cNvPr id="180" name="Google Shape;180;p22"/>
          <p:cNvCxnSpPr>
            <a:stCxn id="177" idx="3"/>
          </p:cNvCxnSpPr>
          <p:nvPr/>
        </p:nvCxnSpPr>
        <p:spPr>
          <a:xfrm>
            <a:off x="3373882" y="5250387"/>
            <a:ext cx="1228800" cy="0"/>
          </a:xfrm>
          <a:prstGeom prst="straightConnector1">
            <a:avLst/>
          </a:prstGeom>
          <a:noFill/>
          <a:ln w="76200" cap="flat" cmpd="sng">
            <a:solidFill>
              <a:schemeClr val="accent4"/>
            </a:solidFill>
            <a:prstDash val="solid"/>
            <a:miter lim="800000"/>
            <a:headEnd type="oval" w="med" len="med"/>
            <a:tailEnd type="triangle" w="med" len="med"/>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23"/>
          <p:cNvSpPr txBox="1">
            <a:spLocks noGrp="1"/>
          </p:cNvSpPr>
          <p:nvPr>
            <p:ph type="title"/>
          </p:nvPr>
        </p:nvSpPr>
        <p:spPr>
          <a:xfrm>
            <a:off x="838199" y="365125"/>
            <a:ext cx="10834991"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sv-SE"/>
              <a:t>Documenting comparabilities among variables</a:t>
            </a:r>
            <a:endParaRPr/>
          </a:p>
        </p:txBody>
      </p:sp>
      <p:sp>
        <p:nvSpPr>
          <p:cNvPr id="187" name="Google Shape;187;p23"/>
          <p:cNvSpPr/>
          <p:nvPr/>
        </p:nvSpPr>
        <p:spPr>
          <a:xfrm>
            <a:off x="3180837" y="1822970"/>
            <a:ext cx="2535682" cy="652145"/>
          </a:xfrm>
          <a:prstGeom prst="roundRect">
            <a:avLst>
              <a:gd name="adj" fmla="val 16667"/>
            </a:avLst>
          </a:prstGeom>
          <a:solidFill>
            <a:schemeClr val="dk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sz="1800" b="1" i="0" u="none" strike="noStrike" cap="none">
                <a:solidFill>
                  <a:schemeClr val="lt1"/>
                </a:solidFill>
                <a:latin typeface="Calibri"/>
                <a:ea typeface="Calibri"/>
                <a:cs typeface="Calibri"/>
                <a:sym typeface="Calibri"/>
              </a:rPr>
              <a:t>martialstatus</a:t>
            </a:r>
            <a:r>
              <a:rPr lang="sv-SE" sz="1800" b="0" i="0" u="none" strike="noStrike" cap="none">
                <a:solidFill>
                  <a:schemeClr val="lt1"/>
                </a:solidFill>
                <a:latin typeface="Calibri"/>
                <a:ea typeface="Calibri"/>
                <a:cs typeface="Calibri"/>
                <a:sym typeface="Calibri"/>
              </a:rPr>
              <a:t/>
            </a:r>
            <a:br>
              <a:rPr lang="sv-SE" sz="1800" b="0" i="0" u="none" strike="noStrike" cap="none">
                <a:solidFill>
                  <a:schemeClr val="lt1"/>
                </a:solidFill>
                <a:latin typeface="Calibri"/>
                <a:ea typeface="Calibri"/>
                <a:cs typeface="Calibri"/>
                <a:sym typeface="Calibri"/>
              </a:rPr>
            </a:br>
            <a:r>
              <a:rPr lang="sv-SE" sz="1800" b="0" i="0" u="none" strike="noStrike" cap="none">
                <a:solidFill>
                  <a:schemeClr val="lt1"/>
                </a:solidFill>
                <a:latin typeface="Calibri"/>
                <a:ea typeface="Calibri"/>
                <a:cs typeface="Calibri"/>
                <a:sym typeface="Calibri"/>
              </a:rPr>
              <a:t>(conceptual variable)</a:t>
            </a:r>
            <a:endParaRPr sz="1800" b="0" i="0" u="none" strike="noStrike" cap="none">
              <a:solidFill>
                <a:schemeClr val="lt1"/>
              </a:solidFill>
              <a:latin typeface="Calibri"/>
              <a:ea typeface="Calibri"/>
              <a:cs typeface="Calibri"/>
              <a:sym typeface="Calibri"/>
            </a:endParaRPr>
          </a:p>
        </p:txBody>
      </p:sp>
      <p:sp>
        <p:nvSpPr>
          <p:cNvPr id="188" name="Google Shape;188;p23"/>
          <p:cNvSpPr/>
          <p:nvPr/>
        </p:nvSpPr>
        <p:spPr>
          <a:xfrm>
            <a:off x="2837237" y="5479983"/>
            <a:ext cx="2084978" cy="652145"/>
          </a:xfrm>
          <a:prstGeom prst="roundRect">
            <a:avLst>
              <a:gd name="adj" fmla="val 16667"/>
            </a:avLst>
          </a:prstGeom>
          <a:solidFill>
            <a:schemeClr val="accent2"/>
          </a:solid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sz="1800" b="1" i="0" u="none" strike="noStrike" cap="none">
                <a:solidFill>
                  <a:schemeClr val="lt1"/>
                </a:solidFill>
                <a:latin typeface="Calibri"/>
                <a:ea typeface="Calibri"/>
                <a:cs typeface="Calibri"/>
                <a:sym typeface="Calibri"/>
              </a:rPr>
              <a:t>martitalstatus2010</a:t>
            </a:r>
            <a:r>
              <a:rPr lang="sv-SE" sz="1800" b="0" i="0" u="none" strike="noStrike" cap="none">
                <a:solidFill>
                  <a:schemeClr val="lt1"/>
                </a:solidFill>
                <a:latin typeface="Calibri"/>
                <a:ea typeface="Calibri"/>
                <a:cs typeface="Calibri"/>
                <a:sym typeface="Calibri"/>
              </a:rPr>
              <a:t/>
            </a:r>
            <a:br>
              <a:rPr lang="sv-SE" sz="1800" b="0" i="0" u="none" strike="noStrike" cap="none">
                <a:solidFill>
                  <a:schemeClr val="lt1"/>
                </a:solidFill>
                <a:latin typeface="Calibri"/>
                <a:ea typeface="Calibri"/>
                <a:cs typeface="Calibri"/>
                <a:sym typeface="Calibri"/>
              </a:rPr>
            </a:br>
            <a:r>
              <a:rPr lang="sv-SE" sz="1800" b="0" i="0" u="none" strike="noStrike" cap="none">
                <a:solidFill>
                  <a:schemeClr val="lt1"/>
                </a:solidFill>
                <a:latin typeface="Calibri"/>
                <a:ea typeface="Calibri"/>
                <a:cs typeface="Calibri"/>
                <a:sym typeface="Calibri"/>
              </a:rPr>
              <a:t>(variable)</a:t>
            </a:r>
            <a:endParaRPr sz="1800" b="0" i="0" u="none" strike="noStrike" cap="none">
              <a:solidFill>
                <a:schemeClr val="lt1"/>
              </a:solidFill>
              <a:latin typeface="Calibri"/>
              <a:ea typeface="Calibri"/>
              <a:cs typeface="Calibri"/>
              <a:sym typeface="Calibri"/>
            </a:endParaRPr>
          </a:p>
        </p:txBody>
      </p:sp>
      <p:cxnSp>
        <p:nvCxnSpPr>
          <p:cNvPr id="189" name="Google Shape;189;p23"/>
          <p:cNvCxnSpPr>
            <a:stCxn id="188" idx="0"/>
            <a:endCxn id="190" idx="2"/>
          </p:cNvCxnSpPr>
          <p:nvPr/>
        </p:nvCxnSpPr>
        <p:spPr>
          <a:xfrm rot="10800000">
            <a:off x="2697726" y="4354383"/>
            <a:ext cx="1182000" cy="1125600"/>
          </a:xfrm>
          <a:prstGeom prst="straightConnector1">
            <a:avLst/>
          </a:prstGeom>
          <a:noFill/>
          <a:ln w="76200" cap="flat" cmpd="sng">
            <a:solidFill>
              <a:schemeClr val="accent2"/>
            </a:solidFill>
            <a:prstDash val="solid"/>
            <a:miter lim="800000"/>
            <a:headEnd type="oval" w="med" len="med"/>
            <a:tailEnd type="triangle" w="med" len="med"/>
          </a:ln>
        </p:spPr>
      </p:cxnSp>
      <p:cxnSp>
        <p:nvCxnSpPr>
          <p:cNvPr id="191" name="Google Shape;191;p23"/>
          <p:cNvCxnSpPr>
            <a:stCxn id="192" idx="0"/>
            <a:endCxn id="190" idx="2"/>
          </p:cNvCxnSpPr>
          <p:nvPr/>
        </p:nvCxnSpPr>
        <p:spPr>
          <a:xfrm rot="10800000" flipH="1">
            <a:off x="1509413" y="4354384"/>
            <a:ext cx="1188300" cy="1125600"/>
          </a:xfrm>
          <a:prstGeom prst="straightConnector1">
            <a:avLst/>
          </a:prstGeom>
          <a:noFill/>
          <a:ln w="76200" cap="flat" cmpd="sng">
            <a:solidFill>
              <a:schemeClr val="accent1"/>
            </a:solidFill>
            <a:prstDash val="solid"/>
            <a:miter lim="800000"/>
            <a:headEnd type="oval" w="med" len="med"/>
            <a:tailEnd type="triangle" w="med" len="med"/>
          </a:ln>
        </p:spPr>
      </p:cxnSp>
      <p:sp>
        <p:nvSpPr>
          <p:cNvPr id="190" name="Google Shape;190;p23"/>
          <p:cNvSpPr/>
          <p:nvPr/>
        </p:nvSpPr>
        <p:spPr>
          <a:xfrm>
            <a:off x="1429974" y="3702200"/>
            <a:ext cx="2535682" cy="652145"/>
          </a:xfrm>
          <a:prstGeom prst="roundRect">
            <a:avLst>
              <a:gd name="adj" fmla="val 16667"/>
            </a:avLst>
          </a:prstGeom>
          <a:solidFill>
            <a:schemeClr val="accent6"/>
          </a:solid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sz="1800" b="1" i="0" u="none" strike="noStrike" cap="none">
                <a:solidFill>
                  <a:schemeClr val="lt1"/>
                </a:solidFill>
                <a:latin typeface="Calibri"/>
                <a:ea typeface="Calibri"/>
                <a:cs typeface="Calibri"/>
                <a:sym typeface="Calibri"/>
              </a:rPr>
              <a:t>martialstatus</a:t>
            </a:r>
            <a:r>
              <a:rPr lang="sv-SE" sz="1800" b="0" i="0" u="none" strike="noStrike" cap="none">
                <a:solidFill>
                  <a:schemeClr val="lt1"/>
                </a:solidFill>
                <a:latin typeface="Calibri"/>
                <a:ea typeface="Calibri"/>
                <a:cs typeface="Calibri"/>
                <a:sym typeface="Calibri"/>
              </a:rPr>
              <a:t/>
            </a:r>
            <a:br>
              <a:rPr lang="sv-SE" sz="1800" b="0" i="0" u="none" strike="noStrike" cap="none">
                <a:solidFill>
                  <a:schemeClr val="lt1"/>
                </a:solidFill>
                <a:latin typeface="Calibri"/>
                <a:ea typeface="Calibri"/>
                <a:cs typeface="Calibri"/>
                <a:sym typeface="Calibri"/>
              </a:rPr>
            </a:br>
            <a:r>
              <a:rPr lang="sv-SE" sz="1800" b="0" i="0" u="none" strike="noStrike" cap="none">
                <a:solidFill>
                  <a:schemeClr val="lt1"/>
                </a:solidFill>
                <a:latin typeface="Calibri"/>
                <a:ea typeface="Calibri"/>
                <a:cs typeface="Calibri"/>
                <a:sym typeface="Calibri"/>
              </a:rPr>
              <a:t>(represented variable)</a:t>
            </a:r>
            <a:endParaRPr sz="1800" b="0" i="0" u="none" strike="noStrike" cap="none">
              <a:solidFill>
                <a:schemeClr val="lt1"/>
              </a:solidFill>
              <a:latin typeface="Calibri"/>
              <a:ea typeface="Calibri"/>
              <a:cs typeface="Calibri"/>
              <a:sym typeface="Calibri"/>
            </a:endParaRPr>
          </a:p>
        </p:txBody>
      </p:sp>
      <p:sp>
        <p:nvSpPr>
          <p:cNvPr id="192" name="Google Shape;192;p23"/>
          <p:cNvSpPr/>
          <p:nvPr/>
        </p:nvSpPr>
        <p:spPr>
          <a:xfrm>
            <a:off x="466924" y="5479984"/>
            <a:ext cx="2084978" cy="652145"/>
          </a:xfrm>
          <a:prstGeom prst="roundRect">
            <a:avLst>
              <a:gd name="adj" fmla="val 16667"/>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sz="1800" b="1" i="0" u="none" strike="noStrike" cap="none">
                <a:solidFill>
                  <a:schemeClr val="lt1"/>
                </a:solidFill>
                <a:latin typeface="Calibri"/>
                <a:ea typeface="Calibri"/>
                <a:cs typeface="Calibri"/>
                <a:sym typeface="Calibri"/>
              </a:rPr>
              <a:t>martialstatus</a:t>
            </a:r>
            <a:r>
              <a:rPr lang="sv-SE" sz="1800" b="0" i="0" u="none" strike="noStrike" cap="none">
                <a:solidFill>
                  <a:schemeClr val="lt1"/>
                </a:solidFill>
                <a:latin typeface="Calibri"/>
                <a:ea typeface="Calibri"/>
                <a:cs typeface="Calibri"/>
                <a:sym typeface="Calibri"/>
              </a:rPr>
              <a:t/>
            </a:r>
            <a:br>
              <a:rPr lang="sv-SE" sz="1800" b="0" i="0" u="none" strike="noStrike" cap="none">
                <a:solidFill>
                  <a:schemeClr val="lt1"/>
                </a:solidFill>
                <a:latin typeface="Calibri"/>
                <a:ea typeface="Calibri"/>
                <a:cs typeface="Calibri"/>
                <a:sym typeface="Calibri"/>
              </a:rPr>
            </a:br>
            <a:r>
              <a:rPr lang="sv-SE" sz="1800" b="0" i="0" u="none" strike="noStrike" cap="none">
                <a:solidFill>
                  <a:schemeClr val="lt1"/>
                </a:solidFill>
                <a:latin typeface="Calibri"/>
                <a:ea typeface="Calibri"/>
                <a:cs typeface="Calibri"/>
                <a:sym typeface="Calibri"/>
              </a:rPr>
              <a:t>(variable)</a:t>
            </a:r>
            <a:endParaRPr sz="1800" b="0" i="0" u="none" strike="noStrike" cap="none">
              <a:solidFill>
                <a:schemeClr val="lt1"/>
              </a:solidFill>
              <a:latin typeface="Calibri"/>
              <a:ea typeface="Calibri"/>
              <a:cs typeface="Calibri"/>
              <a:sym typeface="Calibri"/>
            </a:endParaRPr>
          </a:p>
        </p:txBody>
      </p:sp>
      <p:cxnSp>
        <p:nvCxnSpPr>
          <p:cNvPr id="193" name="Google Shape;193;p23"/>
          <p:cNvCxnSpPr>
            <a:stCxn id="190" idx="0"/>
            <a:endCxn id="187" idx="2"/>
          </p:cNvCxnSpPr>
          <p:nvPr/>
        </p:nvCxnSpPr>
        <p:spPr>
          <a:xfrm rot="10800000" flipH="1">
            <a:off x="2697815" y="2475200"/>
            <a:ext cx="1750800" cy="1227000"/>
          </a:xfrm>
          <a:prstGeom prst="straightConnector1">
            <a:avLst/>
          </a:prstGeom>
          <a:noFill/>
          <a:ln w="76200" cap="flat" cmpd="sng">
            <a:solidFill>
              <a:schemeClr val="accent6"/>
            </a:solidFill>
            <a:prstDash val="solid"/>
            <a:miter lim="800000"/>
            <a:headEnd type="oval" w="med" len="med"/>
            <a:tailEnd type="triangle" w="med" len="med"/>
          </a:ln>
        </p:spPr>
      </p:cxnSp>
      <p:sp>
        <p:nvSpPr>
          <p:cNvPr id="194" name="Google Shape;194;p23"/>
          <p:cNvSpPr/>
          <p:nvPr/>
        </p:nvSpPr>
        <p:spPr>
          <a:xfrm>
            <a:off x="5213205" y="5479983"/>
            <a:ext cx="2084978" cy="652145"/>
          </a:xfrm>
          <a:prstGeom prst="roundRect">
            <a:avLst>
              <a:gd name="adj" fmla="val 16667"/>
            </a:avLst>
          </a:prstGeom>
          <a:solidFill>
            <a:schemeClr val="accent4"/>
          </a:solid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sz="1800" b="1" i="0" u="none" strike="noStrike" cap="none">
                <a:solidFill>
                  <a:schemeClr val="lt1"/>
                </a:solidFill>
                <a:latin typeface="Calibri"/>
                <a:ea typeface="Calibri"/>
                <a:cs typeface="Calibri"/>
                <a:sym typeface="Calibri"/>
              </a:rPr>
              <a:t>martitalstatus2018</a:t>
            </a:r>
            <a:r>
              <a:rPr lang="sv-SE" sz="1800" b="0" i="0" u="none" strike="noStrike" cap="none">
                <a:solidFill>
                  <a:schemeClr val="lt1"/>
                </a:solidFill>
                <a:latin typeface="Calibri"/>
                <a:ea typeface="Calibri"/>
                <a:cs typeface="Calibri"/>
                <a:sym typeface="Calibri"/>
              </a:rPr>
              <a:t/>
            </a:r>
            <a:br>
              <a:rPr lang="sv-SE" sz="1800" b="0" i="0" u="none" strike="noStrike" cap="none">
                <a:solidFill>
                  <a:schemeClr val="lt1"/>
                </a:solidFill>
                <a:latin typeface="Calibri"/>
                <a:ea typeface="Calibri"/>
                <a:cs typeface="Calibri"/>
                <a:sym typeface="Calibri"/>
              </a:rPr>
            </a:br>
            <a:r>
              <a:rPr lang="sv-SE" sz="1800" b="0" i="0" u="none" strike="noStrike" cap="none">
                <a:solidFill>
                  <a:schemeClr val="lt1"/>
                </a:solidFill>
                <a:latin typeface="Calibri"/>
                <a:ea typeface="Calibri"/>
                <a:cs typeface="Calibri"/>
                <a:sym typeface="Calibri"/>
              </a:rPr>
              <a:t>(variable)</a:t>
            </a:r>
            <a:endParaRPr sz="1800" b="0" i="0" u="none" strike="noStrike" cap="none">
              <a:solidFill>
                <a:schemeClr val="lt1"/>
              </a:solidFill>
              <a:latin typeface="Calibri"/>
              <a:ea typeface="Calibri"/>
              <a:cs typeface="Calibri"/>
              <a:sym typeface="Calibri"/>
            </a:endParaRPr>
          </a:p>
        </p:txBody>
      </p:sp>
      <p:sp>
        <p:nvSpPr>
          <p:cNvPr id="195" name="Google Shape;195;p23"/>
          <p:cNvSpPr/>
          <p:nvPr/>
        </p:nvSpPr>
        <p:spPr>
          <a:xfrm>
            <a:off x="4987853" y="3702200"/>
            <a:ext cx="2535682" cy="652145"/>
          </a:xfrm>
          <a:prstGeom prst="roundRect">
            <a:avLst>
              <a:gd name="adj" fmla="val 16667"/>
            </a:avLst>
          </a:prstGeom>
          <a:solidFill>
            <a:schemeClr val="accent6"/>
          </a:solid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sz="1800" b="1" i="0" u="none" strike="noStrike" cap="none">
                <a:solidFill>
                  <a:schemeClr val="lt1"/>
                </a:solidFill>
                <a:latin typeface="Calibri"/>
                <a:ea typeface="Calibri"/>
                <a:cs typeface="Calibri"/>
                <a:sym typeface="Calibri"/>
              </a:rPr>
              <a:t>martialstatusplus</a:t>
            </a:r>
            <a:r>
              <a:rPr lang="sv-SE" sz="1800" b="0" i="0" u="none" strike="noStrike" cap="none">
                <a:solidFill>
                  <a:schemeClr val="lt1"/>
                </a:solidFill>
                <a:latin typeface="Calibri"/>
                <a:ea typeface="Calibri"/>
                <a:cs typeface="Calibri"/>
                <a:sym typeface="Calibri"/>
              </a:rPr>
              <a:t/>
            </a:r>
            <a:br>
              <a:rPr lang="sv-SE" sz="1800" b="0" i="0" u="none" strike="noStrike" cap="none">
                <a:solidFill>
                  <a:schemeClr val="lt1"/>
                </a:solidFill>
                <a:latin typeface="Calibri"/>
                <a:ea typeface="Calibri"/>
                <a:cs typeface="Calibri"/>
                <a:sym typeface="Calibri"/>
              </a:rPr>
            </a:br>
            <a:r>
              <a:rPr lang="sv-SE" sz="1800" b="0" i="0" u="none" strike="noStrike" cap="none">
                <a:solidFill>
                  <a:schemeClr val="lt1"/>
                </a:solidFill>
                <a:latin typeface="Calibri"/>
                <a:ea typeface="Calibri"/>
                <a:cs typeface="Calibri"/>
                <a:sym typeface="Calibri"/>
              </a:rPr>
              <a:t>(represented variable)</a:t>
            </a:r>
            <a:endParaRPr sz="1800" b="0" i="0" u="none" strike="noStrike" cap="none">
              <a:solidFill>
                <a:schemeClr val="lt1"/>
              </a:solidFill>
              <a:latin typeface="Calibri"/>
              <a:ea typeface="Calibri"/>
              <a:cs typeface="Calibri"/>
              <a:sym typeface="Calibri"/>
            </a:endParaRPr>
          </a:p>
        </p:txBody>
      </p:sp>
      <p:cxnSp>
        <p:nvCxnSpPr>
          <p:cNvPr id="196" name="Google Shape;196;p23"/>
          <p:cNvCxnSpPr>
            <a:stCxn id="194" idx="0"/>
            <a:endCxn id="195" idx="2"/>
          </p:cNvCxnSpPr>
          <p:nvPr/>
        </p:nvCxnSpPr>
        <p:spPr>
          <a:xfrm rot="10800000">
            <a:off x="6255694" y="4354383"/>
            <a:ext cx="0" cy="1125600"/>
          </a:xfrm>
          <a:prstGeom prst="straightConnector1">
            <a:avLst/>
          </a:prstGeom>
          <a:noFill/>
          <a:ln w="76200" cap="flat" cmpd="sng">
            <a:solidFill>
              <a:schemeClr val="accent4"/>
            </a:solidFill>
            <a:prstDash val="solid"/>
            <a:miter lim="800000"/>
            <a:headEnd type="oval" w="med" len="med"/>
            <a:tailEnd type="triangle" w="med" len="med"/>
          </a:ln>
        </p:spPr>
      </p:cxnSp>
      <p:cxnSp>
        <p:nvCxnSpPr>
          <p:cNvPr id="197" name="Google Shape;197;p23"/>
          <p:cNvCxnSpPr>
            <a:stCxn id="195" idx="0"/>
            <a:endCxn id="187" idx="2"/>
          </p:cNvCxnSpPr>
          <p:nvPr/>
        </p:nvCxnSpPr>
        <p:spPr>
          <a:xfrm rot="10800000">
            <a:off x="4448794" y="2475200"/>
            <a:ext cx="1806900" cy="1227000"/>
          </a:xfrm>
          <a:prstGeom prst="straightConnector1">
            <a:avLst/>
          </a:prstGeom>
          <a:noFill/>
          <a:ln w="76200" cap="flat" cmpd="sng">
            <a:solidFill>
              <a:schemeClr val="accent6"/>
            </a:solidFill>
            <a:prstDash val="solid"/>
            <a:miter lim="800000"/>
            <a:headEnd type="oval" w="med" len="med"/>
            <a:tailEnd type="triangle" w="med" len="med"/>
          </a:ln>
        </p:spPr>
      </p:cxnSp>
      <p:sp>
        <p:nvSpPr>
          <p:cNvPr id="198" name="Google Shape;198;p23"/>
          <p:cNvSpPr/>
          <p:nvPr/>
        </p:nvSpPr>
        <p:spPr>
          <a:xfrm>
            <a:off x="8308214" y="3472833"/>
            <a:ext cx="3161490" cy="111087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sv-SE" sz="1800" b="1" i="0" u="none" strike="noStrike" cap="none">
                <a:solidFill>
                  <a:schemeClr val="dk1"/>
                </a:solidFill>
                <a:latin typeface="Calibri"/>
                <a:ea typeface="Calibri"/>
                <a:cs typeface="Calibri"/>
                <a:sym typeface="Calibri"/>
              </a:rPr>
              <a:t>Represented variable</a:t>
            </a:r>
            <a:endParaRPr sz="1800" b="1">
              <a:solidFill>
                <a:schemeClr val="dk1"/>
              </a:solidFill>
              <a:latin typeface="Calibri"/>
              <a:ea typeface="Calibri"/>
              <a:cs typeface="Calibri"/>
              <a:sym typeface="Calibri"/>
            </a:endParaRPr>
          </a:p>
          <a:p>
            <a:pPr marL="0" marR="0" lvl="0" indent="0" algn="l" rtl="0">
              <a:spcBef>
                <a:spcPts val="0"/>
              </a:spcBef>
              <a:spcAft>
                <a:spcPts val="0"/>
              </a:spcAft>
              <a:buNone/>
            </a:pPr>
            <a:r>
              <a:rPr lang="sv-SE" sz="1800">
                <a:solidFill>
                  <a:schemeClr val="dk1"/>
                </a:solidFill>
                <a:latin typeface="Calibri"/>
                <a:ea typeface="Calibri"/>
                <a:cs typeface="Calibri"/>
                <a:sym typeface="Calibri"/>
              </a:rPr>
              <a:t>Common variable specification with a </a:t>
            </a:r>
            <a:r>
              <a:rPr lang="sv-SE" sz="1800" i="1">
                <a:solidFill>
                  <a:schemeClr val="dk1"/>
                </a:solidFill>
                <a:latin typeface="Calibri"/>
                <a:ea typeface="Calibri"/>
                <a:cs typeface="Calibri"/>
                <a:sym typeface="Calibri"/>
              </a:rPr>
              <a:t>code representation</a:t>
            </a:r>
            <a:r>
              <a:rPr lang="sv-SE"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cxnSp>
        <p:nvCxnSpPr>
          <p:cNvPr id="199" name="Google Shape;199;p23"/>
          <p:cNvCxnSpPr/>
          <p:nvPr/>
        </p:nvCxnSpPr>
        <p:spPr>
          <a:xfrm rot="10800000">
            <a:off x="389106" y="3088657"/>
            <a:ext cx="11468911" cy="0"/>
          </a:xfrm>
          <a:prstGeom prst="straightConnector1">
            <a:avLst/>
          </a:prstGeom>
          <a:noFill/>
          <a:ln w="9525" cap="flat" cmpd="sng">
            <a:solidFill>
              <a:schemeClr val="accent1"/>
            </a:solidFill>
            <a:prstDash val="lgDash"/>
            <a:miter lim="800000"/>
            <a:headEnd type="none" w="sm" len="sm"/>
            <a:tailEnd type="none" w="sm" len="sm"/>
          </a:ln>
        </p:spPr>
      </p:cxnSp>
      <p:cxnSp>
        <p:nvCxnSpPr>
          <p:cNvPr id="200" name="Google Shape;200;p23"/>
          <p:cNvCxnSpPr/>
          <p:nvPr/>
        </p:nvCxnSpPr>
        <p:spPr>
          <a:xfrm rot="10800000">
            <a:off x="466924" y="4953125"/>
            <a:ext cx="11468911" cy="0"/>
          </a:xfrm>
          <a:prstGeom prst="straightConnector1">
            <a:avLst/>
          </a:prstGeom>
          <a:noFill/>
          <a:ln w="9525" cap="flat" cmpd="sng">
            <a:solidFill>
              <a:schemeClr val="accent1"/>
            </a:solidFill>
            <a:prstDash val="lgDash"/>
            <a:miter lim="800000"/>
            <a:headEnd type="none" w="sm" len="sm"/>
            <a:tailEnd type="none" w="sm" len="sm"/>
          </a:ln>
        </p:spPr>
      </p:cxnSp>
      <p:sp>
        <p:nvSpPr>
          <p:cNvPr id="201" name="Google Shape;201;p23"/>
          <p:cNvSpPr/>
          <p:nvPr/>
        </p:nvSpPr>
        <p:spPr>
          <a:xfrm>
            <a:off x="8308214" y="1593604"/>
            <a:ext cx="3161490" cy="111087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sv-SE" sz="1800" b="1">
                <a:solidFill>
                  <a:schemeClr val="dk1"/>
                </a:solidFill>
                <a:latin typeface="Calibri"/>
                <a:ea typeface="Calibri"/>
                <a:cs typeface="Calibri"/>
                <a:sym typeface="Calibri"/>
              </a:rPr>
              <a:t>Conceptual variable</a:t>
            </a:r>
            <a:r>
              <a:rPr lang="sv-SE" sz="1800">
                <a:solidFill>
                  <a:schemeClr val="dk1"/>
                </a:solidFill>
                <a:latin typeface="Calibri"/>
                <a:ea typeface="Calibri"/>
                <a:cs typeface="Calibri"/>
                <a:sym typeface="Calibri"/>
              </a:rPr>
              <a:t/>
            </a:r>
            <a:br>
              <a:rPr lang="sv-SE" sz="1800">
                <a:solidFill>
                  <a:schemeClr val="dk1"/>
                </a:solidFill>
                <a:latin typeface="Calibri"/>
                <a:ea typeface="Calibri"/>
                <a:cs typeface="Calibri"/>
                <a:sym typeface="Calibri"/>
              </a:rPr>
            </a:br>
            <a:r>
              <a:rPr lang="sv-SE" sz="1800">
                <a:solidFill>
                  <a:schemeClr val="dk1"/>
                </a:solidFill>
                <a:latin typeface="Calibri"/>
                <a:ea typeface="Calibri"/>
                <a:cs typeface="Calibri"/>
                <a:sym typeface="Calibri"/>
              </a:rPr>
              <a:t>Common variable specification without a representation</a:t>
            </a:r>
            <a:endParaRPr sz="1800">
              <a:solidFill>
                <a:schemeClr val="dk1"/>
              </a:solidFill>
              <a:latin typeface="Calibri"/>
              <a:ea typeface="Calibri"/>
              <a:cs typeface="Calibri"/>
              <a:sym typeface="Calibri"/>
            </a:endParaRPr>
          </a:p>
        </p:txBody>
      </p:sp>
      <p:sp>
        <p:nvSpPr>
          <p:cNvPr id="202" name="Google Shape;202;p23"/>
          <p:cNvSpPr/>
          <p:nvPr/>
        </p:nvSpPr>
        <p:spPr>
          <a:xfrm>
            <a:off x="8308214" y="5250615"/>
            <a:ext cx="3161490" cy="111087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sv-SE" sz="1800" b="1">
                <a:solidFill>
                  <a:schemeClr val="dk1"/>
                </a:solidFill>
                <a:latin typeface="Calibri"/>
                <a:ea typeface="Calibri"/>
                <a:cs typeface="Calibri"/>
                <a:sym typeface="Calibri"/>
              </a:rPr>
              <a:t>Variable</a:t>
            </a:r>
            <a:endParaRPr sz="1800" b="1">
              <a:solidFill>
                <a:schemeClr val="dk1"/>
              </a:solidFill>
              <a:latin typeface="Calibri"/>
              <a:ea typeface="Calibri"/>
              <a:cs typeface="Calibri"/>
              <a:sym typeface="Calibri"/>
            </a:endParaRPr>
          </a:p>
          <a:p>
            <a:pPr marL="0" marR="0" lvl="0" indent="0" algn="l" rtl="0">
              <a:spcBef>
                <a:spcPts val="0"/>
              </a:spcBef>
              <a:spcAft>
                <a:spcPts val="0"/>
              </a:spcAft>
              <a:buNone/>
            </a:pPr>
            <a:r>
              <a:rPr lang="sv-SE" sz="1800">
                <a:solidFill>
                  <a:schemeClr val="dk1"/>
                </a:solidFill>
                <a:latin typeface="Calibri"/>
                <a:ea typeface="Calibri"/>
                <a:cs typeface="Calibri"/>
                <a:sym typeface="Calibri"/>
              </a:rPr>
              <a:t>Variable specification within a dataset context</a:t>
            </a:r>
            <a:endParaRPr sz="1800">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graphicFrame>
        <p:nvGraphicFramePr>
          <p:cNvPr id="208" name="Google Shape;208;p24"/>
          <p:cNvGraphicFramePr/>
          <p:nvPr/>
        </p:nvGraphicFramePr>
        <p:xfrm>
          <a:off x="870622" y="1280868"/>
          <a:ext cx="3000000" cy="3000000"/>
        </p:xfrm>
        <a:graphic>
          <a:graphicData uri="http://schemas.openxmlformats.org/drawingml/2006/table">
            <a:tbl>
              <a:tblPr firstRow="1" bandRow="1">
                <a:noFill/>
                <a:tableStyleId>{36782BEA-C8B8-41D8-B9CC-D09E582AD812}</a:tableStyleId>
              </a:tblPr>
              <a:tblGrid>
                <a:gridCol w="2628900"/>
                <a:gridCol w="2628900"/>
                <a:gridCol w="2628900"/>
                <a:gridCol w="2628900"/>
              </a:tblGrid>
              <a:tr h="370850">
                <a:tc>
                  <a:txBody>
                    <a:bodyPr/>
                    <a:lstStyle/>
                    <a:p>
                      <a:pPr marL="0" marR="0" lvl="0" indent="0" algn="l" rtl="0">
                        <a:spcBef>
                          <a:spcPts val="0"/>
                        </a:spcBef>
                        <a:spcAft>
                          <a:spcPts val="0"/>
                        </a:spcAft>
                        <a:buNone/>
                      </a:pPr>
                      <a:r>
                        <a:rPr lang="sv-SE" sz="1800"/>
                        <a:t>name</a:t>
                      </a:r>
                      <a:endParaRPr sz="1800"/>
                    </a:p>
                  </a:txBody>
                  <a:tcPr marL="91450" marR="91450" marT="45725" marB="45725"/>
                </a:tc>
                <a:tc>
                  <a:txBody>
                    <a:bodyPr/>
                    <a:lstStyle/>
                    <a:p>
                      <a:pPr marL="0" marR="0" lvl="0" indent="0" algn="l" rtl="0">
                        <a:spcBef>
                          <a:spcPts val="0"/>
                        </a:spcBef>
                        <a:spcAft>
                          <a:spcPts val="0"/>
                        </a:spcAft>
                        <a:buNone/>
                      </a:pPr>
                      <a:r>
                        <a:rPr lang="sv-SE" sz="1800"/>
                        <a:t>height</a:t>
                      </a:r>
                      <a:endParaRPr sz="1800"/>
                    </a:p>
                  </a:txBody>
                  <a:tcPr marL="91450" marR="91450" marT="45725" marB="45725"/>
                </a:tc>
                <a:tc>
                  <a:txBody>
                    <a:bodyPr/>
                    <a:lstStyle/>
                    <a:p>
                      <a:pPr marL="0" marR="0" lvl="0" indent="0" algn="l" rtl="0">
                        <a:spcBef>
                          <a:spcPts val="0"/>
                        </a:spcBef>
                        <a:spcAft>
                          <a:spcPts val="0"/>
                        </a:spcAft>
                        <a:buNone/>
                      </a:pPr>
                      <a:r>
                        <a:rPr lang="sv-SE" sz="1800"/>
                        <a:t>birthdate</a:t>
                      </a:r>
                      <a:endParaRPr sz="1800"/>
                    </a:p>
                  </a:txBody>
                  <a:tcPr marL="91450" marR="91450" marT="45725" marB="45725"/>
                </a:tc>
                <a:tc>
                  <a:txBody>
                    <a:bodyPr/>
                    <a:lstStyle/>
                    <a:p>
                      <a:pPr marL="0" marR="0" lvl="0" indent="0" algn="l" rtl="0">
                        <a:spcBef>
                          <a:spcPts val="0"/>
                        </a:spcBef>
                        <a:spcAft>
                          <a:spcPts val="0"/>
                        </a:spcAft>
                        <a:buNone/>
                      </a:pPr>
                      <a:r>
                        <a:rPr lang="sv-SE" sz="1800"/>
                        <a:t>martialstatus</a:t>
                      </a:r>
                      <a:endParaRPr sz="1800"/>
                    </a:p>
                  </a:txBody>
                  <a:tcPr marL="91450" marR="91450" marT="45725" marB="45725"/>
                </a:tc>
              </a:tr>
              <a:tr h="370850">
                <a:tc>
                  <a:txBody>
                    <a:bodyPr/>
                    <a:lstStyle/>
                    <a:p>
                      <a:pPr marL="0" marR="0" lvl="0" indent="0" algn="l" rtl="0">
                        <a:spcBef>
                          <a:spcPts val="0"/>
                        </a:spcBef>
                        <a:spcAft>
                          <a:spcPts val="0"/>
                        </a:spcAft>
                        <a:buNone/>
                      </a:pPr>
                      <a:r>
                        <a:rPr lang="sv-SE" sz="1800"/>
                        <a:t>John</a:t>
                      </a:r>
                      <a:endParaRPr sz="1800"/>
                    </a:p>
                  </a:txBody>
                  <a:tcPr marL="91450" marR="91450" marT="45725" marB="45725"/>
                </a:tc>
                <a:tc>
                  <a:txBody>
                    <a:bodyPr/>
                    <a:lstStyle/>
                    <a:p>
                      <a:pPr marL="0" marR="0" lvl="0" indent="0" algn="l" rtl="0">
                        <a:spcBef>
                          <a:spcPts val="0"/>
                        </a:spcBef>
                        <a:spcAft>
                          <a:spcPts val="0"/>
                        </a:spcAft>
                        <a:buNone/>
                      </a:pPr>
                      <a:r>
                        <a:rPr lang="sv-SE" sz="1800"/>
                        <a:t>178</a:t>
                      </a:r>
                      <a:endParaRPr sz="1800"/>
                    </a:p>
                  </a:txBody>
                  <a:tcPr marL="91450" marR="91450" marT="45725" marB="45725"/>
                </a:tc>
                <a:tc>
                  <a:txBody>
                    <a:bodyPr/>
                    <a:lstStyle/>
                    <a:p>
                      <a:pPr marL="0" marR="0" lvl="0" indent="0" algn="l" rtl="0">
                        <a:spcBef>
                          <a:spcPts val="0"/>
                        </a:spcBef>
                        <a:spcAft>
                          <a:spcPts val="0"/>
                        </a:spcAft>
                        <a:buNone/>
                      </a:pPr>
                      <a:r>
                        <a:rPr lang="sv-SE" sz="1800"/>
                        <a:t>1998-09-02</a:t>
                      </a:r>
                      <a:endParaRPr sz="1800"/>
                    </a:p>
                  </a:txBody>
                  <a:tcPr marL="91450" marR="91450" marT="45725" marB="45725"/>
                </a:tc>
                <a:tc>
                  <a:txBody>
                    <a:bodyPr/>
                    <a:lstStyle/>
                    <a:p>
                      <a:pPr marL="0" marR="0" lvl="0" indent="0" algn="l" rtl="0">
                        <a:spcBef>
                          <a:spcPts val="0"/>
                        </a:spcBef>
                        <a:spcAft>
                          <a:spcPts val="0"/>
                        </a:spcAft>
                        <a:buNone/>
                      </a:pPr>
                      <a:r>
                        <a:rPr lang="sv-SE" sz="1800"/>
                        <a:t>S</a:t>
                      </a:r>
                      <a:endParaRPr sz="1800"/>
                    </a:p>
                  </a:txBody>
                  <a:tcPr marL="91450" marR="91450" marT="45725" marB="45725"/>
                </a:tc>
              </a:tr>
              <a:tr h="370850">
                <a:tc>
                  <a:txBody>
                    <a:bodyPr/>
                    <a:lstStyle/>
                    <a:p>
                      <a:pPr marL="0" marR="0" lvl="0" indent="0" algn="l" rtl="0">
                        <a:spcBef>
                          <a:spcPts val="0"/>
                        </a:spcBef>
                        <a:spcAft>
                          <a:spcPts val="0"/>
                        </a:spcAft>
                        <a:buNone/>
                      </a:pPr>
                      <a:r>
                        <a:rPr lang="sv-SE" sz="1800"/>
                        <a:t>Gill</a:t>
                      </a:r>
                      <a:endParaRPr sz="1800"/>
                    </a:p>
                  </a:txBody>
                  <a:tcPr marL="91450" marR="91450" marT="45725" marB="45725"/>
                </a:tc>
                <a:tc>
                  <a:txBody>
                    <a:bodyPr/>
                    <a:lstStyle/>
                    <a:p>
                      <a:pPr marL="0" marR="0" lvl="0" indent="0" algn="l" rtl="0">
                        <a:spcBef>
                          <a:spcPts val="0"/>
                        </a:spcBef>
                        <a:spcAft>
                          <a:spcPts val="0"/>
                        </a:spcAft>
                        <a:buNone/>
                      </a:pPr>
                      <a:r>
                        <a:rPr lang="sv-SE" sz="1800"/>
                        <a:t>200</a:t>
                      </a:r>
                      <a:endParaRPr sz="1800"/>
                    </a:p>
                  </a:txBody>
                  <a:tcPr marL="91450" marR="91450" marT="45725" marB="45725"/>
                </a:tc>
                <a:tc>
                  <a:txBody>
                    <a:bodyPr/>
                    <a:lstStyle/>
                    <a:p>
                      <a:pPr marL="0" marR="0" lvl="0" indent="0" algn="l" rtl="0">
                        <a:spcBef>
                          <a:spcPts val="0"/>
                        </a:spcBef>
                        <a:spcAft>
                          <a:spcPts val="0"/>
                        </a:spcAft>
                        <a:buNone/>
                      </a:pPr>
                      <a:r>
                        <a:rPr lang="sv-SE" sz="1800"/>
                        <a:t>1934-06-12</a:t>
                      </a:r>
                      <a:endParaRPr sz="1800"/>
                    </a:p>
                  </a:txBody>
                  <a:tcPr marL="91450" marR="91450" marT="45725" marB="45725"/>
                </a:tc>
                <a:tc>
                  <a:txBody>
                    <a:bodyPr/>
                    <a:lstStyle/>
                    <a:p>
                      <a:pPr marL="0" marR="0" lvl="0" indent="0" algn="l" rtl="0">
                        <a:spcBef>
                          <a:spcPts val="0"/>
                        </a:spcBef>
                        <a:spcAft>
                          <a:spcPts val="0"/>
                        </a:spcAft>
                        <a:buNone/>
                      </a:pPr>
                      <a:r>
                        <a:rPr lang="sv-SE" sz="1800"/>
                        <a:t>M</a:t>
                      </a:r>
                      <a:endParaRPr sz="1800"/>
                    </a:p>
                  </a:txBody>
                  <a:tcPr marL="91450" marR="91450" marT="45725" marB="45725"/>
                </a:tc>
              </a:tr>
              <a:tr h="370850">
                <a:tc>
                  <a:txBody>
                    <a:bodyPr/>
                    <a:lstStyle/>
                    <a:p>
                      <a:pPr marL="0" marR="0" lvl="0" indent="0" algn="l" rtl="0">
                        <a:spcBef>
                          <a:spcPts val="0"/>
                        </a:spcBef>
                        <a:spcAft>
                          <a:spcPts val="0"/>
                        </a:spcAft>
                        <a:buNone/>
                      </a:pPr>
                      <a:r>
                        <a:rPr lang="sv-SE" sz="1800"/>
                        <a:t>Alice</a:t>
                      </a:r>
                      <a:endParaRPr sz="1800"/>
                    </a:p>
                  </a:txBody>
                  <a:tcPr marL="91450" marR="91450" marT="45725" marB="45725"/>
                </a:tc>
                <a:tc>
                  <a:txBody>
                    <a:bodyPr/>
                    <a:lstStyle/>
                    <a:p>
                      <a:pPr marL="0" marR="0" lvl="0" indent="0" algn="l" rtl="0">
                        <a:spcBef>
                          <a:spcPts val="0"/>
                        </a:spcBef>
                        <a:spcAft>
                          <a:spcPts val="0"/>
                        </a:spcAft>
                        <a:buNone/>
                      </a:pPr>
                      <a:r>
                        <a:rPr lang="sv-SE" sz="1800"/>
                        <a:t>182</a:t>
                      </a:r>
                      <a:endParaRPr sz="1800"/>
                    </a:p>
                  </a:txBody>
                  <a:tcPr marL="91450" marR="91450" marT="45725" marB="45725"/>
                </a:tc>
                <a:tc>
                  <a:txBody>
                    <a:bodyPr/>
                    <a:lstStyle/>
                    <a:p>
                      <a:pPr marL="0" marR="0" lvl="0" indent="0" algn="l" rtl="0">
                        <a:spcBef>
                          <a:spcPts val="0"/>
                        </a:spcBef>
                        <a:spcAft>
                          <a:spcPts val="0"/>
                        </a:spcAft>
                        <a:buNone/>
                      </a:pPr>
                      <a:r>
                        <a:rPr lang="sv-SE" sz="1800"/>
                        <a:t>1922-12-24</a:t>
                      </a:r>
                      <a:endParaRPr sz="1800"/>
                    </a:p>
                  </a:txBody>
                  <a:tcPr marL="91450" marR="91450" marT="45725" marB="45725"/>
                </a:tc>
                <a:tc>
                  <a:txBody>
                    <a:bodyPr/>
                    <a:lstStyle/>
                    <a:p>
                      <a:pPr marL="0" marR="0" lvl="0" indent="0" algn="l" rtl="0">
                        <a:spcBef>
                          <a:spcPts val="0"/>
                        </a:spcBef>
                        <a:spcAft>
                          <a:spcPts val="0"/>
                        </a:spcAft>
                        <a:buNone/>
                      </a:pPr>
                      <a:r>
                        <a:rPr lang="sv-SE" sz="1800"/>
                        <a:t>M</a:t>
                      </a:r>
                      <a:endParaRPr sz="1800"/>
                    </a:p>
                  </a:txBody>
                  <a:tcPr marL="91450" marR="91450" marT="45725" marB="45725"/>
                </a:tc>
              </a:tr>
            </a:tbl>
          </a:graphicData>
        </a:graphic>
      </p:graphicFrame>
      <p:graphicFrame>
        <p:nvGraphicFramePr>
          <p:cNvPr id="209" name="Google Shape;209;p24"/>
          <p:cNvGraphicFramePr/>
          <p:nvPr/>
        </p:nvGraphicFramePr>
        <p:xfrm>
          <a:off x="854410" y="3194117"/>
          <a:ext cx="3000000" cy="3000000"/>
        </p:xfrm>
        <a:graphic>
          <a:graphicData uri="http://schemas.openxmlformats.org/drawingml/2006/table">
            <a:tbl>
              <a:tblPr firstRow="1" bandRow="1">
                <a:noFill/>
                <a:tableStyleId>{2A69EAD2-0F01-49AD-ACA2-A4AD5A48EDC6}</a:tableStyleId>
              </a:tblPr>
              <a:tblGrid>
                <a:gridCol w="2628900"/>
                <a:gridCol w="2628900"/>
                <a:gridCol w="2628900"/>
                <a:gridCol w="2628900"/>
              </a:tblGrid>
              <a:tr h="370850">
                <a:tc>
                  <a:txBody>
                    <a:bodyPr/>
                    <a:lstStyle/>
                    <a:p>
                      <a:pPr marL="0" marR="0" lvl="0" indent="0" algn="l" rtl="0">
                        <a:spcBef>
                          <a:spcPts val="0"/>
                        </a:spcBef>
                        <a:spcAft>
                          <a:spcPts val="0"/>
                        </a:spcAft>
                        <a:buNone/>
                      </a:pPr>
                      <a:r>
                        <a:rPr lang="sv-SE" sz="1800"/>
                        <a:t>firstname</a:t>
                      </a:r>
                      <a:endParaRPr sz="1800"/>
                    </a:p>
                  </a:txBody>
                  <a:tcPr marL="91450" marR="91450" marT="45725" marB="45725"/>
                </a:tc>
                <a:tc>
                  <a:txBody>
                    <a:bodyPr/>
                    <a:lstStyle/>
                    <a:p>
                      <a:pPr marL="0" marR="0" lvl="0" indent="0" algn="l" rtl="0">
                        <a:spcBef>
                          <a:spcPts val="0"/>
                        </a:spcBef>
                        <a:spcAft>
                          <a:spcPts val="0"/>
                        </a:spcAft>
                        <a:buNone/>
                      </a:pPr>
                      <a:r>
                        <a:rPr lang="sv-SE" sz="1800"/>
                        <a:t>personheight</a:t>
                      </a:r>
                      <a:endParaRPr sz="1800"/>
                    </a:p>
                  </a:txBody>
                  <a:tcPr marL="91450" marR="91450" marT="45725" marB="45725"/>
                </a:tc>
                <a:tc>
                  <a:txBody>
                    <a:bodyPr/>
                    <a:lstStyle/>
                    <a:p>
                      <a:pPr marL="0" marR="0" lvl="0" indent="0" algn="l" rtl="0">
                        <a:spcBef>
                          <a:spcPts val="0"/>
                        </a:spcBef>
                        <a:spcAft>
                          <a:spcPts val="0"/>
                        </a:spcAft>
                        <a:buNone/>
                      </a:pPr>
                      <a:r>
                        <a:rPr lang="sv-SE" sz="1800"/>
                        <a:t>dateofbirth</a:t>
                      </a:r>
                      <a:endParaRPr sz="1800"/>
                    </a:p>
                  </a:txBody>
                  <a:tcPr marL="91450" marR="91450" marT="45725" marB="45725"/>
                </a:tc>
                <a:tc>
                  <a:txBody>
                    <a:bodyPr/>
                    <a:lstStyle/>
                    <a:p>
                      <a:pPr marL="0" marR="0" lvl="0" indent="0" algn="l" rtl="0">
                        <a:spcBef>
                          <a:spcPts val="0"/>
                        </a:spcBef>
                        <a:spcAft>
                          <a:spcPts val="0"/>
                        </a:spcAft>
                        <a:buNone/>
                      </a:pPr>
                      <a:r>
                        <a:rPr lang="sv-SE" sz="1800"/>
                        <a:t>maritalstatus2010</a:t>
                      </a:r>
                      <a:endParaRPr sz="1800"/>
                    </a:p>
                  </a:txBody>
                  <a:tcPr marL="91450" marR="91450" marT="45725" marB="45725"/>
                </a:tc>
              </a:tr>
              <a:tr h="370850">
                <a:tc>
                  <a:txBody>
                    <a:bodyPr/>
                    <a:lstStyle/>
                    <a:p>
                      <a:pPr marL="0" marR="0" lvl="0" indent="0" algn="l" rtl="0">
                        <a:spcBef>
                          <a:spcPts val="0"/>
                        </a:spcBef>
                        <a:spcAft>
                          <a:spcPts val="0"/>
                        </a:spcAft>
                        <a:buNone/>
                      </a:pPr>
                      <a:r>
                        <a:rPr lang="sv-SE" sz="1800"/>
                        <a:t>Bob</a:t>
                      </a:r>
                      <a:endParaRPr sz="1800"/>
                    </a:p>
                  </a:txBody>
                  <a:tcPr marL="91450" marR="91450" marT="45725" marB="45725"/>
                </a:tc>
                <a:tc>
                  <a:txBody>
                    <a:bodyPr/>
                    <a:lstStyle/>
                    <a:p>
                      <a:pPr marL="0" marR="0" lvl="0" indent="0" algn="l" rtl="0">
                        <a:spcBef>
                          <a:spcPts val="0"/>
                        </a:spcBef>
                        <a:spcAft>
                          <a:spcPts val="0"/>
                        </a:spcAft>
                        <a:buNone/>
                      </a:pPr>
                      <a:r>
                        <a:rPr lang="sv-SE" sz="1800"/>
                        <a:t>70</a:t>
                      </a:r>
                      <a:endParaRPr sz="1800"/>
                    </a:p>
                  </a:txBody>
                  <a:tcPr marL="91450" marR="91450" marT="45725" marB="45725"/>
                </a:tc>
                <a:tc>
                  <a:txBody>
                    <a:bodyPr/>
                    <a:lstStyle/>
                    <a:p>
                      <a:pPr marL="0" marR="0" lvl="0" indent="0" algn="l" rtl="0">
                        <a:spcBef>
                          <a:spcPts val="0"/>
                        </a:spcBef>
                        <a:spcAft>
                          <a:spcPts val="0"/>
                        </a:spcAft>
                        <a:buNone/>
                      </a:pPr>
                      <a:r>
                        <a:rPr lang="sv-SE" sz="1800"/>
                        <a:t>1995-09-02</a:t>
                      </a:r>
                      <a:endParaRPr sz="1800"/>
                    </a:p>
                  </a:txBody>
                  <a:tcPr marL="91450" marR="91450" marT="45725" marB="45725"/>
                </a:tc>
                <a:tc>
                  <a:txBody>
                    <a:bodyPr/>
                    <a:lstStyle/>
                    <a:p>
                      <a:pPr marL="0" marR="0" lvl="0" indent="0" algn="l" rtl="0">
                        <a:spcBef>
                          <a:spcPts val="0"/>
                        </a:spcBef>
                        <a:spcAft>
                          <a:spcPts val="0"/>
                        </a:spcAft>
                        <a:buNone/>
                      </a:pPr>
                      <a:r>
                        <a:rPr lang="sv-SE" sz="1800"/>
                        <a:t>S</a:t>
                      </a:r>
                      <a:endParaRPr sz="1800"/>
                    </a:p>
                  </a:txBody>
                  <a:tcPr marL="91450" marR="91450" marT="45725" marB="45725"/>
                </a:tc>
              </a:tr>
              <a:tr h="370850">
                <a:tc>
                  <a:txBody>
                    <a:bodyPr/>
                    <a:lstStyle/>
                    <a:p>
                      <a:pPr marL="0" marR="0" lvl="0" indent="0" algn="l" rtl="0">
                        <a:spcBef>
                          <a:spcPts val="0"/>
                        </a:spcBef>
                        <a:spcAft>
                          <a:spcPts val="0"/>
                        </a:spcAft>
                        <a:buNone/>
                      </a:pPr>
                      <a:r>
                        <a:rPr lang="sv-SE" sz="1800"/>
                        <a:t>Lars</a:t>
                      </a:r>
                      <a:endParaRPr sz="1800"/>
                    </a:p>
                  </a:txBody>
                  <a:tcPr marL="91450" marR="91450" marT="45725" marB="45725"/>
                </a:tc>
                <a:tc>
                  <a:txBody>
                    <a:bodyPr/>
                    <a:lstStyle/>
                    <a:p>
                      <a:pPr marL="0" marR="0" lvl="0" indent="0" algn="l" rtl="0">
                        <a:spcBef>
                          <a:spcPts val="0"/>
                        </a:spcBef>
                        <a:spcAft>
                          <a:spcPts val="0"/>
                        </a:spcAft>
                        <a:buNone/>
                      </a:pPr>
                      <a:r>
                        <a:rPr lang="sv-SE" sz="1800"/>
                        <a:t>76</a:t>
                      </a:r>
                      <a:endParaRPr sz="1800"/>
                    </a:p>
                  </a:txBody>
                  <a:tcPr marL="91450" marR="91450" marT="45725" marB="45725"/>
                </a:tc>
                <a:tc>
                  <a:txBody>
                    <a:bodyPr/>
                    <a:lstStyle/>
                    <a:p>
                      <a:pPr marL="0" marR="0" lvl="0" indent="0" algn="l" rtl="0">
                        <a:spcBef>
                          <a:spcPts val="0"/>
                        </a:spcBef>
                        <a:spcAft>
                          <a:spcPts val="0"/>
                        </a:spcAft>
                        <a:buNone/>
                      </a:pPr>
                      <a:r>
                        <a:rPr lang="sv-SE" sz="1800"/>
                        <a:t>1954-06-21</a:t>
                      </a:r>
                      <a:endParaRPr sz="1800"/>
                    </a:p>
                  </a:txBody>
                  <a:tcPr marL="91450" marR="91450" marT="45725" marB="45725"/>
                </a:tc>
                <a:tc>
                  <a:txBody>
                    <a:bodyPr/>
                    <a:lstStyle/>
                    <a:p>
                      <a:pPr marL="0" marR="0" lvl="0" indent="0" algn="l" rtl="0">
                        <a:spcBef>
                          <a:spcPts val="0"/>
                        </a:spcBef>
                        <a:spcAft>
                          <a:spcPts val="0"/>
                        </a:spcAft>
                        <a:buNone/>
                      </a:pPr>
                      <a:r>
                        <a:rPr lang="sv-SE" sz="1800"/>
                        <a:t>M</a:t>
                      </a:r>
                      <a:endParaRPr sz="1800"/>
                    </a:p>
                  </a:txBody>
                  <a:tcPr marL="91450" marR="91450" marT="45725" marB="45725"/>
                </a:tc>
              </a:tr>
              <a:tr h="370850">
                <a:tc>
                  <a:txBody>
                    <a:bodyPr/>
                    <a:lstStyle/>
                    <a:p>
                      <a:pPr marL="0" marR="0" lvl="0" indent="0" algn="l" rtl="0">
                        <a:spcBef>
                          <a:spcPts val="0"/>
                        </a:spcBef>
                        <a:spcAft>
                          <a:spcPts val="0"/>
                        </a:spcAft>
                        <a:buNone/>
                      </a:pPr>
                      <a:r>
                        <a:rPr lang="sv-SE" sz="1800"/>
                        <a:t>Gerald</a:t>
                      </a:r>
                      <a:endParaRPr sz="1800"/>
                    </a:p>
                  </a:txBody>
                  <a:tcPr marL="91450" marR="91450" marT="45725" marB="45725"/>
                </a:tc>
                <a:tc>
                  <a:txBody>
                    <a:bodyPr/>
                    <a:lstStyle/>
                    <a:p>
                      <a:pPr marL="0" marR="0" lvl="0" indent="0" algn="l" rtl="0">
                        <a:spcBef>
                          <a:spcPts val="0"/>
                        </a:spcBef>
                        <a:spcAft>
                          <a:spcPts val="0"/>
                        </a:spcAft>
                        <a:buNone/>
                      </a:pPr>
                      <a:r>
                        <a:rPr lang="sv-SE" sz="1800"/>
                        <a:t>66</a:t>
                      </a:r>
                      <a:endParaRPr sz="1800"/>
                    </a:p>
                  </a:txBody>
                  <a:tcPr marL="91450" marR="91450" marT="45725" marB="45725"/>
                </a:tc>
                <a:tc>
                  <a:txBody>
                    <a:bodyPr/>
                    <a:lstStyle/>
                    <a:p>
                      <a:pPr marL="0" marR="0" lvl="0" indent="0" algn="l" rtl="0">
                        <a:spcBef>
                          <a:spcPts val="0"/>
                        </a:spcBef>
                        <a:spcAft>
                          <a:spcPts val="0"/>
                        </a:spcAft>
                        <a:buNone/>
                      </a:pPr>
                      <a:r>
                        <a:rPr lang="sv-SE" sz="1800"/>
                        <a:t>1972-11-23</a:t>
                      </a:r>
                      <a:endParaRPr sz="1800"/>
                    </a:p>
                  </a:txBody>
                  <a:tcPr marL="91450" marR="91450" marT="45725" marB="45725"/>
                </a:tc>
                <a:tc>
                  <a:txBody>
                    <a:bodyPr/>
                    <a:lstStyle/>
                    <a:p>
                      <a:pPr marL="0" marR="0" lvl="0" indent="0" algn="l" rtl="0">
                        <a:spcBef>
                          <a:spcPts val="0"/>
                        </a:spcBef>
                        <a:spcAft>
                          <a:spcPts val="0"/>
                        </a:spcAft>
                        <a:buNone/>
                      </a:pPr>
                      <a:r>
                        <a:rPr lang="sv-SE" sz="1800"/>
                        <a:t>S</a:t>
                      </a:r>
                      <a:endParaRPr sz="1800"/>
                    </a:p>
                  </a:txBody>
                  <a:tcPr marL="91450" marR="91450" marT="45725" marB="45725"/>
                </a:tc>
              </a:tr>
            </a:tbl>
          </a:graphicData>
        </a:graphic>
      </p:graphicFrame>
      <p:graphicFrame>
        <p:nvGraphicFramePr>
          <p:cNvPr id="210" name="Google Shape;210;p24"/>
          <p:cNvGraphicFramePr/>
          <p:nvPr/>
        </p:nvGraphicFramePr>
        <p:xfrm>
          <a:off x="854410" y="881343"/>
          <a:ext cx="3000000" cy="3000000"/>
        </p:xfrm>
        <a:graphic>
          <a:graphicData uri="http://schemas.openxmlformats.org/drawingml/2006/table">
            <a:tbl>
              <a:tblPr firstRow="1" bandRow="1">
                <a:noFill/>
                <a:tableStyleId>{36782BEA-C8B8-41D8-B9CC-D09E582AD812}</a:tableStyleId>
              </a:tblPr>
              <a:tblGrid>
                <a:gridCol w="2628900"/>
              </a:tblGrid>
              <a:tr h="370850">
                <a:tc>
                  <a:txBody>
                    <a:bodyPr/>
                    <a:lstStyle/>
                    <a:p>
                      <a:pPr marL="0" marR="0" lvl="0" indent="0" algn="l" rtl="0">
                        <a:spcBef>
                          <a:spcPts val="0"/>
                        </a:spcBef>
                        <a:spcAft>
                          <a:spcPts val="0"/>
                        </a:spcAft>
                        <a:buNone/>
                      </a:pPr>
                      <a:r>
                        <a:rPr lang="sv-SE" sz="1800">
                          <a:solidFill>
                            <a:schemeClr val="dk1"/>
                          </a:solidFill>
                        </a:rPr>
                        <a:t>dataset1</a:t>
                      </a:r>
                      <a:endParaRPr sz="1800">
                        <a:solidFill>
                          <a:schemeClr val="dk1"/>
                        </a:solidFill>
                      </a:endParaRPr>
                    </a:p>
                  </a:txBody>
                  <a:tcPr marL="0" marR="91450" marT="45725" marB="45725"/>
                </a:tc>
              </a:tr>
            </a:tbl>
          </a:graphicData>
        </a:graphic>
      </p:graphicFrame>
      <p:graphicFrame>
        <p:nvGraphicFramePr>
          <p:cNvPr id="211" name="Google Shape;211;p24"/>
          <p:cNvGraphicFramePr/>
          <p:nvPr/>
        </p:nvGraphicFramePr>
        <p:xfrm>
          <a:off x="854410" y="2798479"/>
          <a:ext cx="3000000" cy="3000000"/>
        </p:xfrm>
        <a:graphic>
          <a:graphicData uri="http://schemas.openxmlformats.org/drawingml/2006/table">
            <a:tbl>
              <a:tblPr firstRow="1" bandRow="1">
                <a:noFill/>
                <a:tableStyleId>{36782BEA-C8B8-41D8-B9CC-D09E582AD812}</a:tableStyleId>
              </a:tblPr>
              <a:tblGrid>
                <a:gridCol w="2628900"/>
              </a:tblGrid>
              <a:tr h="370850">
                <a:tc>
                  <a:txBody>
                    <a:bodyPr/>
                    <a:lstStyle/>
                    <a:p>
                      <a:pPr marL="0" marR="0" lvl="0" indent="0" algn="l" rtl="0">
                        <a:spcBef>
                          <a:spcPts val="0"/>
                        </a:spcBef>
                        <a:spcAft>
                          <a:spcPts val="0"/>
                        </a:spcAft>
                        <a:buNone/>
                      </a:pPr>
                      <a:r>
                        <a:rPr lang="sv-SE" sz="1800">
                          <a:solidFill>
                            <a:schemeClr val="dk1"/>
                          </a:solidFill>
                        </a:rPr>
                        <a:t>dataset2</a:t>
                      </a:r>
                      <a:endParaRPr sz="1800">
                        <a:solidFill>
                          <a:schemeClr val="dk1"/>
                        </a:solidFill>
                      </a:endParaRPr>
                    </a:p>
                  </a:txBody>
                  <a:tcPr marL="0" marR="91450" marT="45725" marB="45725"/>
                </a:tc>
              </a:tr>
            </a:tbl>
          </a:graphicData>
        </a:graphic>
      </p:graphicFrame>
      <p:sp>
        <p:nvSpPr>
          <p:cNvPr id="212" name="Google Shape;212;p24"/>
          <p:cNvSpPr txBox="1"/>
          <p:nvPr/>
        </p:nvSpPr>
        <p:spPr>
          <a:xfrm>
            <a:off x="786318" y="-153684"/>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sv-SE" sz="4400">
                <a:solidFill>
                  <a:schemeClr val="dk1"/>
                </a:solidFill>
                <a:latin typeface="Calibri"/>
                <a:ea typeface="Calibri"/>
                <a:cs typeface="Calibri"/>
                <a:sym typeface="Calibri"/>
              </a:rPr>
              <a:t>Three similar datasets - text representation</a:t>
            </a:r>
            <a:endParaRPr sz="4400">
              <a:solidFill>
                <a:schemeClr val="dk1"/>
              </a:solidFill>
              <a:latin typeface="Calibri"/>
              <a:ea typeface="Calibri"/>
              <a:cs typeface="Calibri"/>
              <a:sym typeface="Calibri"/>
            </a:endParaRPr>
          </a:p>
        </p:txBody>
      </p:sp>
      <p:graphicFrame>
        <p:nvGraphicFramePr>
          <p:cNvPr id="213" name="Google Shape;213;p24"/>
          <p:cNvGraphicFramePr/>
          <p:nvPr/>
        </p:nvGraphicFramePr>
        <p:xfrm>
          <a:off x="870622" y="5116819"/>
          <a:ext cx="3000000" cy="3000000"/>
        </p:xfrm>
        <a:graphic>
          <a:graphicData uri="http://schemas.openxmlformats.org/drawingml/2006/table">
            <a:tbl>
              <a:tblPr firstRow="1" bandRow="1">
                <a:noFill/>
                <a:tableStyleId>{82591EF0-FF11-4773-849D-934F27F5DD96}</a:tableStyleId>
              </a:tblPr>
              <a:tblGrid>
                <a:gridCol w="2628900"/>
                <a:gridCol w="2628900"/>
                <a:gridCol w="2628900"/>
                <a:gridCol w="2628900"/>
              </a:tblGrid>
              <a:tr h="370850">
                <a:tc>
                  <a:txBody>
                    <a:bodyPr/>
                    <a:lstStyle/>
                    <a:p>
                      <a:pPr marL="0" marR="0" lvl="0" indent="0" algn="l" rtl="0">
                        <a:spcBef>
                          <a:spcPts val="0"/>
                        </a:spcBef>
                        <a:spcAft>
                          <a:spcPts val="0"/>
                        </a:spcAft>
                        <a:buNone/>
                      </a:pPr>
                      <a:r>
                        <a:rPr lang="sv-SE" sz="1800"/>
                        <a:t>firstname</a:t>
                      </a:r>
                      <a:endParaRPr sz="1800"/>
                    </a:p>
                  </a:txBody>
                  <a:tcPr marL="91450" marR="91450" marT="45725" marB="45725"/>
                </a:tc>
                <a:tc>
                  <a:txBody>
                    <a:bodyPr/>
                    <a:lstStyle/>
                    <a:p>
                      <a:pPr marL="0" marR="0" lvl="0" indent="0" algn="l" rtl="0">
                        <a:spcBef>
                          <a:spcPts val="0"/>
                        </a:spcBef>
                        <a:spcAft>
                          <a:spcPts val="0"/>
                        </a:spcAft>
                        <a:buNone/>
                      </a:pPr>
                      <a:r>
                        <a:rPr lang="sv-SE" sz="1800"/>
                        <a:t>imperialheight</a:t>
                      </a:r>
                      <a:endParaRPr sz="1800"/>
                    </a:p>
                  </a:txBody>
                  <a:tcPr marL="91450" marR="91450" marT="45725" marB="45725"/>
                </a:tc>
                <a:tc>
                  <a:txBody>
                    <a:bodyPr/>
                    <a:lstStyle/>
                    <a:p>
                      <a:pPr marL="0" marR="0" lvl="0" indent="0" algn="l" rtl="0">
                        <a:spcBef>
                          <a:spcPts val="0"/>
                        </a:spcBef>
                        <a:spcAft>
                          <a:spcPts val="0"/>
                        </a:spcAft>
                        <a:buNone/>
                      </a:pPr>
                      <a:r>
                        <a:rPr lang="sv-SE" sz="1800"/>
                        <a:t>dateofbirth</a:t>
                      </a:r>
                      <a:endParaRPr sz="1800"/>
                    </a:p>
                  </a:txBody>
                  <a:tcPr marL="91450" marR="91450" marT="45725" marB="45725"/>
                </a:tc>
                <a:tc>
                  <a:txBody>
                    <a:bodyPr/>
                    <a:lstStyle/>
                    <a:p>
                      <a:pPr marL="0" marR="0" lvl="0" indent="0" algn="l" rtl="0">
                        <a:spcBef>
                          <a:spcPts val="0"/>
                        </a:spcBef>
                        <a:spcAft>
                          <a:spcPts val="0"/>
                        </a:spcAft>
                        <a:buNone/>
                      </a:pPr>
                      <a:r>
                        <a:rPr lang="sv-SE" sz="1800"/>
                        <a:t>maritalstatus2018</a:t>
                      </a:r>
                      <a:endParaRPr sz="1800"/>
                    </a:p>
                  </a:txBody>
                  <a:tcPr marL="91450" marR="91450" marT="45725" marB="45725"/>
                </a:tc>
              </a:tr>
              <a:tr h="370850">
                <a:tc>
                  <a:txBody>
                    <a:bodyPr/>
                    <a:lstStyle/>
                    <a:p>
                      <a:pPr marL="0" marR="0" lvl="0" indent="0" algn="l" rtl="0">
                        <a:spcBef>
                          <a:spcPts val="0"/>
                        </a:spcBef>
                        <a:spcAft>
                          <a:spcPts val="0"/>
                        </a:spcAft>
                        <a:buNone/>
                      </a:pPr>
                      <a:r>
                        <a:rPr lang="sv-SE" sz="1800"/>
                        <a:t>Lisa</a:t>
                      </a:r>
                      <a:endParaRPr sz="1800"/>
                    </a:p>
                  </a:txBody>
                  <a:tcPr marL="91450" marR="91450" marT="45725" marB="45725"/>
                </a:tc>
                <a:tc>
                  <a:txBody>
                    <a:bodyPr/>
                    <a:lstStyle/>
                    <a:p>
                      <a:pPr marL="0" marR="0" lvl="0" indent="0" algn="l" rtl="0">
                        <a:spcBef>
                          <a:spcPts val="0"/>
                        </a:spcBef>
                        <a:spcAft>
                          <a:spcPts val="0"/>
                        </a:spcAft>
                        <a:buNone/>
                      </a:pPr>
                      <a:r>
                        <a:rPr lang="sv-SE" sz="1800"/>
                        <a:t>69</a:t>
                      </a:r>
                      <a:endParaRPr sz="1800"/>
                    </a:p>
                  </a:txBody>
                  <a:tcPr marL="91450" marR="91450" marT="45725" marB="45725"/>
                </a:tc>
                <a:tc>
                  <a:txBody>
                    <a:bodyPr/>
                    <a:lstStyle/>
                    <a:p>
                      <a:pPr marL="0" marR="0" lvl="0" indent="0" algn="l" rtl="0">
                        <a:spcBef>
                          <a:spcPts val="0"/>
                        </a:spcBef>
                        <a:spcAft>
                          <a:spcPts val="0"/>
                        </a:spcAft>
                        <a:buNone/>
                      </a:pPr>
                      <a:r>
                        <a:rPr lang="sv-SE" sz="1800"/>
                        <a:t>1995-09-02</a:t>
                      </a:r>
                      <a:endParaRPr sz="1800"/>
                    </a:p>
                  </a:txBody>
                  <a:tcPr marL="91450" marR="91450" marT="45725" marB="45725"/>
                </a:tc>
                <a:tc>
                  <a:txBody>
                    <a:bodyPr/>
                    <a:lstStyle/>
                    <a:p>
                      <a:pPr marL="0" marR="0" lvl="0" indent="0" algn="l" rtl="0">
                        <a:spcBef>
                          <a:spcPts val="0"/>
                        </a:spcBef>
                        <a:spcAft>
                          <a:spcPts val="0"/>
                        </a:spcAft>
                        <a:buNone/>
                      </a:pPr>
                      <a:r>
                        <a:rPr lang="sv-SE" sz="1800"/>
                        <a:t>S</a:t>
                      </a:r>
                      <a:endParaRPr sz="1800"/>
                    </a:p>
                  </a:txBody>
                  <a:tcPr marL="91450" marR="91450" marT="45725" marB="45725"/>
                </a:tc>
              </a:tr>
              <a:tr h="370850">
                <a:tc>
                  <a:txBody>
                    <a:bodyPr/>
                    <a:lstStyle/>
                    <a:p>
                      <a:pPr marL="0" marR="0" lvl="0" indent="0" algn="l" rtl="0">
                        <a:spcBef>
                          <a:spcPts val="0"/>
                        </a:spcBef>
                        <a:spcAft>
                          <a:spcPts val="0"/>
                        </a:spcAft>
                        <a:buNone/>
                      </a:pPr>
                      <a:r>
                        <a:rPr lang="sv-SE" sz="1800"/>
                        <a:t>Bart</a:t>
                      </a:r>
                      <a:endParaRPr sz="1800"/>
                    </a:p>
                  </a:txBody>
                  <a:tcPr marL="91450" marR="91450" marT="45725" marB="45725"/>
                </a:tc>
                <a:tc>
                  <a:txBody>
                    <a:bodyPr/>
                    <a:lstStyle/>
                    <a:p>
                      <a:pPr marL="0" marR="0" lvl="0" indent="0" algn="l" rtl="0">
                        <a:spcBef>
                          <a:spcPts val="0"/>
                        </a:spcBef>
                        <a:spcAft>
                          <a:spcPts val="0"/>
                        </a:spcAft>
                        <a:buNone/>
                      </a:pPr>
                      <a:r>
                        <a:rPr lang="sv-SE" sz="1800"/>
                        <a:t>75</a:t>
                      </a:r>
                      <a:endParaRPr sz="1800"/>
                    </a:p>
                  </a:txBody>
                  <a:tcPr marL="91450" marR="91450" marT="45725" marB="45725"/>
                </a:tc>
                <a:tc>
                  <a:txBody>
                    <a:bodyPr/>
                    <a:lstStyle/>
                    <a:p>
                      <a:pPr marL="0" marR="0" lvl="0" indent="0" algn="l" rtl="0">
                        <a:spcBef>
                          <a:spcPts val="0"/>
                        </a:spcBef>
                        <a:spcAft>
                          <a:spcPts val="0"/>
                        </a:spcAft>
                        <a:buNone/>
                      </a:pPr>
                      <a:r>
                        <a:rPr lang="sv-SE" sz="1800"/>
                        <a:t>1954-06-21</a:t>
                      </a:r>
                      <a:endParaRPr sz="1800"/>
                    </a:p>
                  </a:txBody>
                  <a:tcPr marL="91450" marR="91450" marT="45725" marB="45725"/>
                </a:tc>
                <a:tc>
                  <a:txBody>
                    <a:bodyPr/>
                    <a:lstStyle/>
                    <a:p>
                      <a:pPr marL="0" marR="0" lvl="0" indent="0" algn="l" rtl="0">
                        <a:spcBef>
                          <a:spcPts val="0"/>
                        </a:spcBef>
                        <a:spcAft>
                          <a:spcPts val="0"/>
                        </a:spcAft>
                        <a:buNone/>
                      </a:pPr>
                      <a:r>
                        <a:rPr lang="sv-SE" sz="1800"/>
                        <a:t>M</a:t>
                      </a:r>
                      <a:endParaRPr sz="1800"/>
                    </a:p>
                  </a:txBody>
                  <a:tcPr marL="91450" marR="91450" marT="45725" marB="45725"/>
                </a:tc>
              </a:tr>
              <a:tr h="370850">
                <a:tc>
                  <a:txBody>
                    <a:bodyPr/>
                    <a:lstStyle/>
                    <a:p>
                      <a:pPr marL="0" marR="0" lvl="0" indent="0" algn="l" rtl="0">
                        <a:spcBef>
                          <a:spcPts val="0"/>
                        </a:spcBef>
                        <a:spcAft>
                          <a:spcPts val="0"/>
                        </a:spcAft>
                        <a:buNone/>
                      </a:pPr>
                      <a:r>
                        <a:rPr lang="sv-SE" sz="1800"/>
                        <a:t>Homer</a:t>
                      </a:r>
                      <a:endParaRPr sz="1800"/>
                    </a:p>
                  </a:txBody>
                  <a:tcPr marL="91450" marR="91450" marT="45725" marB="45725"/>
                </a:tc>
                <a:tc>
                  <a:txBody>
                    <a:bodyPr/>
                    <a:lstStyle/>
                    <a:p>
                      <a:pPr marL="0" marR="0" lvl="0" indent="0" algn="l" rtl="0">
                        <a:spcBef>
                          <a:spcPts val="0"/>
                        </a:spcBef>
                        <a:spcAft>
                          <a:spcPts val="0"/>
                        </a:spcAft>
                        <a:buNone/>
                      </a:pPr>
                      <a:r>
                        <a:rPr lang="sv-SE" sz="1800"/>
                        <a:t>68</a:t>
                      </a:r>
                      <a:endParaRPr sz="1800"/>
                    </a:p>
                  </a:txBody>
                  <a:tcPr marL="91450" marR="91450" marT="45725" marB="45725"/>
                </a:tc>
                <a:tc>
                  <a:txBody>
                    <a:bodyPr/>
                    <a:lstStyle/>
                    <a:p>
                      <a:pPr marL="0" marR="0" lvl="0" indent="0" algn="l" rtl="0">
                        <a:spcBef>
                          <a:spcPts val="0"/>
                        </a:spcBef>
                        <a:spcAft>
                          <a:spcPts val="0"/>
                        </a:spcAft>
                        <a:buNone/>
                      </a:pPr>
                      <a:r>
                        <a:rPr lang="sv-SE" sz="1800"/>
                        <a:t>1972-11-23</a:t>
                      </a:r>
                      <a:endParaRPr sz="1800"/>
                    </a:p>
                  </a:txBody>
                  <a:tcPr marL="91450" marR="91450" marT="45725" marB="45725"/>
                </a:tc>
                <a:tc>
                  <a:txBody>
                    <a:bodyPr/>
                    <a:lstStyle/>
                    <a:p>
                      <a:pPr marL="0" marR="0" lvl="0" indent="0" algn="l" rtl="0">
                        <a:spcBef>
                          <a:spcPts val="0"/>
                        </a:spcBef>
                        <a:spcAft>
                          <a:spcPts val="0"/>
                        </a:spcAft>
                        <a:buNone/>
                      </a:pPr>
                      <a:r>
                        <a:rPr lang="sv-SE" sz="1800"/>
                        <a:t>D</a:t>
                      </a:r>
                      <a:endParaRPr sz="1800"/>
                    </a:p>
                  </a:txBody>
                  <a:tcPr marL="91450" marR="91450" marT="45725" marB="45725"/>
                </a:tc>
              </a:tr>
            </a:tbl>
          </a:graphicData>
        </a:graphic>
      </p:graphicFrame>
      <p:graphicFrame>
        <p:nvGraphicFramePr>
          <p:cNvPr id="214" name="Google Shape;214;p24"/>
          <p:cNvGraphicFramePr/>
          <p:nvPr/>
        </p:nvGraphicFramePr>
        <p:xfrm>
          <a:off x="854410" y="4745979"/>
          <a:ext cx="3000000" cy="3000000"/>
        </p:xfrm>
        <a:graphic>
          <a:graphicData uri="http://schemas.openxmlformats.org/drawingml/2006/table">
            <a:tbl>
              <a:tblPr firstRow="1" bandRow="1">
                <a:noFill/>
                <a:tableStyleId>{36782BEA-C8B8-41D8-B9CC-D09E582AD812}</a:tableStyleId>
              </a:tblPr>
              <a:tblGrid>
                <a:gridCol w="2628900"/>
              </a:tblGrid>
              <a:tr h="370850">
                <a:tc>
                  <a:txBody>
                    <a:bodyPr/>
                    <a:lstStyle/>
                    <a:p>
                      <a:pPr marL="0" marR="0" lvl="0" indent="0" algn="l" rtl="0">
                        <a:spcBef>
                          <a:spcPts val="0"/>
                        </a:spcBef>
                        <a:spcAft>
                          <a:spcPts val="0"/>
                        </a:spcAft>
                        <a:buNone/>
                      </a:pPr>
                      <a:r>
                        <a:rPr lang="sv-SE" sz="1800">
                          <a:solidFill>
                            <a:schemeClr val="dk1"/>
                          </a:solidFill>
                        </a:rPr>
                        <a:t>dataset3</a:t>
                      </a:r>
                      <a:endParaRPr sz="1800">
                        <a:solidFill>
                          <a:schemeClr val="dk1"/>
                        </a:solidFill>
                      </a:endParaRPr>
                    </a:p>
                  </a:txBody>
                  <a:tcPr marL="0" marR="91450" marT="45725" marB="45725"/>
                </a:tc>
              </a:tr>
            </a:tbl>
          </a:graphicData>
        </a:graphic>
      </p:graphicFrame>
      <p:sp>
        <p:nvSpPr>
          <p:cNvPr id="215" name="Google Shape;215;p24"/>
          <p:cNvSpPr/>
          <p:nvPr/>
        </p:nvSpPr>
        <p:spPr>
          <a:xfrm>
            <a:off x="786318" y="1213459"/>
            <a:ext cx="2774497" cy="5492142"/>
          </a:xfrm>
          <a:prstGeom prst="roundRect">
            <a:avLst>
              <a:gd name="adj" fmla="val 0"/>
            </a:avLst>
          </a:prstGeom>
          <a:noFill/>
          <a:ln w="38100" cap="flat" cmpd="sng">
            <a:solidFill>
              <a:schemeClr val="accent2"/>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25"/>
          <p:cNvSpPr txBox="1">
            <a:spLocks noGrp="1"/>
          </p:cNvSpPr>
          <p:nvPr>
            <p:ph type="title"/>
          </p:nvPr>
        </p:nvSpPr>
        <p:spPr>
          <a:xfrm>
            <a:off x="838200" y="365125"/>
            <a:ext cx="11156004"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sv-SE"/>
              <a:t>Variables with the same text representation type</a:t>
            </a:r>
            <a:endParaRPr/>
          </a:p>
        </p:txBody>
      </p:sp>
      <p:graphicFrame>
        <p:nvGraphicFramePr>
          <p:cNvPr id="222" name="Google Shape;222;p25"/>
          <p:cNvGraphicFramePr/>
          <p:nvPr/>
        </p:nvGraphicFramePr>
        <p:xfrm>
          <a:off x="4602804" y="2928512"/>
          <a:ext cx="3000000" cy="3000000"/>
        </p:xfrm>
        <a:graphic>
          <a:graphicData uri="http://schemas.openxmlformats.org/drawingml/2006/table">
            <a:tbl>
              <a:tblPr firstRow="1" bandRow="1">
                <a:noFill/>
                <a:tableStyleId>{36782BEA-C8B8-41D8-B9CC-D09E582AD812}</a:tableStyleId>
              </a:tblPr>
              <a:tblGrid>
                <a:gridCol w="2628900"/>
              </a:tblGrid>
              <a:tr h="370850">
                <a:tc>
                  <a:txBody>
                    <a:bodyPr/>
                    <a:lstStyle/>
                    <a:p>
                      <a:pPr marL="0" marR="0" lvl="0" indent="0" algn="l" rtl="0">
                        <a:spcBef>
                          <a:spcPts val="0"/>
                        </a:spcBef>
                        <a:spcAft>
                          <a:spcPts val="0"/>
                        </a:spcAft>
                        <a:buNone/>
                      </a:pPr>
                      <a:r>
                        <a:rPr lang="sv-SE" sz="1800">
                          <a:solidFill>
                            <a:schemeClr val="dk1"/>
                          </a:solidFill>
                        </a:rPr>
                        <a:t>text representation</a:t>
                      </a:r>
                      <a:endParaRPr sz="1800">
                        <a:solidFill>
                          <a:schemeClr val="dk1"/>
                        </a:solidFill>
                      </a:endParaRPr>
                    </a:p>
                  </a:txBody>
                  <a:tcPr marL="10800" marR="91450" marT="45725" marB="45725"/>
                </a:tc>
              </a:tr>
            </a:tbl>
          </a:graphicData>
        </a:graphic>
      </p:graphicFrame>
      <p:graphicFrame>
        <p:nvGraphicFramePr>
          <p:cNvPr id="223" name="Google Shape;223;p25"/>
          <p:cNvGraphicFramePr/>
          <p:nvPr/>
        </p:nvGraphicFramePr>
        <p:xfrm>
          <a:off x="4602804" y="3299352"/>
          <a:ext cx="3000000" cy="3000000"/>
        </p:xfrm>
        <a:graphic>
          <a:graphicData uri="http://schemas.openxmlformats.org/drawingml/2006/table">
            <a:tbl>
              <a:tblPr firstRow="1" bandRow="1">
                <a:noFill/>
                <a:tableStyleId>{BFF5DB60-D679-4F98-B7E1-5D54927E5138}</a:tableStyleId>
              </a:tblPr>
              <a:tblGrid>
                <a:gridCol w="1577350"/>
                <a:gridCol w="1577350"/>
              </a:tblGrid>
              <a:tr h="370850">
                <a:tc>
                  <a:txBody>
                    <a:bodyPr/>
                    <a:lstStyle/>
                    <a:p>
                      <a:pPr marL="0" marR="0" lvl="0" indent="0" algn="l" rtl="0">
                        <a:spcBef>
                          <a:spcPts val="0"/>
                        </a:spcBef>
                        <a:spcAft>
                          <a:spcPts val="0"/>
                        </a:spcAft>
                        <a:buNone/>
                      </a:pPr>
                      <a:r>
                        <a:rPr lang="sv-SE" sz="1800"/>
                        <a:t>property</a:t>
                      </a:r>
                      <a:endParaRPr sz="1800"/>
                    </a:p>
                  </a:txBody>
                  <a:tcPr marL="91450" marR="91450" marT="45725" marB="45725"/>
                </a:tc>
                <a:tc>
                  <a:txBody>
                    <a:bodyPr/>
                    <a:lstStyle/>
                    <a:p>
                      <a:pPr marL="0" marR="0" lvl="0" indent="0" algn="l" rtl="0">
                        <a:spcBef>
                          <a:spcPts val="0"/>
                        </a:spcBef>
                        <a:spcAft>
                          <a:spcPts val="0"/>
                        </a:spcAft>
                        <a:buNone/>
                      </a:pPr>
                      <a:r>
                        <a:rPr lang="sv-SE" sz="1800"/>
                        <a:t>value</a:t>
                      </a:r>
                      <a:endParaRPr sz="1800"/>
                    </a:p>
                  </a:txBody>
                  <a:tcPr marL="91450" marR="91450" marT="45725" marB="45725"/>
                </a:tc>
              </a:tr>
              <a:tr h="370850">
                <a:tc>
                  <a:txBody>
                    <a:bodyPr/>
                    <a:lstStyle/>
                    <a:p>
                      <a:pPr marL="0" marR="0" lvl="0" indent="0" algn="l" rtl="0">
                        <a:spcBef>
                          <a:spcPts val="0"/>
                        </a:spcBef>
                        <a:spcAft>
                          <a:spcPts val="0"/>
                        </a:spcAft>
                        <a:buNone/>
                      </a:pPr>
                      <a:r>
                        <a:rPr lang="sv-SE" sz="1800"/>
                        <a:t>length</a:t>
                      </a:r>
                      <a:endParaRPr sz="1800"/>
                    </a:p>
                  </a:txBody>
                  <a:tcPr marL="91450" marR="91450" marT="45725" marB="45725"/>
                </a:tc>
                <a:tc>
                  <a:txBody>
                    <a:bodyPr/>
                    <a:lstStyle/>
                    <a:p>
                      <a:pPr marL="0" marR="0" lvl="0" indent="0" algn="l" rtl="0">
                        <a:spcBef>
                          <a:spcPts val="0"/>
                        </a:spcBef>
                        <a:spcAft>
                          <a:spcPts val="0"/>
                        </a:spcAft>
                        <a:buNone/>
                      </a:pPr>
                      <a:r>
                        <a:rPr lang="sv-SE" sz="1800"/>
                        <a:t>50</a:t>
                      </a:r>
                      <a:endParaRPr sz="1800"/>
                    </a:p>
                  </a:txBody>
                  <a:tcPr marL="91450" marR="91450" marT="45725" marB="45725"/>
                </a:tc>
              </a:tr>
            </a:tbl>
          </a:graphicData>
        </a:graphic>
      </p:graphicFrame>
      <p:sp>
        <p:nvSpPr>
          <p:cNvPr id="224" name="Google Shape;224;p25"/>
          <p:cNvSpPr/>
          <p:nvPr/>
        </p:nvSpPr>
        <p:spPr>
          <a:xfrm>
            <a:off x="838200" y="1690688"/>
            <a:ext cx="2535682" cy="652145"/>
          </a:xfrm>
          <a:prstGeom prst="roundRect">
            <a:avLst>
              <a:gd name="adj" fmla="val 16667"/>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sz="1800" b="1">
                <a:solidFill>
                  <a:schemeClr val="lt1"/>
                </a:solidFill>
                <a:latin typeface="Calibri"/>
                <a:ea typeface="Calibri"/>
                <a:cs typeface="Calibri"/>
                <a:sym typeface="Calibri"/>
              </a:rPr>
              <a:t>name</a:t>
            </a:r>
            <a:r>
              <a:rPr lang="sv-SE" sz="1800">
                <a:solidFill>
                  <a:schemeClr val="lt1"/>
                </a:solidFill>
                <a:latin typeface="Calibri"/>
                <a:ea typeface="Calibri"/>
                <a:cs typeface="Calibri"/>
                <a:sym typeface="Calibri"/>
              </a:rPr>
              <a:t/>
            </a:r>
            <a:br>
              <a:rPr lang="sv-SE" sz="1800">
                <a:solidFill>
                  <a:schemeClr val="lt1"/>
                </a:solidFill>
                <a:latin typeface="Calibri"/>
                <a:ea typeface="Calibri"/>
                <a:cs typeface="Calibri"/>
                <a:sym typeface="Calibri"/>
              </a:rPr>
            </a:br>
            <a:r>
              <a:rPr lang="sv-SE" sz="1800">
                <a:solidFill>
                  <a:schemeClr val="lt1"/>
                </a:solidFill>
                <a:latin typeface="Calibri"/>
                <a:ea typeface="Calibri"/>
                <a:cs typeface="Calibri"/>
                <a:sym typeface="Calibri"/>
              </a:rPr>
              <a:t>(variable)</a:t>
            </a:r>
            <a:endParaRPr sz="1800">
              <a:solidFill>
                <a:schemeClr val="lt1"/>
              </a:solidFill>
              <a:latin typeface="Calibri"/>
              <a:ea typeface="Calibri"/>
              <a:cs typeface="Calibri"/>
              <a:sym typeface="Calibri"/>
            </a:endParaRPr>
          </a:p>
        </p:txBody>
      </p:sp>
      <p:sp>
        <p:nvSpPr>
          <p:cNvPr id="225" name="Google Shape;225;p25"/>
          <p:cNvSpPr/>
          <p:nvPr/>
        </p:nvSpPr>
        <p:spPr>
          <a:xfrm>
            <a:off x="838200" y="3344120"/>
            <a:ext cx="2535682" cy="652145"/>
          </a:xfrm>
          <a:prstGeom prst="roundRect">
            <a:avLst>
              <a:gd name="adj" fmla="val 16667"/>
            </a:avLst>
          </a:prstGeom>
          <a:solidFill>
            <a:schemeClr val="accent2"/>
          </a:solid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sz="1800" b="1">
                <a:solidFill>
                  <a:schemeClr val="lt1"/>
                </a:solidFill>
                <a:latin typeface="Calibri"/>
                <a:ea typeface="Calibri"/>
                <a:cs typeface="Calibri"/>
                <a:sym typeface="Calibri"/>
              </a:rPr>
              <a:t>firstname</a:t>
            </a:r>
            <a:r>
              <a:rPr lang="sv-SE" sz="1800">
                <a:solidFill>
                  <a:schemeClr val="lt1"/>
                </a:solidFill>
                <a:latin typeface="Calibri"/>
                <a:ea typeface="Calibri"/>
                <a:cs typeface="Calibri"/>
                <a:sym typeface="Calibri"/>
              </a:rPr>
              <a:t/>
            </a:r>
            <a:br>
              <a:rPr lang="sv-SE" sz="1800">
                <a:solidFill>
                  <a:schemeClr val="lt1"/>
                </a:solidFill>
                <a:latin typeface="Calibri"/>
                <a:ea typeface="Calibri"/>
                <a:cs typeface="Calibri"/>
                <a:sym typeface="Calibri"/>
              </a:rPr>
            </a:br>
            <a:r>
              <a:rPr lang="sv-SE" sz="1800">
                <a:solidFill>
                  <a:schemeClr val="lt1"/>
                </a:solidFill>
                <a:latin typeface="Calibri"/>
                <a:ea typeface="Calibri"/>
                <a:cs typeface="Calibri"/>
                <a:sym typeface="Calibri"/>
              </a:rPr>
              <a:t>(variable)</a:t>
            </a:r>
            <a:endParaRPr sz="1800">
              <a:solidFill>
                <a:schemeClr val="lt1"/>
              </a:solidFill>
              <a:latin typeface="Calibri"/>
              <a:ea typeface="Calibri"/>
              <a:cs typeface="Calibri"/>
              <a:sym typeface="Calibri"/>
            </a:endParaRPr>
          </a:p>
        </p:txBody>
      </p:sp>
      <p:cxnSp>
        <p:nvCxnSpPr>
          <p:cNvPr id="226" name="Google Shape;226;p25"/>
          <p:cNvCxnSpPr>
            <a:stCxn id="224" idx="3"/>
          </p:cNvCxnSpPr>
          <p:nvPr/>
        </p:nvCxnSpPr>
        <p:spPr>
          <a:xfrm>
            <a:off x="3373882" y="2016761"/>
            <a:ext cx="1228800" cy="1653300"/>
          </a:xfrm>
          <a:prstGeom prst="straightConnector1">
            <a:avLst/>
          </a:prstGeom>
          <a:noFill/>
          <a:ln w="76200" cap="flat" cmpd="sng">
            <a:solidFill>
              <a:schemeClr val="accent1"/>
            </a:solidFill>
            <a:prstDash val="solid"/>
            <a:miter lim="800000"/>
            <a:headEnd type="oval" w="med" len="med"/>
            <a:tailEnd type="triangle" w="med" len="med"/>
          </a:ln>
        </p:spPr>
      </p:cxnSp>
      <p:cxnSp>
        <p:nvCxnSpPr>
          <p:cNvPr id="227" name="Google Shape;227;p25"/>
          <p:cNvCxnSpPr>
            <a:stCxn id="225" idx="3"/>
          </p:cNvCxnSpPr>
          <p:nvPr/>
        </p:nvCxnSpPr>
        <p:spPr>
          <a:xfrm>
            <a:off x="3373882" y="3670192"/>
            <a:ext cx="1228800" cy="0"/>
          </a:xfrm>
          <a:prstGeom prst="straightConnector1">
            <a:avLst/>
          </a:prstGeom>
          <a:noFill/>
          <a:ln w="76200" cap="flat" cmpd="sng">
            <a:solidFill>
              <a:schemeClr val="accent2"/>
            </a:solidFill>
            <a:prstDash val="solid"/>
            <a:miter lim="800000"/>
            <a:headEnd type="oval" w="med" len="med"/>
            <a:tailEnd type="triangle" w="med" len="med"/>
          </a:ln>
        </p:spPr>
      </p:cxnSp>
      <p:sp>
        <p:nvSpPr>
          <p:cNvPr id="228" name="Google Shape;228;p25"/>
          <p:cNvSpPr/>
          <p:nvPr/>
        </p:nvSpPr>
        <p:spPr>
          <a:xfrm>
            <a:off x="838200" y="4924315"/>
            <a:ext cx="2535682" cy="652145"/>
          </a:xfrm>
          <a:prstGeom prst="roundRect">
            <a:avLst>
              <a:gd name="adj" fmla="val 16667"/>
            </a:avLst>
          </a:prstGeom>
          <a:solidFill>
            <a:schemeClr val="accent4"/>
          </a:solid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sz="1800" b="1">
                <a:solidFill>
                  <a:schemeClr val="lt1"/>
                </a:solidFill>
                <a:latin typeface="Calibri"/>
                <a:ea typeface="Calibri"/>
                <a:cs typeface="Calibri"/>
                <a:sym typeface="Calibri"/>
              </a:rPr>
              <a:t>firstname</a:t>
            </a:r>
            <a:r>
              <a:rPr lang="sv-SE" sz="1800">
                <a:solidFill>
                  <a:schemeClr val="lt1"/>
                </a:solidFill>
                <a:latin typeface="Calibri"/>
                <a:ea typeface="Calibri"/>
                <a:cs typeface="Calibri"/>
                <a:sym typeface="Calibri"/>
              </a:rPr>
              <a:t/>
            </a:r>
            <a:br>
              <a:rPr lang="sv-SE" sz="1800">
                <a:solidFill>
                  <a:schemeClr val="lt1"/>
                </a:solidFill>
                <a:latin typeface="Calibri"/>
                <a:ea typeface="Calibri"/>
                <a:cs typeface="Calibri"/>
                <a:sym typeface="Calibri"/>
              </a:rPr>
            </a:br>
            <a:r>
              <a:rPr lang="sv-SE" sz="1800">
                <a:solidFill>
                  <a:schemeClr val="lt1"/>
                </a:solidFill>
                <a:latin typeface="Calibri"/>
                <a:ea typeface="Calibri"/>
                <a:cs typeface="Calibri"/>
                <a:sym typeface="Calibri"/>
              </a:rPr>
              <a:t>(variable)</a:t>
            </a:r>
            <a:endParaRPr sz="1800">
              <a:solidFill>
                <a:schemeClr val="lt1"/>
              </a:solidFill>
              <a:latin typeface="Calibri"/>
              <a:ea typeface="Calibri"/>
              <a:cs typeface="Calibri"/>
              <a:sym typeface="Calibri"/>
            </a:endParaRPr>
          </a:p>
        </p:txBody>
      </p:sp>
      <p:cxnSp>
        <p:nvCxnSpPr>
          <p:cNvPr id="229" name="Google Shape;229;p25"/>
          <p:cNvCxnSpPr>
            <a:stCxn id="228" idx="3"/>
          </p:cNvCxnSpPr>
          <p:nvPr/>
        </p:nvCxnSpPr>
        <p:spPr>
          <a:xfrm rot="10800000" flipH="1">
            <a:off x="3373882" y="3670287"/>
            <a:ext cx="1228800" cy="1580100"/>
          </a:xfrm>
          <a:prstGeom prst="straightConnector1">
            <a:avLst/>
          </a:prstGeom>
          <a:noFill/>
          <a:ln w="76200" cap="flat" cmpd="sng">
            <a:solidFill>
              <a:schemeClr val="accent4"/>
            </a:solidFill>
            <a:prstDash val="solid"/>
            <a:miter lim="800000"/>
            <a:headEnd type="oval" w="med" len="med"/>
            <a:tailEnd type="triangle" w="med" len="med"/>
          </a:ln>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26"/>
          <p:cNvSpPr txBox="1">
            <a:spLocks noGrp="1"/>
          </p:cNvSpPr>
          <p:nvPr>
            <p:ph type="title"/>
          </p:nvPr>
        </p:nvSpPr>
        <p:spPr>
          <a:xfrm>
            <a:off x="838199" y="365125"/>
            <a:ext cx="10834991"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sv-SE"/>
              <a:t>Documenting comparabilities among variables</a:t>
            </a:r>
            <a:endParaRPr/>
          </a:p>
        </p:txBody>
      </p:sp>
      <p:sp>
        <p:nvSpPr>
          <p:cNvPr id="236" name="Google Shape;236;p26"/>
          <p:cNvSpPr/>
          <p:nvPr/>
        </p:nvSpPr>
        <p:spPr>
          <a:xfrm>
            <a:off x="2611885" y="1851357"/>
            <a:ext cx="2535682" cy="652145"/>
          </a:xfrm>
          <a:prstGeom prst="roundRect">
            <a:avLst>
              <a:gd name="adj" fmla="val 16667"/>
            </a:avLst>
          </a:prstGeom>
          <a:solidFill>
            <a:schemeClr val="dk1"/>
          </a:solid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sz="1800" b="1">
                <a:solidFill>
                  <a:schemeClr val="lt1"/>
                </a:solidFill>
                <a:latin typeface="Calibri"/>
                <a:ea typeface="Calibri"/>
                <a:cs typeface="Calibri"/>
                <a:sym typeface="Calibri"/>
              </a:rPr>
              <a:t>name</a:t>
            </a:r>
            <a:r>
              <a:rPr lang="sv-SE" sz="1800">
                <a:solidFill>
                  <a:schemeClr val="lt1"/>
                </a:solidFill>
                <a:latin typeface="Calibri"/>
                <a:ea typeface="Calibri"/>
                <a:cs typeface="Calibri"/>
                <a:sym typeface="Calibri"/>
              </a:rPr>
              <a:t/>
            </a:r>
            <a:br>
              <a:rPr lang="sv-SE" sz="1800">
                <a:solidFill>
                  <a:schemeClr val="lt1"/>
                </a:solidFill>
                <a:latin typeface="Calibri"/>
                <a:ea typeface="Calibri"/>
                <a:cs typeface="Calibri"/>
                <a:sym typeface="Calibri"/>
              </a:rPr>
            </a:br>
            <a:r>
              <a:rPr lang="sv-SE" sz="1800">
                <a:solidFill>
                  <a:schemeClr val="lt1"/>
                </a:solidFill>
                <a:latin typeface="Calibri"/>
                <a:ea typeface="Calibri"/>
                <a:cs typeface="Calibri"/>
                <a:sym typeface="Calibri"/>
              </a:rPr>
              <a:t>(conceptual variable)</a:t>
            </a:r>
            <a:endParaRPr sz="1800">
              <a:solidFill>
                <a:schemeClr val="lt1"/>
              </a:solidFill>
              <a:latin typeface="Calibri"/>
              <a:ea typeface="Calibri"/>
              <a:cs typeface="Calibri"/>
              <a:sym typeface="Calibri"/>
            </a:endParaRPr>
          </a:p>
        </p:txBody>
      </p:sp>
      <p:sp>
        <p:nvSpPr>
          <p:cNvPr id="237" name="Google Shape;237;p26"/>
          <p:cNvSpPr/>
          <p:nvPr/>
        </p:nvSpPr>
        <p:spPr>
          <a:xfrm>
            <a:off x="2837237" y="5479983"/>
            <a:ext cx="2084978" cy="652145"/>
          </a:xfrm>
          <a:prstGeom prst="roundRect">
            <a:avLst>
              <a:gd name="adj" fmla="val 16667"/>
            </a:avLst>
          </a:prstGeom>
          <a:solidFill>
            <a:schemeClr val="accent2"/>
          </a:solid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sz="1800" b="1">
                <a:solidFill>
                  <a:schemeClr val="lt1"/>
                </a:solidFill>
                <a:latin typeface="Calibri"/>
                <a:ea typeface="Calibri"/>
                <a:cs typeface="Calibri"/>
                <a:sym typeface="Calibri"/>
              </a:rPr>
              <a:t>firstname</a:t>
            </a:r>
            <a:r>
              <a:rPr lang="sv-SE" sz="1800">
                <a:solidFill>
                  <a:schemeClr val="lt1"/>
                </a:solidFill>
                <a:latin typeface="Calibri"/>
                <a:ea typeface="Calibri"/>
                <a:cs typeface="Calibri"/>
                <a:sym typeface="Calibri"/>
              </a:rPr>
              <a:t/>
            </a:r>
            <a:br>
              <a:rPr lang="sv-SE" sz="1800">
                <a:solidFill>
                  <a:schemeClr val="lt1"/>
                </a:solidFill>
                <a:latin typeface="Calibri"/>
                <a:ea typeface="Calibri"/>
                <a:cs typeface="Calibri"/>
                <a:sym typeface="Calibri"/>
              </a:rPr>
            </a:br>
            <a:r>
              <a:rPr lang="sv-SE" sz="1800">
                <a:solidFill>
                  <a:schemeClr val="lt1"/>
                </a:solidFill>
                <a:latin typeface="Calibri"/>
                <a:ea typeface="Calibri"/>
                <a:cs typeface="Calibri"/>
                <a:sym typeface="Calibri"/>
              </a:rPr>
              <a:t>(variable)</a:t>
            </a:r>
            <a:endParaRPr sz="1800">
              <a:solidFill>
                <a:schemeClr val="lt1"/>
              </a:solidFill>
              <a:latin typeface="Calibri"/>
              <a:ea typeface="Calibri"/>
              <a:cs typeface="Calibri"/>
              <a:sym typeface="Calibri"/>
            </a:endParaRPr>
          </a:p>
        </p:txBody>
      </p:sp>
      <p:cxnSp>
        <p:nvCxnSpPr>
          <p:cNvPr id="238" name="Google Shape;238;p26"/>
          <p:cNvCxnSpPr>
            <a:stCxn id="237" idx="0"/>
            <a:endCxn id="239" idx="2"/>
          </p:cNvCxnSpPr>
          <p:nvPr/>
        </p:nvCxnSpPr>
        <p:spPr>
          <a:xfrm rot="10800000">
            <a:off x="3879726" y="4346883"/>
            <a:ext cx="0" cy="1133100"/>
          </a:xfrm>
          <a:prstGeom prst="straightConnector1">
            <a:avLst/>
          </a:prstGeom>
          <a:noFill/>
          <a:ln w="76200" cap="flat" cmpd="sng">
            <a:solidFill>
              <a:schemeClr val="accent2"/>
            </a:solidFill>
            <a:prstDash val="solid"/>
            <a:miter lim="800000"/>
            <a:headEnd type="oval" w="med" len="med"/>
            <a:tailEnd type="triangle" w="med" len="med"/>
          </a:ln>
        </p:spPr>
      </p:cxnSp>
      <p:cxnSp>
        <p:nvCxnSpPr>
          <p:cNvPr id="240" name="Google Shape;240;p26"/>
          <p:cNvCxnSpPr>
            <a:stCxn id="241" idx="0"/>
            <a:endCxn id="239" idx="2"/>
          </p:cNvCxnSpPr>
          <p:nvPr/>
        </p:nvCxnSpPr>
        <p:spPr>
          <a:xfrm rot="10800000" flipH="1">
            <a:off x="1509413" y="4346883"/>
            <a:ext cx="2370300" cy="1133100"/>
          </a:xfrm>
          <a:prstGeom prst="straightConnector1">
            <a:avLst/>
          </a:prstGeom>
          <a:noFill/>
          <a:ln w="76200" cap="flat" cmpd="sng">
            <a:solidFill>
              <a:schemeClr val="accent1"/>
            </a:solidFill>
            <a:prstDash val="solid"/>
            <a:miter lim="800000"/>
            <a:headEnd type="oval" w="med" len="med"/>
            <a:tailEnd type="triangle" w="med" len="med"/>
          </a:ln>
        </p:spPr>
      </p:cxnSp>
      <p:sp>
        <p:nvSpPr>
          <p:cNvPr id="239" name="Google Shape;239;p26"/>
          <p:cNvSpPr/>
          <p:nvPr/>
        </p:nvSpPr>
        <p:spPr>
          <a:xfrm>
            <a:off x="2611885" y="3694819"/>
            <a:ext cx="2535682" cy="652145"/>
          </a:xfrm>
          <a:prstGeom prst="roundRect">
            <a:avLst>
              <a:gd name="adj" fmla="val 16667"/>
            </a:avLst>
          </a:prstGeom>
          <a:solidFill>
            <a:schemeClr val="accent6"/>
          </a:solid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sz="1800" b="1">
                <a:solidFill>
                  <a:schemeClr val="lt1"/>
                </a:solidFill>
                <a:latin typeface="Calibri"/>
                <a:ea typeface="Calibri"/>
                <a:cs typeface="Calibri"/>
                <a:sym typeface="Calibri"/>
              </a:rPr>
              <a:t>name</a:t>
            </a:r>
            <a:r>
              <a:rPr lang="sv-SE" sz="1800">
                <a:solidFill>
                  <a:schemeClr val="lt1"/>
                </a:solidFill>
                <a:latin typeface="Calibri"/>
                <a:ea typeface="Calibri"/>
                <a:cs typeface="Calibri"/>
                <a:sym typeface="Calibri"/>
              </a:rPr>
              <a:t/>
            </a:r>
            <a:br>
              <a:rPr lang="sv-SE" sz="1800">
                <a:solidFill>
                  <a:schemeClr val="lt1"/>
                </a:solidFill>
                <a:latin typeface="Calibri"/>
                <a:ea typeface="Calibri"/>
                <a:cs typeface="Calibri"/>
                <a:sym typeface="Calibri"/>
              </a:rPr>
            </a:br>
            <a:r>
              <a:rPr lang="sv-SE" sz="1800">
                <a:solidFill>
                  <a:schemeClr val="lt1"/>
                </a:solidFill>
                <a:latin typeface="Calibri"/>
                <a:ea typeface="Calibri"/>
                <a:cs typeface="Calibri"/>
                <a:sym typeface="Calibri"/>
              </a:rPr>
              <a:t>(represented variable)</a:t>
            </a:r>
            <a:endParaRPr sz="1800">
              <a:solidFill>
                <a:schemeClr val="lt1"/>
              </a:solidFill>
              <a:latin typeface="Calibri"/>
              <a:ea typeface="Calibri"/>
              <a:cs typeface="Calibri"/>
              <a:sym typeface="Calibri"/>
            </a:endParaRPr>
          </a:p>
        </p:txBody>
      </p:sp>
      <p:sp>
        <p:nvSpPr>
          <p:cNvPr id="241" name="Google Shape;241;p26"/>
          <p:cNvSpPr/>
          <p:nvPr/>
        </p:nvSpPr>
        <p:spPr>
          <a:xfrm>
            <a:off x="466924" y="5479983"/>
            <a:ext cx="2084978" cy="652145"/>
          </a:xfrm>
          <a:prstGeom prst="roundRect">
            <a:avLst>
              <a:gd name="adj" fmla="val 16667"/>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sz="1800" b="1">
                <a:solidFill>
                  <a:schemeClr val="lt1"/>
                </a:solidFill>
                <a:latin typeface="Calibri"/>
                <a:ea typeface="Calibri"/>
                <a:cs typeface="Calibri"/>
                <a:sym typeface="Calibri"/>
              </a:rPr>
              <a:t>name</a:t>
            </a:r>
            <a:r>
              <a:rPr lang="sv-SE" sz="1800">
                <a:solidFill>
                  <a:schemeClr val="lt1"/>
                </a:solidFill>
                <a:latin typeface="Calibri"/>
                <a:ea typeface="Calibri"/>
                <a:cs typeface="Calibri"/>
                <a:sym typeface="Calibri"/>
              </a:rPr>
              <a:t/>
            </a:r>
            <a:br>
              <a:rPr lang="sv-SE" sz="1800">
                <a:solidFill>
                  <a:schemeClr val="lt1"/>
                </a:solidFill>
                <a:latin typeface="Calibri"/>
                <a:ea typeface="Calibri"/>
                <a:cs typeface="Calibri"/>
                <a:sym typeface="Calibri"/>
              </a:rPr>
            </a:br>
            <a:r>
              <a:rPr lang="sv-SE" sz="1800">
                <a:solidFill>
                  <a:schemeClr val="lt1"/>
                </a:solidFill>
                <a:latin typeface="Calibri"/>
                <a:ea typeface="Calibri"/>
                <a:cs typeface="Calibri"/>
                <a:sym typeface="Calibri"/>
              </a:rPr>
              <a:t>(variable)</a:t>
            </a:r>
            <a:endParaRPr sz="1800">
              <a:solidFill>
                <a:schemeClr val="lt1"/>
              </a:solidFill>
              <a:latin typeface="Calibri"/>
              <a:ea typeface="Calibri"/>
              <a:cs typeface="Calibri"/>
              <a:sym typeface="Calibri"/>
            </a:endParaRPr>
          </a:p>
        </p:txBody>
      </p:sp>
      <p:cxnSp>
        <p:nvCxnSpPr>
          <p:cNvPr id="242" name="Google Shape;242;p26"/>
          <p:cNvCxnSpPr>
            <a:stCxn id="239" idx="0"/>
            <a:endCxn id="236" idx="2"/>
          </p:cNvCxnSpPr>
          <p:nvPr/>
        </p:nvCxnSpPr>
        <p:spPr>
          <a:xfrm rot="10800000">
            <a:off x="3879726" y="2503519"/>
            <a:ext cx="0" cy="1191300"/>
          </a:xfrm>
          <a:prstGeom prst="straightConnector1">
            <a:avLst/>
          </a:prstGeom>
          <a:noFill/>
          <a:ln w="76200" cap="flat" cmpd="sng">
            <a:solidFill>
              <a:schemeClr val="accent6"/>
            </a:solidFill>
            <a:prstDash val="solid"/>
            <a:miter lim="800000"/>
            <a:headEnd type="oval" w="med" len="med"/>
            <a:tailEnd type="triangle" w="med" len="med"/>
          </a:ln>
        </p:spPr>
      </p:cxnSp>
      <p:sp>
        <p:nvSpPr>
          <p:cNvPr id="243" name="Google Shape;243;p26"/>
          <p:cNvSpPr/>
          <p:nvPr/>
        </p:nvSpPr>
        <p:spPr>
          <a:xfrm>
            <a:off x="5207550" y="5479983"/>
            <a:ext cx="2084978" cy="652145"/>
          </a:xfrm>
          <a:prstGeom prst="roundRect">
            <a:avLst>
              <a:gd name="adj" fmla="val 16667"/>
            </a:avLst>
          </a:prstGeom>
          <a:solidFill>
            <a:schemeClr val="accent4"/>
          </a:solid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sz="1800" b="1">
                <a:solidFill>
                  <a:schemeClr val="lt1"/>
                </a:solidFill>
                <a:latin typeface="Calibri"/>
                <a:ea typeface="Calibri"/>
                <a:cs typeface="Calibri"/>
                <a:sym typeface="Calibri"/>
              </a:rPr>
              <a:t>firstname</a:t>
            </a:r>
            <a:r>
              <a:rPr lang="sv-SE" sz="1800">
                <a:solidFill>
                  <a:schemeClr val="lt1"/>
                </a:solidFill>
                <a:latin typeface="Calibri"/>
                <a:ea typeface="Calibri"/>
                <a:cs typeface="Calibri"/>
                <a:sym typeface="Calibri"/>
              </a:rPr>
              <a:t/>
            </a:r>
            <a:br>
              <a:rPr lang="sv-SE" sz="1800">
                <a:solidFill>
                  <a:schemeClr val="lt1"/>
                </a:solidFill>
                <a:latin typeface="Calibri"/>
                <a:ea typeface="Calibri"/>
                <a:cs typeface="Calibri"/>
                <a:sym typeface="Calibri"/>
              </a:rPr>
            </a:br>
            <a:r>
              <a:rPr lang="sv-SE" sz="1800">
                <a:solidFill>
                  <a:schemeClr val="lt1"/>
                </a:solidFill>
                <a:latin typeface="Calibri"/>
                <a:ea typeface="Calibri"/>
                <a:cs typeface="Calibri"/>
                <a:sym typeface="Calibri"/>
              </a:rPr>
              <a:t>(variable)</a:t>
            </a:r>
            <a:endParaRPr sz="1800">
              <a:solidFill>
                <a:schemeClr val="lt1"/>
              </a:solidFill>
              <a:latin typeface="Calibri"/>
              <a:ea typeface="Calibri"/>
              <a:cs typeface="Calibri"/>
              <a:sym typeface="Calibri"/>
            </a:endParaRPr>
          </a:p>
        </p:txBody>
      </p:sp>
      <p:cxnSp>
        <p:nvCxnSpPr>
          <p:cNvPr id="244" name="Google Shape;244;p26"/>
          <p:cNvCxnSpPr>
            <a:stCxn id="243" idx="0"/>
            <a:endCxn id="239" idx="2"/>
          </p:cNvCxnSpPr>
          <p:nvPr/>
        </p:nvCxnSpPr>
        <p:spPr>
          <a:xfrm rot="10800000">
            <a:off x="3879739" y="4346883"/>
            <a:ext cx="2370300" cy="1133100"/>
          </a:xfrm>
          <a:prstGeom prst="straightConnector1">
            <a:avLst/>
          </a:prstGeom>
          <a:noFill/>
          <a:ln w="76200" cap="flat" cmpd="sng">
            <a:solidFill>
              <a:schemeClr val="accent4"/>
            </a:solidFill>
            <a:prstDash val="solid"/>
            <a:miter lim="800000"/>
            <a:headEnd type="oval" w="med" len="med"/>
            <a:tailEnd type="triangle" w="med" len="med"/>
          </a:ln>
        </p:spPr>
      </p:cxnSp>
      <p:sp>
        <p:nvSpPr>
          <p:cNvPr id="245" name="Google Shape;245;p26"/>
          <p:cNvSpPr/>
          <p:nvPr/>
        </p:nvSpPr>
        <p:spPr>
          <a:xfrm>
            <a:off x="8308214" y="3472833"/>
            <a:ext cx="3161490" cy="111087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sv-SE" sz="1800" b="1">
                <a:solidFill>
                  <a:schemeClr val="dk1"/>
                </a:solidFill>
                <a:latin typeface="Calibri"/>
                <a:ea typeface="Calibri"/>
                <a:cs typeface="Calibri"/>
                <a:sym typeface="Calibri"/>
              </a:rPr>
              <a:t>Represented variable</a:t>
            </a:r>
            <a:endParaRPr sz="1800" b="1">
              <a:solidFill>
                <a:schemeClr val="dk1"/>
              </a:solidFill>
              <a:latin typeface="Calibri"/>
              <a:ea typeface="Calibri"/>
              <a:cs typeface="Calibri"/>
              <a:sym typeface="Calibri"/>
            </a:endParaRPr>
          </a:p>
          <a:p>
            <a:pPr marL="0" marR="0" lvl="0" indent="0" algn="l" rtl="0">
              <a:spcBef>
                <a:spcPts val="0"/>
              </a:spcBef>
              <a:spcAft>
                <a:spcPts val="0"/>
              </a:spcAft>
              <a:buNone/>
            </a:pPr>
            <a:r>
              <a:rPr lang="sv-SE" sz="1800">
                <a:solidFill>
                  <a:schemeClr val="dk1"/>
                </a:solidFill>
                <a:latin typeface="Calibri"/>
                <a:ea typeface="Calibri"/>
                <a:cs typeface="Calibri"/>
                <a:sym typeface="Calibri"/>
              </a:rPr>
              <a:t>Common variable specification with a </a:t>
            </a:r>
            <a:r>
              <a:rPr lang="sv-SE" sz="1800" i="1">
                <a:solidFill>
                  <a:schemeClr val="dk1"/>
                </a:solidFill>
                <a:latin typeface="Calibri"/>
                <a:ea typeface="Calibri"/>
                <a:cs typeface="Calibri"/>
                <a:sym typeface="Calibri"/>
              </a:rPr>
              <a:t>text representation</a:t>
            </a:r>
            <a:r>
              <a:rPr lang="sv-SE"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cxnSp>
        <p:nvCxnSpPr>
          <p:cNvPr id="246" name="Google Shape;246;p26"/>
          <p:cNvCxnSpPr/>
          <p:nvPr/>
        </p:nvCxnSpPr>
        <p:spPr>
          <a:xfrm rot="10800000">
            <a:off x="389106" y="3088657"/>
            <a:ext cx="11468911" cy="0"/>
          </a:xfrm>
          <a:prstGeom prst="straightConnector1">
            <a:avLst/>
          </a:prstGeom>
          <a:noFill/>
          <a:ln w="9525" cap="flat" cmpd="sng">
            <a:solidFill>
              <a:schemeClr val="accent1"/>
            </a:solidFill>
            <a:prstDash val="lgDash"/>
            <a:miter lim="800000"/>
            <a:headEnd type="none" w="sm" len="sm"/>
            <a:tailEnd type="none" w="sm" len="sm"/>
          </a:ln>
        </p:spPr>
      </p:cxnSp>
      <p:cxnSp>
        <p:nvCxnSpPr>
          <p:cNvPr id="247" name="Google Shape;247;p26"/>
          <p:cNvCxnSpPr/>
          <p:nvPr/>
        </p:nvCxnSpPr>
        <p:spPr>
          <a:xfrm rot="10800000">
            <a:off x="466924" y="4953125"/>
            <a:ext cx="11468911" cy="0"/>
          </a:xfrm>
          <a:prstGeom prst="straightConnector1">
            <a:avLst/>
          </a:prstGeom>
          <a:noFill/>
          <a:ln w="9525" cap="flat" cmpd="sng">
            <a:solidFill>
              <a:schemeClr val="accent1"/>
            </a:solidFill>
            <a:prstDash val="lgDash"/>
            <a:miter lim="800000"/>
            <a:headEnd type="none" w="sm" len="sm"/>
            <a:tailEnd type="none" w="sm" len="sm"/>
          </a:ln>
        </p:spPr>
      </p:cxnSp>
      <p:sp>
        <p:nvSpPr>
          <p:cNvPr id="248" name="Google Shape;248;p26"/>
          <p:cNvSpPr/>
          <p:nvPr/>
        </p:nvSpPr>
        <p:spPr>
          <a:xfrm>
            <a:off x="8308214" y="1593604"/>
            <a:ext cx="3161490" cy="111087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sv-SE" sz="1800" b="1">
                <a:solidFill>
                  <a:schemeClr val="dk1"/>
                </a:solidFill>
                <a:latin typeface="Calibri"/>
                <a:ea typeface="Calibri"/>
                <a:cs typeface="Calibri"/>
                <a:sym typeface="Calibri"/>
              </a:rPr>
              <a:t>Conceptual variable</a:t>
            </a:r>
            <a:r>
              <a:rPr lang="sv-SE" sz="1800">
                <a:solidFill>
                  <a:schemeClr val="dk1"/>
                </a:solidFill>
                <a:latin typeface="Calibri"/>
                <a:ea typeface="Calibri"/>
                <a:cs typeface="Calibri"/>
                <a:sym typeface="Calibri"/>
              </a:rPr>
              <a:t/>
            </a:r>
            <a:br>
              <a:rPr lang="sv-SE" sz="1800">
                <a:solidFill>
                  <a:schemeClr val="dk1"/>
                </a:solidFill>
                <a:latin typeface="Calibri"/>
                <a:ea typeface="Calibri"/>
                <a:cs typeface="Calibri"/>
                <a:sym typeface="Calibri"/>
              </a:rPr>
            </a:br>
            <a:r>
              <a:rPr lang="sv-SE" sz="1800">
                <a:solidFill>
                  <a:schemeClr val="dk1"/>
                </a:solidFill>
                <a:latin typeface="Calibri"/>
                <a:ea typeface="Calibri"/>
                <a:cs typeface="Calibri"/>
                <a:sym typeface="Calibri"/>
              </a:rPr>
              <a:t>Common variable specification without a representation</a:t>
            </a:r>
            <a:endParaRPr sz="1800">
              <a:solidFill>
                <a:schemeClr val="dk1"/>
              </a:solidFill>
              <a:latin typeface="Calibri"/>
              <a:ea typeface="Calibri"/>
              <a:cs typeface="Calibri"/>
              <a:sym typeface="Calibri"/>
            </a:endParaRPr>
          </a:p>
        </p:txBody>
      </p:sp>
      <p:sp>
        <p:nvSpPr>
          <p:cNvPr id="249" name="Google Shape;249;p26"/>
          <p:cNvSpPr/>
          <p:nvPr/>
        </p:nvSpPr>
        <p:spPr>
          <a:xfrm>
            <a:off x="8308214" y="5250615"/>
            <a:ext cx="3161490" cy="111087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sv-SE" sz="1800" b="1">
                <a:solidFill>
                  <a:schemeClr val="dk1"/>
                </a:solidFill>
                <a:latin typeface="Calibri"/>
                <a:ea typeface="Calibri"/>
                <a:cs typeface="Calibri"/>
                <a:sym typeface="Calibri"/>
              </a:rPr>
              <a:t>Variable</a:t>
            </a:r>
            <a:endParaRPr sz="1800" b="1">
              <a:solidFill>
                <a:schemeClr val="dk1"/>
              </a:solidFill>
              <a:latin typeface="Calibri"/>
              <a:ea typeface="Calibri"/>
              <a:cs typeface="Calibri"/>
              <a:sym typeface="Calibri"/>
            </a:endParaRPr>
          </a:p>
          <a:p>
            <a:pPr marL="0" marR="0" lvl="0" indent="0" algn="l" rtl="0">
              <a:spcBef>
                <a:spcPts val="0"/>
              </a:spcBef>
              <a:spcAft>
                <a:spcPts val="0"/>
              </a:spcAft>
              <a:buNone/>
            </a:pPr>
            <a:r>
              <a:rPr lang="sv-SE" sz="1800">
                <a:solidFill>
                  <a:schemeClr val="dk1"/>
                </a:solidFill>
                <a:latin typeface="Calibri"/>
                <a:ea typeface="Calibri"/>
                <a:cs typeface="Calibri"/>
                <a:sym typeface="Calibri"/>
              </a:rPr>
              <a:t>Variable specification within a dataset context</a:t>
            </a:r>
            <a:endParaRPr sz="1800">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graphicFrame>
        <p:nvGraphicFramePr>
          <p:cNvPr id="255" name="Google Shape;255;p27"/>
          <p:cNvGraphicFramePr/>
          <p:nvPr/>
        </p:nvGraphicFramePr>
        <p:xfrm>
          <a:off x="870622" y="1280868"/>
          <a:ext cx="10515600" cy="1483400"/>
        </p:xfrm>
        <a:graphic>
          <a:graphicData uri="http://schemas.openxmlformats.org/drawingml/2006/table">
            <a:tbl>
              <a:tblPr firstRow="1" bandRow="1">
                <a:noFill/>
                <a:tableStyleId>{36782BEA-C8B8-41D8-B9CC-D09E582AD812}</a:tableStyleId>
              </a:tblPr>
              <a:tblGrid>
                <a:gridCol w="2628900"/>
                <a:gridCol w="2628900"/>
                <a:gridCol w="2628900"/>
                <a:gridCol w="2628900"/>
              </a:tblGrid>
              <a:tr h="370850">
                <a:tc>
                  <a:txBody>
                    <a:bodyPr/>
                    <a:lstStyle/>
                    <a:p>
                      <a:pPr marL="0" marR="0" lvl="0" indent="0" algn="l" rtl="0">
                        <a:spcBef>
                          <a:spcPts val="0"/>
                        </a:spcBef>
                        <a:spcAft>
                          <a:spcPts val="0"/>
                        </a:spcAft>
                        <a:buNone/>
                      </a:pPr>
                      <a:r>
                        <a:rPr lang="sv-SE" sz="1800"/>
                        <a:t>name</a:t>
                      </a:r>
                      <a:endParaRPr sz="1800"/>
                    </a:p>
                  </a:txBody>
                  <a:tcPr marL="91450" marR="91450" marT="45725" marB="45725"/>
                </a:tc>
                <a:tc>
                  <a:txBody>
                    <a:bodyPr/>
                    <a:lstStyle/>
                    <a:p>
                      <a:pPr marL="0" marR="0" lvl="0" indent="0" algn="l" rtl="0">
                        <a:spcBef>
                          <a:spcPts val="0"/>
                        </a:spcBef>
                        <a:spcAft>
                          <a:spcPts val="0"/>
                        </a:spcAft>
                        <a:buNone/>
                      </a:pPr>
                      <a:r>
                        <a:rPr lang="sv-SE" sz="1800"/>
                        <a:t>height</a:t>
                      </a:r>
                      <a:endParaRPr sz="1800"/>
                    </a:p>
                  </a:txBody>
                  <a:tcPr marL="91450" marR="91450" marT="45725" marB="45725"/>
                </a:tc>
                <a:tc>
                  <a:txBody>
                    <a:bodyPr/>
                    <a:lstStyle/>
                    <a:p>
                      <a:pPr marL="0" marR="0" lvl="0" indent="0" algn="l" rtl="0">
                        <a:spcBef>
                          <a:spcPts val="0"/>
                        </a:spcBef>
                        <a:spcAft>
                          <a:spcPts val="0"/>
                        </a:spcAft>
                        <a:buNone/>
                      </a:pPr>
                      <a:r>
                        <a:rPr lang="sv-SE" sz="1800"/>
                        <a:t>birthdate</a:t>
                      </a:r>
                      <a:endParaRPr sz="1800"/>
                    </a:p>
                  </a:txBody>
                  <a:tcPr marL="91450" marR="91450" marT="45725" marB="45725"/>
                </a:tc>
                <a:tc>
                  <a:txBody>
                    <a:bodyPr/>
                    <a:lstStyle/>
                    <a:p>
                      <a:pPr marL="0" marR="0" lvl="0" indent="0" algn="l" rtl="0">
                        <a:spcBef>
                          <a:spcPts val="0"/>
                        </a:spcBef>
                        <a:spcAft>
                          <a:spcPts val="0"/>
                        </a:spcAft>
                        <a:buNone/>
                      </a:pPr>
                      <a:r>
                        <a:rPr lang="sv-SE" sz="1800"/>
                        <a:t>martialstatus</a:t>
                      </a:r>
                      <a:endParaRPr sz="1800"/>
                    </a:p>
                  </a:txBody>
                  <a:tcPr marL="91450" marR="91450" marT="45725" marB="45725"/>
                </a:tc>
              </a:tr>
              <a:tr h="370850">
                <a:tc>
                  <a:txBody>
                    <a:bodyPr/>
                    <a:lstStyle/>
                    <a:p>
                      <a:pPr marL="0" marR="0" lvl="0" indent="0" algn="l" rtl="0">
                        <a:spcBef>
                          <a:spcPts val="0"/>
                        </a:spcBef>
                        <a:spcAft>
                          <a:spcPts val="0"/>
                        </a:spcAft>
                        <a:buNone/>
                      </a:pPr>
                      <a:r>
                        <a:rPr lang="sv-SE" sz="1800"/>
                        <a:t>John</a:t>
                      </a:r>
                      <a:endParaRPr sz="1800"/>
                    </a:p>
                  </a:txBody>
                  <a:tcPr marL="91450" marR="91450" marT="45725" marB="45725"/>
                </a:tc>
                <a:tc>
                  <a:txBody>
                    <a:bodyPr/>
                    <a:lstStyle/>
                    <a:p>
                      <a:pPr marL="0" marR="0" lvl="0" indent="0" algn="l" rtl="0">
                        <a:spcBef>
                          <a:spcPts val="0"/>
                        </a:spcBef>
                        <a:spcAft>
                          <a:spcPts val="0"/>
                        </a:spcAft>
                        <a:buNone/>
                      </a:pPr>
                      <a:r>
                        <a:rPr lang="sv-SE" sz="1800"/>
                        <a:t>178</a:t>
                      </a:r>
                      <a:endParaRPr sz="1800"/>
                    </a:p>
                  </a:txBody>
                  <a:tcPr marL="91450" marR="91450" marT="45725" marB="45725"/>
                </a:tc>
                <a:tc>
                  <a:txBody>
                    <a:bodyPr/>
                    <a:lstStyle/>
                    <a:p>
                      <a:pPr marL="0" marR="0" lvl="0" indent="0" algn="l" rtl="0">
                        <a:spcBef>
                          <a:spcPts val="0"/>
                        </a:spcBef>
                        <a:spcAft>
                          <a:spcPts val="0"/>
                        </a:spcAft>
                        <a:buNone/>
                      </a:pPr>
                      <a:r>
                        <a:rPr lang="sv-SE" sz="1800"/>
                        <a:t>1998-09-02</a:t>
                      </a:r>
                      <a:endParaRPr sz="1800"/>
                    </a:p>
                  </a:txBody>
                  <a:tcPr marL="91450" marR="91450" marT="45725" marB="45725"/>
                </a:tc>
                <a:tc>
                  <a:txBody>
                    <a:bodyPr/>
                    <a:lstStyle/>
                    <a:p>
                      <a:pPr marL="0" marR="0" lvl="0" indent="0" algn="l" rtl="0">
                        <a:spcBef>
                          <a:spcPts val="0"/>
                        </a:spcBef>
                        <a:spcAft>
                          <a:spcPts val="0"/>
                        </a:spcAft>
                        <a:buNone/>
                      </a:pPr>
                      <a:r>
                        <a:rPr lang="sv-SE" sz="1800"/>
                        <a:t>S</a:t>
                      </a:r>
                      <a:endParaRPr sz="1800"/>
                    </a:p>
                  </a:txBody>
                  <a:tcPr marL="91450" marR="91450" marT="45725" marB="45725"/>
                </a:tc>
              </a:tr>
              <a:tr h="370850">
                <a:tc>
                  <a:txBody>
                    <a:bodyPr/>
                    <a:lstStyle/>
                    <a:p>
                      <a:pPr marL="0" marR="0" lvl="0" indent="0" algn="l" rtl="0">
                        <a:spcBef>
                          <a:spcPts val="0"/>
                        </a:spcBef>
                        <a:spcAft>
                          <a:spcPts val="0"/>
                        </a:spcAft>
                        <a:buNone/>
                      </a:pPr>
                      <a:r>
                        <a:rPr lang="sv-SE" sz="1800"/>
                        <a:t>Gill</a:t>
                      </a:r>
                      <a:endParaRPr sz="1800"/>
                    </a:p>
                  </a:txBody>
                  <a:tcPr marL="91450" marR="91450" marT="45725" marB="45725"/>
                </a:tc>
                <a:tc>
                  <a:txBody>
                    <a:bodyPr/>
                    <a:lstStyle/>
                    <a:p>
                      <a:pPr marL="0" marR="0" lvl="0" indent="0" algn="l" rtl="0">
                        <a:spcBef>
                          <a:spcPts val="0"/>
                        </a:spcBef>
                        <a:spcAft>
                          <a:spcPts val="0"/>
                        </a:spcAft>
                        <a:buNone/>
                      </a:pPr>
                      <a:r>
                        <a:rPr lang="sv-SE" sz="1800"/>
                        <a:t>200</a:t>
                      </a:r>
                      <a:endParaRPr sz="1800"/>
                    </a:p>
                  </a:txBody>
                  <a:tcPr marL="91450" marR="91450" marT="45725" marB="45725"/>
                </a:tc>
                <a:tc>
                  <a:txBody>
                    <a:bodyPr/>
                    <a:lstStyle/>
                    <a:p>
                      <a:pPr marL="0" marR="0" lvl="0" indent="0" algn="l" rtl="0">
                        <a:spcBef>
                          <a:spcPts val="0"/>
                        </a:spcBef>
                        <a:spcAft>
                          <a:spcPts val="0"/>
                        </a:spcAft>
                        <a:buNone/>
                      </a:pPr>
                      <a:r>
                        <a:rPr lang="sv-SE" sz="1800"/>
                        <a:t>1934-06-12</a:t>
                      </a:r>
                      <a:endParaRPr sz="1800"/>
                    </a:p>
                  </a:txBody>
                  <a:tcPr marL="91450" marR="91450" marT="45725" marB="45725"/>
                </a:tc>
                <a:tc>
                  <a:txBody>
                    <a:bodyPr/>
                    <a:lstStyle/>
                    <a:p>
                      <a:pPr marL="0" marR="0" lvl="0" indent="0" algn="l" rtl="0">
                        <a:spcBef>
                          <a:spcPts val="0"/>
                        </a:spcBef>
                        <a:spcAft>
                          <a:spcPts val="0"/>
                        </a:spcAft>
                        <a:buNone/>
                      </a:pPr>
                      <a:r>
                        <a:rPr lang="sv-SE" sz="1800"/>
                        <a:t>M</a:t>
                      </a:r>
                      <a:endParaRPr sz="1800"/>
                    </a:p>
                  </a:txBody>
                  <a:tcPr marL="91450" marR="91450" marT="45725" marB="45725"/>
                </a:tc>
              </a:tr>
              <a:tr h="370850">
                <a:tc>
                  <a:txBody>
                    <a:bodyPr/>
                    <a:lstStyle/>
                    <a:p>
                      <a:pPr marL="0" marR="0" lvl="0" indent="0" algn="l" rtl="0">
                        <a:spcBef>
                          <a:spcPts val="0"/>
                        </a:spcBef>
                        <a:spcAft>
                          <a:spcPts val="0"/>
                        </a:spcAft>
                        <a:buNone/>
                      </a:pPr>
                      <a:r>
                        <a:rPr lang="sv-SE" sz="1800"/>
                        <a:t>Alice</a:t>
                      </a:r>
                      <a:endParaRPr sz="1800"/>
                    </a:p>
                  </a:txBody>
                  <a:tcPr marL="91450" marR="91450" marT="45725" marB="45725"/>
                </a:tc>
                <a:tc>
                  <a:txBody>
                    <a:bodyPr/>
                    <a:lstStyle/>
                    <a:p>
                      <a:pPr marL="0" marR="0" lvl="0" indent="0" algn="l" rtl="0">
                        <a:spcBef>
                          <a:spcPts val="0"/>
                        </a:spcBef>
                        <a:spcAft>
                          <a:spcPts val="0"/>
                        </a:spcAft>
                        <a:buNone/>
                      </a:pPr>
                      <a:r>
                        <a:rPr lang="sv-SE" sz="1800"/>
                        <a:t>182</a:t>
                      </a:r>
                      <a:endParaRPr sz="1800"/>
                    </a:p>
                  </a:txBody>
                  <a:tcPr marL="91450" marR="91450" marT="45725" marB="45725"/>
                </a:tc>
                <a:tc>
                  <a:txBody>
                    <a:bodyPr/>
                    <a:lstStyle/>
                    <a:p>
                      <a:pPr marL="0" marR="0" lvl="0" indent="0" algn="l" rtl="0">
                        <a:spcBef>
                          <a:spcPts val="0"/>
                        </a:spcBef>
                        <a:spcAft>
                          <a:spcPts val="0"/>
                        </a:spcAft>
                        <a:buNone/>
                      </a:pPr>
                      <a:r>
                        <a:rPr lang="sv-SE" sz="1800"/>
                        <a:t>1922-12-24</a:t>
                      </a:r>
                      <a:endParaRPr sz="1800"/>
                    </a:p>
                  </a:txBody>
                  <a:tcPr marL="91450" marR="91450" marT="45725" marB="45725"/>
                </a:tc>
                <a:tc>
                  <a:txBody>
                    <a:bodyPr/>
                    <a:lstStyle/>
                    <a:p>
                      <a:pPr marL="0" marR="0" lvl="0" indent="0" algn="l" rtl="0">
                        <a:spcBef>
                          <a:spcPts val="0"/>
                        </a:spcBef>
                        <a:spcAft>
                          <a:spcPts val="0"/>
                        </a:spcAft>
                        <a:buNone/>
                      </a:pPr>
                      <a:r>
                        <a:rPr lang="sv-SE" sz="1800"/>
                        <a:t>M</a:t>
                      </a:r>
                      <a:endParaRPr sz="1800"/>
                    </a:p>
                  </a:txBody>
                  <a:tcPr marL="91450" marR="91450" marT="45725" marB="45725"/>
                </a:tc>
              </a:tr>
            </a:tbl>
          </a:graphicData>
        </a:graphic>
      </p:graphicFrame>
      <p:graphicFrame>
        <p:nvGraphicFramePr>
          <p:cNvPr id="256" name="Google Shape;256;p27"/>
          <p:cNvGraphicFramePr/>
          <p:nvPr/>
        </p:nvGraphicFramePr>
        <p:xfrm>
          <a:off x="854410" y="3194117"/>
          <a:ext cx="10515600" cy="1483400"/>
        </p:xfrm>
        <a:graphic>
          <a:graphicData uri="http://schemas.openxmlformats.org/drawingml/2006/table">
            <a:tbl>
              <a:tblPr firstRow="1" bandRow="1">
                <a:noFill/>
                <a:tableStyleId>{2A69EAD2-0F01-49AD-ACA2-A4AD5A48EDC6}</a:tableStyleId>
              </a:tblPr>
              <a:tblGrid>
                <a:gridCol w="2628900"/>
                <a:gridCol w="2628900"/>
                <a:gridCol w="2628900"/>
                <a:gridCol w="2628900"/>
              </a:tblGrid>
              <a:tr h="370850">
                <a:tc>
                  <a:txBody>
                    <a:bodyPr/>
                    <a:lstStyle/>
                    <a:p>
                      <a:pPr marL="0" marR="0" lvl="0" indent="0" algn="l" rtl="0">
                        <a:spcBef>
                          <a:spcPts val="0"/>
                        </a:spcBef>
                        <a:spcAft>
                          <a:spcPts val="0"/>
                        </a:spcAft>
                        <a:buNone/>
                      </a:pPr>
                      <a:r>
                        <a:rPr lang="sv-SE" sz="1800"/>
                        <a:t>firstname</a:t>
                      </a:r>
                      <a:endParaRPr sz="1800"/>
                    </a:p>
                  </a:txBody>
                  <a:tcPr marL="91450" marR="91450" marT="45725" marB="45725"/>
                </a:tc>
                <a:tc>
                  <a:txBody>
                    <a:bodyPr/>
                    <a:lstStyle/>
                    <a:p>
                      <a:pPr marL="0" marR="0" lvl="0" indent="0" algn="l" rtl="0">
                        <a:spcBef>
                          <a:spcPts val="0"/>
                        </a:spcBef>
                        <a:spcAft>
                          <a:spcPts val="0"/>
                        </a:spcAft>
                        <a:buNone/>
                      </a:pPr>
                      <a:r>
                        <a:rPr lang="sv-SE" sz="1800"/>
                        <a:t>personheight</a:t>
                      </a:r>
                      <a:endParaRPr sz="1800"/>
                    </a:p>
                  </a:txBody>
                  <a:tcPr marL="91450" marR="91450" marT="45725" marB="45725"/>
                </a:tc>
                <a:tc>
                  <a:txBody>
                    <a:bodyPr/>
                    <a:lstStyle/>
                    <a:p>
                      <a:pPr marL="0" marR="0" lvl="0" indent="0" algn="l" rtl="0">
                        <a:spcBef>
                          <a:spcPts val="0"/>
                        </a:spcBef>
                        <a:spcAft>
                          <a:spcPts val="0"/>
                        </a:spcAft>
                        <a:buNone/>
                      </a:pPr>
                      <a:r>
                        <a:rPr lang="sv-SE" sz="1800"/>
                        <a:t>dateofbirth</a:t>
                      </a:r>
                      <a:endParaRPr sz="1800"/>
                    </a:p>
                  </a:txBody>
                  <a:tcPr marL="91450" marR="91450" marT="45725" marB="45725"/>
                </a:tc>
                <a:tc>
                  <a:txBody>
                    <a:bodyPr/>
                    <a:lstStyle/>
                    <a:p>
                      <a:pPr marL="0" marR="0" lvl="0" indent="0" algn="l" rtl="0">
                        <a:spcBef>
                          <a:spcPts val="0"/>
                        </a:spcBef>
                        <a:spcAft>
                          <a:spcPts val="0"/>
                        </a:spcAft>
                        <a:buNone/>
                      </a:pPr>
                      <a:r>
                        <a:rPr lang="sv-SE" sz="1800"/>
                        <a:t>maritalstatus2010</a:t>
                      </a:r>
                      <a:endParaRPr sz="1800"/>
                    </a:p>
                  </a:txBody>
                  <a:tcPr marL="91450" marR="91450" marT="45725" marB="45725"/>
                </a:tc>
              </a:tr>
              <a:tr h="370850">
                <a:tc>
                  <a:txBody>
                    <a:bodyPr/>
                    <a:lstStyle/>
                    <a:p>
                      <a:pPr marL="0" marR="0" lvl="0" indent="0" algn="l" rtl="0">
                        <a:spcBef>
                          <a:spcPts val="0"/>
                        </a:spcBef>
                        <a:spcAft>
                          <a:spcPts val="0"/>
                        </a:spcAft>
                        <a:buNone/>
                      </a:pPr>
                      <a:r>
                        <a:rPr lang="sv-SE" sz="1800"/>
                        <a:t>Bob</a:t>
                      </a:r>
                      <a:endParaRPr sz="1800"/>
                    </a:p>
                  </a:txBody>
                  <a:tcPr marL="91450" marR="91450" marT="45725" marB="45725"/>
                </a:tc>
                <a:tc>
                  <a:txBody>
                    <a:bodyPr/>
                    <a:lstStyle/>
                    <a:p>
                      <a:pPr marL="0" marR="0" lvl="0" indent="0" algn="l" rtl="0">
                        <a:spcBef>
                          <a:spcPts val="0"/>
                        </a:spcBef>
                        <a:spcAft>
                          <a:spcPts val="0"/>
                        </a:spcAft>
                        <a:buNone/>
                      </a:pPr>
                      <a:r>
                        <a:rPr lang="sv-SE" sz="1800"/>
                        <a:t>70</a:t>
                      </a:r>
                      <a:endParaRPr sz="1800"/>
                    </a:p>
                  </a:txBody>
                  <a:tcPr marL="91450" marR="91450" marT="45725" marB="45725"/>
                </a:tc>
                <a:tc>
                  <a:txBody>
                    <a:bodyPr/>
                    <a:lstStyle/>
                    <a:p>
                      <a:pPr marL="0" marR="0" lvl="0" indent="0" algn="l" rtl="0">
                        <a:spcBef>
                          <a:spcPts val="0"/>
                        </a:spcBef>
                        <a:spcAft>
                          <a:spcPts val="0"/>
                        </a:spcAft>
                        <a:buNone/>
                      </a:pPr>
                      <a:r>
                        <a:rPr lang="sv-SE" sz="1800"/>
                        <a:t>1995-09-02</a:t>
                      </a:r>
                      <a:endParaRPr sz="1800"/>
                    </a:p>
                  </a:txBody>
                  <a:tcPr marL="91450" marR="91450" marT="45725" marB="45725"/>
                </a:tc>
                <a:tc>
                  <a:txBody>
                    <a:bodyPr/>
                    <a:lstStyle/>
                    <a:p>
                      <a:pPr marL="0" marR="0" lvl="0" indent="0" algn="l" rtl="0">
                        <a:spcBef>
                          <a:spcPts val="0"/>
                        </a:spcBef>
                        <a:spcAft>
                          <a:spcPts val="0"/>
                        </a:spcAft>
                        <a:buNone/>
                      </a:pPr>
                      <a:r>
                        <a:rPr lang="sv-SE" sz="1800"/>
                        <a:t>S</a:t>
                      </a:r>
                      <a:endParaRPr sz="1800"/>
                    </a:p>
                  </a:txBody>
                  <a:tcPr marL="91450" marR="91450" marT="45725" marB="45725"/>
                </a:tc>
              </a:tr>
              <a:tr h="370850">
                <a:tc>
                  <a:txBody>
                    <a:bodyPr/>
                    <a:lstStyle/>
                    <a:p>
                      <a:pPr marL="0" marR="0" lvl="0" indent="0" algn="l" rtl="0">
                        <a:spcBef>
                          <a:spcPts val="0"/>
                        </a:spcBef>
                        <a:spcAft>
                          <a:spcPts val="0"/>
                        </a:spcAft>
                        <a:buNone/>
                      </a:pPr>
                      <a:r>
                        <a:rPr lang="sv-SE" sz="1800"/>
                        <a:t>Lars</a:t>
                      </a:r>
                      <a:endParaRPr sz="1800"/>
                    </a:p>
                  </a:txBody>
                  <a:tcPr marL="91450" marR="91450" marT="45725" marB="45725"/>
                </a:tc>
                <a:tc>
                  <a:txBody>
                    <a:bodyPr/>
                    <a:lstStyle/>
                    <a:p>
                      <a:pPr marL="0" marR="0" lvl="0" indent="0" algn="l" rtl="0">
                        <a:spcBef>
                          <a:spcPts val="0"/>
                        </a:spcBef>
                        <a:spcAft>
                          <a:spcPts val="0"/>
                        </a:spcAft>
                        <a:buNone/>
                      </a:pPr>
                      <a:r>
                        <a:rPr lang="sv-SE" sz="1800"/>
                        <a:t>76</a:t>
                      </a:r>
                      <a:endParaRPr sz="1800"/>
                    </a:p>
                  </a:txBody>
                  <a:tcPr marL="91450" marR="91450" marT="45725" marB="45725"/>
                </a:tc>
                <a:tc>
                  <a:txBody>
                    <a:bodyPr/>
                    <a:lstStyle/>
                    <a:p>
                      <a:pPr marL="0" marR="0" lvl="0" indent="0" algn="l" rtl="0">
                        <a:spcBef>
                          <a:spcPts val="0"/>
                        </a:spcBef>
                        <a:spcAft>
                          <a:spcPts val="0"/>
                        </a:spcAft>
                        <a:buNone/>
                      </a:pPr>
                      <a:r>
                        <a:rPr lang="sv-SE" sz="1800"/>
                        <a:t>1954-06-21</a:t>
                      </a:r>
                      <a:endParaRPr sz="1800"/>
                    </a:p>
                  </a:txBody>
                  <a:tcPr marL="91450" marR="91450" marT="45725" marB="45725"/>
                </a:tc>
                <a:tc>
                  <a:txBody>
                    <a:bodyPr/>
                    <a:lstStyle/>
                    <a:p>
                      <a:pPr marL="0" marR="0" lvl="0" indent="0" algn="l" rtl="0">
                        <a:spcBef>
                          <a:spcPts val="0"/>
                        </a:spcBef>
                        <a:spcAft>
                          <a:spcPts val="0"/>
                        </a:spcAft>
                        <a:buNone/>
                      </a:pPr>
                      <a:r>
                        <a:rPr lang="sv-SE" sz="1800"/>
                        <a:t>M</a:t>
                      </a:r>
                      <a:endParaRPr sz="1800"/>
                    </a:p>
                  </a:txBody>
                  <a:tcPr marL="91450" marR="91450" marT="45725" marB="45725"/>
                </a:tc>
              </a:tr>
              <a:tr h="370850">
                <a:tc>
                  <a:txBody>
                    <a:bodyPr/>
                    <a:lstStyle/>
                    <a:p>
                      <a:pPr marL="0" marR="0" lvl="0" indent="0" algn="l" rtl="0">
                        <a:spcBef>
                          <a:spcPts val="0"/>
                        </a:spcBef>
                        <a:spcAft>
                          <a:spcPts val="0"/>
                        </a:spcAft>
                        <a:buNone/>
                      </a:pPr>
                      <a:r>
                        <a:rPr lang="sv-SE" sz="1800"/>
                        <a:t>Gerald</a:t>
                      </a:r>
                      <a:endParaRPr sz="1800"/>
                    </a:p>
                  </a:txBody>
                  <a:tcPr marL="91450" marR="91450" marT="45725" marB="45725"/>
                </a:tc>
                <a:tc>
                  <a:txBody>
                    <a:bodyPr/>
                    <a:lstStyle/>
                    <a:p>
                      <a:pPr marL="0" marR="0" lvl="0" indent="0" algn="l" rtl="0">
                        <a:spcBef>
                          <a:spcPts val="0"/>
                        </a:spcBef>
                        <a:spcAft>
                          <a:spcPts val="0"/>
                        </a:spcAft>
                        <a:buNone/>
                      </a:pPr>
                      <a:r>
                        <a:rPr lang="sv-SE" sz="1800"/>
                        <a:t>66</a:t>
                      </a:r>
                      <a:endParaRPr sz="1800"/>
                    </a:p>
                  </a:txBody>
                  <a:tcPr marL="91450" marR="91450" marT="45725" marB="45725"/>
                </a:tc>
                <a:tc>
                  <a:txBody>
                    <a:bodyPr/>
                    <a:lstStyle/>
                    <a:p>
                      <a:pPr marL="0" marR="0" lvl="0" indent="0" algn="l" rtl="0">
                        <a:spcBef>
                          <a:spcPts val="0"/>
                        </a:spcBef>
                        <a:spcAft>
                          <a:spcPts val="0"/>
                        </a:spcAft>
                        <a:buNone/>
                      </a:pPr>
                      <a:r>
                        <a:rPr lang="sv-SE" sz="1800"/>
                        <a:t>1972-11-23</a:t>
                      </a:r>
                      <a:endParaRPr sz="1800"/>
                    </a:p>
                  </a:txBody>
                  <a:tcPr marL="91450" marR="91450" marT="45725" marB="45725"/>
                </a:tc>
                <a:tc>
                  <a:txBody>
                    <a:bodyPr/>
                    <a:lstStyle/>
                    <a:p>
                      <a:pPr marL="0" marR="0" lvl="0" indent="0" algn="l" rtl="0">
                        <a:spcBef>
                          <a:spcPts val="0"/>
                        </a:spcBef>
                        <a:spcAft>
                          <a:spcPts val="0"/>
                        </a:spcAft>
                        <a:buNone/>
                      </a:pPr>
                      <a:r>
                        <a:rPr lang="sv-SE" sz="1800"/>
                        <a:t>S</a:t>
                      </a:r>
                      <a:endParaRPr sz="1800"/>
                    </a:p>
                  </a:txBody>
                  <a:tcPr marL="91450" marR="91450" marT="45725" marB="45725"/>
                </a:tc>
              </a:tr>
            </a:tbl>
          </a:graphicData>
        </a:graphic>
      </p:graphicFrame>
      <p:graphicFrame>
        <p:nvGraphicFramePr>
          <p:cNvPr id="257" name="Google Shape;257;p27"/>
          <p:cNvGraphicFramePr/>
          <p:nvPr/>
        </p:nvGraphicFramePr>
        <p:xfrm>
          <a:off x="854410" y="881343"/>
          <a:ext cx="2628900" cy="370850"/>
        </p:xfrm>
        <a:graphic>
          <a:graphicData uri="http://schemas.openxmlformats.org/drawingml/2006/table">
            <a:tbl>
              <a:tblPr firstRow="1" bandRow="1">
                <a:noFill/>
                <a:tableStyleId>{36782BEA-C8B8-41D8-B9CC-D09E582AD812}</a:tableStyleId>
              </a:tblPr>
              <a:tblGrid>
                <a:gridCol w="2628900"/>
              </a:tblGrid>
              <a:tr h="370850">
                <a:tc>
                  <a:txBody>
                    <a:bodyPr/>
                    <a:lstStyle/>
                    <a:p>
                      <a:pPr marL="0" marR="0" lvl="0" indent="0" algn="l" rtl="0">
                        <a:spcBef>
                          <a:spcPts val="0"/>
                        </a:spcBef>
                        <a:spcAft>
                          <a:spcPts val="0"/>
                        </a:spcAft>
                        <a:buNone/>
                      </a:pPr>
                      <a:r>
                        <a:rPr lang="sv-SE" sz="1800">
                          <a:solidFill>
                            <a:schemeClr val="dk1"/>
                          </a:solidFill>
                        </a:rPr>
                        <a:t>dataset1</a:t>
                      </a:r>
                      <a:endParaRPr sz="1800">
                        <a:solidFill>
                          <a:schemeClr val="dk1"/>
                        </a:solidFill>
                      </a:endParaRPr>
                    </a:p>
                  </a:txBody>
                  <a:tcPr marL="0" marR="91450" marT="45725" marB="45725"/>
                </a:tc>
              </a:tr>
            </a:tbl>
          </a:graphicData>
        </a:graphic>
      </p:graphicFrame>
      <p:graphicFrame>
        <p:nvGraphicFramePr>
          <p:cNvPr id="258" name="Google Shape;258;p27"/>
          <p:cNvGraphicFramePr/>
          <p:nvPr/>
        </p:nvGraphicFramePr>
        <p:xfrm>
          <a:off x="854410" y="2798479"/>
          <a:ext cx="2628900" cy="370850"/>
        </p:xfrm>
        <a:graphic>
          <a:graphicData uri="http://schemas.openxmlformats.org/drawingml/2006/table">
            <a:tbl>
              <a:tblPr firstRow="1" bandRow="1">
                <a:noFill/>
                <a:tableStyleId>{36782BEA-C8B8-41D8-B9CC-D09E582AD812}</a:tableStyleId>
              </a:tblPr>
              <a:tblGrid>
                <a:gridCol w="2628900"/>
              </a:tblGrid>
              <a:tr h="370850">
                <a:tc>
                  <a:txBody>
                    <a:bodyPr/>
                    <a:lstStyle/>
                    <a:p>
                      <a:pPr marL="0" marR="0" lvl="0" indent="0" algn="l" rtl="0">
                        <a:spcBef>
                          <a:spcPts val="0"/>
                        </a:spcBef>
                        <a:spcAft>
                          <a:spcPts val="0"/>
                        </a:spcAft>
                        <a:buNone/>
                      </a:pPr>
                      <a:r>
                        <a:rPr lang="sv-SE" sz="1800">
                          <a:solidFill>
                            <a:schemeClr val="dk1"/>
                          </a:solidFill>
                        </a:rPr>
                        <a:t>dataset2</a:t>
                      </a:r>
                      <a:endParaRPr sz="1800">
                        <a:solidFill>
                          <a:schemeClr val="dk1"/>
                        </a:solidFill>
                      </a:endParaRPr>
                    </a:p>
                  </a:txBody>
                  <a:tcPr marL="0" marR="91450" marT="45725" marB="45725"/>
                </a:tc>
              </a:tr>
            </a:tbl>
          </a:graphicData>
        </a:graphic>
      </p:graphicFrame>
      <p:sp>
        <p:nvSpPr>
          <p:cNvPr id="259" name="Google Shape;259;p27"/>
          <p:cNvSpPr txBox="1"/>
          <p:nvPr/>
        </p:nvSpPr>
        <p:spPr>
          <a:xfrm>
            <a:off x="786318" y="-153684"/>
            <a:ext cx="11215182"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sv-SE" sz="4400">
                <a:solidFill>
                  <a:schemeClr val="dk1"/>
                </a:solidFill>
                <a:latin typeface="Calibri"/>
                <a:ea typeface="Calibri"/>
                <a:cs typeface="Calibri"/>
                <a:sym typeface="Calibri"/>
              </a:rPr>
              <a:t>Three similar datasets - numeric representation</a:t>
            </a:r>
            <a:endParaRPr sz="4400">
              <a:solidFill>
                <a:schemeClr val="dk1"/>
              </a:solidFill>
              <a:latin typeface="Calibri"/>
              <a:ea typeface="Calibri"/>
              <a:cs typeface="Calibri"/>
              <a:sym typeface="Calibri"/>
            </a:endParaRPr>
          </a:p>
        </p:txBody>
      </p:sp>
      <p:graphicFrame>
        <p:nvGraphicFramePr>
          <p:cNvPr id="260" name="Google Shape;260;p27"/>
          <p:cNvGraphicFramePr/>
          <p:nvPr/>
        </p:nvGraphicFramePr>
        <p:xfrm>
          <a:off x="870622" y="5116819"/>
          <a:ext cx="10515600" cy="1483400"/>
        </p:xfrm>
        <a:graphic>
          <a:graphicData uri="http://schemas.openxmlformats.org/drawingml/2006/table">
            <a:tbl>
              <a:tblPr firstRow="1" bandRow="1">
                <a:noFill/>
                <a:tableStyleId>{82591EF0-FF11-4773-849D-934F27F5DD96}</a:tableStyleId>
              </a:tblPr>
              <a:tblGrid>
                <a:gridCol w="2628900"/>
                <a:gridCol w="2628900"/>
                <a:gridCol w="2628900"/>
                <a:gridCol w="2628900"/>
              </a:tblGrid>
              <a:tr h="370850">
                <a:tc>
                  <a:txBody>
                    <a:bodyPr/>
                    <a:lstStyle/>
                    <a:p>
                      <a:pPr marL="0" marR="0" lvl="0" indent="0" algn="l" rtl="0">
                        <a:spcBef>
                          <a:spcPts val="0"/>
                        </a:spcBef>
                        <a:spcAft>
                          <a:spcPts val="0"/>
                        </a:spcAft>
                        <a:buNone/>
                      </a:pPr>
                      <a:r>
                        <a:rPr lang="sv-SE" sz="1800"/>
                        <a:t>firstname</a:t>
                      </a:r>
                      <a:endParaRPr sz="1800"/>
                    </a:p>
                  </a:txBody>
                  <a:tcPr marL="91450" marR="91450" marT="45725" marB="45725"/>
                </a:tc>
                <a:tc>
                  <a:txBody>
                    <a:bodyPr/>
                    <a:lstStyle/>
                    <a:p>
                      <a:pPr marL="0" marR="0" lvl="0" indent="0" algn="l" rtl="0">
                        <a:spcBef>
                          <a:spcPts val="0"/>
                        </a:spcBef>
                        <a:spcAft>
                          <a:spcPts val="0"/>
                        </a:spcAft>
                        <a:buNone/>
                      </a:pPr>
                      <a:r>
                        <a:rPr lang="sv-SE" sz="1800"/>
                        <a:t>imperialheight</a:t>
                      </a:r>
                      <a:endParaRPr sz="1800"/>
                    </a:p>
                  </a:txBody>
                  <a:tcPr marL="91450" marR="91450" marT="45725" marB="45725"/>
                </a:tc>
                <a:tc>
                  <a:txBody>
                    <a:bodyPr/>
                    <a:lstStyle/>
                    <a:p>
                      <a:pPr marL="0" marR="0" lvl="0" indent="0" algn="l" rtl="0">
                        <a:spcBef>
                          <a:spcPts val="0"/>
                        </a:spcBef>
                        <a:spcAft>
                          <a:spcPts val="0"/>
                        </a:spcAft>
                        <a:buNone/>
                      </a:pPr>
                      <a:r>
                        <a:rPr lang="sv-SE" sz="1800"/>
                        <a:t>dateofbirth</a:t>
                      </a:r>
                      <a:endParaRPr sz="1800"/>
                    </a:p>
                  </a:txBody>
                  <a:tcPr marL="91450" marR="91450" marT="45725" marB="45725"/>
                </a:tc>
                <a:tc>
                  <a:txBody>
                    <a:bodyPr/>
                    <a:lstStyle/>
                    <a:p>
                      <a:pPr marL="0" marR="0" lvl="0" indent="0" algn="l" rtl="0">
                        <a:spcBef>
                          <a:spcPts val="0"/>
                        </a:spcBef>
                        <a:spcAft>
                          <a:spcPts val="0"/>
                        </a:spcAft>
                        <a:buNone/>
                      </a:pPr>
                      <a:r>
                        <a:rPr lang="sv-SE" sz="1800"/>
                        <a:t>maritalstatus2018</a:t>
                      </a:r>
                      <a:endParaRPr sz="1800"/>
                    </a:p>
                  </a:txBody>
                  <a:tcPr marL="91450" marR="91450" marT="45725" marB="45725"/>
                </a:tc>
              </a:tr>
              <a:tr h="370850">
                <a:tc>
                  <a:txBody>
                    <a:bodyPr/>
                    <a:lstStyle/>
                    <a:p>
                      <a:pPr marL="0" marR="0" lvl="0" indent="0" algn="l" rtl="0">
                        <a:spcBef>
                          <a:spcPts val="0"/>
                        </a:spcBef>
                        <a:spcAft>
                          <a:spcPts val="0"/>
                        </a:spcAft>
                        <a:buNone/>
                      </a:pPr>
                      <a:r>
                        <a:rPr lang="sv-SE" sz="1800"/>
                        <a:t>Lisa</a:t>
                      </a:r>
                      <a:endParaRPr sz="1800"/>
                    </a:p>
                  </a:txBody>
                  <a:tcPr marL="91450" marR="91450" marT="45725" marB="45725"/>
                </a:tc>
                <a:tc>
                  <a:txBody>
                    <a:bodyPr/>
                    <a:lstStyle/>
                    <a:p>
                      <a:pPr marL="0" marR="0" lvl="0" indent="0" algn="l" rtl="0">
                        <a:spcBef>
                          <a:spcPts val="0"/>
                        </a:spcBef>
                        <a:spcAft>
                          <a:spcPts val="0"/>
                        </a:spcAft>
                        <a:buNone/>
                      </a:pPr>
                      <a:r>
                        <a:rPr lang="sv-SE" sz="1800"/>
                        <a:t>69</a:t>
                      </a:r>
                      <a:endParaRPr sz="1800"/>
                    </a:p>
                  </a:txBody>
                  <a:tcPr marL="91450" marR="91450" marT="45725" marB="45725"/>
                </a:tc>
                <a:tc>
                  <a:txBody>
                    <a:bodyPr/>
                    <a:lstStyle/>
                    <a:p>
                      <a:pPr marL="0" marR="0" lvl="0" indent="0" algn="l" rtl="0">
                        <a:spcBef>
                          <a:spcPts val="0"/>
                        </a:spcBef>
                        <a:spcAft>
                          <a:spcPts val="0"/>
                        </a:spcAft>
                        <a:buNone/>
                      </a:pPr>
                      <a:r>
                        <a:rPr lang="sv-SE" sz="1800"/>
                        <a:t>1995-09-02</a:t>
                      </a:r>
                      <a:endParaRPr sz="1800"/>
                    </a:p>
                  </a:txBody>
                  <a:tcPr marL="91450" marR="91450" marT="45725" marB="45725"/>
                </a:tc>
                <a:tc>
                  <a:txBody>
                    <a:bodyPr/>
                    <a:lstStyle/>
                    <a:p>
                      <a:pPr marL="0" marR="0" lvl="0" indent="0" algn="l" rtl="0">
                        <a:spcBef>
                          <a:spcPts val="0"/>
                        </a:spcBef>
                        <a:spcAft>
                          <a:spcPts val="0"/>
                        </a:spcAft>
                        <a:buNone/>
                      </a:pPr>
                      <a:r>
                        <a:rPr lang="sv-SE" sz="1800"/>
                        <a:t>S</a:t>
                      </a:r>
                      <a:endParaRPr sz="1800"/>
                    </a:p>
                  </a:txBody>
                  <a:tcPr marL="91450" marR="91450" marT="45725" marB="45725"/>
                </a:tc>
              </a:tr>
              <a:tr h="370850">
                <a:tc>
                  <a:txBody>
                    <a:bodyPr/>
                    <a:lstStyle/>
                    <a:p>
                      <a:pPr marL="0" marR="0" lvl="0" indent="0" algn="l" rtl="0">
                        <a:spcBef>
                          <a:spcPts val="0"/>
                        </a:spcBef>
                        <a:spcAft>
                          <a:spcPts val="0"/>
                        </a:spcAft>
                        <a:buNone/>
                      </a:pPr>
                      <a:r>
                        <a:rPr lang="sv-SE" sz="1800"/>
                        <a:t>Bart</a:t>
                      </a:r>
                      <a:endParaRPr sz="1800"/>
                    </a:p>
                  </a:txBody>
                  <a:tcPr marL="91450" marR="91450" marT="45725" marB="45725"/>
                </a:tc>
                <a:tc>
                  <a:txBody>
                    <a:bodyPr/>
                    <a:lstStyle/>
                    <a:p>
                      <a:pPr marL="0" marR="0" lvl="0" indent="0" algn="l" rtl="0">
                        <a:spcBef>
                          <a:spcPts val="0"/>
                        </a:spcBef>
                        <a:spcAft>
                          <a:spcPts val="0"/>
                        </a:spcAft>
                        <a:buNone/>
                      </a:pPr>
                      <a:r>
                        <a:rPr lang="sv-SE" sz="1800"/>
                        <a:t>75</a:t>
                      </a:r>
                      <a:endParaRPr sz="1800"/>
                    </a:p>
                  </a:txBody>
                  <a:tcPr marL="91450" marR="91450" marT="45725" marB="45725"/>
                </a:tc>
                <a:tc>
                  <a:txBody>
                    <a:bodyPr/>
                    <a:lstStyle/>
                    <a:p>
                      <a:pPr marL="0" marR="0" lvl="0" indent="0" algn="l" rtl="0">
                        <a:spcBef>
                          <a:spcPts val="0"/>
                        </a:spcBef>
                        <a:spcAft>
                          <a:spcPts val="0"/>
                        </a:spcAft>
                        <a:buNone/>
                      </a:pPr>
                      <a:r>
                        <a:rPr lang="sv-SE" sz="1800"/>
                        <a:t>1954-06-21</a:t>
                      </a:r>
                      <a:endParaRPr sz="1800"/>
                    </a:p>
                  </a:txBody>
                  <a:tcPr marL="91450" marR="91450" marT="45725" marB="45725"/>
                </a:tc>
                <a:tc>
                  <a:txBody>
                    <a:bodyPr/>
                    <a:lstStyle/>
                    <a:p>
                      <a:pPr marL="0" marR="0" lvl="0" indent="0" algn="l" rtl="0">
                        <a:spcBef>
                          <a:spcPts val="0"/>
                        </a:spcBef>
                        <a:spcAft>
                          <a:spcPts val="0"/>
                        </a:spcAft>
                        <a:buNone/>
                      </a:pPr>
                      <a:r>
                        <a:rPr lang="sv-SE" sz="1800"/>
                        <a:t>M</a:t>
                      </a:r>
                      <a:endParaRPr sz="1800"/>
                    </a:p>
                  </a:txBody>
                  <a:tcPr marL="91450" marR="91450" marT="45725" marB="45725"/>
                </a:tc>
              </a:tr>
              <a:tr h="370850">
                <a:tc>
                  <a:txBody>
                    <a:bodyPr/>
                    <a:lstStyle/>
                    <a:p>
                      <a:pPr marL="0" marR="0" lvl="0" indent="0" algn="l" rtl="0">
                        <a:spcBef>
                          <a:spcPts val="0"/>
                        </a:spcBef>
                        <a:spcAft>
                          <a:spcPts val="0"/>
                        </a:spcAft>
                        <a:buNone/>
                      </a:pPr>
                      <a:r>
                        <a:rPr lang="sv-SE" sz="1800"/>
                        <a:t>Homer</a:t>
                      </a:r>
                      <a:endParaRPr sz="1800"/>
                    </a:p>
                  </a:txBody>
                  <a:tcPr marL="91450" marR="91450" marT="45725" marB="45725"/>
                </a:tc>
                <a:tc>
                  <a:txBody>
                    <a:bodyPr/>
                    <a:lstStyle/>
                    <a:p>
                      <a:pPr marL="0" marR="0" lvl="0" indent="0" algn="l" rtl="0">
                        <a:spcBef>
                          <a:spcPts val="0"/>
                        </a:spcBef>
                        <a:spcAft>
                          <a:spcPts val="0"/>
                        </a:spcAft>
                        <a:buNone/>
                      </a:pPr>
                      <a:r>
                        <a:rPr lang="sv-SE" sz="1800"/>
                        <a:t>68</a:t>
                      </a:r>
                      <a:endParaRPr sz="1800"/>
                    </a:p>
                  </a:txBody>
                  <a:tcPr marL="91450" marR="91450" marT="45725" marB="45725"/>
                </a:tc>
                <a:tc>
                  <a:txBody>
                    <a:bodyPr/>
                    <a:lstStyle/>
                    <a:p>
                      <a:pPr marL="0" marR="0" lvl="0" indent="0" algn="l" rtl="0">
                        <a:spcBef>
                          <a:spcPts val="0"/>
                        </a:spcBef>
                        <a:spcAft>
                          <a:spcPts val="0"/>
                        </a:spcAft>
                        <a:buNone/>
                      </a:pPr>
                      <a:r>
                        <a:rPr lang="sv-SE" sz="1800"/>
                        <a:t>1972-11-23</a:t>
                      </a:r>
                      <a:endParaRPr sz="1800"/>
                    </a:p>
                  </a:txBody>
                  <a:tcPr marL="91450" marR="91450" marT="45725" marB="45725"/>
                </a:tc>
                <a:tc>
                  <a:txBody>
                    <a:bodyPr/>
                    <a:lstStyle/>
                    <a:p>
                      <a:pPr marL="0" marR="0" lvl="0" indent="0" algn="l" rtl="0">
                        <a:spcBef>
                          <a:spcPts val="0"/>
                        </a:spcBef>
                        <a:spcAft>
                          <a:spcPts val="0"/>
                        </a:spcAft>
                        <a:buNone/>
                      </a:pPr>
                      <a:r>
                        <a:rPr lang="sv-SE" sz="1800"/>
                        <a:t>D</a:t>
                      </a:r>
                      <a:endParaRPr sz="1800"/>
                    </a:p>
                  </a:txBody>
                  <a:tcPr marL="91450" marR="91450" marT="45725" marB="45725"/>
                </a:tc>
              </a:tr>
            </a:tbl>
          </a:graphicData>
        </a:graphic>
      </p:graphicFrame>
      <p:graphicFrame>
        <p:nvGraphicFramePr>
          <p:cNvPr id="261" name="Google Shape;261;p27"/>
          <p:cNvGraphicFramePr/>
          <p:nvPr/>
        </p:nvGraphicFramePr>
        <p:xfrm>
          <a:off x="854410" y="4745979"/>
          <a:ext cx="2628900" cy="370850"/>
        </p:xfrm>
        <a:graphic>
          <a:graphicData uri="http://schemas.openxmlformats.org/drawingml/2006/table">
            <a:tbl>
              <a:tblPr firstRow="1" bandRow="1">
                <a:noFill/>
                <a:tableStyleId>{36782BEA-C8B8-41D8-B9CC-D09E582AD812}</a:tableStyleId>
              </a:tblPr>
              <a:tblGrid>
                <a:gridCol w="2628900"/>
              </a:tblGrid>
              <a:tr h="370850">
                <a:tc>
                  <a:txBody>
                    <a:bodyPr/>
                    <a:lstStyle/>
                    <a:p>
                      <a:pPr marL="0" marR="0" lvl="0" indent="0" algn="l" rtl="0">
                        <a:spcBef>
                          <a:spcPts val="0"/>
                        </a:spcBef>
                        <a:spcAft>
                          <a:spcPts val="0"/>
                        </a:spcAft>
                        <a:buNone/>
                      </a:pPr>
                      <a:r>
                        <a:rPr lang="sv-SE" sz="1800">
                          <a:solidFill>
                            <a:schemeClr val="dk1"/>
                          </a:solidFill>
                        </a:rPr>
                        <a:t>dataset3</a:t>
                      </a:r>
                      <a:endParaRPr sz="1800">
                        <a:solidFill>
                          <a:schemeClr val="dk1"/>
                        </a:solidFill>
                      </a:endParaRPr>
                    </a:p>
                  </a:txBody>
                  <a:tcPr marL="0" marR="91450" marT="45725" marB="45725"/>
                </a:tc>
              </a:tr>
            </a:tbl>
          </a:graphicData>
        </a:graphic>
      </p:graphicFrame>
      <p:sp>
        <p:nvSpPr>
          <p:cNvPr id="262" name="Google Shape;262;p27"/>
          <p:cNvSpPr/>
          <p:nvPr/>
        </p:nvSpPr>
        <p:spPr>
          <a:xfrm>
            <a:off x="3389818" y="1149958"/>
            <a:ext cx="2774497" cy="5584521"/>
          </a:xfrm>
          <a:prstGeom prst="roundRect">
            <a:avLst>
              <a:gd name="adj" fmla="val 0"/>
            </a:avLst>
          </a:prstGeom>
          <a:noFill/>
          <a:ln w="38100" cap="flat" cmpd="sng">
            <a:solidFill>
              <a:schemeClr val="accent2"/>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28"/>
          <p:cNvSpPr txBox="1">
            <a:spLocks noGrp="1"/>
          </p:cNvSpPr>
          <p:nvPr>
            <p:ph type="title"/>
          </p:nvPr>
        </p:nvSpPr>
        <p:spPr>
          <a:xfrm>
            <a:off x="838200" y="365125"/>
            <a:ext cx="11156004"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sv-SE" dirty="0"/>
              <a:t>Variables with different unit of measure</a:t>
            </a:r>
            <a:endParaRPr dirty="0"/>
          </a:p>
        </p:txBody>
      </p:sp>
      <p:graphicFrame>
        <p:nvGraphicFramePr>
          <p:cNvPr id="269" name="Google Shape;269;p28"/>
          <p:cNvGraphicFramePr/>
          <p:nvPr/>
        </p:nvGraphicFramePr>
        <p:xfrm>
          <a:off x="4602804" y="1665015"/>
          <a:ext cx="2628900" cy="370850"/>
        </p:xfrm>
        <a:graphic>
          <a:graphicData uri="http://schemas.openxmlformats.org/drawingml/2006/table">
            <a:tbl>
              <a:tblPr firstRow="1" bandRow="1">
                <a:noFill/>
                <a:tableStyleId>{36782BEA-C8B8-41D8-B9CC-D09E582AD812}</a:tableStyleId>
              </a:tblPr>
              <a:tblGrid>
                <a:gridCol w="2628900"/>
              </a:tblGrid>
              <a:tr h="370850">
                <a:tc>
                  <a:txBody>
                    <a:bodyPr/>
                    <a:lstStyle/>
                    <a:p>
                      <a:pPr marL="0" marR="0" lvl="0" indent="0" algn="l" rtl="0">
                        <a:spcBef>
                          <a:spcPts val="0"/>
                        </a:spcBef>
                        <a:spcAft>
                          <a:spcPts val="0"/>
                        </a:spcAft>
                        <a:buNone/>
                      </a:pPr>
                      <a:r>
                        <a:rPr lang="sv-SE" sz="1800">
                          <a:solidFill>
                            <a:schemeClr val="dk1"/>
                          </a:solidFill>
                        </a:rPr>
                        <a:t>numeric representation</a:t>
                      </a:r>
                      <a:endParaRPr sz="1800">
                        <a:solidFill>
                          <a:schemeClr val="dk1"/>
                        </a:solidFill>
                      </a:endParaRPr>
                    </a:p>
                  </a:txBody>
                  <a:tcPr marL="0" marR="91450" marT="45725" marB="45725"/>
                </a:tc>
              </a:tr>
            </a:tbl>
          </a:graphicData>
        </a:graphic>
      </p:graphicFrame>
      <p:graphicFrame>
        <p:nvGraphicFramePr>
          <p:cNvPr id="270" name="Google Shape;270;p28"/>
          <p:cNvGraphicFramePr/>
          <p:nvPr/>
        </p:nvGraphicFramePr>
        <p:xfrm>
          <a:off x="4602804" y="2067243"/>
          <a:ext cx="2977425" cy="1010940"/>
        </p:xfrm>
        <a:graphic>
          <a:graphicData uri="http://schemas.openxmlformats.org/drawingml/2006/table">
            <a:tbl>
              <a:tblPr firstRow="1" bandRow="1">
                <a:noFill/>
                <a:tableStyleId>{BFF5DB60-D679-4F98-B7E1-5D54927E5138}</a:tableStyleId>
              </a:tblPr>
              <a:tblGrid>
                <a:gridCol w="1877500"/>
                <a:gridCol w="1099925"/>
              </a:tblGrid>
              <a:tr h="370850">
                <a:tc>
                  <a:txBody>
                    <a:bodyPr/>
                    <a:lstStyle/>
                    <a:p>
                      <a:pPr marL="0" marR="0" lvl="0" indent="0" algn="l" rtl="0">
                        <a:spcBef>
                          <a:spcPts val="0"/>
                        </a:spcBef>
                        <a:spcAft>
                          <a:spcPts val="0"/>
                        </a:spcAft>
                        <a:buNone/>
                      </a:pPr>
                      <a:r>
                        <a:rPr lang="sv-SE" sz="1800"/>
                        <a:t>property</a:t>
                      </a:r>
                      <a:endParaRPr sz="1800"/>
                    </a:p>
                  </a:txBody>
                  <a:tcPr marL="91450" marR="91450" marT="45725" marB="45725"/>
                </a:tc>
                <a:tc>
                  <a:txBody>
                    <a:bodyPr/>
                    <a:lstStyle/>
                    <a:p>
                      <a:pPr marL="0" marR="0" lvl="0" indent="0" algn="l" rtl="0">
                        <a:spcBef>
                          <a:spcPts val="0"/>
                        </a:spcBef>
                        <a:spcAft>
                          <a:spcPts val="0"/>
                        </a:spcAft>
                        <a:buNone/>
                      </a:pPr>
                      <a:r>
                        <a:rPr lang="sv-SE" sz="1800"/>
                        <a:t>value</a:t>
                      </a:r>
                      <a:endParaRPr sz="1800"/>
                    </a:p>
                  </a:txBody>
                  <a:tcPr marL="91450" marR="91450" marT="45725" marB="45725"/>
                </a:tc>
              </a:tr>
              <a:tr h="370850">
                <a:tc>
                  <a:txBody>
                    <a:bodyPr/>
                    <a:lstStyle/>
                    <a:p>
                      <a:pPr marL="0" marR="0" lvl="0" indent="0" algn="l" rtl="0">
                        <a:spcBef>
                          <a:spcPts val="0"/>
                        </a:spcBef>
                        <a:spcAft>
                          <a:spcPts val="0"/>
                        </a:spcAft>
                        <a:buNone/>
                      </a:pPr>
                      <a:r>
                        <a:rPr lang="sv-SE" sz="1800"/>
                        <a:t>measurementUnit</a:t>
                      </a:r>
                      <a:endParaRPr sz="1800"/>
                    </a:p>
                  </a:txBody>
                  <a:tcPr marL="91450" marR="91450" marT="45725" marB="45725"/>
                </a:tc>
                <a:tc>
                  <a:txBody>
                    <a:bodyPr/>
                    <a:lstStyle/>
                    <a:p>
                      <a:pPr marL="0" marR="0" lvl="0" indent="0" algn="l" rtl="0">
                        <a:spcBef>
                          <a:spcPts val="0"/>
                        </a:spcBef>
                        <a:spcAft>
                          <a:spcPts val="0"/>
                        </a:spcAft>
                        <a:buNone/>
                      </a:pPr>
                      <a:r>
                        <a:rPr lang="sv-SE" sz="1800"/>
                        <a:t>cm</a:t>
                      </a:r>
                      <a:endParaRPr sz="1800"/>
                    </a:p>
                  </a:txBody>
                  <a:tcPr marL="91450" marR="91450" marT="45725" marB="45725"/>
                </a:tc>
              </a:tr>
            </a:tbl>
          </a:graphicData>
        </a:graphic>
      </p:graphicFrame>
      <p:sp>
        <p:nvSpPr>
          <p:cNvPr id="271" name="Google Shape;271;p28"/>
          <p:cNvSpPr/>
          <p:nvPr/>
        </p:nvSpPr>
        <p:spPr>
          <a:xfrm>
            <a:off x="838200" y="2106295"/>
            <a:ext cx="2535682" cy="652145"/>
          </a:xfrm>
          <a:prstGeom prst="roundRect">
            <a:avLst>
              <a:gd name="adj" fmla="val 16667"/>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sz="1800" b="1">
                <a:solidFill>
                  <a:schemeClr val="lt1"/>
                </a:solidFill>
                <a:latin typeface="Calibri"/>
                <a:ea typeface="Calibri"/>
                <a:cs typeface="Calibri"/>
                <a:sym typeface="Calibri"/>
              </a:rPr>
              <a:t>height</a:t>
            </a:r>
            <a:r>
              <a:rPr lang="sv-SE" sz="1800">
                <a:solidFill>
                  <a:schemeClr val="lt1"/>
                </a:solidFill>
                <a:latin typeface="Calibri"/>
                <a:ea typeface="Calibri"/>
                <a:cs typeface="Calibri"/>
                <a:sym typeface="Calibri"/>
              </a:rPr>
              <a:t/>
            </a:r>
            <a:br>
              <a:rPr lang="sv-SE" sz="1800">
                <a:solidFill>
                  <a:schemeClr val="lt1"/>
                </a:solidFill>
                <a:latin typeface="Calibri"/>
                <a:ea typeface="Calibri"/>
                <a:cs typeface="Calibri"/>
                <a:sym typeface="Calibri"/>
              </a:rPr>
            </a:br>
            <a:r>
              <a:rPr lang="sv-SE" sz="1800">
                <a:solidFill>
                  <a:schemeClr val="lt1"/>
                </a:solidFill>
                <a:latin typeface="Calibri"/>
                <a:ea typeface="Calibri"/>
                <a:cs typeface="Calibri"/>
                <a:sym typeface="Calibri"/>
              </a:rPr>
              <a:t>(variable)</a:t>
            </a:r>
            <a:endParaRPr sz="1800">
              <a:solidFill>
                <a:schemeClr val="lt1"/>
              </a:solidFill>
              <a:latin typeface="Calibri"/>
              <a:ea typeface="Calibri"/>
              <a:cs typeface="Calibri"/>
              <a:sym typeface="Calibri"/>
            </a:endParaRPr>
          </a:p>
        </p:txBody>
      </p:sp>
      <p:sp>
        <p:nvSpPr>
          <p:cNvPr id="272" name="Google Shape;272;p28"/>
          <p:cNvSpPr/>
          <p:nvPr/>
        </p:nvSpPr>
        <p:spPr>
          <a:xfrm>
            <a:off x="838200" y="3759727"/>
            <a:ext cx="2535682" cy="652145"/>
          </a:xfrm>
          <a:prstGeom prst="roundRect">
            <a:avLst>
              <a:gd name="adj" fmla="val 16667"/>
            </a:avLst>
          </a:prstGeom>
          <a:solidFill>
            <a:schemeClr val="accent2"/>
          </a:solid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sz="1800" b="1">
                <a:solidFill>
                  <a:schemeClr val="lt1"/>
                </a:solidFill>
                <a:latin typeface="Calibri"/>
                <a:ea typeface="Calibri"/>
                <a:cs typeface="Calibri"/>
                <a:sym typeface="Calibri"/>
              </a:rPr>
              <a:t>personheight</a:t>
            </a:r>
            <a:r>
              <a:rPr lang="sv-SE" sz="1800">
                <a:solidFill>
                  <a:schemeClr val="lt1"/>
                </a:solidFill>
                <a:latin typeface="Calibri"/>
                <a:ea typeface="Calibri"/>
                <a:cs typeface="Calibri"/>
                <a:sym typeface="Calibri"/>
              </a:rPr>
              <a:t/>
            </a:r>
            <a:br>
              <a:rPr lang="sv-SE" sz="1800">
                <a:solidFill>
                  <a:schemeClr val="lt1"/>
                </a:solidFill>
                <a:latin typeface="Calibri"/>
                <a:ea typeface="Calibri"/>
                <a:cs typeface="Calibri"/>
                <a:sym typeface="Calibri"/>
              </a:rPr>
            </a:br>
            <a:r>
              <a:rPr lang="sv-SE" sz="1800">
                <a:solidFill>
                  <a:schemeClr val="lt1"/>
                </a:solidFill>
                <a:latin typeface="Calibri"/>
                <a:ea typeface="Calibri"/>
                <a:cs typeface="Calibri"/>
                <a:sym typeface="Calibri"/>
              </a:rPr>
              <a:t>(variable)</a:t>
            </a:r>
            <a:endParaRPr sz="1800">
              <a:solidFill>
                <a:schemeClr val="lt1"/>
              </a:solidFill>
              <a:latin typeface="Calibri"/>
              <a:ea typeface="Calibri"/>
              <a:cs typeface="Calibri"/>
              <a:sym typeface="Calibri"/>
            </a:endParaRPr>
          </a:p>
        </p:txBody>
      </p:sp>
      <p:cxnSp>
        <p:nvCxnSpPr>
          <p:cNvPr id="273" name="Google Shape;273;p28"/>
          <p:cNvCxnSpPr>
            <a:stCxn id="271" idx="3"/>
          </p:cNvCxnSpPr>
          <p:nvPr/>
        </p:nvCxnSpPr>
        <p:spPr>
          <a:xfrm>
            <a:off x="3373882" y="2432367"/>
            <a:ext cx="1228800" cy="5700"/>
          </a:xfrm>
          <a:prstGeom prst="straightConnector1">
            <a:avLst/>
          </a:prstGeom>
          <a:noFill/>
          <a:ln w="76200" cap="flat" cmpd="sng">
            <a:solidFill>
              <a:schemeClr val="accent1"/>
            </a:solidFill>
            <a:prstDash val="solid"/>
            <a:miter lim="800000"/>
            <a:headEnd type="oval" w="med" len="med"/>
            <a:tailEnd type="triangle" w="med" len="med"/>
          </a:ln>
        </p:spPr>
      </p:cxnSp>
      <p:cxnSp>
        <p:nvCxnSpPr>
          <p:cNvPr id="274" name="Google Shape;274;p28"/>
          <p:cNvCxnSpPr>
            <a:stCxn id="272" idx="3"/>
          </p:cNvCxnSpPr>
          <p:nvPr/>
        </p:nvCxnSpPr>
        <p:spPr>
          <a:xfrm>
            <a:off x="3373882" y="4085799"/>
            <a:ext cx="1228800" cy="792900"/>
          </a:xfrm>
          <a:prstGeom prst="straightConnector1">
            <a:avLst/>
          </a:prstGeom>
          <a:noFill/>
          <a:ln w="76200" cap="flat" cmpd="sng">
            <a:solidFill>
              <a:schemeClr val="accent2"/>
            </a:solidFill>
            <a:prstDash val="solid"/>
            <a:miter lim="800000"/>
            <a:headEnd type="oval" w="med" len="med"/>
            <a:tailEnd type="triangle" w="med" len="med"/>
          </a:ln>
        </p:spPr>
      </p:cxnSp>
      <p:sp>
        <p:nvSpPr>
          <p:cNvPr id="275" name="Google Shape;275;p28"/>
          <p:cNvSpPr/>
          <p:nvPr/>
        </p:nvSpPr>
        <p:spPr>
          <a:xfrm>
            <a:off x="838200" y="5339922"/>
            <a:ext cx="2535682" cy="652145"/>
          </a:xfrm>
          <a:prstGeom prst="roundRect">
            <a:avLst>
              <a:gd name="adj" fmla="val 16667"/>
            </a:avLst>
          </a:prstGeom>
          <a:solidFill>
            <a:schemeClr val="accent4"/>
          </a:solid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sz="1800" b="1">
                <a:solidFill>
                  <a:schemeClr val="lt1"/>
                </a:solidFill>
                <a:latin typeface="Calibri"/>
                <a:ea typeface="Calibri"/>
                <a:cs typeface="Calibri"/>
                <a:sym typeface="Calibri"/>
              </a:rPr>
              <a:t>imperialheight</a:t>
            </a:r>
            <a:r>
              <a:rPr lang="sv-SE" sz="1800">
                <a:solidFill>
                  <a:schemeClr val="lt1"/>
                </a:solidFill>
                <a:latin typeface="Calibri"/>
                <a:ea typeface="Calibri"/>
                <a:cs typeface="Calibri"/>
                <a:sym typeface="Calibri"/>
              </a:rPr>
              <a:t/>
            </a:r>
            <a:br>
              <a:rPr lang="sv-SE" sz="1800">
                <a:solidFill>
                  <a:schemeClr val="lt1"/>
                </a:solidFill>
                <a:latin typeface="Calibri"/>
                <a:ea typeface="Calibri"/>
                <a:cs typeface="Calibri"/>
                <a:sym typeface="Calibri"/>
              </a:rPr>
            </a:br>
            <a:r>
              <a:rPr lang="sv-SE" sz="1800">
                <a:solidFill>
                  <a:schemeClr val="lt1"/>
                </a:solidFill>
                <a:latin typeface="Calibri"/>
                <a:ea typeface="Calibri"/>
                <a:cs typeface="Calibri"/>
                <a:sym typeface="Calibri"/>
              </a:rPr>
              <a:t>(variable)</a:t>
            </a:r>
            <a:endParaRPr sz="1800">
              <a:solidFill>
                <a:schemeClr val="lt1"/>
              </a:solidFill>
              <a:latin typeface="Calibri"/>
              <a:ea typeface="Calibri"/>
              <a:cs typeface="Calibri"/>
              <a:sym typeface="Calibri"/>
            </a:endParaRPr>
          </a:p>
        </p:txBody>
      </p:sp>
      <p:cxnSp>
        <p:nvCxnSpPr>
          <p:cNvPr id="276" name="Google Shape;276;p28"/>
          <p:cNvCxnSpPr>
            <a:stCxn id="275" idx="3"/>
          </p:cNvCxnSpPr>
          <p:nvPr/>
        </p:nvCxnSpPr>
        <p:spPr>
          <a:xfrm rot="10800000" flipH="1">
            <a:off x="3373882" y="4878794"/>
            <a:ext cx="1228800" cy="787200"/>
          </a:xfrm>
          <a:prstGeom prst="straightConnector1">
            <a:avLst/>
          </a:prstGeom>
          <a:noFill/>
          <a:ln w="76200" cap="flat" cmpd="sng">
            <a:solidFill>
              <a:schemeClr val="accent4"/>
            </a:solidFill>
            <a:prstDash val="solid"/>
            <a:miter lim="800000"/>
            <a:headEnd type="oval" w="med" len="med"/>
            <a:tailEnd type="triangle" w="med" len="med"/>
          </a:ln>
        </p:spPr>
      </p:cxnSp>
      <p:graphicFrame>
        <p:nvGraphicFramePr>
          <p:cNvPr id="277" name="Google Shape;277;p28"/>
          <p:cNvGraphicFramePr/>
          <p:nvPr/>
        </p:nvGraphicFramePr>
        <p:xfrm>
          <a:off x="4602804" y="4507987"/>
          <a:ext cx="2977450" cy="741700"/>
        </p:xfrm>
        <a:graphic>
          <a:graphicData uri="http://schemas.openxmlformats.org/drawingml/2006/table">
            <a:tbl>
              <a:tblPr firstRow="1" bandRow="1">
                <a:noFill/>
                <a:tableStyleId>{BFF5DB60-D679-4F98-B7E1-5D54927E5138}</a:tableStyleId>
              </a:tblPr>
              <a:tblGrid>
                <a:gridCol w="1904025"/>
                <a:gridCol w="1073425"/>
              </a:tblGrid>
              <a:tr h="370850">
                <a:tc>
                  <a:txBody>
                    <a:bodyPr/>
                    <a:lstStyle/>
                    <a:p>
                      <a:pPr marL="0" marR="0" lvl="0" indent="0" algn="l" rtl="0">
                        <a:spcBef>
                          <a:spcPts val="0"/>
                        </a:spcBef>
                        <a:spcAft>
                          <a:spcPts val="0"/>
                        </a:spcAft>
                        <a:buNone/>
                      </a:pPr>
                      <a:r>
                        <a:rPr lang="sv-SE" sz="1800"/>
                        <a:t>property</a:t>
                      </a:r>
                      <a:endParaRPr sz="1800"/>
                    </a:p>
                  </a:txBody>
                  <a:tcPr marL="91450" marR="91450" marT="45725" marB="45725"/>
                </a:tc>
                <a:tc>
                  <a:txBody>
                    <a:bodyPr/>
                    <a:lstStyle/>
                    <a:p>
                      <a:pPr marL="0" marR="0" lvl="0" indent="0" algn="l" rtl="0">
                        <a:spcBef>
                          <a:spcPts val="0"/>
                        </a:spcBef>
                        <a:spcAft>
                          <a:spcPts val="0"/>
                        </a:spcAft>
                        <a:buNone/>
                      </a:pPr>
                      <a:r>
                        <a:rPr lang="sv-SE" sz="1800"/>
                        <a:t>value</a:t>
                      </a:r>
                      <a:endParaRPr sz="1800"/>
                    </a:p>
                  </a:txBody>
                  <a:tcPr marL="91450" marR="91450" marT="45725" marB="45725"/>
                </a:tc>
              </a:tr>
              <a:tr h="370850">
                <a:tc>
                  <a:txBody>
                    <a:bodyPr/>
                    <a:lstStyle/>
                    <a:p>
                      <a:pPr marL="0" marR="0" lvl="0" indent="0" algn="l" rtl="0">
                        <a:spcBef>
                          <a:spcPts val="0"/>
                        </a:spcBef>
                        <a:spcAft>
                          <a:spcPts val="0"/>
                        </a:spcAft>
                        <a:buNone/>
                      </a:pPr>
                      <a:r>
                        <a:rPr lang="sv-SE" sz="1800"/>
                        <a:t>measurementUnit</a:t>
                      </a:r>
                      <a:endParaRPr sz="1800"/>
                    </a:p>
                  </a:txBody>
                  <a:tcPr marL="91450" marR="91450" marT="45725" marB="45725"/>
                </a:tc>
                <a:tc>
                  <a:txBody>
                    <a:bodyPr/>
                    <a:lstStyle/>
                    <a:p>
                      <a:pPr marL="0" marR="0" lvl="0" indent="0" algn="l" rtl="0">
                        <a:spcBef>
                          <a:spcPts val="0"/>
                        </a:spcBef>
                        <a:spcAft>
                          <a:spcPts val="0"/>
                        </a:spcAft>
                        <a:buNone/>
                      </a:pPr>
                      <a:r>
                        <a:rPr lang="sv-SE" sz="1800"/>
                        <a:t>in</a:t>
                      </a:r>
                      <a:endParaRPr sz="1800"/>
                    </a:p>
                  </a:txBody>
                  <a:tcPr marL="91450" marR="91450" marT="45725" marB="45725"/>
                </a:tc>
              </a:tr>
            </a:tbl>
          </a:graphicData>
        </a:graphic>
      </p:graphicFrame>
      <p:graphicFrame>
        <p:nvGraphicFramePr>
          <p:cNvPr id="278" name="Google Shape;278;p28"/>
          <p:cNvGraphicFramePr/>
          <p:nvPr/>
        </p:nvGraphicFramePr>
        <p:xfrm>
          <a:off x="4602804" y="4111474"/>
          <a:ext cx="2628900" cy="370850"/>
        </p:xfrm>
        <a:graphic>
          <a:graphicData uri="http://schemas.openxmlformats.org/drawingml/2006/table">
            <a:tbl>
              <a:tblPr firstRow="1" bandRow="1">
                <a:noFill/>
                <a:tableStyleId>{36782BEA-C8B8-41D8-B9CC-D09E582AD812}</a:tableStyleId>
              </a:tblPr>
              <a:tblGrid>
                <a:gridCol w="2628900"/>
              </a:tblGrid>
              <a:tr h="370850">
                <a:tc>
                  <a:txBody>
                    <a:bodyPr/>
                    <a:lstStyle/>
                    <a:p>
                      <a:pPr marL="0" marR="0" lvl="0" indent="0" algn="l" rtl="0">
                        <a:spcBef>
                          <a:spcPts val="0"/>
                        </a:spcBef>
                        <a:spcAft>
                          <a:spcPts val="0"/>
                        </a:spcAft>
                        <a:buNone/>
                      </a:pPr>
                      <a:r>
                        <a:rPr lang="sv-SE" sz="1800">
                          <a:solidFill>
                            <a:schemeClr val="dk1"/>
                          </a:solidFill>
                        </a:rPr>
                        <a:t>numeric representation</a:t>
                      </a:r>
                      <a:endParaRPr sz="1800">
                        <a:solidFill>
                          <a:schemeClr val="dk1"/>
                        </a:solidFill>
                      </a:endParaRPr>
                    </a:p>
                  </a:txBody>
                  <a:tcPr marL="0" marR="91450" marT="45725" marB="45725"/>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29"/>
          <p:cNvSpPr txBox="1">
            <a:spLocks noGrp="1"/>
          </p:cNvSpPr>
          <p:nvPr>
            <p:ph type="title"/>
          </p:nvPr>
        </p:nvSpPr>
        <p:spPr>
          <a:xfrm>
            <a:off x="838199" y="365125"/>
            <a:ext cx="10834991"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sv-SE"/>
              <a:t>Documenting comparabilities among variables</a:t>
            </a:r>
            <a:endParaRPr/>
          </a:p>
        </p:txBody>
      </p:sp>
      <p:sp>
        <p:nvSpPr>
          <p:cNvPr id="285" name="Google Shape;285;p29"/>
          <p:cNvSpPr/>
          <p:nvPr/>
        </p:nvSpPr>
        <p:spPr>
          <a:xfrm>
            <a:off x="2694569" y="1879309"/>
            <a:ext cx="2535682" cy="652145"/>
          </a:xfrm>
          <a:prstGeom prst="roundRect">
            <a:avLst>
              <a:gd name="adj" fmla="val 16667"/>
            </a:avLst>
          </a:prstGeom>
          <a:solidFill>
            <a:schemeClr val="dk1"/>
          </a:solid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sz="1800" b="1">
                <a:solidFill>
                  <a:schemeClr val="lt1"/>
                </a:solidFill>
                <a:latin typeface="Calibri"/>
                <a:ea typeface="Calibri"/>
                <a:cs typeface="Calibri"/>
                <a:sym typeface="Calibri"/>
              </a:rPr>
              <a:t>height</a:t>
            </a:r>
            <a:r>
              <a:rPr lang="sv-SE" sz="1800">
                <a:solidFill>
                  <a:schemeClr val="lt1"/>
                </a:solidFill>
                <a:latin typeface="Calibri"/>
                <a:ea typeface="Calibri"/>
                <a:cs typeface="Calibri"/>
                <a:sym typeface="Calibri"/>
              </a:rPr>
              <a:t/>
            </a:r>
            <a:br>
              <a:rPr lang="sv-SE" sz="1800">
                <a:solidFill>
                  <a:schemeClr val="lt1"/>
                </a:solidFill>
                <a:latin typeface="Calibri"/>
                <a:ea typeface="Calibri"/>
                <a:cs typeface="Calibri"/>
                <a:sym typeface="Calibri"/>
              </a:rPr>
            </a:br>
            <a:r>
              <a:rPr lang="sv-SE" sz="1800">
                <a:solidFill>
                  <a:schemeClr val="lt1"/>
                </a:solidFill>
                <a:latin typeface="Calibri"/>
                <a:ea typeface="Calibri"/>
                <a:cs typeface="Calibri"/>
                <a:sym typeface="Calibri"/>
              </a:rPr>
              <a:t>(conceptual variable)</a:t>
            </a:r>
            <a:endParaRPr sz="1800">
              <a:solidFill>
                <a:schemeClr val="lt1"/>
              </a:solidFill>
              <a:latin typeface="Calibri"/>
              <a:ea typeface="Calibri"/>
              <a:cs typeface="Calibri"/>
              <a:sym typeface="Calibri"/>
            </a:endParaRPr>
          </a:p>
        </p:txBody>
      </p:sp>
      <p:sp>
        <p:nvSpPr>
          <p:cNvPr id="286" name="Google Shape;286;p29"/>
          <p:cNvSpPr/>
          <p:nvPr/>
        </p:nvSpPr>
        <p:spPr>
          <a:xfrm>
            <a:off x="5937901" y="5522668"/>
            <a:ext cx="2084978" cy="652145"/>
          </a:xfrm>
          <a:prstGeom prst="roundRect">
            <a:avLst>
              <a:gd name="adj" fmla="val 16667"/>
            </a:avLst>
          </a:prstGeom>
          <a:solidFill>
            <a:schemeClr val="accent4"/>
          </a:solid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sz="1800" b="1">
                <a:solidFill>
                  <a:schemeClr val="lt1"/>
                </a:solidFill>
                <a:latin typeface="Calibri"/>
                <a:ea typeface="Calibri"/>
                <a:cs typeface="Calibri"/>
                <a:sym typeface="Calibri"/>
              </a:rPr>
              <a:t>imperialheight</a:t>
            </a:r>
            <a:r>
              <a:rPr lang="sv-SE" sz="1800">
                <a:solidFill>
                  <a:schemeClr val="lt1"/>
                </a:solidFill>
                <a:latin typeface="Calibri"/>
                <a:ea typeface="Calibri"/>
                <a:cs typeface="Calibri"/>
                <a:sym typeface="Calibri"/>
              </a:rPr>
              <a:t/>
            </a:r>
            <a:br>
              <a:rPr lang="sv-SE" sz="1800">
                <a:solidFill>
                  <a:schemeClr val="lt1"/>
                </a:solidFill>
                <a:latin typeface="Calibri"/>
                <a:ea typeface="Calibri"/>
                <a:cs typeface="Calibri"/>
                <a:sym typeface="Calibri"/>
              </a:rPr>
            </a:br>
            <a:r>
              <a:rPr lang="sv-SE" sz="1800">
                <a:solidFill>
                  <a:schemeClr val="lt1"/>
                </a:solidFill>
                <a:latin typeface="Calibri"/>
                <a:ea typeface="Calibri"/>
                <a:cs typeface="Calibri"/>
                <a:sym typeface="Calibri"/>
              </a:rPr>
              <a:t>(variable)</a:t>
            </a:r>
            <a:endParaRPr sz="1800">
              <a:solidFill>
                <a:schemeClr val="lt1"/>
              </a:solidFill>
              <a:latin typeface="Calibri"/>
              <a:ea typeface="Calibri"/>
              <a:cs typeface="Calibri"/>
              <a:sym typeface="Calibri"/>
            </a:endParaRPr>
          </a:p>
        </p:txBody>
      </p:sp>
      <p:cxnSp>
        <p:nvCxnSpPr>
          <p:cNvPr id="287" name="Google Shape;287;p29"/>
          <p:cNvCxnSpPr>
            <a:stCxn id="286" idx="0"/>
            <a:endCxn id="288" idx="2"/>
          </p:cNvCxnSpPr>
          <p:nvPr/>
        </p:nvCxnSpPr>
        <p:spPr>
          <a:xfrm rot="10800000">
            <a:off x="5835890" y="4412368"/>
            <a:ext cx="1144500" cy="1110300"/>
          </a:xfrm>
          <a:prstGeom prst="straightConnector1">
            <a:avLst/>
          </a:prstGeom>
          <a:noFill/>
          <a:ln w="76200" cap="flat" cmpd="sng">
            <a:solidFill>
              <a:schemeClr val="accent4"/>
            </a:solidFill>
            <a:prstDash val="solid"/>
            <a:miter lim="800000"/>
            <a:headEnd type="oval" w="med" len="med"/>
            <a:tailEnd type="triangle" w="med" len="med"/>
          </a:ln>
        </p:spPr>
      </p:cxnSp>
      <p:cxnSp>
        <p:nvCxnSpPr>
          <p:cNvPr id="289" name="Google Shape;289;p29"/>
          <p:cNvCxnSpPr>
            <a:stCxn id="290" idx="0"/>
            <a:endCxn id="288" idx="2"/>
          </p:cNvCxnSpPr>
          <p:nvPr/>
        </p:nvCxnSpPr>
        <p:spPr>
          <a:xfrm rot="10800000" flipH="1">
            <a:off x="4624714" y="4412368"/>
            <a:ext cx="1211100" cy="1110300"/>
          </a:xfrm>
          <a:prstGeom prst="straightConnector1">
            <a:avLst/>
          </a:prstGeom>
          <a:noFill/>
          <a:ln w="76200" cap="flat" cmpd="sng">
            <a:solidFill>
              <a:schemeClr val="accent2"/>
            </a:solidFill>
            <a:prstDash val="solid"/>
            <a:miter lim="800000"/>
            <a:headEnd type="oval" w="med" len="med"/>
            <a:tailEnd type="triangle" w="med" len="med"/>
          </a:ln>
        </p:spPr>
      </p:cxnSp>
      <p:sp>
        <p:nvSpPr>
          <p:cNvPr id="288" name="Google Shape;288;p29"/>
          <p:cNvSpPr/>
          <p:nvPr/>
        </p:nvSpPr>
        <p:spPr>
          <a:xfrm>
            <a:off x="4567948" y="3760302"/>
            <a:ext cx="2535682" cy="652145"/>
          </a:xfrm>
          <a:prstGeom prst="roundRect">
            <a:avLst>
              <a:gd name="adj" fmla="val 16667"/>
            </a:avLst>
          </a:prstGeom>
          <a:solidFill>
            <a:schemeClr val="accent6"/>
          </a:solid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sz="1800" b="1">
                <a:solidFill>
                  <a:schemeClr val="lt1"/>
                </a:solidFill>
                <a:latin typeface="Calibri"/>
                <a:ea typeface="Calibri"/>
                <a:cs typeface="Calibri"/>
                <a:sym typeface="Calibri"/>
              </a:rPr>
              <a:t>heightinches</a:t>
            </a:r>
            <a:r>
              <a:rPr lang="sv-SE" sz="1800">
                <a:solidFill>
                  <a:schemeClr val="lt1"/>
                </a:solidFill>
                <a:latin typeface="Calibri"/>
                <a:ea typeface="Calibri"/>
                <a:cs typeface="Calibri"/>
                <a:sym typeface="Calibri"/>
              </a:rPr>
              <a:t/>
            </a:r>
            <a:br>
              <a:rPr lang="sv-SE" sz="1800">
                <a:solidFill>
                  <a:schemeClr val="lt1"/>
                </a:solidFill>
                <a:latin typeface="Calibri"/>
                <a:ea typeface="Calibri"/>
                <a:cs typeface="Calibri"/>
                <a:sym typeface="Calibri"/>
              </a:rPr>
            </a:br>
            <a:r>
              <a:rPr lang="sv-SE" sz="1800">
                <a:solidFill>
                  <a:schemeClr val="lt1"/>
                </a:solidFill>
                <a:latin typeface="Calibri"/>
                <a:ea typeface="Calibri"/>
                <a:cs typeface="Calibri"/>
                <a:sym typeface="Calibri"/>
              </a:rPr>
              <a:t>(represented variable)</a:t>
            </a:r>
            <a:endParaRPr sz="1800">
              <a:solidFill>
                <a:schemeClr val="lt1"/>
              </a:solidFill>
              <a:latin typeface="Calibri"/>
              <a:ea typeface="Calibri"/>
              <a:cs typeface="Calibri"/>
              <a:sym typeface="Calibri"/>
            </a:endParaRPr>
          </a:p>
        </p:txBody>
      </p:sp>
      <p:sp>
        <p:nvSpPr>
          <p:cNvPr id="290" name="Google Shape;290;p29"/>
          <p:cNvSpPr/>
          <p:nvPr/>
        </p:nvSpPr>
        <p:spPr>
          <a:xfrm>
            <a:off x="3582225" y="5522668"/>
            <a:ext cx="2084978" cy="652145"/>
          </a:xfrm>
          <a:prstGeom prst="roundRect">
            <a:avLst>
              <a:gd name="adj" fmla="val 16667"/>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sz="1800" b="1">
                <a:solidFill>
                  <a:schemeClr val="lt1"/>
                </a:solidFill>
                <a:latin typeface="Calibri"/>
                <a:ea typeface="Calibri"/>
                <a:cs typeface="Calibri"/>
                <a:sym typeface="Calibri"/>
              </a:rPr>
              <a:t>personheight</a:t>
            </a:r>
            <a:r>
              <a:rPr lang="sv-SE" sz="1800">
                <a:solidFill>
                  <a:schemeClr val="lt1"/>
                </a:solidFill>
                <a:latin typeface="Calibri"/>
                <a:ea typeface="Calibri"/>
                <a:cs typeface="Calibri"/>
                <a:sym typeface="Calibri"/>
              </a:rPr>
              <a:t/>
            </a:r>
            <a:br>
              <a:rPr lang="sv-SE" sz="1800">
                <a:solidFill>
                  <a:schemeClr val="lt1"/>
                </a:solidFill>
                <a:latin typeface="Calibri"/>
                <a:ea typeface="Calibri"/>
                <a:cs typeface="Calibri"/>
                <a:sym typeface="Calibri"/>
              </a:rPr>
            </a:br>
            <a:r>
              <a:rPr lang="sv-SE" sz="1800">
                <a:solidFill>
                  <a:schemeClr val="lt1"/>
                </a:solidFill>
                <a:latin typeface="Calibri"/>
                <a:ea typeface="Calibri"/>
                <a:cs typeface="Calibri"/>
                <a:sym typeface="Calibri"/>
              </a:rPr>
              <a:t>(variable)</a:t>
            </a:r>
            <a:endParaRPr sz="1800">
              <a:solidFill>
                <a:schemeClr val="lt1"/>
              </a:solidFill>
              <a:latin typeface="Calibri"/>
              <a:ea typeface="Calibri"/>
              <a:cs typeface="Calibri"/>
              <a:sym typeface="Calibri"/>
            </a:endParaRPr>
          </a:p>
        </p:txBody>
      </p:sp>
      <p:cxnSp>
        <p:nvCxnSpPr>
          <p:cNvPr id="291" name="Google Shape;291;p29"/>
          <p:cNvCxnSpPr>
            <a:stCxn id="292" idx="0"/>
            <a:endCxn id="285" idx="2"/>
          </p:cNvCxnSpPr>
          <p:nvPr/>
        </p:nvCxnSpPr>
        <p:spPr>
          <a:xfrm rot="10800000" flipH="1">
            <a:off x="2269038" y="2531581"/>
            <a:ext cx="1693500" cy="1228800"/>
          </a:xfrm>
          <a:prstGeom prst="straightConnector1">
            <a:avLst/>
          </a:prstGeom>
          <a:noFill/>
          <a:ln w="76200" cap="flat" cmpd="sng">
            <a:solidFill>
              <a:schemeClr val="accent6"/>
            </a:solidFill>
            <a:prstDash val="solid"/>
            <a:miter lim="800000"/>
            <a:headEnd type="oval" w="med" len="med"/>
            <a:tailEnd type="triangle" w="med" len="med"/>
          </a:ln>
        </p:spPr>
      </p:cxnSp>
      <p:sp>
        <p:nvSpPr>
          <p:cNvPr id="293" name="Google Shape;293;p29"/>
          <p:cNvSpPr/>
          <p:nvPr/>
        </p:nvSpPr>
        <p:spPr>
          <a:xfrm>
            <a:off x="1226549" y="5522668"/>
            <a:ext cx="2084978" cy="652145"/>
          </a:xfrm>
          <a:prstGeom prst="roundRect">
            <a:avLst>
              <a:gd name="adj" fmla="val 16667"/>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sz="1800" b="1">
                <a:solidFill>
                  <a:schemeClr val="lt1"/>
                </a:solidFill>
                <a:latin typeface="Calibri"/>
                <a:ea typeface="Calibri"/>
                <a:cs typeface="Calibri"/>
                <a:sym typeface="Calibri"/>
              </a:rPr>
              <a:t>height</a:t>
            </a:r>
            <a:r>
              <a:rPr lang="sv-SE" sz="1800">
                <a:solidFill>
                  <a:schemeClr val="lt1"/>
                </a:solidFill>
                <a:latin typeface="Calibri"/>
                <a:ea typeface="Calibri"/>
                <a:cs typeface="Calibri"/>
                <a:sym typeface="Calibri"/>
              </a:rPr>
              <a:t/>
            </a:r>
            <a:br>
              <a:rPr lang="sv-SE" sz="1800">
                <a:solidFill>
                  <a:schemeClr val="lt1"/>
                </a:solidFill>
                <a:latin typeface="Calibri"/>
                <a:ea typeface="Calibri"/>
                <a:cs typeface="Calibri"/>
                <a:sym typeface="Calibri"/>
              </a:rPr>
            </a:br>
            <a:r>
              <a:rPr lang="sv-SE" sz="1800">
                <a:solidFill>
                  <a:schemeClr val="lt1"/>
                </a:solidFill>
                <a:latin typeface="Calibri"/>
                <a:ea typeface="Calibri"/>
                <a:cs typeface="Calibri"/>
                <a:sym typeface="Calibri"/>
              </a:rPr>
              <a:t>(variable)</a:t>
            </a:r>
            <a:endParaRPr sz="1800">
              <a:solidFill>
                <a:schemeClr val="lt1"/>
              </a:solidFill>
              <a:latin typeface="Calibri"/>
              <a:ea typeface="Calibri"/>
              <a:cs typeface="Calibri"/>
              <a:sym typeface="Calibri"/>
            </a:endParaRPr>
          </a:p>
        </p:txBody>
      </p:sp>
      <p:sp>
        <p:nvSpPr>
          <p:cNvPr id="292" name="Google Shape;292;p29"/>
          <p:cNvSpPr/>
          <p:nvPr/>
        </p:nvSpPr>
        <p:spPr>
          <a:xfrm>
            <a:off x="1001197" y="3760381"/>
            <a:ext cx="2535682" cy="652145"/>
          </a:xfrm>
          <a:prstGeom prst="roundRect">
            <a:avLst>
              <a:gd name="adj" fmla="val 16667"/>
            </a:avLst>
          </a:pr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sz="1800" b="1">
                <a:solidFill>
                  <a:schemeClr val="lt1"/>
                </a:solidFill>
                <a:latin typeface="Calibri"/>
                <a:ea typeface="Calibri"/>
                <a:cs typeface="Calibri"/>
                <a:sym typeface="Calibri"/>
              </a:rPr>
              <a:t>heightcm</a:t>
            </a:r>
            <a:r>
              <a:rPr lang="sv-SE" sz="1800">
                <a:solidFill>
                  <a:schemeClr val="lt1"/>
                </a:solidFill>
                <a:latin typeface="Calibri"/>
                <a:ea typeface="Calibri"/>
                <a:cs typeface="Calibri"/>
                <a:sym typeface="Calibri"/>
              </a:rPr>
              <a:t/>
            </a:r>
            <a:br>
              <a:rPr lang="sv-SE" sz="1800">
                <a:solidFill>
                  <a:schemeClr val="lt1"/>
                </a:solidFill>
                <a:latin typeface="Calibri"/>
                <a:ea typeface="Calibri"/>
                <a:cs typeface="Calibri"/>
                <a:sym typeface="Calibri"/>
              </a:rPr>
            </a:br>
            <a:r>
              <a:rPr lang="sv-SE" sz="1800">
                <a:solidFill>
                  <a:schemeClr val="lt1"/>
                </a:solidFill>
                <a:latin typeface="Calibri"/>
                <a:ea typeface="Calibri"/>
                <a:cs typeface="Calibri"/>
                <a:sym typeface="Calibri"/>
              </a:rPr>
              <a:t>(represented variable)</a:t>
            </a:r>
            <a:endParaRPr sz="1800">
              <a:solidFill>
                <a:schemeClr val="lt1"/>
              </a:solidFill>
              <a:latin typeface="Calibri"/>
              <a:ea typeface="Calibri"/>
              <a:cs typeface="Calibri"/>
              <a:sym typeface="Calibri"/>
            </a:endParaRPr>
          </a:p>
        </p:txBody>
      </p:sp>
      <p:cxnSp>
        <p:nvCxnSpPr>
          <p:cNvPr id="294" name="Google Shape;294;p29"/>
          <p:cNvCxnSpPr>
            <a:stCxn id="293" idx="0"/>
            <a:endCxn id="292" idx="2"/>
          </p:cNvCxnSpPr>
          <p:nvPr/>
        </p:nvCxnSpPr>
        <p:spPr>
          <a:xfrm rot="10800000">
            <a:off x="2269038" y="4412668"/>
            <a:ext cx="0" cy="1110000"/>
          </a:xfrm>
          <a:prstGeom prst="straightConnector1">
            <a:avLst/>
          </a:prstGeom>
          <a:noFill/>
          <a:ln w="76200" cap="flat" cmpd="sng">
            <a:solidFill>
              <a:schemeClr val="accent1"/>
            </a:solidFill>
            <a:prstDash val="solid"/>
            <a:miter lim="800000"/>
            <a:headEnd type="oval" w="med" len="med"/>
            <a:tailEnd type="triangle" w="med" len="med"/>
          </a:ln>
        </p:spPr>
      </p:cxnSp>
      <p:cxnSp>
        <p:nvCxnSpPr>
          <p:cNvPr id="295" name="Google Shape;295;p29"/>
          <p:cNvCxnSpPr>
            <a:stCxn id="288" idx="0"/>
            <a:endCxn id="285" idx="2"/>
          </p:cNvCxnSpPr>
          <p:nvPr/>
        </p:nvCxnSpPr>
        <p:spPr>
          <a:xfrm rot="10800000">
            <a:off x="3962289" y="2531502"/>
            <a:ext cx="1873500" cy="1228800"/>
          </a:xfrm>
          <a:prstGeom prst="straightConnector1">
            <a:avLst/>
          </a:prstGeom>
          <a:noFill/>
          <a:ln w="76200" cap="flat" cmpd="sng">
            <a:solidFill>
              <a:schemeClr val="accent6"/>
            </a:solidFill>
            <a:prstDash val="solid"/>
            <a:miter lim="800000"/>
            <a:headEnd type="oval" w="med" len="med"/>
            <a:tailEnd type="triangle" w="med" len="med"/>
          </a:ln>
        </p:spPr>
      </p:cxnSp>
      <p:sp>
        <p:nvSpPr>
          <p:cNvPr id="296" name="Google Shape;296;p29"/>
          <p:cNvSpPr/>
          <p:nvPr/>
        </p:nvSpPr>
        <p:spPr>
          <a:xfrm>
            <a:off x="8308214" y="3472833"/>
            <a:ext cx="3161490" cy="111087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sv-SE" sz="1800" b="1">
                <a:solidFill>
                  <a:schemeClr val="dk1"/>
                </a:solidFill>
                <a:latin typeface="Calibri"/>
                <a:ea typeface="Calibri"/>
                <a:cs typeface="Calibri"/>
                <a:sym typeface="Calibri"/>
              </a:rPr>
              <a:t>Represented variable</a:t>
            </a:r>
            <a:endParaRPr sz="1800" b="1">
              <a:solidFill>
                <a:schemeClr val="dk1"/>
              </a:solidFill>
              <a:latin typeface="Calibri"/>
              <a:ea typeface="Calibri"/>
              <a:cs typeface="Calibri"/>
              <a:sym typeface="Calibri"/>
            </a:endParaRPr>
          </a:p>
          <a:p>
            <a:pPr marL="0" marR="0" lvl="0" indent="0" algn="l" rtl="0">
              <a:spcBef>
                <a:spcPts val="0"/>
              </a:spcBef>
              <a:spcAft>
                <a:spcPts val="0"/>
              </a:spcAft>
              <a:buNone/>
            </a:pPr>
            <a:r>
              <a:rPr lang="sv-SE" sz="1800">
                <a:solidFill>
                  <a:schemeClr val="dk1"/>
                </a:solidFill>
                <a:latin typeface="Calibri"/>
                <a:ea typeface="Calibri"/>
                <a:cs typeface="Calibri"/>
                <a:sym typeface="Calibri"/>
              </a:rPr>
              <a:t>Common variable specification with a </a:t>
            </a:r>
            <a:r>
              <a:rPr lang="sv-SE" sz="1800" i="1">
                <a:solidFill>
                  <a:schemeClr val="dk1"/>
                </a:solidFill>
                <a:latin typeface="Calibri"/>
                <a:ea typeface="Calibri"/>
                <a:cs typeface="Calibri"/>
                <a:sym typeface="Calibri"/>
              </a:rPr>
              <a:t>numeric representation</a:t>
            </a:r>
            <a:r>
              <a:rPr lang="sv-SE"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cxnSp>
        <p:nvCxnSpPr>
          <p:cNvPr id="297" name="Google Shape;297;p29"/>
          <p:cNvCxnSpPr/>
          <p:nvPr/>
        </p:nvCxnSpPr>
        <p:spPr>
          <a:xfrm rot="10800000">
            <a:off x="389106" y="3088657"/>
            <a:ext cx="11468911" cy="0"/>
          </a:xfrm>
          <a:prstGeom prst="straightConnector1">
            <a:avLst/>
          </a:prstGeom>
          <a:noFill/>
          <a:ln w="9525" cap="flat" cmpd="sng">
            <a:solidFill>
              <a:schemeClr val="accent1"/>
            </a:solidFill>
            <a:prstDash val="lgDash"/>
            <a:miter lim="800000"/>
            <a:headEnd type="none" w="sm" len="sm"/>
            <a:tailEnd type="none" w="sm" len="sm"/>
          </a:ln>
        </p:spPr>
      </p:cxnSp>
      <p:cxnSp>
        <p:nvCxnSpPr>
          <p:cNvPr id="298" name="Google Shape;298;p29"/>
          <p:cNvCxnSpPr/>
          <p:nvPr/>
        </p:nvCxnSpPr>
        <p:spPr>
          <a:xfrm rot="10800000">
            <a:off x="466924" y="4953125"/>
            <a:ext cx="11468911" cy="0"/>
          </a:xfrm>
          <a:prstGeom prst="straightConnector1">
            <a:avLst/>
          </a:prstGeom>
          <a:noFill/>
          <a:ln w="9525" cap="flat" cmpd="sng">
            <a:solidFill>
              <a:schemeClr val="accent1"/>
            </a:solidFill>
            <a:prstDash val="lgDash"/>
            <a:miter lim="800000"/>
            <a:headEnd type="none" w="sm" len="sm"/>
            <a:tailEnd type="none" w="sm" len="sm"/>
          </a:ln>
        </p:spPr>
      </p:cxnSp>
      <p:sp>
        <p:nvSpPr>
          <p:cNvPr id="299" name="Google Shape;299;p29"/>
          <p:cNvSpPr/>
          <p:nvPr/>
        </p:nvSpPr>
        <p:spPr>
          <a:xfrm>
            <a:off x="8308214" y="1593604"/>
            <a:ext cx="3161490" cy="111087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sv-SE" sz="1800" b="1">
                <a:solidFill>
                  <a:schemeClr val="dk1"/>
                </a:solidFill>
                <a:latin typeface="Calibri"/>
                <a:ea typeface="Calibri"/>
                <a:cs typeface="Calibri"/>
                <a:sym typeface="Calibri"/>
              </a:rPr>
              <a:t>Conceptual variable</a:t>
            </a:r>
            <a:r>
              <a:rPr lang="sv-SE" sz="1800">
                <a:solidFill>
                  <a:schemeClr val="dk1"/>
                </a:solidFill>
                <a:latin typeface="Calibri"/>
                <a:ea typeface="Calibri"/>
                <a:cs typeface="Calibri"/>
                <a:sym typeface="Calibri"/>
              </a:rPr>
              <a:t/>
            </a:r>
            <a:br>
              <a:rPr lang="sv-SE" sz="1800">
                <a:solidFill>
                  <a:schemeClr val="dk1"/>
                </a:solidFill>
                <a:latin typeface="Calibri"/>
                <a:ea typeface="Calibri"/>
                <a:cs typeface="Calibri"/>
                <a:sym typeface="Calibri"/>
              </a:rPr>
            </a:br>
            <a:r>
              <a:rPr lang="sv-SE" sz="1800">
                <a:solidFill>
                  <a:schemeClr val="dk1"/>
                </a:solidFill>
                <a:latin typeface="Calibri"/>
                <a:ea typeface="Calibri"/>
                <a:cs typeface="Calibri"/>
                <a:sym typeface="Calibri"/>
              </a:rPr>
              <a:t>Common variable specification without a representation</a:t>
            </a:r>
            <a:endParaRPr sz="1800">
              <a:solidFill>
                <a:schemeClr val="dk1"/>
              </a:solidFill>
              <a:latin typeface="Calibri"/>
              <a:ea typeface="Calibri"/>
              <a:cs typeface="Calibri"/>
              <a:sym typeface="Calibri"/>
            </a:endParaRPr>
          </a:p>
        </p:txBody>
      </p:sp>
      <p:sp>
        <p:nvSpPr>
          <p:cNvPr id="300" name="Google Shape;300;p29"/>
          <p:cNvSpPr/>
          <p:nvPr/>
        </p:nvSpPr>
        <p:spPr>
          <a:xfrm>
            <a:off x="8308214" y="5250615"/>
            <a:ext cx="3161490" cy="111087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sv-SE" sz="1800" b="1">
                <a:solidFill>
                  <a:schemeClr val="dk1"/>
                </a:solidFill>
                <a:latin typeface="Calibri"/>
                <a:ea typeface="Calibri"/>
                <a:cs typeface="Calibri"/>
                <a:sym typeface="Calibri"/>
              </a:rPr>
              <a:t>Variable</a:t>
            </a:r>
            <a:endParaRPr sz="1800" b="1">
              <a:solidFill>
                <a:schemeClr val="dk1"/>
              </a:solidFill>
              <a:latin typeface="Calibri"/>
              <a:ea typeface="Calibri"/>
              <a:cs typeface="Calibri"/>
              <a:sym typeface="Calibri"/>
            </a:endParaRPr>
          </a:p>
          <a:p>
            <a:pPr marL="0" marR="0" lvl="0" indent="0" algn="l" rtl="0">
              <a:spcBef>
                <a:spcPts val="0"/>
              </a:spcBef>
              <a:spcAft>
                <a:spcPts val="0"/>
              </a:spcAft>
              <a:buNone/>
            </a:pPr>
            <a:r>
              <a:rPr lang="sv-SE" sz="1800">
                <a:solidFill>
                  <a:schemeClr val="dk1"/>
                </a:solidFill>
                <a:latin typeface="Calibri"/>
                <a:ea typeface="Calibri"/>
                <a:cs typeface="Calibri"/>
                <a:sym typeface="Calibri"/>
              </a:rPr>
              <a:t>Variable specification within a dataset context</a:t>
            </a:r>
            <a:endParaRPr sz="1800">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sv-SE"/>
              <a:t>Benefits of the variable cascade structure</a:t>
            </a:r>
            <a:endParaRPr/>
          </a:p>
        </p:txBody>
      </p:sp>
      <p:sp>
        <p:nvSpPr>
          <p:cNvPr id="307" name="Google Shape;307;p3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sv-SE"/>
              <a:t>Specify comparability across variables allows comparison across datasets</a:t>
            </a:r>
            <a:endParaRPr/>
          </a:p>
          <a:p>
            <a:pPr marL="228600" lvl="0" indent="-228600" algn="l" rtl="0">
              <a:lnSpc>
                <a:spcPct val="90000"/>
              </a:lnSpc>
              <a:spcBef>
                <a:spcPts val="1000"/>
              </a:spcBef>
              <a:spcAft>
                <a:spcPts val="0"/>
              </a:spcAft>
              <a:buClr>
                <a:schemeClr val="dk1"/>
              </a:buClr>
              <a:buSzPts val="2800"/>
              <a:buChar char="•"/>
            </a:pPr>
            <a:r>
              <a:rPr lang="sv-SE"/>
              <a:t>Structure for facilitating harmonization across datasets / studies</a:t>
            </a:r>
            <a:endParaRPr/>
          </a:p>
          <a:p>
            <a:pPr marL="228600" lvl="0" indent="-228600" algn="l" rtl="0">
              <a:lnSpc>
                <a:spcPct val="90000"/>
              </a:lnSpc>
              <a:spcBef>
                <a:spcPts val="1000"/>
              </a:spcBef>
              <a:spcAft>
                <a:spcPts val="0"/>
              </a:spcAft>
              <a:buClr>
                <a:schemeClr val="dk1"/>
              </a:buClr>
              <a:buSzPts val="2800"/>
              <a:buChar char="•"/>
            </a:pPr>
            <a:r>
              <a:rPr lang="sv-SE"/>
              <a:t>Variable names and representations can change</a:t>
            </a:r>
            <a:endParaRPr/>
          </a:p>
          <a:p>
            <a:pPr marL="228600" lvl="0" indent="-228600" algn="l" rtl="0">
              <a:lnSpc>
                <a:spcPct val="90000"/>
              </a:lnSpc>
              <a:spcBef>
                <a:spcPts val="1000"/>
              </a:spcBef>
              <a:spcAft>
                <a:spcPts val="0"/>
              </a:spcAft>
              <a:buClr>
                <a:schemeClr val="dk1"/>
              </a:buClr>
              <a:buSzPts val="2800"/>
              <a:buChar char="•"/>
            </a:pPr>
            <a:r>
              <a:rPr lang="sv-SE"/>
              <a:t>Documenting changes over time</a:t>
            </a:r>
            <a:endParaRPr/>
          </a:p>
          <a:p>
            <a:pPr marL="228600" lvl="0" indent="-228600" algn="l" rtl="0">
              <a:lnSpc>
                <a:spcPct val="90000"/>
              </a:lnSpc>
              <a:spcBef>
                <a:spcPts val="1000"/>
              </a:spcBef>
              <a:spcAft>
                <a:spcPts val="0"/>
              </a:spcAft>
              <a:buClr>
                <a:schemeClr val="dk1"/>
              </a:buClr>
              <a:buSzPts val="2800"/>
              <a:buChar char="•"/>
            </a:pPr>
            <a:r>
              <a:rPr lang="sv-SE"/>
              <a:t>Planning for future data collection to ensure comparability</a:t>
            </a:r>
            <a:endParaRPr/>
          </a:p>
          <a:p>
            <a:pPr marL="228600" lvl="0" indent="-5080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endParaRPr/>
          </a:p>
        </p:txBody>
      </p:sp>
      <p:sp>
        <p:nvSpPr>
          <p:cNvPr id="2" name="Rektangel 1"/>
          <p:cNvSpPr/>
          <p:nvPr/>
        </p:nvSpPr>
        <p:spPr>
          <a:xfrm>
            <a:off x="5978820" y="3275112"/>
            <a:ext cx="234360" cy="307777"/>
          </a:xfrm>
          <a:prstGeom prst="rect">
            <a:avLst/>
          </a:prstGeom>
        </p:spPr>
        <p:txBody>
          <a:bodyPr wrap="none">
            <a:spAutoFit/>
          </a:bodyPr>
          <a:lstStyle/>
          <a:p>
            <a:r>
              <a:rPr lang="nb-NO" dirty="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1487488" y="836712"/>
            <a:ext cx="6096000" cy="1754326"/>
          </a:xfrm>
          <a:prstGeom prst="rect">
            <a:avLst/>
          </a:prstGeom>
        </p:spPr>
        <p:txBody>
          <a:bodyPr>
            <a:spAutoFit/>
          </a:bodyPr>
          <a:lstStyle/>
          <a:p>
            <a:pPr algn="ctr"/>
            <a:r>
              <a:rPr lang="nb-NO" sz="4400" dirty="0" err="1">
                <a:latin typeface="Calibri" panose="020F0502020204030204" pitchFamily="34" charset="0"/>
              </a:rPr>
              <a:t>Acknowledgements</a:t>
            </a:r>
            <a:endParaRPr lang="nb-NO" sz="4400" dirty="0">
              <a:latin typeface="Calibri" panose="020F0502020204030204" pitchFamily="34" charset="0"/>
            </a:endParaRPr>
          </a:p>
          <a:p>
            <a:pPr algn="ctr"/>
            <a:r>
              <a:rPr lang="nb-NO" sz="3200" dirty="0"/>
              <a:t/>
            </a:r>
            <a:br>
              <a:rPr lang="nb-NO" sz="3200" dirty="0"/>
            </a:br>
            <a:endParaRPr lang="nb-NO" sz="3200" dirty="0"/>
          </a:p>
        </p:txBody>
      </p:sp>
      <p:sp>
        <p:nvSpPr>
          <p:cNvPr id="6" name="Rektangel 5"/>
          <p:cNvSpPr/>
          <p:nvPr/>
        </p:nvSpPr>
        <p:spPr>
          <a:xfrm>
            <a:off x="2207568" y="1767166"/>
            <a:ext cx="2592288" cy="4093428"/>
          </a:xfrm>
          <a:prstGeom prst="rect">
            <a:avLst/>
          </a:prstGeom>
        </p:spPr>
        <p:txBody>
          <a:bodyPr wrap="square">
            <a:spAutoFit/>
          </a:bodyPr>
          <a:lstStyle/>
          <a:p>
            <a:r>
              <a:rPr lang="nb-NO" sz="2000" dirty="0" err="1">
                <a:latin typeface="Calibri" panose="020F0502020204030204" pitchFamily="34" charset="0"/>
              </a:rPr>
              <a:t>AmberLeahey</a:t>
            </a:r>
            <a:endParaRPr lang="nb-NO" sz="2000" dirty="0">
              <a:latin typeface="Calibri" panose="020F0502020204030204" pitchFamily="34" charset="0"/>
            </a:endParaRPr>
          </a:p>
          <a:p>
            <a:r>
              <a:rPr lang="nb-NO" sz="2000" dirty="0">
                <a:latin typeface="Calibri" panose="020F0502020204030204" pitchFamily="34" charset="0"/>
              </a:rPr>
              <a:t>Alexandre </a:t>
            </a:r>
            <a:r>
              <a:rPr lang="nb-NO" sz="2000" dirty="0" err="1">
                <a:latin typeface="Calibri" panose="020F0502020204030204" pitchFamily="34" charset="0"/>
              </a:rPr>
              <a:t>Mairot</a:t>
            </a:r>
            <a:endParaRPr lang="nb-NO" sz="2000" dirty="0">
              <a:latin typeface="Calibri" panose="020F0502020204030204" pitchFamily="34" charset="0"/>
            </a:endParaRPr>
          </a:p>
          <a:p>
            <a:r>
              <a:rPr lang="nb-NO" sz="2000" dirty="0">
                <a:latin typeface="Calibri" panose="020F0502020204030204" pitchFamily="34" charset="0"/>
              </a:rPr>
              <a:t>Johan </a:t>
            </a:r>
            <a:r>
              <a:rPr lang="nb-NO" sz="2000" dirty="0" err="1">
                <a:latin typeface="Calibri" panose="020F0502020204030204" pitchFamily="34" charset="0"/>
              </a:rPr>
              <a:t>Fihn</a:t>
            </a:r>
            <a:r>
              <a:rPr lang="nb-NO" sz="2000" dirty="0">
                <a:latin typeface="Calibri" panose="020F0502020204030204" pitchFamily="34" charset="0"/>
              </a:rPr>
              <a:t> </a:t>
            </a:r>
            <a:r>
              <a:rPr lang="nb-NO" sz="2000" dirty="0" err="1">
                <a:latin typeface="Calibri" panose="020F0502020204030204" pitchFamily="34" charset="0"/>
              </a:rPr>
              <a:t>Marberg</a:t>
            </a:r>
            <a:endParaRPr lang="nb-NO" sz="2000" dirty="0">
              <a:latin typeface="Calibri" panose="020F0502020204030204" pitchFamily="34" charset="0"/>
            </a:endParaRPr>
          </a:p>
          <a:p>
            <a:r>
              <a:rPr lang="nb-NO" sz="2000" dirty="0" err="1">
                <a:latin typeface="Calibri" panose="020F0502020204030204" pitchFamily="34" charset="0"/>
              </a:rPr>
              <a:t>Hayley</a:t>
            </a:r>
            <a:r>
              <a:rPr lang="nb-NO" sz="2000" dirty="0">
                <a:latin typeface="Calibri" panose="020F0502020204030204" pitchFamily="34" charset="0"/>
              </a:rPr>
              <a:t> Mills</a:t>
            </a:r>
          </a:p>
          <a:p>
            <a:r>
              <a:rPr lang="nb-NO" sz="2000" dirty="0">
                <a:latin typeface="Calibri" panose="020F0502020204030204" pitchFamily="34" charset="0"/>
              </a:rPr>
              <a:t>Olof Olofsson</a:t>
            </a:r>
          </a:p>
          <a:p>
            <a:r>
              <a:rPr lang="nb-NO" sz="2000" dirty="0">
                <a:latin typeface="Calibri" panose="020F0502020204030204" pitchFamily="34" charset="0"/>
              </a:rPr>
              <a:t>Hilde Orten</a:t>
            </a:r>
          </a:p>
          <a:p>
            <a:r>
              <a:rPr lang="nb-NO" sz="2000" dirty="0">
                <a:latin typeface="Calibri" panose="020F0502020204030204" pitchFamily="34" charset="0"/>
              </a:rPr>
              <a:t>Anja Perry</a:t>
            </a:r>
          </a:p>
          <a:p>
            <a:r>
              <a:rPr lang="nb-NO" sz="2000" dirty="0">
                <a:latin typeface="Calibri" panose="020F0502020204030204" pitchFamily="34" charset="0"/>
              </a:rPr>
              <a:t>Dan Smith</a:t>
            </a:r>
          </a:p>
          <a:p>
            <a:r>
              <a:rPr lang="nb-NO" sz="2000" dirty="0">
                <a:latin typeface="Calibri" panose="020F0502020204030204" pitchFamily="34" charset="0"/>
              </a:rPr>
              <a:t>Wendy Thomas</a:t>
            </a:r>
          </a:p>
          <a:p>
            <a:r>
              <a:rPr lang="nb-NO" sz="2000" dirty="0">
                <a:latin typeface="Calibri" panose="020F0502020204030204" pitchFamily="34" charset="0"/>
              </a:rPr>
              <a:t>Joachim </a:t>
            </a:r>
            <a:r>
              <a:rPr lang="nb-NO" sz="2000" dirty="0" err="1">
                <a:latin typeface="Calibri" panose="020F0502020204030204" pitchFamily="34" charset="0"/>
              </a:rPr>
              <a:t>Wackerow</a:t>
            </a:r>
            <a:endParaRPr lang="nb-NO" sz="2000" dirty="0">
              <a:latin typeface="Calibri" panose="020F0502020204030204" pitchFamily="34" charset="0"/>
            </a:endParaRPr>
          </a:p>
          <a:p>
            <a:r>
              <a:rPr lang="nb-NO" sz="2000" dirty="0">
                <a:latin typeface="Calibri" panose="020F0502020204030204" pitchFamily="34" charset="0"/>
              </a:rPr>
              <a:t>Knut </a:t>
            </a:r>
            <a:r>
              <a:rPr lang="nb-NO" sz="2000" dirty="0" err="1">
                <a:latin typeface="Calibri" panose="020F0502020204030204" pitchFamily="34" charset="0"/>
              </a:rPr>
              <a:t>Wenzig</a:t>
            </a:r>
            <a:endParaRPr lang="nb-NO" sz="2000" dirty="0">
              <a:latin typeface="Calibri" panose="020F0502020204030204" pitchFamily="34" charset="0"/>
            </a:endParaRPr>
          </a:p>
          <a:p>
            <a:r>
              <a:rPr lang="nb-NO" sz="2000" dirty="0">
                <a:latin typeface="Calibri" panose="020F0502020204030204" pitchFamily="34" charset="0"/>
              </a:rPr>
              <a:t/>
            </a:r>
            <a:br>
              <a:rPr lang="nb-NO" sz="2000" dirty="0">
                <a:latin typeface="Calibri" panose="020F0502020204030204" pitchFamily="34" charset="0"/>
              </a:rPr>
            </a:br>
            <a:endParaRPr lang="nb-NO" sz="2000" dirty="0">
              <a:latin typeface="Calibri" panose="020F0502020204030204" pitchFamily="34" charset="0"/>
            </a:endParaRPr>
          </a:p>
        </p:txBody>
      </p:sp>
      <p:sp>
        <p:nvSpPr>
          <p:cNvPr id="7" name="Rektangel 6"/>
          <p:cNvSpPr/>
          <p:nvPr/>
        </p:nvSpPr>
        <p:spPr>
          <a:xfrm>
            <a:off x="5399673" y="1702575"/>
            <a:ext cx="2592288" cy="4401205"/>
          </a:xfrm>
          <a:prstGeom prst="rect">
            <a:avLst/>
          </a:prstGeom>
        </p:spPr>
        <p:txBody>
          <a:bodyPr wrap="square">
            <a:spAutoFit/>
          </a:bodyPr>
          <a:lstStyle/>
          <a:p>
            <a:r>
              <a:rPr lang="nb-NO" sz="2000" dirty="0" smtClean="0">
                <a:latin typeface="Calibri" panose="020F0502020204030204" pitchFamily="34" charset="0"/>
              </a:rPr>
              <a:t>Alina </a:t>
            </a:r>
            <a:r>
              <a:rPr lang="nb-NO" sz="2000" dirty="0" err="1">
                <a:latin typeface="Calibri" panose="020F0502020204030204" pitchFamily="34" charset="0"/>
              </a:rPr>
              <a:t>Danciu</a:t>
            </a:r>
            <a:endParaRPr lang="nb-NO" sz="2000" dirty="0">
              <a:latin typeface="Calibri" panose="020F0502020204030204" pitchFamily="34" charset="0"/>
            </a:endParaRPr>
          </a:p>
          <a:p>
            <a:r>
              <a:rPr lang="nb-NO" sz="2000" dirty="0">
                <a:latin typeface="Calibri" panose="020F0502020204030204" pitchFamily="34" charset="0"/>
              </a:rPr>
              <a:t>Guillaume </a:t>
            </a:r>
            <a:r>
              <a:rPr lang="nb-NO" sz="2000" dirty="0" err="1">
                <a:latin typeface="Calibri" panose="020F0502020204030204" pitchFamily="34" charset="0"/>
              </a:rPr>
              <a:t>Duffes</a:t>
            </a:r>
            <a:endParaRPr lang="nb-NO" sz="2000" dirty="0">
              <a:latin typeface="Calibri" panose="020F0502020204030204" pitchFamily="34" charset="0"/>
            </a:endParaRPr>
          </a:p>
          <a:p>
            <a:r>
              <a:rPr lang="nb-NO" sz="2000" dirty="0">
                <a:latin typeface="Calibri" panose="020F0502020204030204" pitchFamily="34" charset="0"/>
              </a:rPr>
              <a:t>Adrian </a:t>
            </a:r>
            <a:r>
              <a:rPr lang="nb-NO" sz="2000" dirty="0" err="1">
                <a:latin typeface="Calibri" panose="020F0502020204030204" pitchFamily="34" charset="0"/>
              </a:rPr>
              <a:t>Dușa</a:t>
            </a:r>
            <a:endParaRPr lang="nb-NO" sz="2000" dirty="0">
              <a:latin typeface="Calibri" panose="020F0502020204030204" pitchFamily="34" charset="0"/>
            </a:endParaRPr>
          </a:p>
          <a:p>
            <a:r>
              <a:rPr lang="nb-NO" sz="2000" dirty="0">
                <a:latin typeface="Calibri" panose="020F0502020204030204" pitchFamily="34" charset="0"/>
              </a:rPr>
              <a:t>Lauren </a:t>
            </a:r>
            <a:r>
              <a:rPr lang="nb-NO" sz="2000" dirty="0" err="1">
                <a:latin typeface="Calibri" panose="020F0502020204030204" pitchFamily="34" charset="0"/>
              </a:rPr>
              <a:t>Eickhorst</a:t>
            </a:r>
            <a:endParaRPr lang="nb-NO" sz="2000" dirty="0">
              <a:latin typeface="Calibri" panose="020F0502020204030204" pitchFamily="34" charset="0"/>
            </a:endParaRPr>
          </a:p>
          <a:p>
            <a:r>
              <a:rPr lang="nb-NO" sz="2000" dirty="0">
                <a:latin typeface="Calibri" panose="020F0502020204030204" pitchFamily="34" charset="0"/>
              </a:rPr>
              <a:t>Dan </a:t>
            </a:r>
            <a:r>
              <a:rPr lang="nb-NO" sz="2000" dirty="0" err="1">
                <a:latin typeface="Calibri" panose="020F0502020204030204" pitchFamily="34" charset="0"/>
              </a:rPr>
              <a:t>Gillman</a:t>
            </a:r>
            <a:endParaRPr lang="nb-NO" sz="2000" dirty="0">
              <a:latin typeface="Calibri" panose="020F0502020204030204" pitchFamily="34" charset="0"/>
            </a:endParaRPr>
          </a:p>
          <a:p>
            <a:r>
              <a:rPr lang="nb-NO" sz="2000" dirty="0" err="1">
                <a:latin typeface="Calibri" panose="020F0502020204030204" pitchFamily="34" charset="0"/>
              </a:rPr>
              <a:t>Arofan</a:t>
            </a:r>
            <a:r>
              <a:rPr lang="nb-NO" sz="2000" dirty="0">
                <a:latin typeface="Calibri" panose="020F0502020204030204" pitchFamily="34" charset="0"/>
              </a:rPr>
              <a:t> Gregory</a:t>
            </a:r>
          </a:p>
          <a:p>
            <a:r>
              <a:rPr lang="nb-NO" sz="2000" dirty="0">
                <a:latin typeface="Calibri" panose="020F0502020204030204" pitchFamily="34" charset="0"/>
              </a:rPr>
              <a:t>Taras Günther</a:t>
            </a:r>
          </a:p>
          <a:p>
            <a:r>
              <a:rPr lang="nb-NO" sz="2000" dirty="0">
                <a:latin typeface="Calibri" panose="020F0502020204030204" pitchFamily="34" charset="0"/>
              </a:rPr>
              <a:t>Lea </a:t>
            </a:r>
            <a:r>
              <a:rPr lang="nb-NO" sz="2000" dirty="0" err="1">
                <a:latin typeface="Calibri" panose="020F0502020204030204" pitchFamily="34" charset="0"/>
              </a:rPr>
              <a:t>Sztuk</a:t>
            </a:r>
            <a:r>
              <a:rPr lang="nb-NO" sz="2000" dirty="0">
                <a:latin typeface="Calibri" panose="020F0502020204030204" pitchFamily="34" charset="0"/>
              </a:rPr>
              <a:t> Haahr</a:t>
            </a:r>
          </a:p>
          <a:p>
            <a:r>
              <a:rPr lang="nb-NO" sz="2000" dirty="0">
                <a:latin typeface="Calibri" panose="020F0502020204030204" pitchFamily="34" charset="0"/>
              </a:rPr>
              <a:t>Sanda </a:t>
            </a:r>
            <a:r>
              <a:rPr lang="nb-NO" sz="2000" dirty="0" err="1">
                <a:latin typeface="Calibri" panose="020F0502020204030204" pitchFamily="34" charset="0"/>
              </a:rPr>
              <a:t>Ionescu</a:t>
            </a:r>
            <a:endParaRPr lang="nb-NO" sz="2000" dirty="0">
              <a:latin typeface="Calibri" panose="020F0502020204030204" pitchFamily="34" charset="0"/>
            </a:endParaRPr>
          </a:p>
          <a:p>
            <a:r>
              <a:rPr lang="nb-NO" sz="2000" dirty="0">
                <a:latin typeface="Calibri" panose="020F0502020204030204" pitchFamily="34" charset="0"/>
              </a:rPr>
              <a:t>Jon Johnson</a:t>
            </a:r>
          </a:p>
          <a:p>
            <a:r>
              <a:rPr lang="nb-NO" sz="2000" dirty="0" err="1">
                <a:latin typeface="Calibri" panose="020F0502020204030204" pitchFamily="34" charset="0"/>
              </a:rPr>
              <a:t>Chifundo</a:t>
            </a:r>
            <a:r>
              <a:rPr lang="nb-NO" sz="2000" dirty="0">
                <a:latin typeface="Calibri" panose="020F0502020204030204" pitchFamily="34" charset="0"/>
              </a:rPr>
              <a:t> </a:t>
            </a:r>
            <a:r>
              <a:rPr lang="nb-NO" sz="2000" dirty="0" err="1">
                <a:latin typeface="Calibri" panose="020F0502020204030204" pitchFamily="34" charset="0"/>
              </a:rPr>
              <a:t>Kanjala</a:t>
            </a:r>
            <a:endParaRPr lang="nb-NO" sz="2000" dirty="0">
              <a:latin typeface="Calibri" panose="020F0502020204030204" pitchFamily="34" charset="0"/>
            </a:endParaRPr>
          </a:p>
          <a:p>
            <a:r>
              <a:rPr lang="nb-NO" sz="2000" dirty="0">
                <a:latin typeface="Calibri" panose="020F0502020204030204" pitchFamily="34" charset="0"/>
              </a:rPr>
              <a:t>Kaia Kulla</a:t>
            </a:r>
          </a:p>
          <a:p>
            <a:r>
              <a:rPr lang="nb-NO" sz="2000" dirty="0">
                <a:latin typeface="Calibri" panose="020F0502020204030204" pitchFamily="34" charset="0"/>
              </a:rPr>
              <a:t/>
            </a:r>
            <a:br>
              <a:rPr lang="nb-NO" sz="2000" dirty="0">
                <a:latin typeface="Calibri" panose="020F0502020204030204" pitchFamily="34" charset="0"/>
              </a:rPr>
            </a:br>
            <a:endParaRPr lang="nb-NO" sz="2000" dirty="0">
              <a:latin typeface="Calibri" panose="020F0502020204030204" pitchFamily="34" charset="0"/>
            </a:endParaRPr>
          </a:p>
        </p:txBody>
      </p:sp>
    </p:spTree>
    <p:extLst>
      <p:ext uri="{BB962C8B-B14F-4D97-AF65-F5344CB8AC3E}">
        <p14:creationId xmlns:p14="http://schemas.microsoft.com/office/powerpoint/2010/main" val="2658664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sv-SE"/>
              <a:t>What is a variable?</a:t>
            </a:r>
            <a:endParaRPr/>
          </a:p>
        </p:txBody>
      </p:sp>
      <p:pic>
        <p:nvPicPr>
          <p:cNvPr id="97" name="Google Shape;97;p14"/>
          <p:cNvPicPr preferRelativeResize="0">
            <a:picLocks noGrp="1"/>
          </p:cNvPicPr>
          <p:nvPr>
            <p:ph type="body" idx="1"/>
          </p:nvPr>
        </p:nvPicPr>
        <p:blipFill rotWithShape="1">
          <a:blip r:embed="rId3">
            <a:alphaModFix/>
          </a:blip>
          <a:srcRect/>
          <a:stretch/>
        </p:blipFill>
        <p:spPr>
          <a:xfrm>
            <a:off x="838200" y="1690688"/>
            <a:ext cx="7127750" cy="435133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sv-SE"/>
              <a:t>Example: dataset1</a:t>
            </a:r>
            <a:endParaRPr/>
          </a:p>
        </p:txBody>
      </p:sp>
      <p:graphicFrame>
        <p:nvGraphicFramePr>
          <p:cNvPr id="104" name="Google Shape;104;p15"/>
          <p:cNvGraphicFramePr/>
          <p:nvPr/>
        </p:nvGraphicFramePr>
        <p:xfrm>
          <a:off x="838200" y="1825625"/>
          <a:ext cx="10515600" cy="1483400"/>
        </p:xfrm>
        <a:graphic>
          <a:graphicData uri="http://schemas.openxmlformats.org/drawingml/2006/table">
            <a:tbl>
              <a:tblPr firstRow="1" bandRow="1">
                <a:noFill/>
                <a:tableStyleId>{36782BEA-C8B8-41D8-B9CC-D09E582AD812}</a:tableStyleId>
              </a:tblPr>
              <a:tblGrid>
                <a:gridCol w="2628900"/>
                <a:gridCol w="2628900"/>
                <a:gridCol w="2628900"/>
                <a:gridCol w="2628900"/>
              </a:tblGrid>
              <a:tr h="370850">
                <a:tc>
                  <a:txBody>
                    <a:bodyPr/>
                    <a:lstStyle/>
                    <a:p>
                      <a:pPr marL="0" marR="0" lvl="0" indent="0" algn="l" rtl="0">
                        <a:spcBef>
                          <a:spcPts val="0"/>
                        </a:spcBef>
                        <a:spcAft>
                          <a:spcPts val="0"/>
                        </a:spcAft>
                        <a:buNone/>
                      </a:pPr>
                      <a:r>
                        <a:rPr lang="sv-SE" sz="1800" u="none" strike="noStrike" cap="none"/>
                        <a:t>name</a:t>
                      </a:r>
                      <a:endParaRPr sz="1800"/>
                    </a:p>
                  </a:txBody>
                  <a:tcPr marL="91450" marR="91450" marT="45725" marB="45725"/>
                </a:tc>
                <a:tc>
                  <a:txBody>
                    <a:bodyPr/>
                    <a:lstStyle/>
                    <a:p>
                      <a:pPr marL="0" marR="0" lvl="0" indent="0" algn="l" rtl="0">
                        <a:spcBef>
                          <a:spcPts val="0"/>
                        </a:spcBef>
                        <a:spcAft>
                          <a:spcPts val="0"/>
                        </a:spcAft>
                        <a:buNone/>
                      </a:pPr>
                      <a:r>
                        <a:rPr lang="sv-SE" sz="1800"/>
                        <a:t>height</a:t>
                      </a:r>
                      <a:endParaRPr sz="1800"/>
                    </a:p>
                  </a:txBody>
                  <a:tcPr marL="91450" marR="91450" marT="45725" marB="45725"/>
                </a:tc>
                <a:tc>
                  <a:txBody>
                    <a:bodyPr/>
                    <a:lstStyle/>
                    <a:p>
                      <a:pPr marL="0" marR="0" lvl="0" indent="0" algn="l" rtl="0">
                        <a:spcBef>
                          <a:spcPts val="0"/>
                        </a:spcBef>
                        <a:spcAft>
                          <a:spcPts val="0"/>
                        </a:spcAft>
                        <a:buNone/>
                      </a:pPr>
                      <a:r>
                        <a:rPr lang="sv-SE" sz="1800"/>
                        <a:t>birthdate</a:t>
                      </a:r>
                      <a:endParaRPr sz="1800"/>
                    </a:p>
                  </a:txBody>
                  <a:tcPr marL="91450" marR="91450" marT="45725" marB="45725"/>
                </a:tc>
                <a:tc>
                  <a:txBody>
                    <a:bodyPr/>
                    <a:lstStyle/>
                    <a:p>
                      <a:pPr marL="0" marR="0" lvl="0" indent="0" algn="l" rtl="0">
                        <a:spcBef>
                          <a:spcPts val="0"/>
                        </a:spcBef>
                        <a:spcAft>
                          <a:spcPts val="0"/>
                        </a:spcAft>
                        <a:buNone/>
                      </a:pPr>
                      <a:r>
                        <a:rPr lang="sv-SE" sz="1800"/>
                        <a:t>martialstatus</a:t>
                      </a:r>
                      <a:endParaRPr sz="1800"/>
                    </a:p>
                  </a:txBody>
                  <a:tcPr marL="91450" marR="91450" marT="45725" marB="45725"/>
                </a:tc>
              </a:tr>
              <a:tr h="370850">
                <a:tc>
                  <a:txBody>
                    <a:bodyPr/>
                    <a:lstStyle/>
                    <a:p>
                      <a:pPr marL="0" marR="0" lvl="0" indent="0" algn="l" rtl="0">
                        <a:spcBef>
                          <a:spcPts val="0"/>
                        </a:spcBef>
                        <a:spcAft>
                          <a:spcPts val="0"/>
                        </a:spcAft>
                        <a:buNone/>
                      </a:pPr>
                      <a:r>
                        <a:rPr lang="sv-SE" sz="1800"/>
                        <a:t>John</a:t>
                      </a:r>
                      <a:endParaRPr sz="1800"/>
                    </a:p>
                  </a:txBody>
                  <a:tcPr marL="91450" marR="91450" marT="45725" marB="45725"/>
                </a:tc>
                <a:tc>
                  <a:txBody>
                    <a:bodyPr/>
                    <a:lstStyle/>
                    <a:p>
                      <a:pPr marL="0" marR="0" lvl="0" indent="0" algn="l" rtl="0">
                        <a:spcBef>
                          <a:spcPts val="0"/>
                        </a:spcBef>
                        <a:spcAft>
                          <a:spcPts val="0"/>
                        </a:spcAft>
                        <a:buNone/>
                      </a:pPr>
                      <a:r>
                        <a:rPr lang="sv-SE" sz="1800"/>
                        <a:t>178</a:t>
                      </a:r>
                      <a:endParaRPr sz="1800"/>
                    </a:p>
                  </a:txBody>
                  <a:tcPr marL="91450" marR="91450" marT="45725" marB="45725"/>
                </a:tc>
                <a:tc>
                  <a:txBody>
                    <a:bodyPr/>
                    <a:lstStyle/>
                    <a:p>
                      <a:pPr marL="0" marR="0" lvl="0" indent="0" algn="l" rtl="0">
                        <a:spcBef>
                          <a:spcPts val="0"/>
                        </a:spcBef>
                        <a:spcAft>
                          <a:spcPts val="0"/>
                        </a:spcAft>
                        <a:buNone/>
                      </a:pPr>
                      <a:r>
                        <a:rPr lang="sv-SE" sz="1800"/>
                        <a:t>1998-09-02</a:t>
                      </a:r>
                      <a:endParaRPr sz="1800"/>
                    </a:p>
                  </a:txBody>
                  <a:tcPr marL="91450" marR="91450" marT="45725" marB="45725"/>
                </a:tc>
                <a:tc>
                  <a:txBody>
                    <a:bodyPr/>
                    <a:lstStyle/>
                    <a:p>
                      <a:pPr marL="0" marR="0" lvl="0" indent="0" algn="l" rtl="0">
                        <a:spcBef>
                          <a:spcPts val="0"/>
                        </a:spcBef>
                        <a:spcAft>
                          <a:spcPts val="0"/>
                        </a:spcAft>
                        <a:buNone/>
                      </a:pPr>
                      <a:r>
                        <a:rPr lang="sv-SE" sz="1800"/>
                        <a:t>S</a:t>
                      </a:r>
                      <a:endParaRPr sz="1800"/>
                    </a:p>
                  </a:txBody>
                  <a:tcPr marL="91450" marR="91450" marT="45725" marB="45725"/>
                </a:tc>
              </a:tr>
              <a:tr h="370850">
                <a:tc>
                  <a:txBody>
                    <a:bodyPr/>
                    <a:lstStyle/>
                    <a:p>
                      <a:pPr marL="0" marR="0" lvl="0" indent="0" algn="l" rtl="0">
                        <a:spcBef>
                          <a:spcPts val="0"/>
                        </a:spcBef>
                        <a:spcAft>
                          <a:spcPts val="0"/>
                        </a:spcAft>
                        <a:buNone/>
                      </a:pPr>
                      <a:r>
                        <a:rPr lang="sv-SE" sz="1800"/>
                        <a:t>Gill</a:t>
                      </a:r>
                      <a:endParaRPr sz="1800"/>
                    </a:p>
                  </a:txBody>
                  <a:tcPr marL="91450" marR="91450" marT="45725" marB="45725"/>
                </a:tc>
                <a:tc>
                  <a:txBody>
                    <a:bodyPr/>
                    <a:lstStyle/>
                    <a:p>
                      <a:pPr marL="0" marR="0" lvl="0" indent="0" algn="l" rtl="0">
                        <a:spcBef>
                          <a:spcPts val="0"/>
                        </a:spcBef>
                        <a:spcAft>
                          <a:spcPts val="0"/>
                        </a:spcAft>
                        <a:buNone/>
                      </a:pPr>
                      <a:r>
                        <a:rPr lang="sv-SE" sz="1800"/>
                        <a:t>200</a:t>
                      </a:r>
                      <a:endParaRPr sz="1800"/>
                    </a:p>
                  </a:txBody>
                  <a:tcPr marL="91450" marR="91450" marT="45725" marB="45725"/>
                </a:tc>
                <a:tc>
                  <a:txBody>
                    <a:bodyPr/>
                    <a:lstStyle/>
                    <a:p>
                      <a:pPr marL="0" marR="0" lvl="0" indent="0" algn="l" rtl="0">
                        <a:spcBef>
                          <a:spcPts val="0"/>
                        </a:spcBef>
                        <a:spcAft>
                          <a:spcPts val="0"/>
                        </a:spcAft>
                        <a:buNone/>
                      </a:pPr>
                      <a:r>
                        <a:rPr lang="sv-SE" sz="1800"/>
                        <a:t>1934-06-12</a:t>
                      </a:r>
                      <a:endParaRPr sz="1800"/>
                    </a:p>
                  </a:txBody>
                  <a:tcPr marL="91450" marR="91450" marT="45725" marB="45725"/>
                </a:tc>
                <a:tc>
                  <a:txBody>
                    <a:bodyPr/>
                    <a:lstStyle/>
                    <a:p>
                      <a:pPr marL="0" marR="0" lvl="0" indent="0" algn="l" rtl="0">
                        <a:spcBef>
                          <a:spcPts val="0"/>
                        </a:spcBef>
                        <a:spcAft>
                          <a:spcPts val="0"/>
                        </a:spcAft>
                        <a:buNone/>
                      </a:pPr>
                      <a:r>
                        <a:rPr lang="sv-SE" sz="1800"/>
                        <a:t>M</a:t>
                      </a:r>
                      <a:endParaRPr sz="1800"/>
                    </a:p>
                  </a:txBody>
                  <a:tcPr marL="91450" marR="91450" marT="45725" marB="45725"/>
                </a:tc>
              </a:tr>
              <a:tr h="370850">
                <a:tc>
                  <a:txBody>
                    <a:bodyPr/>
                    <a:lstStyle/>
                    <a:p>
                      <a:pPr marL="0" marR="0" lvl="0" indent="0" algn="l" rtl="0">
                        <a:spcBef>
                          <a:spcPts val="0"/>
                        </a:spcBef>
                        <a:spcAft>
                          <a:spcPts val="0"/>
                        </a:spcAft>
                        <a:buNone/>
                      </a:pPr>
                      <a:r>
                        <a:rPr lang="sv-SE" sz="1800"/>
                        <a:t>Alice</a:t>
                      </a:r>
                      <a:endParaRPr sz="1800"/>
                    </a:p>
                  </a:txBody>
                  <a:tcPr marL="91450" marR="91450" marT="45725" marB="45725"/>
                </a:tc>
                <a:tc>
                  <a:txBody>
                    <a:bodyPr/>
                    <a:lstStyle/>
                    <a:p>
                      <a:pPr marL="0" marR="0" lvl="0" indent="0" algn="l" rtl="0">
                        <a:spcBef>
                          <a:spcPts val="0"/>
                        </a:spcBef>
                        <a:spcAft>
                          <a:spcPts val="0"/>
                        </a:spcAft>
                        <a:buNone/>
                      </a:pPr>
                      <a:r>
                        <a:rPr lang="sv-SE" sz="1800"/>
                        <a:t>182</a:t>
                      </a:r>
                      <a:endParaRPr sz="1800"/>
                    </a:p>
                  </a:txBody>
                  <a:tcPr marL="91450" marR="91450" marT="45725" marB="45725"/>
                </a:tc>
                <a:tc>
                  <a:txBody>
                    <a:bodyPr/>
                    <a:lstStyle/>
                    <a:p>
                      <a:pPr marL="0" marR="0" lvl="0" indent="0" algn="l" rtl="0">
                        <a:spcBef>
                          <a:spcPts val="0"/>
                        </a:spcBef>
                        <a:spcAft>
                          <a:spcPts val="0"/>
                        </a:spcAft>
                        <a:buNone/>
                      </a:pPr>
                      <a:r>
                        <a:rPr lang="sv-SE" sz="1800"/>
                        <a:t>1922-12-24</a:t>
                      </a:r>
                      <a:endParaRPr sz="1800"/>
                    </a:p>
                  </a:txBody>
                  <a:tcPr marL="91450" marR="91450" marT="45725" marB="45725"/>
                </a:tc>
                <a:tc>
                  <a:txBody>
                    <a:bodyPr/>
                    <a:lstStyle/>
                    <a:p>
                      <a:pPr marL="0" marR="0" lvl="0" indent="0" algn="l" rtl="0">
                        <a:spcBef>
                          <a:spcPts val="0"/>
                        </a:spcBef>
                        <a:spcAft>
                          <a:spcPts val="0"/>
                        </a:spcAft>
                        <a:buNone/>
                      </a:pPr>
                      <a:r>
                        <a:rPr lang="sv-SE" sz="1800"/>
                        <a:t>M</a:t>
                      </a:r>
                      <a:endParaRPr sz="1800"/>
                    </a:p>
                  </a:txBody>
                  <a:tcPr marL="91450" marR="91450" marT="45725" marB="45725"/>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sv-SE"/>
              <a:t>Variable example</a:t>
            </a:r>
            <a:endParaRPr/>
          </a:p>
        </p:txBody>
      </p:sp>
      <p:graphicFrame>
        <p:nvGraphicFramePr>
          <p:cNvPr id="111" name="Google Shape;111;p16"/>
          <p:cNvGraphicFramePr/>
          <p:nvPr/>
        </p:nvGraphicFramePr>
        <p:xfrm>
          <a:off x="838200" y="1825625"/>
          <a:ext cx="10515600" cy="1483400"/>
        </p:xfrm>
        <a:graphic>
          <a:graphicData uri="http://schemas.openxmlformats.org/drawingml/2006/table">
            <a:tbl>
              <a:tblPr firstRow="1" bandRow="1">
                <a:noFill/>
                <a:tableStyleId>{36782BEA-C8B8-41D8-B9CC-D09E582AD812}</a:tableStyleId>
              </a:tblPr>
              <a:tblGrid>
                <a:gridCol w="2628900"/>
                <a:gridCol w="2628900"/>
                <a:gridCol w="2628900"/>
                <a:gridCol w="2628900"/>
              </a:tblGrid>
              <a:tr h="370850">
                <a:tc>
                  <a:txBody>
                    <a:bodyPr/>
                    <a:lstStyle/>
                    <a:p>
                      <a:pPr marL="0" marR="0" lvl="0" indent="0" algn="l" rtl="0">
                        <a:spcBef>
                          <a:spcPts val="0"/>
                        </a:spcBef>
                        <a:spcAft>
                          <a:spcPts val="0"/>
                        </a:spcAft>
                        <a:buNone/>
                      </a:pPr>
                      <a:r>
                        <a:rPr lang="sv-SE" sz="1800"/>
                        <a:t>name</a:t>
                      </a:r>
                      <a:endParaRPr sz="1800"/>
                    </a:p>
                  </a:txBody>
                  <a:tcPr marL="91450" marR="91450" marT="45725" marB="45725"/>
                </a:tc>
                <a:tc>
                  <a:txBody>
                    <a:bodyPr/>
                    <a:lstStyle/>
                    <a:p>
                      <a:pPr marL="0" marR="0" lvl="0" indent="0" algn="l" rtl="0">
                        <a:spcBef>
                          <a:spcPts val="0"/>
                        </a:spcBef>
                        <a:spcAft>
                          <a:spcPts val="0"/>
                        </a:spcAft>
                        <a:buNone/>
                      </a:pPr>
                      <a:r>
                        <a:rPr lang="sv-SE" sz="1800"/>
                        <a:t>height</a:t>
                      </a:r>
                      <a:endParaRPr sz="1800"/>
                    </a:p>
                  </a:txBody>
                  <a:tcPr marL="91450" marR="91450" marT="45725" marB="45725"/>
                </a:tc>
                <a:tc>
                  <a:txBody>
                    <a:bodyPr/>
                    <a:lstStyle/>
                    <a:p>
                      <a:pPr marL="0" marR="0" lvl="0" indent="0" algn="l" rtl="0">
                        <a:spcBef>
                          <a:spcPts val="0"/>
                        </a:spcBef>
                        <a:spcAft>
                          <a:spcPts val="0"/>
                        </a:spcAft>
                        <a:buNone/>
                      </a:pPr>
                      <a:r>
                        <a:rPr lang="sv-SE" sz="1800"/>
                        <a:t>birthdate</a:t>
                      </a:r>
                      <a:endParaRPr sz="1800"/>
                    </a:p>
                  </a:txBody>
                  <a:tcPr marL="91450" marR="91450" marT="45725" marB="45725"/>
                </a:tc>
                <a:tc>
                  <a:txBody>
                    <a:bodyPr/>
                    <a:lstStyle/>
                    <a:p>
                      <a:pPr marL="0" marR="0" lvl="0" indent="0" algn="l" rtl="0">
                        <a:spcBef>
                          <a:spcPts val="0"/>
                        </a:spcBef>
                        <a:spcAft>
                          <a:spcPts val="0"/>
                        </a:spcAft>
                        <a:buNone/>
                      </a:pPr>
                      <a:r>
                        <a:rPr lang="sv-SE" sz="1800"/>
                        <a:t>martialstatus</a:t>
                      </a:r>
                      <a:endParaRPr sz="1800"/>
                    </a:p>
                  </a:txBody>
                  <a:tcPr marL="91450" marR="91450" marT="45725" marB="45725"/>
                </a:tc>
              </a:tr>
              <a:tr h="370850">
                <a:tc>
                  <a:txBody>
                    <a:bodyPr/>
                    <a:lstStyle/>
                    <a:p>
                      <a:pPr marL="0" marR="0" lvl="0" indent="0" algn="l" rtl="0">
                        <a:spcBef>
                          <a:spcPts val="0"/>
                        </a:spcBef>
                        <a:spcAft>
                          <a:spcPts val="0"/>
                        </a:spcAft>
                        <a:buNone/>
                      </a:pPr>
                      <a:r>
                        <a:rPr lang="sv-SE" sz="1800"/>
                        <a:t>John</a:t>
                      </a:r>
                      <a:endParaRPr sz="1800"/>
                    </a:p>
                  </a:txBody>
                  <a:tcPr marL="91450" marR="91450" marT="45725" marB="45725"/>
                </a:tc>
                <a:tc>
                  <a:txBody>
                    <a:bodyPr/>
                    <a:lstStyle/>
                    <a:p>
                      <a:pPr marL="0" marR="0" lvl="0" indent="0" algn="l" rtl="0">
                        <a:spcBef>
                          <a:spcPts val="0"/>
                        </a:spcBef>
                        <a:spcAft>
                          <a:spcPts val="0"/>
                        </a:spcAft>
                        <a:buNone/>
                      </a:pPr>
                      <a:r>
                        <a:rPr lang="sv-SE" sz="1800"/>
                        <a:t>178</a:t>
                      </a:r>
                      <a:endParaRPr sz="1800"/>
                    </a:p>
                  </a:txBody>
                  <a:tcPr marL="91450" marR="91450" marT="45725" marB="45725"/>
                </a:tc>
                <a:tc>
                  <a:txBody>
                    <a:bodyPr/>
                    <a:lstStyle/>
                    <a:p>
                      <a:pPr marL="0" marR="0" lvl="0" indent="0" algn="l" rtl="0">
                        <a:spcBef>
                          <a:spcPts val="0"/>
                        </a:spcBef>
                        <a:spcAft>
                          <a:spcPts val="0"/>
                        </a:spcAft>
                        <a:buNone/>
                      </a:pPr>
                      <a:r>
                        <a:rPr lang="sv-SE" sz="1800"/>
                        <a:t>1998-09-02</a:t>
                      </a:r>
                      <a:endParaRPr sz="1800"/>
                    </a:p>
                  </a:txBody>
                  <a:tcPr marL="91450" marR="91450" marT="45725" marB="45725"/>
                </a:tc>
                <a:tc>
                  <a:txBody>
                    <a:bodyPr/>
                    <a:lstStyle/>
                    <a:p>
                      <a:pPr marL="0" marR="0" lvl="0" indent="0" algn="l" rtl="0">
                        <a:spcBef>
                          <a:spcPts val="0"/>
                        </a:spcBef>
                        <a:spcAft>
                          <a:spcPts val="0"/>
                        </a:spcAft>
                        <a:buNone/>
                      </a:pPr>
                      <a:r>
                        <a:rPr lang="sv-SE" sz="1800"/>
                        <a:t>S</a:t>
                      </a:r>
                      <a:endParaRPr sz="1800"/>
                    </a:p>
                  </a:txBody>
                  <a:tcPr marL="91450" marR="91450" marT="45725" marB="45725"/>
                </a:tc>
              </a:tr>
              <a:tr h="370850">
                <a:tc>
                  <a:txBody>
                    <a:bodyPr/>
                    <a:lstStyle/>
                    <a:p>
                      <a:pPr marL="0" marR="0" lvl="0" indent="0" algn="l" rtl="0">
                        <a:spcBef>
                          <a:spcPts val="0"/>
                        </a:spcBef>
                        <a:spcAft>
                          <a:spcPts val="0"/>
                        </a:spcAft>
                        <a:buNone/>
                      </a:pPr>
                      <a:r>
                        <a:rPr lang="sv-SE" sz="1800"/>
                        <a:t>Gill</a:t>
                      </a:r>
                      <a:endParaRPr sz="1800"/>
                    </a:p>
                  </a:txBody>
                  <a:tcPr marL="91450" marR="91450" marT="45725" marB="45725"/>
                </a:tc>
                <a:tc>
                  <a:txBody>
                    <a:bodyPr/>
                    <a:lstStyle/>
                    <a:p>
                      <a:pPr marL="0" marR="0" lvl="0" indent="0" algn="l" rtl="0">
                        <a:spcBef>
                          <a:spcPts val="0"/>
                        </a:spcBef>
                        <a:spcAft>
                          <a:spcPts val="0"/>
                        </a:spcAft>
                        <a:buNone/>
                      </a:pPr>
                      <a:r>
                        <a:rPr lang="sv-SE" sz="1800"/>
                        <a:t>200</a:t>
                      </a:r>
                      <a:endParaRPr sz="1800"/>
                    </a:p>
                  </a:txBody>
                  <a:tcPr marL="91450" marR="91450" marT="45725" marB="45725"/>
                </a:tc>
                <a:tc>
                  <a:txBody>
                    <a:bodyPr/>
                    <a:lstStyle/>
                    <a:p>
                      <a:pPr marL="0" marR="0" lvl="0" indent="0" algn="l" rtl="0">
                        <a:spcBef>
                          <a:spcPts val="0"/>
                        </a:spcBef>
                        <a:spcAft>
                          <a:spcPts val="0"/>
                        </a:spcAft>
                        <a:buNone/>
                      </a:pPr>
                      <a:r>
                        <a:rPr lang="sv-SE" sz="1800"/>
                        <a:t>1934-06-12</a:t>
                      </a:r>
                      <a:endParaRPr sz="1800"/>
                    </a:p>
                  </a:txBody>
                  <a:tcPr marL="91450" marR="91450" marT="45725" marB="45725"/>
                </a:tc>
                <a:tc>
                  <a:txBody>
                    <a:bodyPr/>
                    <a:lstStyle/>
                    <a:p>
                      <a:pPr marL="0" marR="0" lvl="0" indent="0" algn="l" rtl="0">
                        <a:spcBef>
                          <a:spcPts val="0"/>
                        </a:spcBef>
                        <a:spcAft>
                          <a:spcPts val="0"/>
                        </a:spcAft>
                        <a:buNone/>
                      </a:pPr>
                      <a:r>
                        <a:rPr lang="sv-SE" sz="1800"/>
                        <a:t>M</a:t>
                      </a:r>
                      <a:endParaRPr sz="1800"/>
                    </a:p>
                  </a:txBody>
                  <a:tcPr marL="91450" marR="91450" marT="45725" marB="45725"/>
                </a:tc>
              </a:tr>
              <a:tr h="370850">
                <a:tc>
                  <a:txBody>
                    <a:bodyPr/>
                    <a:lstStyle/>
                    <a:p>
                      <a:pPr marL="0" marR="0" lvl="0" indent="0" algn="l" rtl="0">
                        <a:spcBef>
                          <a:spcPts val="0"/>
                        </a:spcBef>
                        <a:spcAft>
                          <a:spcPts val="0"/>
                        </a:spcAft>
                        <a:buNone/>
                      </a:pPr>
                      <a:r>
                        <a:rPr lang="sv-SE" sz="1800"/>
                        <a:t>Alice</a:t>
                      </a:r>
                      <a:endParaRPr sz="1800"/>
                    </a:p>
                  </a:txBody>
                  <a:tcPr marL="91450" marR="91450" marT="45725" marB="45725"/>
                </a:tc>
                <a:tc>
                  <a:txBody>
                    <a:bodyPr/>
                    <a:lstStyle/>
                    <a:p>
                      <a:pPr marL="0" marR="0" lvl="0" indent="0" algn="l" rtl="0">
                        <a:spcBef>
                          <a:spcPts val="0"/>
                        </a:spcBef>
                        <a:spcAft>
                          <a:spcPts val="0"/>
                        </a:spcAft>
                        <a:buNone/>
                      </a:pPr>
                      <a:r>
                        <a:rPr lang="sv-SE" sz="1800"/>
                        <a:t>182</a:t>
                      </a:r>
                      <a:endParaRPr sz="1800"/>
                    </a:p>
                  </a:txBody>
                  <a:tcPr marL="91450" marR="91450" marT="45725" marB="45725"/>
                </a:tc>
                <a:tc>
                  <a:txBody>
                    <a:bodyPr/>
                    <a:lstStyle/>
                    <a:p>
                      <a:pPr marL="0" marR="0" lvl="0" indent="0" algn="l" rtl="0">
                        <a:spcBef>
                          <a:spcPts val="0"/>
                        </a:spcBef>
                        <a:spcAft>
                          <a:spcPts val="0"/>
                        </a:spcAft>
                        <a:buNone/>
                      </a:pPr>
                      <a:r>
                        <a:rPr lang="sv-SE" sz="1800"/>
                        <a:t>1922-12-24</a:t>
                      </a:r>
                      <a:endParaRPr sz="1800"/>
                    </a:p>
                  </a:txBody>
                  <a:tcPr marL="91450" marR="91450" marT="45725" marB="45725"/>
                </a:tc>
                <a:tc>
                  <a:txBody>
                    <a:bodyPr/>
                    <a:lstStyle/>
                    <a:p>
                      <a:pPr marL="0" marR="0" lvl="0" indent="0" algn="l" rtl="0">
                        <a:spcBef>
                          <a:spcPts val="0"/>
                        </a:spcBef>
                        <a:spcAft>
                          <a:spcPts val="0"/>
                        </a:spcAft>
                        <a:buNone/>
                      </a:pPr>
                      <a:r>
                        <a:rPr lang="sv-SE" sz="1800"/>
                        <a:t>M</a:t>
                      </a:r>
                      <a:endParaRPr sz="1800"/>
                    </a:p>
                  </a:txBody>
                  <a:tcPr marL="91450" marR="91450" marT="45725" marB="45725"/>
                </a:tc>
              </a:tr>
            </a:tbl>
          </a:graphicData>
        </a:graphic>
      </p:graphicFrame>
      <p:sp>
        <p:nvSpPr>
          <p:cNvPr id="112" name="Google Shape;112;p16"/>
          <p:cNvSpPr/>
          <p:nvPr/>
        </p:nvSpPr>
        <p:spPr>
          <a:xfrm>
            <a:off x="3447393" y="1690689"/>
            <a:ext cx="2659117" cy="1801812"/>
          </a:xfrm>
          <a:prstGeom prst="rect">
            <a:avLst/>
          </a:prstGeom>
          <a:noFill/>
          <a:ln w="5715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sv-SE"/>
              <a:t>Different variable representation types</a:t>
            </a:r>
            <a:endParaRPr/>
          </a:p>
        </p:txBody>
      </p:sp>
      <p:graphicFrame>
        <p:nvGraphicFramePr>
          <p:cNvPr id="119" name="Google Shape;119;p17"/>
          <p:cNvGraphicFramePr/>
          <p:nvPr/>
        </p:nvGraphicFramePr>
        <p:xfrm>
          <a:off x="838200" y="1825625"/>
          <a:ext cx="10515600" cy="1483400"/>
        </p:xfrm>
        <a:graphic>
          <a:graphicData uri="http://schemas.openxmlformats.org/drawingml/2006/table">
            <a:tbl>
              <a:tblPr firstRow="1" bandRow="1">
                <a:noFill/>
                <a:tableStyleId>{36782BEA-C8B8-41D8-B9CC-D09E582AD812}</a:tableStyleId>
              </a:tblPr>
              <a:tblGrid>
                <a:gridCol w="2628900"/>
                <a:gridCol w="2628900"/>
                <a:gridCol w="2628900"/>
                <a:gridCol w="2628900"/>
              </a:tblGrid>
              <a:tr h="370850">
                <a:tc>
                  <a:txBody>
                    <a:bodyPr/>
                    <a:lstStyle/>
                    <a:p>
                      <a:pPr marL="0" marR="0" lvl="0" indent="0" algn="l" rtl="0">
                        <a:spcBef>
                          <a:spcPts val="0"/>
                        </a:spcBef>
                        <a:spcAft>
                          <a:spcPts val="0"/>
                        </a:spcAft>
                        <a:buNone/>
                      </a:pPr>
                      <a:r>
                        <a:rPr lang="sv-SE" sz="1800"/>
                        <a:t>name</a:t>
                      </a:r>
                      <a:endParaRPr sz="1800"/>
                    </a:p>
                  </a:txBody>
                  <a:tcPr marL="91450" marR="91450" marT="45725" marB="45725"/>
                </a:tc>
                <a:tc>
                  <a:txBody>
                    <a:bodyPr/>
                    <a:lstStyle/>
                    <a:p>
                      <a:pPr marL="0" marR="0" lvl="0" indent="0" algn="l" rtl="0">
                        <a:spcBef>
                          <a:spcPts val="0"/>
                        </a:spcBef>
                        <a:spcAft>
                          <a:spcPts val="0"/>
                        </a:spcAft>
                        <a:buNone/>
                      </a:pPr>
                      <a:r>
                        <a:rPr lang="sv-SE" sz="1800"/>
                        <a:t>height</a:t>
                      </a:r>
                      <a:endParaRPr sz="1800"/>
                    </a:p>
                  </a:txBody>
                  <a:tcPr marL="91450" marR="91450" marT="45725" marB="45725"/>
                </a:tc>
                <a:tc>
                  <a:txBody>
                    <a:bodyPr/>
                    <a:lstStyle/>
                    <a:p>
                      <a:pPr marL="0" marR="0" lvl="0" indent="0" algn="l" rtl="0">
                        <a:spcBef>
                          <a:spcPts val="0"/>
                        </a:spcBef>
                        <a:spcAft>
                          <a:spcPts val="0"/>
                        </a:spcAft>
                        <a:buNone/>
                      </a:pPr>
                      <a:r>
                        <a:rPr lang="sv-SE" sz="1800"/>
                        <a:t>birthdate</a:t>
                      </a:r>
                      <a:endParaRPr sz="1800"/>
                    </a:p>
                  </a:txBody>
                  <a:tcPr marL="91450" marR="91450" marT="45725" marB="45725"/>
                </a:tc>
                <a:tc>
                  <a:txBody>
                    <a:bodyPr/>
                    <a:lstStyle/>
                    <a:p>
                      <a:pPr marL="0" marR="0" lvl="0" indent="0" algn="l" rtl="0">
                        <a:spcBef>
                          <a:spcPts val="0"/>
                        </a:spcBef>
                        <a:spcAft>
                          <a:spcPts val="0"/>
                        </a:spcAft>
                        <a:buNone/>
                      </a:pPr>
                      <a:r>
                        <a:rPr lang="sv-SE" sz="1800"/>
                        <a:t>martialstatus</a:t>
                      </a:r>
                      <a:endParaRPr sz="1800"/>
                    </a:p>
                  </a:txBody>
                  <a:tcPr marL="91450" marR="91450" marT="45725" marB="45725"/>
                </a:tc>
              </a:tr>
              <a:tr h="370850">
                <a:tc>
                  <a:txBody>
                    <a:bodyPr/>
                    <a:lstStyle/>
                    <a:p>
                      <a:pPr marL="0" marR="0" lvl="0" indent="0" algn="l" rtl="0">
                        <a:spcBef>
                          <a:spcPts val="0"/>
                        </a:spcBef>
                        <a:spcAft>
                          <a:spcPts val="0"/>
                        </a:spcAft>
                        <a:buNone/>
                      </a:pPr>
                      <a:r>
                        <a:rPr lang="sv-SE" sz="1800"/>
                        <a:t>John</a:t>
                      </a:r>
                      <a:endParaRPr sz="1800"/>
                    </a:p>
                  </a:txBody>
                  <a:tcPr marL="91450" marR="91450" marT="45725" marB="45725"/>
                </a:tc>
                <a:tc>
                  <a:txBody>
                    <a:bodyPr/>
                    <a:lstStyle/>
                    <a:p>
                      <a:pPr marL="0" marR="0" lvl="0" indent="0" algn="l" rtl="0">
                        <a:spcBef>
                          <a:spcPts val="0"/>
                        </a:spcBef>
                        <a:spcAft>
                          <a:spcPts val="0"/>
                        </a:spcAft>
                        <a:buNone/>
                      </a:pPr>
                      <a:r>
                        <a:rPr lang="sv-SE" sz="1800"/>
                        <a:t>178</a:t>
                      </a:r>
                      <a:endParaRPr sz="1800"/>
                    </a:p>
                  </a:txBody>
                  <a:tcPr marL="91450" marR="91450" marT="45725" marB="45725"/>
                </a:tc>
                <a:tc>
                  <a:txBody>
                    <a:bodyPr/>
                    <a:lstStyle/>
                    <a:p>
                      <a:pPr marL="0" marR="0" lvl="0" indent="0" algn="l" rtl="0">
                        <a:spcBef>
                          <a:spcPts val="0"/>
                        </a:spcBef>
                        <a:spcAft>
                          <a:spcPts val="0"/>
                        </a:spcAft>
                        <a:buNone/>
                      </a:pPr>
                      <a:r>
                        <a:rPr lang="sv-SE" sz="1800"/>
                        <a:t>1998-09-02</a:t>
                      </a:r>
                      <a:endParaRPr sz="1800"/>
                    </a:p>
                  </a:txBody>
                  <a:tcPr marL="91450" marR="91450" marT="45725" marB="45725"/>
                </a:tc>
                <a:tc>
                  <a:txBody>
                    <a:bodyPr/>
                    <a:lstStyle/>
                    <a:p>
                      <a:pPr marL="0" marR="0" lvl="0" indent="0" algn="l" rtl="0">
                        <a:spcBef>
                          <a:spcPts val="0"/>
                        </a:spcBef>
                        <a:spcAft>
                          <a:spcPts val="0"/>
                        </a:spcAft>
                        <a:buNone/>
                      </a:pPr>
                      <a:r>
                        <a:rPr lang="sv-SE" sz="1800"/>
                        <a:t>S</a:t>
                      </a:r>
                      <a:endParaRPr sz="1800"/>
                    </a:p>
                  </a:txBody>
                  <a:tcPr marL="91450" marR="91450" marT="45725" marB="45725"/>
                </a:tc>
              </a:tr>
              <a:tr h="370850">
                <a:tc>
                  <a:txBody>
                    <a:bodyPr/>
                    <a:lstStyle/>
                    <a:p>
                      <a:pPr marL="0" marR="0" lvl="0" indent="0" algn="l" rtl="0">
                        <a:spcBef>
                          <a:spcPts val="0"/>
                        </a:spcBef>
                        <a:spcAft>
                          <a:spcPts val="0"/>
                        </a:spcAft>
                        <a:buNone/>
                      </a:pPr>
                      <a:r>
                        <a:rPr lang="sv-SE" sz="1800"/>
                        <a:t>Gill</a:t>
                      </a:r>
                      <a:endParaRPr sz="1800"/>
                    </a:p>
                  </a:txBody>
                  <a:tcPr marL="91450" marR="91450" marT="45725" marB="45725"/>
                </a:tc>
                <a:tc>
                  <a:txBody>
                    <a:bodyPr/>
                    <a:lstStyle/>
                    <a:p>
                      <a:pPr marL="0" marR="0" lvl="0" indent="0" algn="l" rtl="0">
                        <a:spcBef>
                          <a:spcPts val="0"/>
                        </a:spcBef>
                        <a:spcAft>
                          <a:spcPts val="0"/>
                        </a:spcAft>
                        <a:buNone/>
                      </a:pPr>
                      <a:r>
                        <a:rPr lang="sv-SE" sz="1800"/>
                        <a:t>200</a:t>
                      </a:r>
                      <a:endParaRPr sz="1800"/>
                    </a:p>
                  </a:txBody>
                  <a:tcPr marL="91450" marR="91450" marT="45725" marB="45725"/>
                </a:tc>
                <a:tc>
                  <a:txBody>
                    <a:bodyPr/>
                    <a:lstStyle/>
                    <a:p>
                      <a:pPr marL="0" marR="0" lvl="0" indent="0" algn="l" rtl="0">
                        <a:spcBef>
                          <a:spcPts val="0"/>
                        </a:spcBef>
                        <a:spcAft>
                          <a:spcPts val="0"/>
                        </a:spcAft>
                        <a:buNone/>
                      </a:pPr>
                      <a:r>
                        <a:rPr lang="sv-SE" sz="1800"/>
                        <a:t>1934-06-12</a:t>
                      </a:r>
                      <a:endParaRPr sz="1800"/>
                    </a:p>
                  </a:txBody>
                  <a:tcPr marL="91450" marR="91450" marT="45725" marB="45725"/>
                </a:tc>
                <a:tc>
                  <a:txBody>
                    <a:bodyPr/>
                    <a:lstStyle/>
                    <a:p>
                      <a:pPr marL="0" marR="0" lvl="0" indent="0" algn="l" rtl="0">
                        <a:spcBef>
                          <a:spcPts val="0"/>
                        </a:spcBef>
                        <a:spcAft>
                          <a:spcPts val="0"/>
                        </a:spcAft>
                        <a:buNone/>
                      </a:pPr>
                      <a:r>
                        <a:rPr lang="sv-SE" sz="1800"/>
                        <a:t>M</a:t>
                      </a:r>
                      <a:endParaRPr sz="1800"/>
                    </a:p>
                  </a:txBody>
                  <a:tcPr marL="91450" marR="91450" marT="45725" marB="45725"/>
                </a:tc>
              </a:tr>
              <a:tr h="370850">
                <a:tc>
                  <a:txBody>
                    <a:bodyPr/>
                    <a:lstStyle/>
                    <a:p>
                      <a:pPr marL="0" marR="0" lvl="0" indent="0" algn="l" rtl="0">
                        <a:spcBef>
                          <a:spcPts val="0"/>
                        </a:spcBef>
                        <a:spcAft>
                          <a:spcPts val="0"/>
                        </a:spcAft>
                        <a:buNone/>
                      </a:pPr>
                      <a:r>
                        <a:rPr lang="sv-SE" sz="1800"/>
                        <a:t>Alice</a:t>
                      </a:r>
                      <a:endParaRPr sz="1800"/>
                    </a:p>
                  </a:txBody>
                  <a:tcPr marL="91450" marR="91450" marT="45725" marB="45725"/>
                </a:tc>
                <a:tc>
                  <a:txBody>
                    <a:bodyPr/>
                    <a:lstStyle/>
                    <a:p>
                      <a:pPr marL="0" marR="0" lvl="0" indent="0" algn="l" rtl="0">
                        <a:spcBef>
                          <a:spcPts val="0"/>
                        </a:spcBef>
                        <a:spcAft>
                          <a:spcPts val="0"/>
                        </a:spcAft>
                        <a:buNone/>
                      </a:pPr>
                      <a:r>
                        <a:rPr lang="sv-SE" sz="1800"/>
                        <a:t>182</a:t>
                      </a:r>
                      <a:endParaRPr sz="1800"/>
                    </a:p>
                  </a:txBody>
                  <a:tcPr marL="91450" marR="91450" marT="45725" marB="45725"/>
                </a:tc>
                <a:tc>
                  <a:txBody>
                    <a:bodyPr/>
                    <a:lstStyle/>
                    <a:p>
                      <a:pPr marL="0" marR="0" lvl="0" indent="0" algn="l" rtl="0">
                        <a:spcBef>
                          <a:spcPts val="0"/>
                        </a:spcBef>
                        <a:spcAft>
                          <a:spcPts val="0"/>
                        </a:spcAft>
                        <a:buNone/>
                      </a:pPr>
                      <a:r>
                        <a:rPr lang="sv-SE" sz="1800"/>
                        <a:t>1922-12-24</a:t>
                      </a:r>
                      <a:endParaRPr sz="1800"/>
                    </a:p>
                  </a:txBody>
                  <a:tcPr marL="91450" marR="91450" marT="45725" marB="45725"/>
                </a:tc>
                <a:tc>
                  <a:txBody>
                    <a:bodyPr/>
                    <a:lstStyle/>
                    <a:p>
                      <a:pPr marL="0" marR="0" lvl="0" indent="0" algn="l" rtl="0">
                        <a:spcBef>
                          <a:spcPts val="0"/>
                        </a:spcBef>
                        <a:spcAft>
                          <a:spcPts val="0"/>
                        </a:spcAft>
                        <a:buNone/>
                      </a:pPr>
                      <a:r>
                        <a:rPr lang="sv-SE" sz="1800"/>
                        <a:t>M</a:t>
                      </a:r>
                      <a:endParaRPr sz="1800"/>
                    </a:p>
                  </a:txBody>
                  <a:tcPr marL="91450" marR="91450" marT="45725" marB="45725"/>
                </a:tc>
              </a:tr>
            </a:tbl>
          </a:graphicData>
        </a:graphic>
      </p:graphicFrame>
      <p:graphicFrame>
        <p:nvGraphicFramePr>
          <p:cNvPr id="120" name="Google Shape;120;p17"/>
          <p:cNvGraphicFramePr/>
          <p:nvPr/>
        </p:nvGraphicFramePr>
        <p:xfrm>
          <a:off x="838200" y="1387317"/>
          <a:ext cx="10515600" cy="370850"/>
        </p:xfrm>
        <a:graphic>
          <a:graphicData uri="http://schemas.openxmlformats.org/drawingml/2006/table">
            <a:tbl>
              <a:tblPr firstRow="1" bandRow="1">
                <a:noFill/>
                <a:tableStyleId>{36782BEA-C8B8-41D8-B9CC-D09E582AD812}</a:tableStyleId>
              </a:tblPr>
              <a:tblGrid>
                <a:gridCol w="2628900"/>
                <a:gridCol w="2628900"/>
                <a:gridCol w="2628900"/>
                <a:gridCol w="2628900"/>
              </a:tblGrid>
              <a:tr h="370850">
                <a:tc>
                  <a:txBody>
                    <a:bodyPr/>
                    <a:lstStyle/>
                    <a:p>
                      <a:pPr marL="0" marR="0" lvl="0" indent="0" algn="l" rtl="0">
                        <a:spcBef>
                          <a:spcPts val="0"/>
                        </a:spcBef>
                        <a:spcAft>
                          <a:spcPts val="0"/>
                        </a:spcAft>
                        <a:buNone/>
                      </a:pPr>
                      <a:r>
                        <a:rPr lang="sv-SE" sz="1800">
                          <a:solidFill>
                            <a:srgbClr val="FF0000"/>
                          </a:solidFill>
                        </a:rPr>
                        <a:t>text</a:t>
                      </a:r>
                      <a:endParaRPr sz="1800">
                        <a:solidFill>
                          <a:srgbClr val="FF0000"/>
                        </a:solidFill>
                      </a:endParaRPr>
                    </a:p>
                  </a:txBody>
                  <a:tcPr marL="91450" marR="91450" marT="45725" marB="45725"/>
                </a:tc>
                <a:tc>
                  <a:txBody>
                    <a:bodyPr/>
                    <a:lstStyle/>
                    <a:p>
                      <a:pPr marL="0" marR="0" lvl="0" indent="0" algn="l" rtl="0">
                        <a:spcBef>
                          <a:spcPts val="0"/>
                        </a:spcBef>
                        <a:spcAft>
                          <a:spcPts val="0"/>
                        </a:spcAft>
                        <a:buNone/>
                      </a:pPr>
                      <a:r>
                        <a:rPr lang="sv-SE" sz="1800">
                          <a:solidFill>
                            <a:srgbClr val="FF0000"/>
                          </a:solidFill>
                        </a:rPr>
                        <a:t>numeric</a:t>
                      </a:r>
                      <a:endParaRPr sz="1800">
                        <a:solidFill>
                          <a:srgbClr val="FF0000"/>
                        </a:solidFill>
                      </a:endParaRPr>
                    </a:p>
                  </a:txBody>
                  <a:tcPr marL="91450" marR="91450" marT="45725" marB="45725"/>
                </a:tc>
                <a:tc>
                  <a:txBody>
                    <a:bodyPr/>
                    <a:lstStyle/>
                    <a:p>
                      <a:pPr marL="0" marR="0" lvl="0" indent="0" algn="l" rtl="0">
                        <a:spcBef>
                          <a:spcPts val="0"/>
                        </a:spcBef>
                        <a:spcAft>
                          <a:spcPts val="0"/>
                        </a:spcAft>
                        <a:buNone/>
                      </a:pPr>
                      <a:r>
                        <a:rPr lang="sv-SE" sz="1800">
                          <a:solidFill>
                            <a:srgbClr val="FF0000"/>
                          </a:solidFill>
                        </a:rPr>
                        <a:t>date</a:t>
                      </a:r>
                      <a:endParaRPr sz="1800">
                        <a:solidFill>
                          <a:srgbClr val="FF0000"/>
                        </a:solidFill>
                      </a:endParaRPr>
                    </a:p>
                  </a:txBody>
                  <a:tcPr marL="91450" marR="91450" marT="45725" marB="45725"/>
                </a:tc>
                <a:tc>
                  <a:txBody>
                    <a:bodyPr/>
                    <a:lstStyle/>
                    <a:p>
                      <a:pPr marL="0" marR="0" lvl="0" indent="0" algn="l" rtl="0">
                        <a:spcBef>
                          <a:spcPts val="0"/>
                        </a:spcBef>
                        <a:spcAft>
                          <a:spcPts val="0"/>
                        </a:spcAft>
                        <a:buNone/>
                      </a:pPr>
                      <a:r>
                        <a:rPr lang="sv-SE" sz="1800">
                          <a:solidFill>
                            <a:srgbClr val="FF0000"/>
                          </a:solidFill>
                        </a:rPr>
                        <a:t>code</a:t>
                      </a:r>
                      <a:endParaRPr sz="1800">
                        <a:solidFill>
                          <a:srgbClr val="FF0000"/>
                        </a:solidFill>
                      </a:endParaRPr>
                    </a:p>
                  </a:txBody>
                  <a:tcPr marL="91450" marR="91450" marT="45725" marB="45725"/>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sv-SE"/>
              <a:t>Variable with code representation</a:t>
            </a:r>
            <a:endParaRPr/>
          </a:p>
        </p:txBody>
      </p:sp>
      <p:graphicFrame>
        <p:nvGraphicFramePr>
          <p:cNvPr id="127" name="Google Shape;127;p18"/>
          <p:cNvGraphicFramePr/>
          <p:nvPr/>
        </p:nvGraphicFramePr>
        <p:xfrm>
          <a:off x="838200" y="1825625"/>
          <a:ext cx="10515600" cy="1483400"/>
        </p:xfrm>
        <a:graphic>
          <a:graphicData uri="http://schemas.openxmlformats.org/drawingml/2006/table">
            <a:tbl>
              <a:tblPr firstRow="1" bandRow="1">
                <a:noFill/>
                <a:tableStyleId>{36782BEA-C8B8-41D8-B9CC-D09E582AD812}</a:tableStyleId>
              </a:tblPr>
              <a:tblGrid>
                <a:gridCol w="2628900"/>
                <a:gridCol w="2628900"/>
                <a:gridCol w="2628900"/>
                <a:gridCol w="2628900"/>
              </a:tblGrid>
              <a:tr h="370850">
                <a:tc>
                  <a:txBody>
                    <a:bodyPr/>
                    <a:lstStyle/>
                    <a:p>
                      <a:pPr marL="0" marR="0" lvl="0" indent="0" algn="l" rtl="0">
                        <a:spcBef>
                          <a:spcPts val="0"/>
                        </a:spcBef>
                        <a:spcAft>
                          <a:spcPts val="0"/>
                        </a:spcAft>
                        <a:buNone/>
                      </a:pPr>
                      <a:r>
                        <a:rPr lang="sv-SE" sz="1800"/>
                        <a:t>name</a:t>
                      </a:r>
                      <a:endParaRPr sz="1800"/>
                    </a:p>
                  </a:txBody>
                  <a:tcPr marL="91450" marR="91450" marT="45725" marB="45725"/>
                </a:tc>
                <a:tc>
                  <a:txBody>
                    <a:bodyPr/>
                    <a:lstStyle/>
                    <a:p>
                      <a:pPr marL="0" marR="0" lvl="0" indent="0" algn="l" rtl="0">
                        <a:spcBef>
                          <a:spcPts val="0"/>
                        </a:spcBef>
                        <a:spcAft>
                          <a:spcPts val="0"/>
                        </a:spcAft>
                        <a:buNone/>
                      </a:pPr>
                      <a:r>
                        <a:rPr lang="sv-SE" sz="1800"/>
                        <a:t>height</a:t>
                      </a:r>
                      <a:endParaRPr sz="1800"/>
                    </a:p>
                  </a:txBody>
                  <a:tcPr marL="91450" marR="91450" marT="45725" marB="45725"/>
                </a:tc>
                <a:tc>
                  <a:txBody>
                    <a:bodyPr/>
                    <a:lstStyle/>
                    <a:p>
                      <a:pPr marL="0" marR="0" lvl="0" indent="0" algn="l" rtl="0">
                        <a:spcBef>
                          <a:spcPts val="0"/>
                        </a:spcBef>
                        <a:spcAft>
                          <a:spcPts val="0"/>
                        </a:spcAft>
                        <a:buNone/>
                      </a:pPr>
                      <a:r>
                        <a:rPr lang="sv-SE" sz="1800"/>
                        <a:t>birthdate</a:t>
                      </a:r>
                      <a:endParaRPr sz="1800"/>
                    </a:p>
                  </a:txBody>
                  <a:tcPr marL="91450" marR="91450" marT="45725" marB="45725"/>
                </a:tc>
                <a:tc>
                  <a:txBody>
                    <a:bodyPr/>
                    <a:lstStyle/>
                    <a:p>
                      <a:pPr marL="0" marR="0" lvl="0" indent="0" algn="l" rtl="0">
                        <a:spcBef>
                          <a:spcPts val="0"/>
                        </a:spcBef>
                        <a:spcAft>
                          <a:spcPts val="0"/>
                        </a:spcAft>
                        <a:buNone/>
                      </a:pPr>
                      <a:r>
                        <a:rPr lang="sv-SE" sz="1800"/>
                        <a:t>martialstatus</a:t>
                      </a:r>
                      <a:endParaRPr sz="1800"/>
                    </a:p>
                  </a:txBody>
                  <a:tcPr marL="91450" marR="91450" marT="45725" marB="45725"/>
                </a:tc>
              </a:tr>
              <a:tr h="370850">
                <a:tc>
                  <a:txBody>
                    <a:bodyPr/>
                    <a:lstStyle/>
                    <a:p>
                      <a:pPr marL="0" marR="0" lvl="0" indent="0" algn="l" rtl="0">
                        <a:spcBef>
                          <a:spcPts val="0"/>
                        </a:spcBef>
                        <a:spcAft>
                          <a:spcPts val="0"/>
                        </a:spcAft>
                        <a:buNone/>
                      </a:pPr>
                      <a:r>
                        <a:rPr lang="sv-SE" sz="1800"/>
                        <a:t>John</a:t>
                      </a:r>
                      <a:endParaRPr sz="1800"/>
                    </a:p>
                  </a:txBody>
                  <a:tcPr marL="91450" marR="91450" marT="45725" marB="45725"/>
                </a:tc>
                <a:tc>
                  <a:txBody>
                    <a:bodyPr/>
                    <a:lstStyle/>
                    <a:p>
                      <a:pPr marL="0" marR="0" lvl="0" indent="0" algn="l" rtl="0">
                        <a:spcBef>
                          <a:spcPts val="0"/>
                        </a:spcBef>
                        <a:spcAft>
                          <a:spcPts val="0"/>
                        </a:spcAft>
                        <a:buNone/>
                      </a:pPr>
                      <a:r>
                        <a:rPr lang="sv-SE" sz="1800"/>
                        <a:t>178</a:t>
                      </a:r>
                      <a:endParaRPr sz="1800"/>
                    </a:p>
                  </a:txBody>
                  <a:tcPr marL="91450" marR="91450" marT="45725" marB="45725"/>
                </a:tc>
                <a:tc>
                  <a:txBody>
                    <a:bodyPr/>
                    <a:lstStyle/>
                    <a:p>
                      <a:pPr marL="0" marR="0" lvl="0" indent="0" algn="l" rtl="0">
                        <a:spcBef>
                          <a:spcPts val="0"/>
                        </a:spcBef>
                        <a:spcAft>
                          <a:spcPts val="0"/>
                        </a:spcAft>
                        <a:buNone/>
                      </a:pPr>
                      <a:r>
                        <a:rPr lang="sv-SE" sz="1800"/>
                        <a:t>1998-09-02</a:t>
                      </a:r>
                      <a:endParaRPr sz="1800"/>
                    </a:p>
                  </a:txBody>
                  <a:tcPr marL="91450" marR="91450" marT="45725" marB="45725"/>
                </a:tc>
                <a:tc>
                  <a:txBody>
                    <a:bodyPr/>
                    <a:lstStyle/>
                    <a:p>
                      <a:pPr marL="0" marR="0" lvl="0" indent="0" algn="l" rtl="0">
                        <a:spcBef>
                          <a:spcPts val="0"/>
                        </a:spcBef>
                        <a:spcAft>
                          <a:spcPts val="0"/>
                        </a:spcAft>
                        <a:buNone/>
                      </a:pPr>
                      <a:r>
                        <a:rPr lang="sv-SE" sz="1800"/>
                        <a:t>S</a:t>
                      </a:r>
                      <a:endParaRPr sz="1800"/>
                    </a:p>
                  </a:txBody>
                  <a:tcPr marL="91450" marR="91450" marT="45725" marB="45725"/>
                </a:tc>
              </a:tr>
              <a:tr h="370850">
                <a:tc>
                  <a:txBody>
                    <a:bodyPr/>
                    <a:lstStyle/>
                    <a:p>
                      <a:pPr marL="0" marR="0" lvl="0" indent="0" algn="l" rtl="0">
                        <a:spcBef>
                          <a:spcPts val="0"/>
                        </a:spcBef>
                        <a:spcAft>
                          <a:spcPts val="0"/>
                        </a:spcAft>
                        <a:buNone/>
                      </a:pPr>
                      <a:r>
                        <a:rPr lang="sv-SE" sz="1800"/>
                        <a:t>Gill</a:t>
                      </a:r>
                      <a:endParaRPr sz="1800"/>
                    </a:p>
                  </a:txBody>
                  <a:tcPr marL="91450" marR="91450" marT="45725" marB="45725"/>
                </a:tc>
                <a:tc>
                  <a:txBody>
                    <a:bodyPr/>
                    <a:lstStyle/>
                    <a:p>
                      <a:pPr marL="0" marR="0" lvl="0" indent="0" algn="l" rtl="0">
                        <a:spcBef>
                          <a:spcPts val="0"/>
                        </a:spcBef>
                        <a:spcAft>
                          <a:spcPts val="0"/>
                        </a:spcAft>
                        <a:buNone/>
                      </a:pPr>
                      <a:r>
                        <a:rPr lang="sv-SE" sz="1800"/>
                        <a:t>200</a:t>
                      </a:r>
                      <a:endParaRPr sz="1800"/>
                    </a:p>
                  </a:txBody>
                  <a:tcPr marL="91450" marR="91450" marT="45725" marB="45725"/>
                </a:tc>
                <a:tc>
                  <a:txBody>
                    <a:bodyPr/>
                    <a:lstStyle/>
                    <a:p>
                      <a:pPr marL="0" marR="0" lvl="0" indent="0" algn="l" rtl="0">
                        <a:spcBef>
                          <a:spcPts val="0"/>
                        </a:spcBef>
                        <a:spcAft>
                          <a:spcPts val="0"/>
                        </a:spcAft>
                        <a:buNone/>
                      </a:pPr>
                      <a:r>
                        <a:rPr lang="sv-SE" sz="1800"/>
                        <a:t>1934-06-12</a:t>
                      </a:r>
                      <a:endParaRPr sz="1800"/>
                    </a:p>
                  </a:txBody>
                  <a:tcPr marL="91450" marR="91450" marT="45725" marB="45725"/>
                </a:tc>
                <a:tc>
                  <a:txBody>
                    <a:bodyPr/>
                    <a:lstStyle/>
                    <a:p>
                      <a:pPr marL="0" marR="0" lvl="0" indent="0" algn="l" rtl="0">
                        <a:spcBef>
                          <a:spcPts val="0"/>
                        </a:spcBef>
                        <a:spcAft>
                          <a:spcPts val="0"/>
                        </a:spcAft>
                        <a:buNone/>
                      </a:pPr>
                      <a:r>
                        <a:rPr lang="sv-SE" sz="1800"/>
                        <a:t>M</a:t>
                      </a:r>
                      <a:endParaRPr sz="1800"/>
                    </a:p>
                  </a:txBody>
                  <a:tcPr marL="91450" marR="91450" marT="45725" marB="45725"/>
                </a:tc>
              </a:tr>
              <a:tr h="370850">
                <a:tc>
                  <a:txBody>
                    <a:bodyPr/>
                    <a:lstStyle/>
                    <a:p>
                      <a:pPr marL="0" marR="0" lvl="0" indent="0" algn="l" rtl="0">
                        <a:spcBef>
                          <a:spcPts val="0"/>
                        </a:spcBef>
                        <a:spcAft>
                          <a:spcPts val="0"/>
                        </a:spcAft>
                        <a:buNone/>
                      </a:pPr>
                      <a:r>
                        <a:rPr lang="sv-SE" sz="1800"/>
                        <a:t>Alice</a:t>
                      </a:r>
                      <a:endParaRPr sz="1800"/>
                    </a:p>
                  </a:txBody>
                  <a:tcPr marL="91450" marR="91450" marT="45725" marB="45725"/>
                </a:tc>
                <a:tc>
                  <a:txBody>
                    <a:bodyPr/>
                    <a:lstStyle/>
                    <a:p>
                      <a:pPr marL="0" marR="0" lvl="0" indent="0" algn="l" rtl="0">
                        <a:spcBef>
                          <a:spcPts val="0"/>
                        </a:spcBef>
                        <a:spcAft>
                          <a:spcPts val="0"/>
                        </a:spcAft>
                        <a:buNone/>
                      </a:pPr>
                      <a:r>
                        <a:rPr lang="sv-SE" sz="1800"/>
                        <a:t>182</a:t>
                      </a:r>
                      <a:endParaRPr sz="1800"/>
                    </a:p>
                  </a:txBody>
                  <a:tcPr marL="91450" marR="91450" marT="45725" marB="45725"/>
                </a:tc>
                <a:tc>
                  <a:txBody>
                    <a:bodyPr/>
                    <a:lstStyle/>
                    <a:p>
                      <a:pPr marL="0" marR="0" lvl="0" indent="0" algn="l" rtl="0">
                        <a:spcBef>
                          <a:spcPts val="0"/>
                        </a:spcBef>
                        <a:spcAft>
                          <a:spcPts val="0"/>
                        </a:spcAft>
                        <a:buNone/>
                      </a:pPr>
                      <a:r>
                        <a:rPr lang="sv-SE" sz="1800"/>
                        <a:t>1922-12-24</a:t>
                      </a:r>
                      <a:endParaRPr sz="1800"/>
                    </a:p>
                  </a:txBody>
                  <a:tcPr marL="91450" marR="91450" marT="45725" marB="45725"/>
                </a:tc>
                <a:tc>
                  <a:txBody>
                    <a:bodyPr/>
                    <a:lstStyle/>
                    <a:p>
                      <a:pPr marL="0" marR="0" lvl="0" indent="0" algn="l" rtl="0">
                        <a:spcBef>
                          <a:spcPts val="0"/>
                        </a:spcBef>
                        <a:spcAft>
                          <a:spcPts val="0"/>
                        </a:spcAft>
                        <a:buNone/>
                      </a:pPr>
                      <a:r>
                        <a:rPr lang="sv-SE" sz="1800"/>
                        <a:t>M</a:t>
                      </a:r>
                      <a:endParaRPr sz="1800"/>
                    </a:p>
                  </a:txBody>
                  <a:tcPr marL="91450" marR="91450" marT="45725" marB="45725"/>
                </a:tc>
              </a:tr>
            </a:tbl>
          </a:graphicData>
        </a:graphic>
      </p:graphicFrame>
      <p:sp>
        <p:nvSpPr>
          <p:cNvPr id="128" name="Google Shape;128;p18"/>
          <p:cNvSpPr/>
          <p:nvPr/>
        </p:nvSpPr>
        <p:spPr>
          <a:xfrm>
            <a:off x="8682775" y="1690689"/>
            <a:ext cx="2659117" cy="1801812"/>
          </a:xfrm>
          <a:prstGeom prst="rect">
            <a:avLst/>
          </a:prstGeom>
          <a:noFill/>
          <a:ln w="5715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sv-SE"/>
              <a:t>Variable - code representation</a:t>
            </a:r>
            <a:endParaRPr/>
          </a:p>
        </p:txBody>
      </p:sp>
      <p:graphicFrame>
        <p:nvGraphicFramePr>
          <p:cNvPr id="135" name="Google Shape;135;p19"/>
          <p:cNvGraphicFramePr/>
          <p:nvPr/>
        </p:nvGraphicFramePr>
        <p:xfrm>
          <a:off x="4513652" y="2128996"/>
          <a:ext cx="3136900" cy="1112550"/>
        </p:xfrm>
        <a:graphic>
          <a:graphicData uri="http://schemas.openxmlformats.org/drawingml/2006/table">
            <a:tbl>
              <a:tblPr firstRow="1" bandRow="1">
                <a:noFill/>
                <a:tableStyleId>{BFF5DB60-D679-4F98-B7E1-5D54927E5138}</a:tableStyleId>
              </a:tblPr>
              <a:tblGrid>
                <a:gridCol w="742075"/>
                <a:gridCol w="2394825"/>
              </a:tblGrid>
              <a:tr h="370850">
                <a:tc>
                  <a:txBody>
                    <a:bodyPr/>
                    <a:lstStyle/>
                    <a:p>
                      <a:pPr marL="0" marR="0" lvl="0" indent="0" algn="l" rtl="0">
                        <a:spcBef>
                          <a:spcPts val="0"/>
                        </a:spcBef>
                        <a:spcAft>
                          <a:spcPts val="0"/>
                        </a:spcAft>
                        <a:buNone/>
                      </a:pPr>
                      <a:r>
                        <a:rPr lang="sv-SE" sz="1800"/>
                        <a:t>code</a:t>
                      </a:r>
                      <a:endParaRPr sz="1800"/>
                    </a:p>
                  </a:txBody>
                  <a:tcPr marL="91450" marR="91450" marT="45725" marB="45725"/>
                </a:tc>
                <a:tc>
                  <a:txBody>
                    <a:bodyPr/>
                    <a:lstStyle/>
                    <a:p>
                      <a:pPr marL="0" marR="0" lvl="0" indent="0" algn="l" rtl="0">
                        <a:spcBef>
                          <a:spcPts val="0"/>
                        </a:spcBef>
                        <a:spcAft>
                          <a:spcPts val="0"/>
                        </a:spcAft>
                        <a:buNone/>
                      </a:pPr>
                      <a:r>
                        <a:rPr lang="sv-SE" sz="1800"/>
                        <a:t>category</a:t>
                      </a:r>
                      <a:endParaRPr sz="1800"/>
                    </a:p>
                  </a:txBody>
                  <a:tcPr marL="91450" marR="91450" marT="45725" marB="45725"/>
                </a:tc>
              </a:tr>
              <a:tr h="370850">
                <a:tc>
                  <a:txBody>
                    <a:bodyPr/>
                    <a:lstStyle/>
                    <a:p>
                      <a:pPr marL="0" marR="0" lvl="0" indent="0" algn="l" rtl="0">
                        <a:spcBef>
                          <a:spcPts val="0"/>
                        </a:spcBef>
                        <a:spcAft>
                          <a:spcPts val="0"/>
                        </a:spcAft>
                        <a:buNone/>
                      </a:pPr>
                      <a:r>
                        <a:rPr lang="sv-SE" sz="1800"/>
                        <a:t>S</a:t>
                      </a:r>
                      <a:endParaRPr sz="1800"/>
                    </a:p>
                  </a:txBody>
                  <a:tcPr marL="91450" marR="91450" marT="45725" marB="45725"/>
                </a:tc>
                <a:tc>
                  <a:txBody>
                    <a:bodyPr/>
                    <a:lstStyle/>
                    <a:p>
                      <a:pPr marL="0" marR="0" lvl="0" indent="0" algn="l" rtl="0">
                        <a:spcBef>
                          <a:spcPts val="0"/>
                        </a:spcBef>
                        <a:spcAft>
                          <a:spcPts val="0"/>
                        </a:spcAft>
                        <a:buNone/>
                      </a:pPr>
                      <a:r>
                        <a:rPr lang="sv-SE" sz="1800"/>
                        <a:t>Single</a:t>
                      </a:r>
                      <a:endParaRPr sz="1800"/>
                    </a:p>
                  </a:txBody>
                  <a:tcPr marL="91450" marR="91450" marT="45725" marB="45725"/>
                </a:tc>
              </a:tr>
              <a:tr h="370850">
                <a:tc>
                  <a:txBody>
                    <a:bodyPr/>
                    <a:lstStyle/>
                    <a:p>
                      <a:pPr marL="0" marR="0" lvl="0" indent="0" algn="l" rtl="0">
                        <a:spcBef>
                          <a:spcPts val="0"/>
                        </a:spcBef>
                        <a:spcAft>
                          <a:spcPts val="0"/>
                        </a:spcAft>
                        <a:buNone/>
                      </a:pPr>
                      <a:r>
                        <a:rPr lang="sv-SE" sz="1800"/>
                        <a:t>M</a:t>
                      </a:r>
                      <a:endParaRPr sz="1800"/>
                    </a:p>
                  </a:txBody>
                  <a:tcPr marL="91450" marR="91450" marT="45725" marB="45725"/>
                </a:tc>
                <a:tc>
                  <a:txBody>
                    <a:bodyPr/>
                    <a:lstStyle/>
                    <a:p>
                      <a:pPr marL="0" marR="0" lvl="0" indent="0" algn="l" rtl="0">
                        <a:spcBef>
                          <a:spcPts val="0"/>
                        </a:spcBef>
                        <a:spcAft>
                          <a:spcPts val="0"/>
                        </a:spcAft>
                        <a:buNone/>
                      </a:pPr>
                      <a:r>
                        <a:rPr lang="sv-SE" sz="1800"/>
                        <a:t>Married</a:t>
                      </a:r>
                      <a:endParaRPr sz="1800"/>
                    </a:p>
                  </a:txBody>
                  <a:tcPr marL="91450" marR="91450" marT="45725" marB="45725"/>
                </a:tc>
              </a:tr>
            </a:tbl>
          </a:graphicData>
        </a:graphic>
      </p:graphicFrame>
      <p:graphicFrame>
        <p:nvGraphicFramePr>
          <p:cNvPr id="136" name="Google Shape;136;p19"/>
          <p:cNvGraphicFramePr/>
          <p:nvPr/>
        </p:nvGraphicFramePr>
        <p:xfrm>
          <a:off x="4513652" y="1724422"/>
          <a:ext cx="2628900" cy="370850"/>
        </p:xfrm>
        <a:graphic>
          <a:graphicData uri="http://schemas.openxmlformats.org/drawingml/2006/table">
            <a:tbl>
              <a:tblPr firstRow="1" bandRow="1">
                <a:noFill/>
                <a:tableStyleId>{36782BEA-C8B8-41D8-B9CC-D09E582AD812}</a:tableStyleId>
              </a:tblPr>
              <a:tblGrid>
                <a:gridCol w="2628900"/>
              </a:tblGrid>
              <a:tr h="370850">
                <a:tc>
                  <a:txBody>
                    <a:bodyPr/>
                    <a:lstStyle/>
                    <a:p>
                      <a:pPr marL="0" marR="0" lvl="0" indent="0" algn="l" rtl="0">
                        <a:spcBef>
                          <a:spcPts val="0"/>
                        </a:spcBef>
                        <a:spcAft>
                          <a:spcPts val="0"/>
                        </a:spcAft>
                        <a:buNone/>
                      </a:pPr>
                      <a:r>
                        <a:rPr lang="sv-SE" sz="1800">
                          <a:solidFill>
                            <a:schemeClr val="dk1"/>
                          </a:solidFill>
                        </a:rPr>
                        <a:t>maritalstatus codes</a:t>
                      </a:r>
                      <a:endParaRPr sz="1800">
                        <a:solidFill>
                          <a:schemeClr val="dk1"/>
                        </a:solidFill>
                      </a:endParaRPr>
                    </a:p>
                  </a:txBody>
                  <a:tcPr marL="0" marR="91450" marT="45725" marB="45725"/>
                </a:tc>
              </a:tr>
            </a:tbl>
          </a:graphicData>
        </a:graphic>
      </p:graphicFrame>
      <p:sp>
        <p:nvSpPr>
          <p:cNvPr id="137" name="Google Shape;137;p19"/>
          <p:cNvSpPr/>
          <p:nvPr/>
        </p:nvSpPr>
        <p:spPr>
          <a:xfrm>
            <a:off x="838200" y="2359183"/>
            <a:ext cx="2535682" cy="652145"/>
          </a:xfrm>
          <a:prstGeom prst="roundRect">
            <a:avLst>
              <a:gd name="adj" fmla="val 16667"/>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sz="1800" b="1" i="0" u="none" strike="noStrike" cap="none">
                <a:solidFill>
                  <a:schemeClr val="lt1"/>
                </a:solidFill>
                <a:latin typeface="Calibri"/>
                <a:ea typeface="Calibri"/>
                <a:cs typeface="Calibri"/>
                <a:sym typeface="Calibri"/>
              </a:rPr>
              <a:t>martialstatus</a:t>
            </a:r>
            <a:r>
              <a:rPr lang="sv-SE" sz="1800" b="0" i="0" u="none" strike="noStrike" cap="none">
                <a:solidFill>
                  <a:schemeClr val="lt1"/>
                </a:solidFill>
                <a:latin typeface="Calibri"/>
                <a:ea typeface="Calibri"/>
                <a:cs typeface="Calibri"/>
                <a:sym typeface="Calibri"/>
              </a:rPr>
              <a:t/>
            </a:r>
            <a:br>
              <a:rPr lang="sv-SE" sz="1800" b="0" i="0" u="none" strike="noStrike" cap="none">
                <a:solidFill>
                  <a:schemeClr val="lt1"/>
                </a:solidFill>
                <a:latin typeface="Calibri"/>
                <a:ea typeface="Calibri"/>
                <a:cs typeface="Calibri"/>
                <a:sym typeface="Calibri"/>
              </a:rPr>
            </a:br>
            <a:r>
              <a:rPr lang="sv-SE" sz="1800" b="0" i="0" u="none" strike="noStrike" cap="none">
                <a:solidFill>
                  <a:schemeClr val="lt1"/>
                </a:solidFill>
                <a:latin typeface="Calibri"/>
                <a:ea typeface="Calibri"/>
                <a:cs typeface="Calibri"/>
                <a:sym typeface="Calibri"/>
              </a:rPr>
              <a:t>(variable)</a:t>
            </a:r>
            <a:endParaRPr sz="1800" b="0" i="0" u="none" strike="noStrike" cap="none">
              <a:solidFill>
                <a:schemeClr val="lt1"/>
              </a:solidFill>
              <a:latin typeface="Calibri"/>
              <a:ea typeface="Calibri"/>
              <a:cs typeface="Calibri"/>
              <a:sym typeface="Calibri"/>
            </a:endParaRPr>
          </a:p>
        </p:txBody>
      </p:sp>
      <p:cxnSp>
        <p:nvCxnSpPr>
          <p:cNvPr id="138" name="Google Shape;138;p19"/>
          <p:cNvCxnSpPr>
            <a:stCxn id="137" idx="3"/>
          </p:cNvCxnSpPr>
          <p:nvPr/>
        </p:nvCxnSpPr>
        <p:spPr>
          <a:xfrm>
            <a:off x="3373882" y="2685256"/>
            <a:ext cx="1139700" cy="0"/>
          </a:xfrm>
          <a:prstGeom prst="straightConnector1">
            <a:avLst/>
          </a:prstGeom>
          <a:noFill/>
          <a:ln w="76200" cap="flat" cmpd="sng">
            <a:solidFill>
              <a:schemeClr val="accent1"/>
            </a:solidFill>
            <a:prstDash val="solid"/>
            <a:miter lim="800000"/>
            <a:headEnd type="oval" w="med" len="med"/>
            <a:tailEnd type="triangle" w="med" len="med"/>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graphicFrame>
        <p:nvGraphicFramePr>
          <p:cNvPr id="144" name="Google Shape;144;p20"/>
          <p:cNvGraphicFramePr/>
          <p:nvPr/>
        </p:nvGraphicFramePr>
        <p:xfrm>
          <a:off x="870622" y="1293568"/>
          <a:ext cx="10515600" cy="1483400"/>
        </p:xfrm>
        <a:graphic>
          <a:graphicData uri="http://schemas.openxmlformats.org/drawingml/2006/table">
            <a:tbl>
              <a:tblPr firstRow="1" bandRow="1">
                <a:noFill/>
                <a:tableStyleId>{36782BEA-C8B8-41D8-B9CC-D09E582AD812}</a:tableStyleId>
              </a:tblPr>
              <a:tblGrid>
                <a:gridCol w="2628900"/>
                <a:gridCol w="2628900"/>
                <a:gridCol w="2628900"/>
                <a:gridCol w="2628900"/>
              </a:tblGrid>
              <a:tr h="370850">
                <a:tc>
                  <a:txBody>
                    <a:bodyPr/>
                    <a:lstStyle/>
                    <a:p>
                      <a:pPr marL="0" marR="0" lvl="0" indent="0" algn="l" rtl="0">
                        <a:spcBef>
                          <a:spcPts val="0"/>
                        </a:spcBef>
                        <a:spcAft>
                          <a:spcPts val="0"/>
                        </a:spcAft>
                        <a:buNone/>
                      </a:pPr>
                      <a:r>
                        <a:rPr lang="sv-SE" sz="1800"/>
                        <a:t>name</a:t>
                      </a:r>
                      <a:endParaRPr sz="1800"/>
                    </a:p>
                  </a:txBody>
                  <a:tcPr marL="91450" marR="91450" marT="45725" marB="45725"/>
                </a:tc>
                <a:tc>
                  <a:txBody>
                    <a:bodyPr/>
                    <a:lstStyle/>
                    <a:p>
                      <a:pPr marL="0" marR="0" lvl="0" indent="0" algn="l" rtl="0">
                        <a:spcBef>
                          <a:spcPts val="0"/>
                        </a:spcBef>
                        <a:spcAft>
                          <a:spcPts val="0"/>
                        </a:spcAft>
                        <a:buNone/>
                      </a:pPr>
                      <a:r>
                        <a:rPr lang="sv-SE" sz="1800"/>
                        <a:t>height</a:t>
                      </a:r>
                      <a:endParaRPr sz="1800"/>
                    </a:p>
                  </a:txBody>
                  <a:tcPr marL="91450" marR="91450" marT="45725" marB="45725"/>
                </a:tc>
                <a:tc>
                  <a:txBody>
                    <a:bodyPr/>
                    <a:lstStyle/>
                    <a:p>
                      <a:pPr marL="0" marR="0" lvl="0" indent="0" algn="l" rtl="0">
                        <a:spcBef>
                          <a:spcPts val="0"/>
                        </a:spcBef>
                        <a:spcAft>
                          <a:spcPts val="0"/>
                        </a:spcAft>
                        <a:buNone/>
                      </a:pPr>
                      <a:r>
                        <a:rPr lang="sv-SE" sz="1800"/>
                        <a:t>birthdate</a:t>
                      </a:r>
                      <a:endParaRPr sz="1800"/>
                    </a:p>
                  </a:txBody>
                  <a:tcPr marL="91450" marR="91450" marT="45725" marB="45725"/>
                </a:tc>
                <a:tc>
                  <a:txBody>
                    <a:bodyPr/>
                    <a:lstStyle/>
                    <a:p>
                      <a:pPr marL="0" marR="0" lvl="0" indent="0" algn="l" rtl="0">
                        <a:spcBef>
                          <a:spcPts val="0"/>
                        </a:spcBef>
                        <a:spcAft>
                          <a:spcPts val="0"/>
                        </a:spcAft>
                        <a:buNone/>
                      </a:pPr>
                      <a:r>
                        <a:rPr lang="sv-SE" sz="1800"/>
                        <a:t>martialstatus</a:t>
                      </a:r>
                      <a:endParaRPr sz="1800"/>
                    </a:p>
                  </a:txBody>
                  <a:tcPr marL="91450" marR="91450" marT="45725" marB="45725"/>
                </a:tc>
              </a:tr>
              <a:tr h="370850">
                <a:tc>
                  <a:txBody>
                    <a:bodyPr/>
                    <a:lstStyle/>
                    <a:p>
                      <a:pPr marL="0" marR="0" lvl="0" indent="0" algn="l" rtl="0">
                        <a:spcBef>
                          <a:spcPts val="0"/>
                        </a:spcBef>
                        <a:spcAft>
                          <a:spcPts val="0"/>
                        </a:spcAft>
                        <a:buNone/>
                      </a:pPr>
                      <a:r>
                        <a:rPr lang="sv-SE" sz="1800"/>
                        <a:t>John</a:t>
                      </a:r>
                      <a:endParaRPr sz="1800"/>
                    </a:p>
                  </a:txBody>
                  <a:tcPr marL="91450" marR="91450" marT="45725" marB="45725"/>
                </a:tc>
                <a:tc>
                  <a:txBody>
                    <a:bodyPr/>
                    <a:lstStyle/>
                    <a:p>
                      <a:pPr marL="0" marR="0" lvl="0" indent="0" algn="l" rtl="0">
                        <a:spcBef>
                          <a:spcPts val="0"/>
                        </a:spcBef>
                        <a:spcAft>
                          <a:spcPts val="0"/>
                        </a:spcAft>
                        <a:buNone/>
                      </a:pPr>
                      <a:r>
                        <a:rPr lang="sv-SE" sz="1800"/>
                        <a:t>178</a:t>
                      </a:r>
                      <a:endParaRPr sz="1800"/>
                    </a:p>
                  </a:txBody>
                  <a:tcPr marL="91450" marR="91450" marT="45725" marB="45725"/>
                </a:tc>
                <a:tc>
                  <a:txBody>
                    <a:bodyPr/>
                    <a:lstStyle/>
                    <a:p>
                      <a:pPr marL="0" marR="0" lvl="0" indent="0" algn="l" rtl="0">
                        <a:spcBef>
                          <a:spcPts val="0"/>
                        </a:spcBef>
                        <a:spcAft>
                          <a:spcPts val="0"/>
                        </a:spcAft>
                        <a:buNone/>
                      </a:pPr>
                      <a:r>
                        <a:rPr lang="sv-SE" sz="1800"/>
                        <a:t>1998-09-02</a:t>
                      </a:r>
                      <a:endParaRPr sz="1800"/>
                    </a:p>
                  </a:txBody>
                  <a:tcPr marL="91450" marR="91450" marT="45725" marB="45725"/>
                </a:tc>
                <a:tc>
                  <a:txBody>
                    <a:bodyPr/>
                    <a:lstStyle/>
                    <a:p>
                      <a:pPr marL="0" marR="0" lvl="0" indent="0" algn="l" rtl="0">
                        <a:spcBef>
                          <a:spcPts val="0"/>
                        </a:spcBef>
                        <a:spcAft>
                          <a:spcPts val="0"/>
                        </a:spcAft>
                        <a:buNone/>
                      </a:pPr>
                      <a:r>
                        <a:rPr lang="sv-SE" sz="1800"/>
                        <a:t>S</a:t>
                      </a:r>
                      <a:endParaRPr sz="1800"/>
                    </a:p>
                  </a:txBody>
                  <a:tcPr marL="91450" marR="91450" marT="45725" marB="45725"/>
                </a:tc>
              </a:tr>
              <a:tr h="370850">
                <a:tc>
                  <a:txBody>
                    <a:bodyPr/>
                    <a:lstStyle/>
                    <a:p>
                      <a:pPr marL="0" marR="0" lvl="0" indent="0" algn="l" rtl="0">
                        <a:spcBef>
                          <a:spcPts val="0"/>
                        </a:spcBef>
                        <a:spcAft>
                          <a:spcPts val="0"/>
                        </a:spcAft>
                        <a:buNone/>
                      </a:pPr>
                      <a:r>
                        <a:rPr lang="sv-SE" sz="1800"/>
                        <a:t>Gill</a:t>
                      </a:r>
                      <a:endParaRPr sz="1800"/>
                    </a:p>
                  </a:txBody>
                  <a:tcPr marL="91450" marR="91450" marT="45725" marB="45725"/>
                </a:tc>
                <a:tc>
                  <a:txBody>
                    <a:bodyPr/>
                    <a:lstStyle/>
                    <a:p>
                      <a:pPr marL="0" marR="0" lvl="0" indent="0" algn="l" rtl="0">
                        <a:spcBef>
                          <a:spcPts val="0"/>
                        </a:spcBef>
                        <a:spcAft>
                          <a:spcPts val="0"/>
                        </a:spcAft>
                        <a:buNone/>
                      </a:pPr>
                      <a:r>
                        <a:rPr lang="sv-SE" sz="1800"/>
                        <a:t>200</a:t>
                      </a:r>
                      <a:endParaRPr sz="1800"/>
                    </a:p>
                  </a:txBody>
                  <a:tcPr marL="91450" marR="91450" marT="45725" marB="45725"/>
                </a:tc>
                <a:tc>
                  <a:txBody>
                    <a:bodyPr/>
                    <a:lstStyle/>
                    <a:p>
                      <a:pPr marL="0" marR="0" lvl="0" indent="0" algn="l" rtl="0">
                        <a:spcBef>
                          <a:spcPts val="0"/>
                        </a:spcBef>
                        <a:spcAft>
                          <a:spcPts val="0"/>
                        </a:spcAft>
                        <a:buNone/>
                      </a:pPr>
                      <a:r>
                        <a:rPr lang="sv-SE" sz="1800"/>
                        <a:t>1934-06-12</a:t>
                      </a:r>
                      <a:endParaRPr sz="1800"/>
                    </a:p>
                  </a:txBody>
                  <a:tcPr marL="91450" marR="91450" marT="45725" marB="45725"/>
                </a:tc>
                <a:tc>
                  <a:txBody>
                    <a:bodyPr/>
                    <a:lstStyle/>
                    <a:p>
                      <a:pPr marL="0" marR="0" lvl="0" indent="0" algn="l" rtl="0">
                        <a:spcBef>
                          <a:spcPts val="0"/>
                        </a:spcBef>
                        <a:spcAft>
                          <a:spcPts val="0"/>
                        </a:spcAft>
                        <a:buNone/>
                      </a:pPr>
                      <a:r>
                        <a:rPr lang="sv-SE" sz="1800"/>
                        <a:t>M</a:t>
                      </a:r>
                      <a:endParaRPr sz="1800"/>
                    </a:p>
                  </a:txBody>
                  <a:tcPr marL="91450" marR="91450" marT="45725" marB="45725"/>
                </a:tc>
              </a:tr>
              <a:tr h="370850">
                <a:tc>
                  <a:txBody>
                    <a:bodyPr/>
                    <a:lstStyle/>
                    <a:p>
                      <a:pPr marL="0" marR="0" lvl="0" indent="0" algn="l" rtl="0">
                        <a:spcBef>
                          <a:spcPts val="0"/>
                        </a:spcBef>
                        <a:spcAft>
                          <a:spcPts val="0"/>
                        </a:spcAft>
                        <a:buNone/>
                      </a:pPr>
                      <a:r>
                        <a:rPr lang="sv-SE" sz="1800"/>
                        <a:t>Alice</a:t>
                      </a:r>
                      <a:endParaRPr sz="1800"/>
                    </a:p>
                  </a:txBody>
                  <a:tcPr marL="91450" marR="91450" marT="45725" marB="45725"/>
                </a:tc>
                <a:tc>
                  <a:txBody>
                    <a:bodyPr/>
                    <a:lstStyle/>
                    <a:p>
                      <a:pPr marL="0" marR="0" lvl="0" indent="0" algn="l" rtl="0">
                        <a:spcBef>
                          <a:spcPts val="0"/>
                        </a:spcBef>
                        <a:spcAft>
                          <a:spcPts val="0"/>
                        </a:spcAft>
                        <a:buNone/>
                      </a:pPr>
                      <a:r>
                        <a:rPr lang="sv-SE" sz="1800"/>
                        <a:t>182</a:t>
                      </a:r>
                      <a:endParaRPr sz="1800"/>
                    </a:p>
                  </a:txBody>
                  <a:tcPr marL="91450" marR="91450" marT="45725" marB="45725"/>
                </a:tc>
                <a:tc>
                  <a:txBody>
                    <a:bodyPr/>
                    <a:lstStyle/>
                    <a:p>
                      <a:pPr marL="0" marR="0" lvl="0" indent="0" algn="l" rtl="0">
                        <a:spcBef>
                          <a:spcPts val="0"/>
                        </a:spcBef>
                        <a:spcAft>
                          <a:spcPts val="0"/>
                        </a:spcAft>
                        <a:buNone/>
                      </a:pPr>
                      <a:r>
                        <a:rPr lang="sv-SE" sz="1800"/>
                        <a:t>1922-12-24</a:t>
                      </a:r>
                      <a:endParaRPr sz="1800"/>
                    </a:p>
                  </a:txBody>
                  <a:tcPr marL="91450" marR="91450" marT="45725" marB="45725"/>
                </a:tc>
                <a:tc>
                  <a:txBody>
                    <a:bodyPr/>
                    <a:lstStyle/>
                    <a:p>
                      <a:pPr marL="0" marR="0" lvl="0" indent="0" algn="l" rtl="0">
                        <a:spcBef>
                          <a:spcPts val="0"/>
                        </a:spcBef>
                        <a:spcAft>
                          <a:spcPts val="0"/>
                        </a:spcAft>
                        <a:buNone/>
                      </a:pPr>
                      <a:r>
                        <a:rPr lang="sv-SE" sz="1800"/>
                        <a:t>M</a:t>
                      </a:r>
                      <a:endParaRPr sz="1800"/>
                    </a:p>
                  </a:txBody>
                  <a:tcPr marL="91450" marR="91450" marT="45725" marB="45725"/>
                </a:tc>
              </a:tr>
            </a:tbl>
          </a:graphicData>
        </a:graphic>
      </p:graphicFrame>
      <p:graphicFrame>
        <p:nvGraphicFramePr>
          <p:cNvPr id="145" name="Google Shape;145;p20"/>
          <p:cNvGraphicFramePr/>
          <p:nvPr/>
        </p:nvGraphicFramePr>
        <p:xfrm>
          <a:off x="854410" y="3194117"/>
          <a:ext cx="10515600" cy="1483400"/>
        </p:xfrm>
        <a:graphic>
          <a:graphicData uri="http://schemas.openxmlformats.org/drawingml/2006/table">
            <a:tbl>
              <a:tblPr firstRow="1" bandRow="1">
                <a:noFill/>
                <a:tableStyleId>{2A69EAD2-0F01-49AD-ACA2-A4AD5A48EDC6}</a:tableStyleId>
              </a:tblPr>
              <a:tblGrid>
                <a:gridCol w="2628900"/>
                <a:gridCol w="2628900"/>
                <a:gridCol w="2628900"/>
                <a:gridCol w="2628900"/>
              </a:tblGrid>
              <a:tr h="370850">
                <a:tc>
                  <a:txBody>
                    <a:bodyPr/>
                    <a:lstStyle/>
                    <a:p>
                      <a:pPr marL="0" marR="0" lvl="0" indent="0" algn="l" rtl="0">
                        <a:spcBef>
                          <a:spcPts val="0"/>
                        </a:spcBef>
                        <a:spcAft>
                          <a:spcPts val="0"/>
                        </a:spcAft>
                        <a:buNone/>
                      </a:pPr>
                      <a:r>
                        <a:rPr lang="sv-SE" sz="1800"/>
                        <a:t>firstname</a:t>
                      </a:r>
                      <a:endParaRPr sz="1800"/>
                    </a:p>
                  </a:txBody>
                  <a:tcPr marL="91450" marR="91450" marT="45725" marB="45725"/>
                </a:tc>
                <a:tc>
                  <a:txBody>
                    <a:bodyPr/>
                    <a:lstStyle/>
                    <a:p>
                      <a:pPr marL="0" marR="0" lvl="0" indent="0" algn="l" rtl="0">
                        <a:spcBef>
                          <a:spcPts val="0"/>
                        </a:spcBef>
                        <a:spcAft>
                          <a:spcPts val="0"/>
                        </a:spcAft>
                        <a:buNone/>
                      </a:pPr>
                      <a:r>
                        <a:rPr lang="sv-SE" sz="1800"/>
                        <a:t>personheight</a:t>
                      </a:r>
                      <a:endParaRPr sz="1800"/>
                    </a:p>
                  </a:txBody>
                  <a:tcPr marL="91450" marR="91450" marT="45725" marB="45725"/>
                </a:tc>
                <a:tc>
                  <a:txBody>
                    <a:bodyPr/>
                    <a:lstStyle/>
                    <a:p>
                      <a:pPr marL="0" marR="0" lvl="0" indent="0" algn="l" rtl="0">
                        <a:spcBef>
                          <a:spcPts val="0"/>
                        </a:spcBef>
                        <a:spcAft>
                          <a:spcPts val="0"/>
                        </a:spcAft>
                        <a:buNone/>
                      </a:pPr>
                      <a:r>
                        <a:rPr lang="sv-SE" sz="1800"/>
                        <a:t>dateofbirth</a:t>
                      </a:r>
                      <a:endParaRPr sz="1800"/>
                    </a:p>
                  </a:txBody>
                  <a:tcPr marL="91450" marR="91450" marT="45725" marB="45725"/>
                </a:tc>
                <a:tc>
                  <a:txBody>
                    <a:bodyPr/>
                    <a:lstStyle/>
                    <a:p>
                      <a:pPr marL="0" marR="0" lvl="0" indent="0" algn="l" rtl="0">
                        <a:spcBef>
                          <a:spcPts val="0"/>
                        </a:spcBef>
                        <a:spcAft>
                          <a:spcPts val="0"/>
                        </a:spcAft>
                        <a:buNone/>
                      </a:pPr>
                      <a:r>
                        <a:rPr lang="sv-SE" sz="1800"/>
                        <a:t>maritalstatus2010</a:t>
                      </a:r>
                      <a:endParaRPr sz="1800"/>
                    </a:p>
                  </a:txBody>
                  <a:tcPr marL="91450" marR="91450" marT="45725" marB="45725"/>
                </a:tc>
              </a:tr>
              <a:tr h="370850">
                <a:tc>
                  <a:txBody>
                    <a:bodyPr/>
                    <a:lstStyle/>
                    <a:p>
                      <a:pPr marL="0" marR="0" lvl="0" indent="0" algn="l" rtl="0">
                        <a:spcBef>
                          <a:spcPts val="0"/>
                        </a:spcBef>
                        <a:spcAft>
                          <a:spcPts val="0"/>
                        </a:spcAft>
                        <a:buNone/>
                      </a:pPr>
                      <a:r>
                        <a:rPr lang="sv-SE" sz="1800"/>
                        <a:t>Bob</a:t>
                      </a:r>
                      <a:endParaRPr sz="1800"/>
                    </a:p>
                  </a:txBody>
                  <a:tcPr marL="91450" marR="91450" marT="45725" marB="45725"/>
                </a:tc>
                <a:tc>
                  <a:txBody>
                    <a:bodyPr/>
                    <a:lstStyle/>
                    <a:p>
                      <a:pPr marL="0" marR="0" lvl="0" indent="0" algn="l" rtl="0">
                        <a:spcBef>
                          <a:spcPts val="0"/>
                        </a:spcBef>
                        <a:spcAft>
                          <a:spcPts val="0"/>
                        </a:spcAft>
                        <a:buNone/>
                      </a:pPr>
                      <a:r>
                        <a:rPr lang="sv-SE" sz="1800"/>
                        <a:t>70</a:t>
                      </a:r>
                      <a:endParaRPr sz="1800"/>
                    </a:p>
                  </a:txBody>
                  <a:tcPr marL="91450" marR="91450" marT="45725" marB="45725"/>
                </a:tc>
                <a:tc>
                  <a:txBody>
                    <a:bodyPr/>
                    <a:lstStyle/>
                    <a:p>
                      <a:pPr marL="0" marR="0" lvl="0" indent="0" algn="l" rtl="0">
                        <a:spcBef>
                          <a:spcPts val="0"/>
                        </a:spcBef>
                        <a:spcAft>
                          <a:spcPts val="0"/>
                        </a:spcAft>
                        <a:buNone/>
                      </a:pPr>
                      <a:r>
                        <a:rPr lang="sv-SE" sz="1800"/>
                        <a:t>1995-09-02</a:t>
                      </a:r>
                      <a:endParaRPr sz="1800"/>
                    </a:p>
                  </a:txBody>
                  <a:tcPr marL="91450" marR="91450" marT="45725" marB="45725"/>
                </a:tc>
                <a:tc>
                  <a:txBody>
                    <a:bodyPr/>
                    <a:lstStyle/>
                    <a:p>
                      <a:pPr marL="0" marR="0" lvl="0" indent="0" algn="l" rtl="0">
                        <a:spcBef>
                          <a:spcPts val="0"/>
                        </a:spcBef>
                        <a:spcAft>
                          <a:spcPts val="0"/>
                        </a:spcAft>
                        <a:buNone/>
                      </a:pPr>
                      <a:r>
                        <a:rPr lang="sv-SE" sz="1800"/>
                        <a:t>S</a:t>
                      </a:r>
                      <a:endParaRPr sz="1800"/>
                    </a:p>
                  </a:txBody>
                  <a:tcPr marL="91450" marR="91450" marT="45725" marB="45725"/>
                </a:tc>
              </a:tr>
              <a:tr h="370850">
                <a:tc>
                  <a:txBody>
                    <a:bodyPr/>
                    <a:lstStyle/>
                    <a:p>
                      <a:pPr marL="0" marR="0" lvl="0" indent="0" algn="l" rtl="0">
                        <a:spcBef>
                          <a:spcPts val="0"/>
                        </a:spcBef>
                        <a:spcAft>
                          <a:spcPts val="0"/>
                        </a:spcAft>
                        <a:buNone/>
                      </a:pPr>
                      <a:r>
                        <a:rPr lang="sv-SE" sz="1800"/>
                        <a:t>Lars</a:t>
                      </a:r>
                      <a:endParaRPr sz="1800"/>
                    </a:p>
                  </a:txBody>
                  <a:tcPr marL="91450" marR="91450" marT="45725" marB="45725"/>
                </a:tc>
                <a:tc>
                  <a:txBody>
                    <a:bodyPr/>
                    <a:lstStyle/>
                    <a:p>
                      <a:pPr marL="0" marR="0" lvl="0" indent="0" algn="l" rtl="0">
                        <a:spcBef>
                          <a:spcPts val="0"/>
                        </a:spcBef>
                        <a:spcAft>
                          <a:spcPts val="0"/>
                        </a:spcAft>
                        <a:buNone/>
                      </a:pPr>
                      <a:r>
                        <a:rPr lang="sv-SE" sz="1800"/>
                        <a:t>76</a:t>
                      </a:r>
                      <a:endParaRPr sz="1800"/>
                    </a:p>
                  </a:txBody>
                  <a:tcPr marL="91450" marR="91450" marT="45725" marB="45725"/>
                </a:tc>
                <a:tc>
                  <a:txBody>
                    <a:bodyPr/>
                    <a:lstStyle/>
                    <a:p>
                      <a:pPr marL="0" marR="0" lvl="0" indent="0" algn="l" rtl="0">
                        <a:spcBef>
                          <a:spcPts val="0"/>
                        </a:spcBef>
                        <a:spcAft>
                          <a:spcPts val="0"/>
                        </a:spcAft>
                        <a:buNone/>
                      </a:pPr>
                      <a:r>
                        <a:rPr lang="sv-SE" sz="1800"/>
                        <a:t>1954-06-21</a:t>
                      </a:r>
                      <a:endParaRPr sz="1800"/>
                    </a:p>
                  </a:txBody>
                  <a:tcPr marL="91450" marR="91450" marT="45725" marB="45725"/>
                </a:tc>
                <a:tc>
                  <a:txBody>
                    <a:bodyPr/>
                    <a:lstStyle/>
                    <a:p>
                      <a:pPr marL="0" marR="0" lvl="0" indent="0" algn="l" rtl="0">
                        <a:spcBef>
                          <a:spcPts val="0"/>
                        </a:spcBef>
                        <a:spcAft>
                          <a:spcPts val="0"/>
                        </a:spcAft>
                        <a:buNone/>
                      </a:pPr>
                      <a:r>
                        <a:rPr lang="sv-SE" sz="1800"/>
                        <a:t>M</a:t>
                      </a:r>
                      <a:endParaRPr sz="1800"/>
                    </a:p>
                  </a:txBody>
                  <a:tcPr marL="91450" marR="91450" marT="45725" marB="45725"/>
                </a:tc>
              </a:tr>
              <a:tr h="370850">
                <a:tc>
                  <a:txBody>
                    <a:bodyPr/>
                    <a:lstStyle/>
                    <a:p>
                      <a:pPr marL="0" marR="0" lvl="0" indent="0" algn="l" rtl="0">
                        <a:spcBef>
                          <a:spcPts val="0"/>
                        </a:spcBef>
                        <a:spcAft>
                          <a:spcPts val="0"/>
                        </a:spcAft>
                        <a:buNone/>
                      </a:pPr>
                      <a:r>
                        <a:rPr lang="sv-SE" sz="1800"/>
                        <a:t>Gerald</a:t>
                      </a:r>
                      <a:endParaRPr sz="1800"/>
                    </a:p>
                  </a:txBody>
                  <a:tcPr marL="91450" marR="91450" marT="45725" marB="45725"/>
                </a:tc>
                <a:tc>
                  <a:txBody>
                    <a:bodyPr/>
                    <a:lstStyle/>
                    <a:p>
                      <a:pPr marL="0" marR="0" lvl="0" indent="0" algn="l" rtl="0">
                        <a:spcBef>
                          <a:spcPts val="0"/>
                        </a:spcBef>
                        <a:spcAft>
                          <a:spcPts val="0"/>
                        </a:spcAft>
                        <a:buNone/>
                      </a:pPr>
                      <a:r>
                        <a:rPr lang="sv-SE" sz="1800"/>
                        <a:t>66</a:t>
                      </a:r>
                      <a:endParaRPr sz="1800"/>
                    </a:p>
                  </a:txBody>
                  <a:tcPr marL="91450" marR="91450" marT="45725" marB="45725"/>
                </a:tc>
                <a:tc>
                  <a:txBody>
                    <a:bodyPr/>
                    <a:lstStyle/>
                    <a:p>
                      <a:pPr marL="0" marR="0" lvl="0" indent="0" algn="l" rtl="0">
                        <a:spcBef>
                          <a:spcPts val="0"/>
                        </a:spcBef>
                        <a:spcAft>
                          <a:spcPts val="0"/>
                        </a:spcAft>
                        <a:buNone/>
                      </a:pPr>
                      <a:r>
                        <a:rPr lang="sv-SE" sz="1800"/>
                        <a:t>1972-11-23</a:t>
                      </a:r>
                      <a:endParaRPr sz="1800"/>
                    </a:p>
                  </a:txBody>
                  <a:tcPr marL="91450" marR="91450" marT="45725" marB="45725"/>
                </a:tc>
                <a:tc>
                  <a:txBody>
                    <a:bodyPr/>
                    <a:lstStyle/>
                    <a:p>
                      <a:pPr marL="0" marR="0" lvl="0" indent="0" algn="l" rtl="0">
                        <a:spcBef>
                          <a:spcPts val="0"/>
                        </a:spcBef>
                        <a:spcAft>
                          <a:spcPts val="0"/>
                        </a:spcAft>
                        <a:buNone/>
                      </a:pPr>
                      <a:r>
                        <a:rPr lang="sv-SE" sz="1800"/>
                        <a:t>S</a:t>
                      </a:r>
                      <a:endParaRPr sz="1800"/>
                    </a:p>
                  </a:txBody>
                  <a:tcPr marL="91450" marR="91450" marT="45725" marB="45725"/>
                </a:tc>
              </a:tr>
            </a:tbl>
          </a:graphicData>
        </a:graphic>
      </p:graphicFrame>
      <p:graphicFrame>
        <p:nvGraphicFramePr>
          <p:cNvPr id="146" name="Google Shape;146;p20"/>
          <p:cNvGraphicFramePr/>
          <p:nvPr/>
        </p:nvGraphicFramePr>
        <p:xfrm>
          <a:off x="854410" y="881343"/>
          <a:ext cx="2628900" cy="370850"/>
        </p:xfrm>
        <a:graphic>
          <a:graphicData uri="http://schemas.openxmlformats.org/drawingml/2006/table">
            <a:tbl>
              <a:tblPr firstRow="1" bandRow="1">
                <a:noFill/>
                <a:tableStyleId>{36782BEA-C8B8-41D8-B9CC-D09E582AD812}</a:tableStyleId>
              </a:tblPr>
              <a:tblGrid>
                <a:gridCol w="2628900"/>
              </a:tblGrid>
              <a:tr h="370850">
                <a:tc>
                  <a:txBody>
                    <a:bodyPr/>
                    <a:lstStyle/>
                    <a:p>
                      <a:pPr marL="0" marR="0" lvl="0" indent="0" algn="l" rtl="0">
                        <a:spcBef>
                          <a:spcPts val="0"/>
                        </a:spcBef>
                        <a:spcAft>
                          <a:spcPts val="0"/>
                        </a:spcAft>
                        <a:buNone/>
                      </a:pPr>
                      <a:r>
                        <a:rPr lang="sv-SE" sz="1800">
                          <a:solidFill>
                            <a:schemeClr val="dk1"/>
                          </a:solidFill>
                        </a:rPr>
                        <a:t>dataset1</a:t>
                      </a:r>
                      <a:endParaRPr sz="1800">
                        <a:solidFill>
                          <a:schemeClr val="dk1"/>
                        </a:solidFill>
                      </a:endParaRPr>
                    </a:p>
                  </a:txBody>
                  <a:tcPr marL="0" marR="91450" marT="45725" marB="45725"/>
                </a:tc>
              </a:tr>
            </a:tbl>
          </a:graphicData>
        </a:graphic>
      </p:graphicFrame>
      <p:graphicFrame>
        <p:nvGraphicFramePr>
          <p:cNvPr id="147" name="Google Shape;147;p20"/>
          <p:cNvGraphicFramePr/>
          <p:nvPr/>
        </p:nvGraphicFramePr>
        <p:xfrm>
          <a:off x="854410" y="2798479"/>
          <a:ext cx="2628900" cy="370850"/>
        </p:xfrm>
        <a:graphic>
          <a:graphicData uri="http://schemas.openxmlformats.org/drawingml/2006/table">
            <a:tbl>
              <a:tblPr firstRow="1" bandRow="1">
                <a:noFill/>
                <a:tableStyleId>{36782BEA-C8B8-41D8-B9CC-D09E582AD812}</a:tableStyleId>
              </a:tblPr>
              <a:tblGrid>
                <a:gridCol w="2628900"/>
              </a:tblGrid>
              <a:tr h="370850">
                <a:tc>
                  <a:txBody>
                    <a:bodyPr/>
                    <a:lstStyle/>
                    <a:p>
                      <a:pPr marL="0" marR="0" lvl="0" indent="0" algn="l" rtl="0">
                        <a:spcBef>
                          <a:spcPts val="0"/>
                        </a:spcBef>
                        <a:spcAft>
                          <a:spcPts val="0"/>
                        </a:spcAft>
                        <a:buNone/>
                      </a:pPr>
                      <a:r>
                        <a:rPr lang="sv-SE" sz="1800">
                          <a:solidFill>
                            <a:schemeClr val="dk1"/>
                          </a:solidFill>
                        </a:rPr>
                        <a:t>dataset2</a:t>
                      </a:r>
                      <a:endParaRPr sz="1800">
                        <a:solidFill>
                          <a:schemeClr val="dk1"/>
                        </a:solidFill>
                      </a:endParaRPr>
                    </a:p>
                  </a:txBody>
                  <a:tcPr marL="0" marR="91450" marT="45725" marB="45725"/>
                </a:tc>
              </a:tr>
            </a:tbl>
          </a:graphicData>
        </a:graphic>
      </p:graphicFrame>
      <p:sp>
        <p:nvSpPr>
          <p:cNvPr id="148" name="Google Shape;148;p20"/>
          <p:cNvSpPr txBox="1"/>
          <p:nvPr/>
        </p:nvSpPr>
        <p:spPr>
          <a:xfrm>
            <a:off x="786318" y="-153684"/>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sv-SE" sz="4400" b="0" i="0" u="none" strike="noStrike" cap="none">
                <a:solidFill>
                  <a:schemeClr val="dk1"/>
                </a:solidFill>
                <a:latin typeface="Calibri"/>
                <a:ea typeface="Calibri"/>
                <a:cs typeface="Calibri"/>
                <a:sym typeface="Calibri"/>
              </a:rPr>
              <a:t>Three similar datasets</a:t>
            </a:r>
            <a:endParaRPr sz="4400" b="0" i="0" u="none" strike="noStrike" cap="none">
              <a:solidFill>
                <a:schemeClr val="dk1"/>
              </a:solidFill>
              <a:latin typeface="Calibri"/>
              <a:ea typeface="Calibri"/>
              <a:cs typeface="Calibri"/>
              <a:sym typeface="Calibri"/>
            </a:endParaRPr>
          </a:p>
        </p:txBody>
      </p:sp>
      <p:graphicFrame>
        <p:nvGraphicFramePr>
          <p:cNvPr id="149" name="Google Shape;149;p20"/>
          <p:cNvGraphicFramePr/>
          <p:nvPr/>
        </p:nvGraphicFramePr>
        <p:xfrm>
          <a:off x="870622" y="5116819"/>
          <a:ext cx="10515600" cy="1483400"/>
        </p:xfrm>
        <a:graphic>
          <a:graphicData uri="http://schemas.openxmlformats.org/drawingml/2006/table">
            <a:tbl>
              <a:tblPr firstRow="1" bandRow="1">
                <a:noFill/>
                <a:tableStyleId>{82591EF0-FF11-4773-849D-934F27F5DD96}</a:tableStyleId>
              </a:tblPr>
              <a:tblGrid>
                <a:gridCol w="2628900"/>
                <a:gridCol w="2628900"/>
                <a:gridCol w="2628900"/>
                <a:gridCol w="2628900"/>
              </a:tblGrid>
              <a:tr h="370850">
                <a:tc>
                  <a:txBody>
                    <a:bodyPr/>
                    <a:lstStyle/>
                    <a:p>
                      <a:pPr marL="0" marR="0" lvl="0" indent="0" algn="l" rtl="0">
                        <a:spcBef>
                          <a:spcPts val="0"/>
                        </a:spcBef>
                        <a:spcAft>
                          <a:spcPts val="0"/>
                        </a:spcAft>
                        <a:buNone/>
                      </a:pPr>
                      <a:r>
                        <a:rPr lang="sv-SE" sz="1800"/>
                        <a:t>firstname</a:t>
                      </a:r>
                      <a:endParaRPr sz="1800"/>
                    </a:p>
                  </a:txBody>
                  <a:tcPr marL="91450" marR="91450" marT="45725" marB="45725"/>
                </a:tc>
                <a:tc>
                  <a:txBody>
                    <a:bodyPr/>
                    <a:lstStyle/>
                    <a:p>
                      <a:pPr marL="0" marR="0" lvl="0" indent="0" algn="l" rtl="0">
                        <a:spcBef>
                          <a:spcPts val="0"/>
                        </a:spcBef>
                        <a:spcAft>
                          <a:spcPts val="0"/>
                        </a:spcAft>
                        <a:buNone/>
                      </a:pPr>
                      <a:r>
                        <a:rPr lang="sv-SE" sz="1800"/>
                        <a:t>imperialheight</a:t>
                      </a:r>
                      <a:endParaRPr sz="1800"/>
                    </a:p>
                  </a:txBody>
                  <a:tcPr marL="91450" marR="91450" marT="45725" marB="45725"/>
                </a:tc>
                <a:tc>
                  <a:txBody>
                    <a:bodyPr/>
                    <a:lstStyle/>
                    <a:p>
                      <a:pPr marL="0" marR="0" lvl="0" indent="0" algn="l" rtl="0">
                        <a:spcBef>
                          <a:spcPts val="0"/>
                        </a:spcBef>
                        <a:spcAft>
                          <a:spcPts val="0"/>
                        </a:spcAft>
                        <a:buNone/>
                      </a:pPr>
                      <a:r>
                        <a:rPr lang="sv-SE" sz="1800"/>
                        <a:t>dateofbirth</a:t>
                      </a:r>
                      <a:endParaRPr sz="1800"/>
                    </a:p>
                  </a:txBody>
                  <a:tcPr marL="91450" marR="91450" marT="45725" marB="45725"/>
                </a:tc>
                <a:tc>
                  <a:txBody>
                    <a:bodyPr/>
                    <a:lstStyle/>
                    <a:p>
                      <a:pPr marL="0" marR="0" lvl="0" indent="0" algn="l" rtl="0">
                        <a:spcBef>
                          <a:spcPts val="0"/>
                        </a:spcBef>
                        <a:spcAft>
                          <a:spcPts val="0"/>
                        </a:spcAft>
                        <a:buNone/>
                      </a:pPr>
                      <a:r>
                        <a:rPr lang="sv-SE" sz="1800"/>
                        <a:t>maritalstatus2018</a:t>
                      </a:r>
                      <a:endParaRPr sz="1800"/>
                    </a:p>
                  </a:txBody>
                  <a:tcPr marL="91450" marR="91450" marT="45725" marB="45725"/>
                </a:tc>
              </a:tr>
              <a:tr h="370850">
                <a:tc>
                  <a:txBody>
                    <a:bodyPr/>
                    <a:lstStyle/>
                    <a:p>
                      <a:pPr marL="0" marR="0" lvl="0" indent="0" algn="l" rtl="0">
                        <a:spcBef>
                          <a:spcPts val="0"/>
                        </a:spcBef>
                        <a:spcAft>
                          <a:spcPts val="0"/>
                        </a:spcAft>
                        <a:buNone/>
                      </a:pPr>
                      <a:r>
                        <a:rPr lang="sv-SE" sz="1800"/>
                        <a:t>Lisa</a:t>
                      </a:r>
                      <a:endParaRPr sz="1800"/>
                    </a:p>
                  </a:txBody>
                  <a:tcPr marL="91450" marR="91450" marT="45725" marB="45725"/>
                </a:tc>
                <a:tc>
                  <a:txBody>
                    <a:bodyPr/>
                    <a:lstStyle/>
                    <a:p>
                      <a:pPr marL="0" marR="0" lvl="0" indent="0" algn="l" rtl="0">
                        <a:spcBef>
                          <a:spcPts val="0"/>
                        </a:spcBef>
                        <a:spcAft>
                          <a:spcPts val="0"/>
                        </a:spcAft>
                        <a:buNone/>
                      </a:pPr>
                      <a:r>
                        <a:rPr lang="sv-SE" sz="1800"/>
                        <a:t>69</a:t>
                      </a:r>
                      <a:endParaRPr sz="1800"/>
                    </a:p>
                  </a:txBody>
                  <a:tcPr marL="91450" marR="91450" marT="45725" marB="45725"/>
                </a:tc>
                <a:tc>
                  <a:txBody>
                    <a:bodyPr/>
                    <a:lstStyle/>
                    <a:p>
                      <a:pPr marL="0" marR="0" lvl="0" indent="0" algn="l" rtl="0">
                        <a:spcBef>
                          <a:spcPts val="0"/>
                        </a:spcBef>
                        <a:spcAft>
                          <a:spcPts val="0"/>
                        </a:spcAft>
                        <a:buNone/>
                      </a:pPr>
                      <a:r>
                        <a:rPr lang="sv-SE" sz="1800"/>
                        <a:t>1995-09-02</a:t>
                      </a:r>
                      <a:endParaRPr sz="1800"/>
                    </a:p>
                  </a:txBody>
                  <a:tcPr marL="91450" marR="91450" marT="45725" marB="45725"/>
                </a:tc>
                <a:tc>
                  <a:txBody>
                    <a:bodyPr/>
                    <a:lstStyle/>
                    <a:p>
                      <a:pPr marL="0" marR="0" lvl="0" indent="0" algn="l" rtl="0">
                        <a:spcBef>
                          <a:spcPts val="0"/>
                        </a:spcBef>
                        <a:spcAft>
                          <a:spcPts val="0"/>
                        </a:spcAft>
                        <a:buNone/>
                      </a:pPr>
                      <a:r>
                        <a:rPr lang="sv-SE" sz="1800"/>
                        <a:t>S</a:t>
                      </a:r>
                      <a:endParaRPr sz="1800"/>
                    </a:p>
                  </a:txBody>
                  <a:tcPr marL="91450" marR="91450" marT="45725" marB="45725"/>
                </a:tc>
              </a:tr>
              <a:tr h="370850">
                <a:tc>
                  <a:txBody>
                    <a:bodyPr/>
                    <a:lstStyle/>
                    <a:p>
                      <a:pPr marL="0" marR="0" lvl="0" indent="0" algn="l" rtl="0">
                        <a:spcBef>
                          <a:spcPts val="0"/>
                        </a:spcBef>
                        <a:spcAft>
                          <a:spcPts val="0"/>
                        </a:spcAft>
                        <a:buNone/>
                      </a:pPr>
                      <a:r>
                        <a:rPr lang="sv-SE" sz="1800"/>
                        <a:t>Bart</a:t>
                      </a:r>
                      <a:endParaRPr sz="1800"/>
                    </a:p>
                  </a:txBody>
                  <a:tcPr marL="91450" marR="91450" marT="45725" marB="45725"/>
                </a:tc>
                <a:tc>
                  <a:txBody>
                    <a:bodyPr/>
                    <a:lstStyle/>
                    <a:p>
                      <a:pPr marL="0" marR="0" lvl="0" indent="0" algn="l" rtl="0">
                        <a:spcBef>
                          <a:spcPts val="0"/>
                        </a:spcBef>
                        <a:spcAft>
                          <a:spcPts val="0"/>
                        </a:spcAft>
                        <a:buNone/>
                      </a:pPr>
                      <a:r>
                        <a:rPr lang="sv-SE" sz="1800"/>
                        <a:t>75</a:t>
                      </a:r>
                      <a:endParaRPr sz="1800"/>
                    </a:p>
                  </a:txBody>
                  <a:tcPr marL="91450" marR="91450" marT="45725" marB="45725"/>
                </a:tc>
                <a:tc>
                  <a:txBody>
                    <a:bodyPr/>
                    <a:lstStyle/>
                    <a:p>
                      <a:pPr marL="0" marR="0" lvl="0" indent="0" algn="l" rtl="0">
                        <a:spcBef>
                          <a:spcPts val="0"/>
                        </a:spcBef>
                        <a:spcAft>
                          <a:spcPts val="0"/>
                        </a:spcAft>
                        <a:buNone/>
                      </a:pPr>
                      <a:r>
                        <a:rPr lang="sv-SE" sz="1800"/>
                        <a:t>1954-06-21</a:t>
                      </a:r>
                      <a:endParaRPr sz="1800"/>
                    </a:p>
                  </a:txBody>
                  <a:tcPr marL="91450" marR="91450" marT="45725" marB="45725"/>
                </a:tc>
                <a:tc>
                  <a:txBody>
                    <a:bodyPr/>
                    <a:lstStyle/>
                    <a:p>
                      <a:pPr marL="0" marR="0" lvl="0" indent="0" algn="l" rtl="0">
                        <a:spcBef>
                          <a:spcPts val="0"/>
                        </a:spcBef>
                        <a:spcAft>
                          <a:spcPts val="0"/>
                        </a:spcAft>
                        <a:buNone/>
                      </a:pPr>
                      <a:r>
                        <a:rPr lang="sv-SE" sz="1800"/>
                        <a:t>M</a:t>
                      </a:r>
                      <a:endParaRPr sz="1800"/>
                    </a:p>
                  </a:txBody>
                  <a:tcPr marL="91450" marR="91450" marT="45725" marB="45725"/>
                </a:tc>
              </a:tr>
              <a:tr h="370850">
                <a:tc>
                  <a:txBody>
                    <a:bodyPr/>
                    <a:lstStyle/>
                    <a:p>
                      <a:pPr marL="0" marR="0" lvl="0" indent="0" algn="l" rtl="0">
                        <a:spcBef>
                          <a:spcPts val="0"/>
                        </a:spcBef>
                        <a:spcAft>
                          <a:spcPts val="0"/>
                        </a:spcAft>
                        <a:buNone/>
                      </a:pPr>
                      <a:r>
                        <a:rPr lang="sv-SE" sz="1800"/>
                        <a:t>Homer</a:t>
                      </a:r>
                      <a:endParaRPr sz="1800"/>
                    </a:p>
                  </a:txBody>
                  <a:tcPr marL="91450" marR="91450" marT="45725" marB="45725"/>
                </a:tc>
                <a:tc>
                  <a:txBody>
                    <a:bodyPr/>
                    <a:lstStyle/>
                    <a:p>
                      <a:pPr marL="0" marR="0" lvl="0" indent="0" algn="l" rtl="0">
                        <a:spcBef>
                          <a:spcPts val="0"/>
                        </a:spcBef>
                        <a:spcAft>
                          <a:spcPts val="0"/>
                        </a:spcAft>
                        <a:buNone/>
                      </a:pPr>
                      <a:r>
                        <a:rPr lang="sv-SE" sz="1800"/>
                        <a:t>68</a:t>
                      </a:r>
                      <a:endParaRPr sz="1800"/>
                    </a:p>
                  </a:txBody>
                  <a:tcPr marL="91450" marR="91450" marT="45725" marB="45725"/>
                </a:tc>
                <a:tc>
                  <a:txBody>
                    <a:bodyPr/>
                    <a:lstStyle/>
                    <a:p>
                      <a:pPr marL="0" marR="0" lvl="0" indent="0" algn="l" rtl="0">
                        <a:spcBef>
                          <a:spcPts val="0"/>
                        </a:spcBef>
                        <a:spcAft>
                          <a:spcPts val="0"/>
                        </a:spcAft>
                        <a:buNone/>
                      </a:pPr>
                      <a:r>
                        <a:rPr lang="sv-SE" sz="1800"/>
                        <a:t>1972-11-23</a:t>
                      </a:r>
                      <a:endParaRPr sz="1800"/>
                    </a:p>
                  </a:txBody>
                  <a:tcPr marL="91450" marR="91450" marT="45725" marB="45725"/>
                </a:tc>
                <a:tc>
                  <a:txBody>
                    <a:bodyPr/>
                    <a:lstStyle/>
                    <a:p>
                      <a:pPr marL="0" marR="0" lvl="0" indent="0" algn="l" rtl="0">
                        <a:spcBef>
                          <a:spcPts val="0"/>
                        </a:spcBef>
                        <a:spcAft>
                          <a:spcPts val="0"/>
                        </a:spcAft>
                        <a:buNone/>
                      </a:pPr>
                      <a:r>
                        <a:rPr lang="sv-SE" sz="1800"/>
                        <a:t>D</a:t>
                      </a:r>
                      <a:endParaRPr sz="1800"/>
                    </a:p>
                  </a:txBody>
                  <a:tcPr marL="91450" marR="91450" marT="45725" marB="45725"/>
                </a:tc>
              </a:tr>
            </a:tbl>
          </a:graphicData>
        </a:graphic>
      </p:graphicFrame>
      <p:graphicFrame>
        <p:nvGraphicFramePr>
          <p:cNvPr id="150" name="Google Shape;150;p20"/>
          <p:cNvGraphicFramePr/>
          <p:nvPr/>
        </p:nvGraphicFramePr>
        <p:xfrm>
          <a:off x="854410" y="4745979"/>
          <a:ext cx="2628900" cy="370850"/>
        </p:xfrm>
        <a:graphic>
          <a:graphicData uri="http://schemas.openxmlformats.org/drawingml/2006/table">
            <a:tbl>
              <a:tblPr firstRow="1" bandRow="1">
                <a:noFill/>
                <a:tableStyleId>{36782BEA-C8B8-41D8-B9CC-D09E582AD812}</a:tableStyleId>
              </a:tblPr>
              <a:tblGrid>
                <a:gridCol w="2628900"/>
              </a:tblGrid>
              <a:tr h="370850">
                <a:tc>
                  <a:txBody>
                    <a:bodyPr/>
                    <a:lstStyle/>
                    <a:p>
                      <a:pPr marL="0" marR="0" lvl="0" indent="0" algn="l" rtl="0">
                        <a:spcBef>
                          <a:spcPts val="0"/>
                        </a:spcBef>
                        <a:spcAft>
                          <a:spcPts val="0"/>
                        </a:spcAft>
                        <a:buNone/>
                      </a:pPr>
                      <a:r>
                        <a:rPr lang="sv-SE" sz="1800">
                          <a:solidFill>
                            <a:schemeClr val="dk1"/>
                          </a:solidFill>
                        </a:rPr>
                        <a:t>dataset3</a:t>
                      </a:r>
                      <a:endParaRPr sz="1800">
                        <a:solidFill>
                          <a:schemeClr val="dk1"/>
                        </a:solidFill>
                      </a:endParaRPr>
                    </a:p>
                  </a:txBody>
                  <a:tcPr marL="0" marR="91450" marT="45725" marB="45725"/>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graphicFrame>
        <p:nvGraphicFramePr>
          <p:cNvPr id="156" name="Google Shape;156;p21"/>
          <p:cNvGraphicFramePr/>
          <p:nvPr/>
        </p:nvGraphicFramePr>
        <p:xfrm>
          <a:off x="870622" y="1293568"/>
          <a:ext cx="10515600" cy="1483400"/>
        </p:xfrm>
        <a:graphic>
          <a:graphicData uri="http://schemas.openxmlformats.org/drawingml/2006/table">
            <a:tbl>
              <a:tblPr firstRow="1" bandRow="1">
                <a:noFill/>
                <a:tableStyleId>{36782BEA-C8B8-41D8-B9CC-D09E582AD812}</a:tableStyleId>
              </a:tblPr>
              <a:tblGrid>
                <a:gridCol w="2628900"/>
                <a:gridCol w="2628900"/>
                <a:gridCol w="2628900"/>
                <a:gridCol w="2628900"/>
              </a:tblGrid>
              <a:tr h="370850">
                <a:tc>
                  <a:txBody>
                    <a:bodyPr/>
                    <a:lstStyle/>
                    <a:p>
                      <a:pPr marL="0" marR="0" lvl="0" indent="0" algn="l" rtl="0">
                        <a:spcBef>
                          <a:spcPts val="0"/>
                        </a:spcBef>
                        <a:spcAft>
                          <a:spcPts val="0"/>
                        </a:spcAft>
                        <a:buNone/>
                      </a:pPr>
                      <a:r>
                        <a:rPr lang="sv-SE" sz="1800"/>
                        <a:t>name</a:t>
                      </a:r>
                      <a:endParaRPr sz="1800"/>
                    </a:p>
                  </a:txBody>
                  <a:tcPr marL="91450" marR="91450" marT="45725" marB="45725"/>
                </a:tc>
                <a:tc>
                  <a:txBody>
                    <a:bodyPr/>
                    <a:lstStyle/>
                    <a:p>
                      <a:pPr marL="0" marR="0" lvl="0" indent="0" algn="l" rtl="0">
                        <a:spcBef>
                          <a:spcPts val="0"/>
                        </a:spcBef>
                        <a:spcAft>
                          <a:spcPts val="0"/>
                        </a:spcAft>
                        <a:buNone/>
                      </a:pPr>
                      <a:r>
                        <a:rPr lang="sv-SE" sz="1800"/>
                        <a:t>height</a:t>
                      </a:r>
                      <a:endParaRPr sz="1800"/>
                    </a:p>
                  </a:txBody>
                  <a:tcPr marL="91450" marR="91450" marT="45725" marB="45725"/>
                </a:tc>
                <a:tc>
                  <a:txBody>
                    <a:bodyPr/>
                    <a:lstStyle/>
                    <a:p>
                      <a:pPr marL="0" marR="0" lvl="0" indent="0" algn="l" rtl="0">
                        <a:spcBef>
                          <a:spcPts val="0"/>
                        </a:spcBef>
                        <a:spcAft>
                          <a:spcPts val="0"/>
                        </a:spcAft>
                        <a:buNone/>
                      </a:pPr>
                      <a:r>
                        <a:rPr lang="sv-SE" sz="1800"/>
                        <a:t>birthdate</a:t>
                      </a:r>
                      <a:endParaRPr sz="1800"/>
                    </a:p>
                  </a:txBody>
                  <a:tcPr marL="91450" marR="91450" marT="45725" marB="45725"/>
                </a:tc>
                <a:tc>
                  <a:txBody>
                    <a:bodyPr/>
                    <a:lstStyle/>
                    <a:p>
                      <a:pPr marL="0" marR="0" lvl="0" indent="0" algn="l" rtl="0">
                        <a:spcBef>
                          <a:spcPts val="0"/>
                        </a:spcBef>
                        <a:spcAft>
                          <a:spcPts val="0"/>
                        </a:spcAft>
                        <a:buNone/>
                      </a:pPr>
                      <a:r>
                        <a:rPr lang="sv-SE" sz="1800"/>
                        <a:t>martialstatus</a:t>
                      </a:r>
                      <a:endParaRPr sz="1800"/>
                    </a:p>
                  </a:txBody>
                  <a:tcPr marL="91450" marR="91450" marT="45725" marB="45725"/>
                </a:tc>
              </a:tr>
              <a:tr h="370850">
                <a:tc>
                  <a:txBody>
                    <a:bodyPr/>
                    <a:lstStyle/>
                    <a:p>
                      <a:pPr marL="0" marR="0" lvl="0" indent="0" algn="l" rtl="0">
                        <a:spcBef>
                          <a:spcPts val="0"/>
                        </a:spcBef>
                        <a:spcAft>
                          <a:spcPts val="0"/>
                        </a:spcAft>
                        <a:buNone/>
                      </a:pPr>
                      <a:r>
                        <a:rPr lang="sv-SE" sz="1800"/>
                        <a:t>John</a:t>
                      </a:r>
                      <a:endParaRPr sz="1800"/>
                    </a:p>
                  </a:txBody>
                  <a:tcPr marL="91450" marR="91450" marT="45725" marB="45725"/>
                </a:tc>
                <a:tc>
                  <a:txBody>
                    <a:bodyPr/>
                    <a:lstStyle/>
                    <a:p>
                      <a:pPr marL="0" marR="0" lvl="0" indent="0" algn="l" rtl="0">
                        <a:spcBef>
                          <a:spcPts val="0"/>
                        </a:spcBef>
                        <a:spcAft>
                          <a:spcPts val="0"/>
                        </a:spcAft>
                        <a:buNone/>
                      </a:pPr>
                      <a:r>
                        <a:rPr lang="sv-SE" sz="1800"/>
                        <a:t>178</a:t>
                      </a:r>
                      <a:endParaRPr sz="1800"/>
                    </a:p>
                  </a:txBody>
                  <a:tcPr marL="91450" marR="91450" marT="45725" marB="45725"/>
                </a:tc>
                <a:tc>
                  <a:txBody>
                    <a:bodyPr/>
                    <a:lstStyle/>
                    <a:p>
                      <a:pPr marL="0" marR="0" lvl="0" indent="0" algn="l" rtl="0">
                        <a:spcBef>
                          <a:spcPts val="0"/>
                        </a:spcBef>
                        <a:spcAft>
                          <a:spcPts val="0"/>
                        </a:spcAft>
                        <a:buNone/>
                      </a:pPr>
                      <a:r>
                        <a:rPr lang="sv-SE" sz="1800"/>
                        <a:t>1998-09-02</a:t>
                      </a:r>
                      <a:endParaRPr sz="1800"/>
                    </a:p>
                  </a:txBody>
                  <a:tcPr marL="91450" marR="91450" marT="45725" marB="45725"/>
                </a:tc>
                <a:tc>
                  <a:txBody>
                    <a:bodyPr/>
                    <a:lstStyle/>
                    <a:p>
                      <a:pPr marL="0" marR="0" lvl="0" indent="0" algn="l" rtl="0">
                        <a:spcBef>
                          <a:spcPts val="0"/>
                        </a:spcBef>
                        <a:spcAft>
                          <a:spcPts val="0"/>
                        </a:spcAft>
                        <a:buNone/>
                      </a:pPr>
                      <a:r>
                        <a:rPr lang="sv-SE" sz="1800"/>
                        <a:t>S</a:t>
                      </a:r>
                      <a:endParaRPr sz="1800"/>
                    </a:p>
                  </a:txBody>
                  <a:tcPr marL="91450" marR="91450" marT="45725" marB="45725"/>
                </a:tc>
              </a:tr>
              <a:tr h="370850">
                <a:tc>
                  <a:txBody>
                    <a:bodyPr/>
                    <a:lstStyle/>
                    <a:p>
                      <a:pPr marL="0" marR="0" lvl="0" indent="0" algn="l" rtl="0">
                        <a:spcBef>
                          <a:spcPts val="0"/>
                        </a:spcBef>
                        <a:spcAft>
                          <a:spcPts val="0"/>
                        </a:spcAft>
                        <a:buNone/>
                      </a:pPr>
                      <a:r>
                        <a:rPr lang="sv-SE" sz="1800"/>
                        <a:t>Gill</a:t>
                      </a:r>
                      <a:endParaRPr sz="1800"/>
                    </a:p>
                  </a:txBody>
                  <a:tcPr marL="91450" marR="91450" marT="45725" marB="45725"/>
                </a:tc>
                <a:tc>
                  <a:txBody>
                    <a:bodyPr/>
                    <a:lstStyle/>
                    <a:p>
                      <a:pPr marL="0" marR="0" lvl="0" indent="0" algn="l" rtl="0">
                        <a:spcBef>
                          <a:spcPts val="0"/>
                        </a:spcBef>
                        <a:spcAft>
                          <a:spcPts val="0"/>
                        </a:spcAft>
                        <a:buNone/>
                      </a:pPr>
                      <a:r>
                        <a:rPr lang="sv-SE" sz="1800"/>
                        <a:t>200</a:t>
                      </a:r>
                      <a:endParaRPr sz="1800"/>
                    </a:p>
                  </a:txBody>
                  <a:tcPr marL="91450" marR="91450" marT="45725" marB="45725"/>
                </a:tc>
                <a:tc>
                  <a:txBody>
                    <a:bodyPr/>
                    <a:lstStyle/>
                    <a:p>
                      <a:pPr marL="0" marR="0" lvl="0" indent="0" algn="l" rtl="0">
                        <a:spcBef>
                          <a:spcPts val="0"/>
                        </a:spcBef>
                        <a:spcAft>
                          <a:spcPts val="0"/>
                        </a:spcAft>
                        <a:buNone/>
                      </a:pPr>
                      <a:r>
                        <a:rPr lang="sv-SE" sz="1800"/>
                        <a:t>1934-06-12</a:t>
                      </a:r>
                      <a:endParaRPr sz="1800"/>
                    </a:p>
                  </a:txBody>
                  <a:tcPr marL="91450" marR="91450" marT="45725" marB="45725"/>
                </a:tc>
                <a:tc>
                  <a:txBody>
                    <a:bodyPr/>
                    <a:lstStyle/>
                    <a:p>
                      <a:pPr marL="0" marR="0" lvl="0" indent="0" algn="l" rtl="0">
                        <a:spcBef>
                          <a:spcPts val="0"/>
                        </a:spcBef>
                        <a:spcAft>
                          <a:spcPts val="0"/>
                        </a:spcAft>
                        <a:buNone/>
                      </a:pPr>
                      <a:r>
                        <a:rPr lang="sv-SE" sz="1800"/>
                        <a:t>M</a:t>
                      </a:r>
                      <a:endParaRPr sz="1800"/>
                    </a:p>
                  </a:txBody>
                  <a:tcPr marL="91450" marR="91450" marT="45725" marB="45725"/>
                </a:tc>
              </a:tr>
              <a:tr h="370850">
                <a:tc>
                  <a:txBody>
                    <a:bodyPr/>
                    <a:lstStyle/>
                    <a:p>
                      <a:pPr marL="0" marR="0" lvl="0" indent="0" algn="l" rtl="0">
                        <a:spcBef>
                          <a:spcPts val="0"/>
                        </a:spcBef>
                        <a:spcAft>
                          <a:spcPts val="0"/>
                        </a:spcAft>
                        <a:buNone/>
                      </a:pPr>
                      <a:r>
                        <a:rPr lang="sv-SE" sz="1800"/>
                        <a:t>Alice</a:t>
                      </a:r>
                      <a:endParaRPr sz="1800"/>
                    </a:p>
                  </a:txBody>
                  <a:tcPr marL="91450" marR="91450" marT="45725" marB="45725"/>
                </a:tc>
                <a:tc>
                  <a:txBody>
                    <a:bodyPr/>
                    <a:lstStyle/>
                    <a:p>
                      <a:pPr marL="0" marR="0" lvl="0" indent="0" algn="l" rtl="0">
                        <a:spcBef>
                          <a:spcPts val="0"/>
                        </a:spcBef>
                        <a:spcAft>
                          <a:spcPts val="0"/>
                        </a:spcAft>
                        <a:buNone/>
                      </a:pPr>
                      <a:r>
                        <a:rPr lang="sv-SE" sz="1800"/>
                        <a:t>182</a:t>
                      </a:r>
                      <a:endParaRPr sz="1800"/>
                    </a:p>
                  </a:txBody>
                  <a:tcPr marL="91450" marR="91450" marT="45725" marB="45725"/>
                </a:tc>
                <a:tc>
                  <a:txBody>
                    <a:bodyPr/>
                    <a:lstStyle/>
                    <a:p>
                      <a:pPr marL="0" marR="0" lvl="0" indent="0" algn="l" rtl="0">
                        <a:spcBef>
                          <a:spcPts val="0"/>
                        </a:spcBef>
                        <a:spcAft>
                          <a:spcPts val="0"/>
                        </a:spcAft>
                        <a:buNone/>
                      </a:pPr>
                      <a:r>
                        <a:rPr lang="sv-SE" sz="1800"/>
                        <a:t>1922-12-24</a:t>
                      </a:r>
                      <a:endParaRPr sz="1800"/>
                    </a:p>
                  </a:txBody>
                  <a:tcPr marL="91450" marR="91450" marT="45725" marB="45725"/>
                </a:tc>
                <a:tc>
                  <a:txBody>
                    <a:bodyPr/>
                    <a:lstStyle/>
                    <a:p>
                      <a:pPr marL="0" marR="0" lvl="0" indent="0" algn="l" rtl="0">
                        <a:spcBef>
                          <a:spcPts val="0"/>
                        </a:spcBef>
                        <a:spcAft>
                          <a:spcPts val="0"/>
                        </a:spcAft>
                        <a:buNone/>
                      </a:pPr>
                      <a:r>
                        <a:rPr lang="sv-SE" sz="1800"/>
                        <a:t>M</a:t>
                      </a:r>
                      <a:endParaRPr sz="1800"/>
                    </a:p>
                  </a:txBody>
                  <a:tcPr marL="91450" marR="91450" marT="45725" marB="45725"/>
                </a:tc>
              </a:tr>
            </a:tbl>
          </a:graphicData>
        </a:graphic>
      </p:graphicFrame>
      <p:graphicFrame>
        <p:nvGraphicFramePr>
          <p:cNvPr id="157" name="Google Shape;157;p21"/>
          <p:cNvGraphicFramePr/>
          <p:nvPr/>
        </p:nvGraphicFramePr>
        <p:xfrm>
          <a:off x="854410" y="3194117"/>
          <a:ext cx="10515600" cy="1483400"/>
        </p:xfrm>
        <a:graphic>
          <a:graphicData uri="http://schemas.openxmlformats.org/drawingml/2006/table">
            <a:tbl>
              <a:tblPr firstRow="1" bandRow="1">
                <a:noFill/>
                <a:tableStyleId>{2A69EAD2-0F01-49AD-ACA2-A4AD5A48EDC6}</a:tableStyleId>
              </a:tblPr>
              <a:tblGrid>
                <a:gridCol w="2628900"/>
                <a:gridCol w="2628900"/>
                <a:gridCol w="2628900"/>
                <a:gridCol w="2628900"/>
              </a:tblGrid>
              <a:tr h="370850">
                <a:tc>
                  <a:txBody>
                    <a:bodyPr/>
                    <a:lstStyle/>
                    <a:p>
                      <a:pPr marL="0" marR="0" lvl="0" indent="0" algn="l" rtl="0">
                        <a:spcBef>
                          <a:spcPts val="0"/>
                        </a:spcBef>
                        <a:spcAft>
                          <a:spcPts val="0"/>
                        </a:spcAft>
                        <a:buNone/>
                      </a:pPr>
                      <a:r>
                        <a:rPr lang="sv-SE" sz="1800"/>
                        <a:t>firstname</a:t>
                      </a:r>
                      <a:endParaRPr sz="1800"/>
                    </a:p>
                  </a:txBody>
                  <a:tcPr marL="91450" marR="91450" marT="45725" marB="45725"/>
                </a:tc>
                <a:tc>
                  <a:txBody>
                    <a:bodyPr/>
                    <a:lstStyle/>
                    <a:p>
                      <a:pPr marL="0" marR="0" lvl="0" indent="0" algn="l" rtl="0">
                        <a:spcBef>
                          <a:spcPts val="0"/>
                        </a:spcBef>
                        <a:spcAft>
                          <a:spcPts val="0"/>
                        </a:spcAft>
                        <a:buNone/>
                      </a:pPr>
                      <a:r>
                        <a:rPr lang="sv-SE" sz="1800"/>
                        <a:t>personheight</a:t>
                      </a:r>
                      <a:endParaRPr sz="1800"/>
                    </a:p>
                  </a:txBody>
                  <a:tcPr marL="91450" marR="91450" marT="45725" marB="45725"/>
                </a:tc>
                <a:tc>
                  <a:txBody>
                    <a:bodyPr/>
                    <a:lstStyle/>
                    <a:p>
                      <a:pPr marL="0" marR="0" lvl="0" indent="0" algn="l" rtl="0">
                        <a:spcBef>
                          <a:spcPts val="0"/>
                        </a:spcBef>
                        <a:spcAft>
                          <a:spcPts val="0"/>
                        </a:spcAft>
                        <a:buNone/>
                      </a:pPr>
                      <a:r>
                        <a:rPr lang="sv-SE" sz="1800"/>
                        <a:t>dateofbirth</a:t>
                      </a:r>
                      <a:endParaRPr sz="1800"/>
                    </a:p>
                  </a:txBody>
                  <a:tcPr marL="91450" marR="91450" marT="45725" marB="45725"/>
                </a:tc>
                <a:tc>
                  <a:txBody>
                    <a:bodyPr/>
                    <a:lstStyle/>
                    <a:p>
                      <a:pPr marL="0" marR="0" lvl="0" indent="0" algn="l" rtl="0">
                        <a:spcBef>
                          <a:spcPts val="0"/>
                        </a:spcBef>
                        <a:spcAft>
                          <a:spcPts val="0"/>
                        </a:spcAft>
                        <a:buNone/>
                      </a:pPr>
                      <a:r>
                        <a:rPr lang="sv-SE" sz="1800"/>
                        <a:t>maritalstatus2010</a:t>
                      </a:r>
                      <a:endParaRPr sz="1800"/>
                    </a:p>
                  </a:txBody>
                  <a:tcPr marL="91450" marR="91450" marT="45725" marB="45725"/>
                </a:tc>
              </a:tr>
              <a:tr h="370850">
                <a:tc>
                  <a:txBody>
                    <a:bodyPr/>
                    <a:lstStyle/>
                    <a:p>
                      <a:pPr marL="0" marR="0" lvl="0" indent="0" algn="l" rtl="0">
                        <a:spcBef>
                          <a:spcPts val="0"/>
                        </a:spcBef>
                        <a:spcAft>
                          <a:spcPts val="0"/>
                        </a:spcAft>
                        <a:buNone/>
                      </a:pPr>
                      <a:r>
                        <a:rPr lang="sv-SE" sz="1800"/>
                        <a:t>Bob</a:t>
                      </a:r>
                      <a:endParaRPr sz="1800"/>
                    </a:p>
                  </a:txBody>
                  <a:tcPr marL="91450" marR="91450" marT="45725" marB="45725"/>
                </a:tc>
                <a:tc>
                  <a:txBody>
                    <a:bodyPr/>
                    <a:lstStyle/>
                    <a:p>
                      <a:pPr marL="0" marR="0" lvl="0" indent="0" algn="l" rtl="0">
                        <a:spcBef>
                          <a:spcPts val="0"/>
                        </a:spcBef>
                        <a:spcAft>
                          <a:spcPts val="0"/>
                        </a:spcAft>
                        <a:buNone/>
                      </a:pPr>
                      <a:r>
                        <a:rPr lang="sv-SE" sz="1800"/>
                        <a:t>70</a:t>
                      </a:r>
                      <a:endParaRPr sz="1800"/>
                    </a:p>
                  </a:txBody>
                  <a:tcPr marL="91450" marR="91450" marT="45725" marB="45725"/>
                </a:tc>
                <a:tc>
                  <a:txBody>
                    <a:bodyPr/>
                    <a:lstStyle/>
                    <a:p>
                      <a:pPr marL="0" marR="0" lvl="0" indent="0" algn="l" rtl="0">
                        <a:spcBef>
                          <a:spcPts val="0"/>
                        </a:spcBef>
                        <a:spcAft>
                          <a:spcPts val="0"/>
                        </a:spcAft>
                        <a:buNone/>
                      </a:pPr>
                      <a:r>
                        <a:rPr lang="sv-SE" sz="1800"/>
                        <a:t>1995-09-02</a:t>
                      </a:r>
                      <a:endParaRPr sz="1800"/>
                    </a:p>
                  </a:txBody>
                  <a:tcPr marL="91450" marR="91450" marT="45725" marB="45725"/>
                </a:tc>
                <a:tc>
                  <a:txBody>
                    <a:bodyPr/>
                    <a:lstStyle/>
                    <a:p>
                      <a:pPr marL="0" marR="0" lvl="0" indent="0" algn="l" rtl="0">
                        <a:spcBef>
                          <a:spcPts val="0"/>
                        </a:spcBef>
                        <a:spcAft>
                          <a:spcPts val="0"/>
                        </a:spcAft>
                        <a:buNone/>
                      </a:pPr>
                      <a:r>
                        <a:rPr lang="sv-SE" sz="1800"/>
                        <a:t>S</a:t>
                      </a:r>
                      <a:endParaRPr sz="1800"/>
                    </a:p>
                  </a:txBody>
                  <a:tcPr marL="91450" marR="91450" marT="45725" marB="45725"/>
                </a:tc>
              </a:tr>
              <a:tr h="370850">
                <a:tc>
                  <a:txBody>
                    <a:bodyPr/>
                    <a:lstStyle/>
                    <a:p>
                      <a:pPr marL="0" marR="0" lvl="0" indent="0" algn="l" rtl="0">
                        <a:spcBef>
                          <a:spcPts val="0"/>
                        </a:spcBef>
                        <a:spcAft>
                          <a:spcPts val="0"/>
                        </a:spcAft>
                        <a:buNone/>
                      </a:pPr>
                      <a:r>
                        <a:rPr lang="sv-SE" sz="1800"/>
                        <a:t>Lars</a:t>
                      </a:r>
                      <a:endParaRPr sz="1800"/>
                    </a:p>
                  </a:txBody>
                  <a:tcPr marL="91450" marR="91450" marT="45725" marB="45725"/>
                </a:tc>
                <a:tc>
                  <a:txBody>
                    <a:bodyPr/>
                    <a:lstStyle/>
                    <a:p>
                      <a:pPr marL="0" marR="0" lvl="0" indent="0" algn="l" rtl="0">
                        <a:spcBef>
                          <a:spcPts val="0"/>
                        </a:spcBef>
                        <a:spcAft>
                          <a:spcPts val="0"/>
                        </a:spcAft>
                        <a:buNone/>
                      </a:pPr>
                      <a:r>
                        <a:rPr lang="sv-SE" sz="1800"/>
                        <a:t>76</a:t>
                      </a:r>
                      <a:endParaRPr sz="1800"/>
                    </a:p>
                  </a:txBody>
                  <a:tcPr marL="91450" marR="91450" marT="45725" marB="45725"/>
                </a:tc>
                <a:tc>
                  <a:txBody>
                    <a:bodyPr/>
                    <a:lstStyle/>
                    <a:p>
                      <a:pPr marL="0" marR="0" lvl="0" indent="0" algn="l" rtl="0">
                        <a:spcBef>
                          <a:spcPts val="0"/>
                        </a:spcBef>
                        <a:spcAft>
                          <a:spcPts val="0"/>
                        </a:spcAft>
                        <a:buNone/>
                      </a:pPr>
                      <a:r>
                        <a:rPr lang="sv-SE" sz="1800"/>
                        <a:t>1954-06-21</a:t>
                      </a:r>
                      <a:endParaRPr sz="1800"/>
                    </a:p>
                  </a:txBody>
                  <a:tcPr marL="91450" marR="91450" marT="45725" marB="45725"/>
                </a:tc>
                <a:tc>
                  <a:txBody>
                    <a:bodyPr/>
                    <a:lstStyle/>
                    <a:p>
                      <a:pPr marL="0" marR="0" lvl="0" indent="0" algn="l" rtl="0">
                        <a:spcBef>
                          <a:spcPts val="0"/>
                        </a:spcBef>
                        <a:spcAft>
                          <a:spcPts val="0"/>
                        </a:spcAft>
                        <a:buNone/>
                      </a:pPr>
                      <a:r>
                        <a:rPr lang="sv-SE" sz="1800"/>
                        <a:t>M</a:t>
                      </a:r>
                      <a:endParaRPr sz="1800"/>
                    </a:p>
                  </a:txBody>
                  <a:tcPr marL="91450" marR="91450" marT="45725" marB="45725"/>
                </a:tc>
              </a:tr>
              <a:tr h="370850">
                <a:tc>
                  <a:txBody>
                    <a:bodyPr/>
                    <a:lstStyle/>
                    <a:p>
                      <a:pPr marL="0" marR="0" lvl="0" indent="0" algn="l" rtl="0">
                        <a:spcBef>
                          <a:spcPts val="0"/>
                        </a:spcBef>
                        <a:spcAft>
                          <a:spcPts val="0"/>
                        </a:spcAft>
                        <a:buNone/>
                      </a:pPr>
                      <a:r>
                        <a:rPr lang="sv-SE" sz="1800"/>
                        <a:t>Gerald</a:t>
                      </a:r>
                      <a:endParaRPr sz="1800"/>
                    </a:p>
                  </a:txBody>
                  <a:tcPr marL="91450" marR="91450" marT="45725" marB="45725"/>
                </a:tc>
                <a:tc>
                  <a:txBody>
                    <a:bodyPr/>
                    <a:lstStyle/>
                    <a:p>
                      <a:pPr marL="0" marR="0" lvl="0" indent="0" algn="l" rtl="0">
                        <a:spcBef>
                          <a:spcPts val="0"/>
                        </a:spcBef>
                        <a:spcAft>
                          <a:spcPts val="0"/>
                        </a:spcAft>
                        <a:buNone/>
                      </a:pPr>
                      <a:r>
                        <a:rPr lang="sv-SE" sz="1800"/>
                        <a:t>66</a:t>
                      </a:r>
                      <a:endParaRPr sz="1800"/>
                    </a:p>
                  </a:txBody>
                  <a:tcPr marL="91450" marR="91450" marT="45725" marB="45725"/>
                </a:tc>
                <a:tc>
                  <a:txBody>
                    <a:bodyPr/>
                    <a:lstStyle/>
                    <a:p>
                      <a:pPr marL="0" marR="0" lvl="0" indent="0" algn="l" rtl="0">
                        <a:spcBef>
                          <a:spcPts val="0"/>
                        </a:spcBef>
                        <a:spcAft>
                          <a:spcPts val="0"/>
                        </a:spcAft>
                        <a:buNone/>
                      </a:pPr>
                      <a:r>
                        <a:rPr lang="sv-SE" sz="1800"/>
                        <a:t>1972-11-23</a:t>
                      </a:r>
                      <a:endParaRPr sz="1800"/>
                    </a:p>
                  </a:txBody>
                  <a:tcPr marL="91450" marR="91450" marT="45725" marB="45725"/>
                </a:tc>
                <a:tc>
                  <a:txBody>
                    <a:bodyPr/>
                    <a:lstStyle/>
                    <a:p>
                      <a:pPr marL="0" marR="0" lvl="0" indent="0" algn="l" rtl="0">
                        <a:spcBef>
                          <a:spcPts val="0"/>
                        </a:spcBef>
                        <a:spcAft>
                          <a:spcPts val="0"/>
                        </a:spcAft>
                        <a:buNone/>
                      </a:pPr>
                      <a:r>
                        <a:rPr lang="sv-SE" sz="1800"/>
                        <a:t>S</a:t>
                      </a:r>
                      <a:endParaRPr sz="1800"/>
                    </a:p>
                  </a:txBody>
                  <a:tcPr marL="91450" marR="91450" marT="45725" marB="45725"/>
                </a:tc>
              </a:tr>
            </a:tbl>
          </a:graphicData>
        </a:graphic>
      </p:graphicFrame>
      <p:graphicFrame>
        <p:nvGraphicFramePr>
          <p:cNvPr id="158" name="Google Shape;158;p21"/>
          <p:cNvGraphicFramePr/>
          <p:nvPr/>
        </p:nvGraphicFramePr>
        <p:xfrm>
          <a:off x="854410" y="881343"/>
          <a:ext cx="2628900" cy="370850"/>
        </p:xfrm>
        <a:graphic>
          <a:graphicData uri="http://schemas.openxmlformats.org/drawingml/2006/table">
            <a:tbl>
              <a:tblPr firstRow="1" bandRow="1">
                <a:noFill/>
                <a:tableStyleId>{36782BEA-C8B8-41D8-B9CC-D09E582AD812}</a:tableStyleId>
              </a:tblPr>
              <a:tblGrid>
                <a:gridCol w="2628900"/>
              </a:tblGrid>
              <a:tr h="370850">
                <a:tc>
                  <a:txBody>
                    <a:bodyPr/>
                    <a:lstStyle/>
                    <a:p>
                      <a:pPr marL="0" marR="0" lvl="0" indent="0" algn="l" rtl="0">
                        <a:spcBef>
                          <a:spcPts val="0"/>
                        </a:spcBef>
                        <a:spcAft>
                          <a:spcPts val="0"/>
                        </a:spcAft>
                        <a:buNone/>
                      </a:pPr>
                      <a:r>
                        <a:rPr lang="sv-SE" sz="1800">
                          <a:solidFill>
                            <a:schemeClr val="dk1"/>
                          </a:solidFill>
                        </a:rPr>
                        <a:t>dataset1</a:t>
                      </a:r>
                      <a:endParaRPr sz="1800">
                        <a:solidFill>
                          <a:schemeClr val="dk1"/>
                        </a:solidFill>
                      </a:endParaRPr>
                    </a:p>
                  </a:txBody>
                  <a:tcPr marL="0" marR="91450" marT="45725" marB="45725"/>
                </a:tc>
              </a:tr>
            </a:tbl>
          </a:graphicData>
        </a:graphic>
      </p:graphicFrame>
      <p:graphicFrame>
        <p:nvGraphicFramePr>
          <p:cNvPr id="159" name="Google Shape;159;p21"/>
          <p:cNvGraphicFramePr/>
          <p:nvPr/>
        </p:nvGraphicFramePr>
        <p:xfrm>
          <a:off x="854410" y="2798479"/>
          <a:ext cx="2628900" cy="370850"/>
        </p:xfrm>
        <a:graphic>
          <a:graphicData uri="http://schemas.openxmlformats.org/drawingml/2006/table">
            <a:tbl>
              <a:tblPr firstRow="1" bandRow="1">
                <a:noFill/>
                <a:tableStyleId>{36782BEA-C8B8-41D8-B9CC-D09E582AD812}</a:tableStyleId>
              </a:tblPr>
              <a:tblGrid>
                <a:gridCol w="2628900"/>
              </a:tblGrid>
              <a:tr h="370850">
                <a:tc>
                  <a:txBody>
                    <a:bodyPr/>
                    <a:lstStyle/>
                    <a:p>
                      <a:pPr marL="0" marR="0" lvl="0" indent="0" algn="l" rtl="0">
                        <a:spcBef>
                          <a:spcPts val="0"/>
                        </a:spcBef>
                        <a:spcAft>
                          <a:spcPts val="0"/>
                        </a:spcAft>
                        <a:buNone/>
                      </a:pPr>
                      <a:r>
                        <a:rPr lang="sv-SE" sz="1800">
                          <a:solidFill>
                            <a:schemeClr val="dk1"/>
                          </a:solidFill>
                        </a:rPr>
                        <a:t>dataset2</a:t>
                      </a:r>
                      <a:endParaRPr sz="1800">
                        <a:solidFill>
                          <a:schemeClr val="dk1"/>
                        </a:solidFill>
                      </a:endParaRPr>
                    </a:p>
                  </a:txBody>
                  <a:tcPr marL="0" marR="91450" marT="45725" marB="45725"/>
                </a:tc>
              </a:tr>
            </a:tbl>
          </a:graphicData>
        </a:graphic>
      </p:graphicFrame>
      <p:sp>
        <p:nvSpPr>
          <p:cNvPr id="160" name="Google Shape;160;p21"/>
          <p:cNvSpPr txBox="1"/>
          <p:nvPr/>
        </p:nvSpPr>
        <p:spPr>
          <a:xfrm>
            <a:off x="786318" y="-153684"/>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sv-SE" sz="4400" b="0" i="0" u="none" strike="noStrike" cap="none">
                <a:solidFill>
                  <a:schemeClr val="dk1"/>
                </a:solidFill>
                <a:latin typeface="Calibri"/>
                <a:ea typeface="Calibri"/>
                <a:cs typeface="Calibri"/>
                <a:sym typeface="Calibri"/>
              </a:rPr>
              <a:t>Three similar datasets - code representation</a:t>
            </a:r>
            <a:endParaRPr sz="4400" b="0" i="0" u="none" strike="noStrike" cap="none">
              <a:solidFill>
                <a:schemeClr val="dk1"/>
              </a:solidFill>
              <a:latin typeface="Calibri"/>
              <a:ea typeface="Calibri"/>
              <a:cs typeface="Calibri"/>
              <a:sym typeface="Calibri"/>
            </a:endParaRPr>
          </a:p>
        </p:txBody>
      </p:sp>
      <p:graphicFrame>
        <p:nvGraphicFramePr>
          <p:cNvPr id="161" name="Google Shape;161;p21"/>
          <p:cNvGraphicFramePr/>
          <p:nvPr/>
        </p:nvGraphicFramePr>
        <p:xfrm>
          <a:off x="870622" y="5116819"/>
          <a:ext cx="10515600" cy="1483400"/>
        </p:xfrm>
        <a:graphic>
          <a:graphicData uri="http://schemas.openxmlformats.org/drawingml/2006/table">
            <a:tbl>
              <a:tblPr firstRow="1" bandRow="1">
                <a:noFill/>
                <a:tableStyleId>{82591EF0-FF11-4773-849D-934F27F5DD96}</a:tableStyleId>
              </a:tblPr>
              <a:tblGrid>
                <a:gridCol w="2628900"/>
                <a:gridCol w="2628900"/>
                <a:gridCol w="2628900"/>
                <a:gridCol w="2628900"/>
              </a:tblGrid>
              <a:tr h="370850">
                <a:tc>
                  <a:txBody>
                    <a:bodyPr/>
                    <a:lstStyle/>
                    <a:p>
                      <a:pPr marL="0" marR="0" lvl="0" indent="0" algn="l" rtl="0">
                        <a:spcBef>
                          <a:spcPts val="0"/>
                        </a:spcBef>
                        <a:spcAft>
                          <a:spcPts val="0"/>
                        </a:spcAft>
                        <a:buNone/>
                      </a:pPr>
                      <a:r>
                        <a:rPr lang="sv-SE" sz="1800"/>
                        <a:t>firstname</a:t>
                      </a:r>
                      <a:endParaRPr sz="1800"/>
                    </a:p>
                  </a:txBody>
                  <a:tcPr marL="91450" marR="91450" marT="45725" marB="45725"/>
                </a:tc>
                <a:tc>
                  <a:txBody>
                    <a:bodyPr/>
                    <a:lstStyle/>
                    <a:p>
                      <a:pPr marL="0" marR="0" lvl="0" indent="0" algn="l" rtl="0">
                        <a:spcBef>
                          <a:spcPts val="0"/>
                        </a:spcBef>
                        <a:spcAft>
                          <a:spcPts val="0"/>
                        </a:spcAft>
                        <a:buNone/>
                      </a:pPr>
                      <a:r>
                        <a:rPr lang="sv-SE" sz="1800"/>
                        <a:t>imperialheight</a:t>
                      </a:r>
                      <a:endParaRPr sz="1800"/>
                    </a:p>
                  </a:txBody>
                  <a:tcPr marL="91450" marR="91450" marT="45725" marB="45725"/>
                </a:tc>
                <a:tc>
                  <a:txBody>
                    <a:bodyPr/>
                    <a:lstStyle/>
                    <a:p>
                      <a:pPr marL="0" marR="0" lvl="0" indent="0" algn="l" rtl="0">
                        <a:spcBef>
                          <a:spcPts val="0"/>
                        </a:spcBef>
                        <a:spcAft>
                          <a:spcPts val="0"/>
                        </a:spcAft>
                        <a:buNone/>
                      </a:pPr>
                      <a:r>
                        <a:rPr lang="sv-SE" sz="1800"/>
                        <a:t>dateofbirth</a:t>
                      </a:r>
                      <a:endParaRPr sz="1800"/>
                    </a:p>
                  </a:txBody>
                  <a:tcPr marL="91450" marR="91450" marT="45725" marB="45725"/>
                </a:tc>
                <a:tc>
                  <a:txBody>
                    <a:bodyPr/>
                    <a:lstStyle/>
                    <a:p>
                      <a:pPr marL="0" marR="0" lvl="0" indent="0" algn="l" rtl="0">
                        <a:spcBef>
                          <a:spcPts val="0"/>
                        </a:spcBef>
                        <a:spcAft>
                          <a:spcPts val="0"/>
                        </a:spcAft>
                        <a:buNone/>
                      </a:pPr>
                      <a:r>
                        <a:rPr lang="sv-SE" sz="1800"/>
                        <a:t>maritalstatus2018</a:t>
                      </a:r>
                      <a:endParaRPr sz="1800"/>
                    </a:p>
                  </a:txBody>
                  <a:tcPr marL="91450" marR="91450" marT="45725" marB="45725"/>
                </a:tc>
              </a:tr>
              <a:tr h="370850">
                <a:tc>
                  <a:txBody>
                    <a:bodyPr/>
                    <a:lstStyle/>
                    <a:p>
                      <a:pPr marL="0" marR="0" lvl="0" indent="0" algn="l" rtl="0">
                        <a:spcBef>
                          <a:spcPts val="0"/>
                        </a:spcBef>
                        <a:spcAft>
                          <a:spcPts val="0"/>
                        </a:spcAft>
                        <a:buNone/>
                      </a:pPr>
                      <a:r>
                        <a:rPr lang="sv-SE" sz="1800"/>
                        <a:t>Lisa</a:t>
                      </a:r>
                      <a:endParaRPr sz="1800"/>
                    </a:p>
                  </a:txBody>
                  <a:tcPr marL="91450" marR="91450" marT="45725" marB="45725"/>
                </a:tc>
                <a:tc>
                  <a:txBody>
                    <a:bodyPr/>
                    <a:lstStyle/>
                    <a:p>
                      <a:pPr marL="0" marR="0" lvl="0" indent="0" algn="l" rtl="0">
                        <a:spcBef>
                          <a:spcPts val="0"/>
                        </a:spcBef>
                        <a:spcAft>
                          <a:spcPts val="0"/>
                        </a:spcAft>
                        <a:buNone/>
                      </a:pPr>
                      <a:r>
                        <a:rPr lang="sv-SE" sz="1800"/>
                        <a:t>69</a:t>
                      </a:r>
                      <a:endParaRPr sz="1800"/>
                    </a:p>
                  </a:txBody>
                  <a:tcPr marL="91450" marR="91450" marT="45725" marB="45725"/>
                </a:tc>
                <a:tc>
                  <a:txBody>
                    <a:bodyPr/>
                    <a:lstStyle/>
                    <a:p>
                      <a:pPr marL="0" marR="0" lvl="0" indent="0" algn="l" rtl="0">
                        <a:spcBef>
                          <a:spcPts val="0"/>
                        </a:spcBef>
                        <a:spcAft>
                          <a:spcPts val="0"/>
                        </a:spcAft>
                        <a:buNone/>
                      </a:pPr>
                      <a:r>
                        <a:rPr lang="sv-SE" sz="1800"/>
                        <a:t>1995-09-02</a:t>
                      </a:r>
                      <a:endParaRPr sz="1800"/>
                    </a:p>
                  </a:txBody>
                  <a:tcPr marL="91450" marR="91450" marT="45725" marB="45725"/>
                </a:tc>
                <a:tc>
                  <a:txBody>
                    <a:bodyPr/>
                    <a:lstStyle/>
                    <a:p>
                      <a:pPr marL="0" marR="0" lvl="0" indent="0" algn="l" rtl="0">
                        <a:spcBef>
                          <a:spcPts val="0"/>
                        </a:spcBef>
                        <a:spcAft>
                          <a:spcPts val="0"/>
                        </a:spcAft>
                        <a:buNone/>
                      </a:pPr>
                      <a:r>
                        <a:rPr lang="sv-SE" sz="1800"/>
                        <a:t>S</a:t>
                      </a:r>
                      <a:endParaRPr sz="1800"/>
                    </a:p>
                  </a:txBody>
                  <a:tcPr marL="91450" marR="91450" marT="45725" marB="45725"/>
                </a:tc>
              </a:tr>
              <a:tr h="370850">
                <a:tc>
                  <a:txBody>
                    <a:bodyPr/>
                    <a:lstStyle/>
                    <a:p>
                      <a:pPr marL="0" marR="0" lvl="0" indent="0" algn="l" rtl="0">
                        <a:spcBef>
                          <a:spcPts val="0"/>
                        </a:spcBef>
                        <a:spcAft>
                          <a:spcPts val="0"/>
                        </a:spcAft>
                        <a:buNone/>
                      </a:pPr>
                      <a:r>
                        <a:rPr lang="sv-SE" sz="1800"/>
                        <a:t>Bart</a:t>
                      </a:r>
                      <a:endParaRPr sz="1800"/>
                    </a:p>
                  </a:txBody>
                  <a:tcPr marL="91450" marR="91450" marT="45725" marB="45725"/>
                </a:tc>
                <a:tc>
                  <a:txBody>
                    <a:bodyPr/>
                    <a:lstStyle/>
                    <a:p>
                      <a:pPr marL="0" marR="0" lvl="0" indent="0" algn="l" rtl="0">
                        <a:spcBef>
                          <a:spcPts val="0"/>
                        </a:spcBef>
                        <a:spcAft>
                          <a:spcPts val="0"/>
                        </a:spcAft>
                        <a:buNone/>
                      </a:pPr>
                      <a:r>
                        <a:rPr lang="sv-SE" sz="1800"/>
                        <a:t>75</a:t>
                      </a:r>
                      <a:endParaRPr sz="1800"/>
                    </a:p>
                  </a:txBody>
                  <a:tcPr marL="91450" marR="91450" marT="45725" marB="45725"/>
                </a:tc>
                <a:tc>
                  <a:txBody>
                    <a:bodyPr/>
                    <a:lstStyle/>
                    <a:p>
                      <a:pPr marL="0" marR="0" lvl="0" indent="0" algn="l" rtl="0">
                        <a:spcBef>
                          <a:spcPts val="0"/>
                        </a:spcBef>
                        <a:spcAft>
                          <a:spcPts val="0"/>
                        </a:spcAft>
                        <a:buNone/>
                      </a:pPr>
                      <a:r>
                        <a:rPr lang="sv-SE" sz="1800"/>
                        <a:t>1954-06-21</a:t>
                      </a:r>
                      <a:endParaRPr sz="1800"/>
                    </a:p>
                  </a:txBody>
                  <a:tcPr marL="91450" marR="91450" marT="45725" marB="45725"/>
                </a:tc>
                <a:tc>
                  <a:txBody>
                    <a:bodyPr/>
                    <a:lstStyle/>
                    <a:p>
                      <a:pPr marL="0" marR="0" lvl="0" indent="0" algn="l" rtl="0">
                        <a:spcBef>
                          <a:spcPts val="0"/>
                        </a:spcBef>
                        <a:spcAft>
                          <a:spcPts val="0"/>
                        </a:spcAft>
                        <a:buNone/>
                      </a:pPr>
                      <a:r>
                        <a:rPr lang="sv-SE" sz="1800"/>
                        <a:t>M</a:t>
                      </a:r>
                      <a:endParaRPr sz="1800"/>
                    </a:p>
                  </a:txBody>
                  <a:tcPr marL="91450" marR="91450" marT="45725" marB="45725"/>
                </a:tc>
              </a:tr>
              <a:tr h="370850">
                <a:tc>
                  <a:txBody>
                    <a:bodyPr/>
                    <a:lstStyle/>
                    <a:p>
                      <a:pPr marL="0" marR="0" lvl="0" indent="0" algn="l" rtl="0">
                        <a:spcBef>
                          <a:spcPts val="0"/>
                        </a:spcBef>
                        <a:spcAft>
                          <a:spcPts val="0"/>
                        </a:spcAft>
                        <a:buNone/>
                      </a:pPr>
                      <a:r>
                        <a:rPr lang="sv-SE" sz="1800"/>
                        <a:t>Homer</a:t>
                      </a:r>
                      <a:endParaRPr sz="1800"/>
                    </a:p>
                  </a:txBody>
                  <a:tcPr marL="91450" marR="91450" marT="45725" marB="45725"/>
                </a:tc>
                <a:tc>
                  <a:txBody>
                    <a:bodyPr/>
                    <a:lstStyle/>
                    <a:p>
                      <a:pPr marL="0" marR="0" lvl="0" indent="0" algn="l" rtl="0">
                        <a:spcBef>
                          <a:spcPts val="0"/>
                        </a:spcBef>
                        <a:spcAft>
                          <a:spcPts val="0"/>
                        </a:spcAft>
                        <a:buNone/>
                      </a:pPr>
                      <a:r>
                        <a:rPr lang="sv-SE" sz="1800"/>
                        <a:t>68</a:t>
                      </a:r>
                      <a:endParaRPr sz="1800"/>
                    </a:p>
                  </a:txBody>
                  <a:tcPr marL="91450" marR="91450" marT="45725" marB="45725"/>
                </a:tc>
                <a:tc>
                  <a:txBody>
                    <a:bodyPr/>
                    <a:lstStyle/>
                    <a:p>
                      <a:pPr marL="0" marR="0" lvl="0" indent="0" algn="l" rtl="0">
                        <a:spcBef>
                          <a:spcPts val="0"/>
                        </a:spcBef>
                        <a:spcAft>
                          <a:spcPts val="0"/>
                        </a:spcAft>
                        <a:buNone/>
                      </a:pPr>
                      <a:r>
                        <a:rPr lang="sv-SE" sz="1800"/>
                        <a:t>1972-11-23</a:t>
                      </a:r>
                      <a:endParaRPr sz="1800"/>
                    </a:p>
                  </a:txBody>
                  <a:tcPr marL="91450" marR="91450" marT="45725" marB="45725"/>
                </a:tc>
                <a:tc>
                  <a:txBody>
                    <a:bodyPr/>
                    <a:lstStyle/>
                    <a:p>
                      <a:pPr marL="0" marR="0" lvl="0" indent="0" algn="l" rtl="0">
                        <a:spcBef>
                          <a:spcPts val="0"/>
                        </a:spcBef>
                        <a:spcAft>
                          <a:spcPts val="0"/>
                        </a:spcAft>
                        <a:buNone/>
                      </a:pPr>
                      <a:r>
                        <a:rPr lang="sv-SE" sz="1800"/>
                        <a:t>D</a:t>
                      </a:r>
                      <a:endParaRPr sz="1800"/>
                    </a:p>
                  </a:txBody>
                  <a:tcPr marL="91450" marR="91450" marT="45725" marB="45725"/>
                </a:tc>
              </a:tr>
            </a:tbl>
          </a:graphicData>
        </a:graphic>
      </p:graphicFrame>
      <p:graphicFrame>
        <p:nvGraphicFramePr>
          <p:cNvPr id="162" name="Google Shape;162;p21"/>
          <p:cNvGraphicFramePr/>
          <p:nvPr/>
        </p:nvGraphicFramePr>
        <p:xfrm>
          <a:off x="854410" y="4745979"/>
          <a:ext cx="2628900" cy="370850"/>
        </p:xfrm>
        <a:graphic>
          <a:graphicData uri="http://schemas.openxmlformats.org/drawingml/2006/table">
            <a:tbl>
              <a:tblPr firstRow="1" bandRow="1">
                <a:noFill/>
                <a:tableStyleId>{36782BEA-C8B8-41D8-B9CC-D09E582AD812}</a:tableStyleId>
              </a:tblPr>
              <a:tblGrid>
                <a:gridCol w="2628900"/>
              </a:tblGrid>
              <a:tr h="370850">
                <a:tc>
                  <a:txBody>
                    <a:bodyPr/>
                    <a:lstStyle/>
                    <a:p>
                      <a:pPr marL="0" marR="0" lvl="0" indent="0" algn="l" rtl="0">
                        <a:spcBef>
                          <a:spcPts val="0"/>
                        </a:spcBef>
                        <a:spcAft>
                          <a:spcPts val="0"/>
                        </a:spcAft>
                        <a:buNone/>
                      </a:pPr>
                      <a:r>
                        <a:rPr lang="sv-SE" sz="1800">
                          <a:solidFill>
                            <a:schemeClr val="dk1"/>
                          </a:solidFill>
                        </a:rPr>
                        <a:t>dataset3</a:t>
                      </a:r>
                      <a:endParaRPr sz="1800">
                        <a:solidFill>
                          <a:schemeClr val="dk1"/>
                        </a:solidFill>
                      </a:endParaRPr>
                    </a:p>
                  </a:txBody>
                  <a:tcPr marL="0" marR="91450" marT="45725" marB="45725"/>
                </a:tc>
              </a:tr>
            </a:tbl>
          </a:graphicData>
        </a:graphic>
      </p:graphicFrame>
      <p:sp>
        <p:nvSpPr>
          <p:cNvPr id="163" name="Google Shape;163;p21"/>
          <p:cNvSpPr/>
          <p:nvPr/>
        </p:nvSpPr>
        <p:spPr>
          <a:xfrm>
            <a:off x="8727105" y="6235430"/>
            <a:ext cx="2659117" cy="364749"/>
          </a:xfrm>
          <a:prstGeom prst="rect">
            <a:avLst/>
          </a:prstGeom>
          <a:noFill/>
          <a:ln w="5715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64" name="Google Shape;164;p21"/>
          <p:cNvSpPr/>
          <p:nvPr/>
        </p:nvSpPr>
        <p:spPr>
          <a:xfrm>
            <a:off x="8663605" y="1146479"/>
            <a:ext cx="2774497" cy="5584521"/>
          </a:xfrm>
          <a:prstGeom prst="roundRect">
            <a:avLst>
              <a:gd name="adj" fmla="val 0"/>
            </a:avLst>
          </a:prstGeom>
          <a:noFill/>
          <a:ln w="38100" cap="flat" cmpd="sng">
            <a:solidFill>
              <a:schemeClr val="accent2"/>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1225</Words>
  <Application>Microsoft Office PowerPoint</Application>
  <PresentationFormat>Egendefinert</PresentationFormat>
  <Paragraphs>503</Paragraphs>
  <Slides>19</Slides>
  <Notes>18</Notes>
  <HiddenSlides>0</HiddenSlides>
  <MMClips>0</MMClips>
  <ScaleCrop>false</ScaleCrop>
  <HeadingPairs>
    <vt:vector size="4" baseType="variant">
      <vt:variant>
        <vt:lpstr>Tema</vt:lpstr>
      </vt:variant>
      <vt:variant>
        <vt:i4>1</vt:i4>
      </vt:variant>
      <vt:variant>
        <vt:lpstr>Lysbildetitler</vt:lpstr>
      </vt:variant>
      <vt:variant>
        <vt:i4>19</vt:i4>
      </vt:variant>
    </vt:vector>
  </HeadingPairs>
  <TitlesOfParts>
    <vt:vector size="20" baseType="lpstr">
      <vt:lpstr>Office Theme</vt:lpstr>
      <vt:lpstr>Variables and variable cascade</vt:lpstr>
      <vt:lpstr>What is a variable?</vt:lpstr>
      <vt:lpstr>Example: dataset1</vt:lpstr>
      <vt:lpstr>Variable example</vt:lpstr>
      <vt:lpstr>Different variable representation types</vt:lpstr>
      <vt:lpstr>Variable with code representation</vt:lpstr>
      <vt:lpstr>Variable - code representation</vt:lpstr>
      <vt:lpstr>PowerPoint-presentasjon</vt:lpstr>
      <vt:lpstr>PowerPoint-presentasjon</vt:lpstr>
      <vt:lpstr>Variables re-using sets of codes</vt:lpstr>
      <vt:lpstr>Documenting comparabilities among variables</vt:lpstr>
      <vt:lpstr>PowerPoint-presentasjon</vt:lpstr>
      <vt:lpstr>Variables with the same text representation type</vt:lpstr>
      <vt:lpstr>Documenting comparabilities among variables</vt:lpstr>
      <vt:lpstr>PowerPoint-presentasjon</vt:lpstr>
      <vt:lpstr>Variables with different unit of measure</vt:lpstr>
      <vt:lpstr>Documenting comparabilities among variables</vt:lpstr>
      <vt:lpstr>Benefits of the variable cascade structure</vt:lpstr>
      <vt:lpstr>PowerPoint-presentasjon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Variables and variable cascade</dc:title>
  <dc:creator>NSD Lokal konto på NSDL31</dc:creator>
  <cp:lastModifiedBy>NSD Lokal konto på NSDL31</cp:lastModifiedBy>
  <cp:revision>3</cp:revision>
  <dcterms:modified xsi:type="dcterms:W3CDTF">2019-04-24T19:18:32Z</dcterms:modified>
</cp:coreProperties>
</file>