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64" r:id="rId4"/>
    <p:sldId id="257" r:id="rId5"/>
    <p:sldId id="266" r:id="rId6"/>
    <p:sldId id="267" r:id="rId7"/>
    <p:sldId id="268" r:id="rId8"/>
    <p:sldId id="269" r:id="rId9"/>
    <p:sldId id="263" r:id="rId10"/>
    <p:sldId id="262" r:id="rId11"/>
    <p:sldId id="261" r:id="rId12"/>
    <p:sldId id="258" r:id="rId13"/>
    <p:sldId id="260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>
        <p:scale>
          <a:sx n="96" d="100"/>
          <a:sy n="96" d="100"/>
        </p:scale>
        <p:origin x="-1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C8DE-769F-8B46-8E3E-A3F3BBCEB9C6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BD7A2-323D-984D-8B38-417252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53E6-5C22-6443-921B-CFC5D850AED5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1034-6A55-384C-99C0-5E204880BE55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3191-B958-934A-9C47-7F8DFF1FF2F3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4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BE7-FF4B-244E-A77D-4F1AC5BA336D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6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0200-A8BB-7E4F-8C71-499577CBEA17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9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CFA-D425-8941-BBCA-DE789636A88E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6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258A-8BCF-3548-93E3-A7B011CA6CF4}" type="datetime1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0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770-5719-BF4D-ABD5-4D634F5CB7F9}" type="datetime1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7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EF74-EF07-9E45-AAC9-DC2A9BC27851}" type="datetime1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1D-E9ED-D844-80F9-9DAD729780DB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3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815-7E88-0649-9355-B1086C973516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7FD0-DCFF-8244-AAD7-7BCCC5CCE735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DC40-A7DA-4CD7-BD1B-6FDC7B34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3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wiki.unece.org/display/gsim/RAIRD+Information+Model+RIM+v1_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vocab-data-cube/#examp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vocab-data-cube/#examp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Datum and Data Formats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Dan, Hilde, and Larry</a:t>
            </a:r>
          </a:p>
        </p:txBody>
      </p:sp>
    </p:spTree>
    <p:extLst>
      <p:ext uri="{BB962C8B-B14F-4D97-AF65-F5344CB8AC3E}">
        <p14:creationId xmlns:p14="http://schemas.microsoft.com/office/powerpoint/2010/main" val="3689702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2C951FA8-B14E-0F48-A64C-3062901D9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330349"/>
              </p:ext>
            </p:extLst>
          </p:nvPr>
        </p:nvGraphicFramePr>
        <p:xfrm>
          <a:off x="478143" y="1384107"/>
          <a:ext cx="901337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xmlns="" val="52342293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53878958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31482593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1144397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32224884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910155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5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7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53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3.5.1922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12.3.2005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938859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885" y="38403"/>
            <a:ext cx="10515600" cy="1325563"/>
          </a:xfrm>
        </p:spPr>
        <p:txBody>
          <a:bodyPr/>
          <a:lstStyle/>
          <a:p>
            <a:r>
              <a:rPr lang="en-US" dirty="0"/>
              <a:t>Microdata to Cubes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62E260DD-F479-A74A-A9B3-0D0CAA3ED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6737"/>
              </p:ext>
            </p:extLst>
          </p:nvPr>
        </p:nvGraphicFramePr>
        <p:xfrm>
          <a:off x="3800039" y="3379791"/>
          <a:ext cx="7678271" cy="333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4842">
                  <a:extLst>
                    <a:ext uri="{9D8B030D-6E8A-4147-A177-3AD203B41FA5}">
                      <a16:colId xmlns:a16="http://schemas.microsoft.com/office/drawing/2014/main" xmlns="" val="1461651165"/>
                    </a:ext>
                  </a:extLst>
                </a:gridCol>
                <a:gridCol w="2027873">
                  <a:extLst>
                    <a:ext uri="{9D8B030D-6E8A-4147-A177-3AD203B41FA5}">
                      <a16:colId xmlns:a16="http://schemas.microsoft.com/office/drawing/2014/main" xmlns="" val="1660035770"/>
                    </a:ext>
                  </a:extLst>
                </a:gridCol>
                <a:gridCol w="1771358">
                  <a:extLst>
                    <a:ext uri="{9D8B030D-6E8A-4147-A177-3AD203B41FA5}">
                      <a16:colId xmlns:a16="http://schemas.microsoft.com/office/drawing/2014/main" xmlns="" val="2786442353"/>
                    </a:ext>
                  </a:extLst>
                </a:gridCol>
                <a:gridCol w="2364198">
                  <a:extLst>
                    <a:ext uri="{9D8B030D-6E8A-4147-A177-3AD203B41FA5}">
                      <a16:colId xmlns:a16="http://schemas.microsoft.com/office/drawing/2014/main" xmlns="" val="3023637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RefArea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86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96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Newport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084531"/>
                  </a:ext>
                </a:extLst>
              </a:tr>
              <a:tr h="319503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2006-2007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1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Newport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487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Newport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69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2006-2007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77.0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40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78.7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88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777794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7906872" y="1586753"/>
            <a:ext cx="712694" cy="5647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014013" y="3597761"/>
            <a:ext cx="712694" cy="5647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14013" y="4031724"/>
            <a:ext cx="712694" cy="5647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urved Connector 3"/>
          <p:cNvCxnSpPr>
            <a:stCxn id="2" idx="6"/>
            <a:endCxn id="9" idx="0"/>
          </p:cNvCxnSpPr>
          <p:nvPr/>
        </p:nvCxnSpPr>
        <p:spPr>
          <a:xfrm>
            <a:off x="8619566" y="1869141"/>
            <a:ext cx="750794" cy="1728620"/>
          </a:xfrm>
          <a:prstGeom prst="curvedConnector2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2" idx="3"/>
          </p:cNvCxnSpPr>
          <p:nvPr/>
        </p:nvCxnSpPr>
        <p:spPr>
          <a:xfrm rot="16200000" flipH="1">
            <a:off x="7397663" y="2682399"/>
            <a:ext cx="2245293" cy="1018131"/>
          </a:xfrm>
          <a:prstGeom prst="curvedConnector3">
            <a:avLst>
              <a:gd name="adj1" fmla="val 98644"/>
            </a:avLst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1885" y="3770598"/>
            <a:ext cx="27799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Data from individual Units contribute to summary statistics in a cube.</a:t>
            </a:r>
          </a:p>
        </p:txBody>
      </p:sp>
      <p:sp>
        <p:nvSpPr>
          <p:cNvPr id="22" name="Oval 21"/>
          <p:cNvSpPr/>
          <p:nvPr/>
        </p:nvSpPr>
        <p:spPr>
          <a:xfrm>
            <a:off x="8011244" y="2371481"/>
            <a:ext cx="712694" cy="5647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urved Connector 22"/>
          <p:cNvCxnSpPr/>
          <p:nvPr/>
        </p:nvCxnSpPr>
        <p:spPr>
          <a:xfrm rot="16200000" flipH="1">
            <a:off x="8017236" y="3322160"/>
            <a:ext cx="1377855" cy="646422"/>
          </a:xfrm>
          <a:prstGeom prst="curvedConnector2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2" idx="6"/>
          </p:cNvCxnSpPr>
          <p:nvPr/>
        </p:nvCxnSpPr>
        <p:spPr>
          <a:xfrm>
            <a:off x="8723938" y="2653869"/>
            <a:ext cx="681970" cy="991502"/>
          </a:xfrm>
          <a:prstGeom prst="curvedConnector2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832503" y="1711042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Marie, Ann, and others contribute to the cells in the cube below.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046A7E0-BC6D-4744-BF4E-FBB04112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Viewpoint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DDI4 allows the assignment of roles to variables. There are currently three roles.</a:t>
            </a:r>
          </a:p>
          <a:p>
            <a:pPr lvl="1"/>
            <a:r>
              <a:rPr lang="en-US" b="1" dirty="0"/>
              <a:t>Identifier</a:t>
            </a:r>
            <a:r>
              <a:rPr lang="en-US" dirty="0"/>
              <a:t> – An identifier role serves to differentiate </a:t>
            </a:r>
            <a:r>
              <a:rPr lang="en-US"/>
              <a:t>one </a:t>
            </a:r>
            <a:r>
              <a:rPr lang="en-US" smtClean="0"/>
              <a:t>record from </a:t>
            </a:r>
            <a:r>
              <a:rPr lang="en-US" dirty="0"/>
              <a:t>another. More than one variable may be used in combination.</a:t>
            </a:r>
          </a:p>
          <a:p>
            <a:pPr lvl="1"/>
            <a:r>
              <a:rPr lang="en-US" b="1" dirty="0"/>
              <a:t>Measure</a:t>
            </a:r>
            <a:r>
              <a:rPr lang="en-US" dirty="0"/>
              <a:t> – Variables tagged with the measure role have the values of interest.</a:t>
            </a:r>
          </a:p>
          <a:p>
            <a:pPr lvl="1"/>
            <a:r>
              <a:rPr lang="en-US" b="1" dirty="0"/>
              <a:t>Attribute</a:t>
            </a:r>
            <a:r>
              <a:rPr lang="en-US" dirty="0"/>
              <a:t> – The attribute role serves to provide information about the measures of interest. Variables might, for example, describe the conditions of a measurement.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B169DC-DD7E-6A46-9241-0A62B927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Viewpoint, a set of </a:t>
            </a:r>
            <a:r>
              <a:rPr lang="en-US" b="1" dirty="0"/>
              <a:t>roles</a:t>
            </a:r>
            <a:r>
              <a:rPr lang="en-US" dirty="0"/>
              <a:t> for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1619"/>
            <a:ext cx="10515600" cy="31271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Viewpoints are imposed on a set of variables, they are not inherent</a:t>
            </a:r>
          </a:p>
          <a:p>
            <a:r>
              <a:rPr lang="en-US" dirty="0"/>
              <a:t>A variable may take on different roles in different contexts</a:t>
            </a:r>
          </a:p>
          <a:p>
            <a:r>
              <a:rPr lang="en-US" dirty="0"/>
              <a:t>In the table below </a:t>
            </a:r>
          </a:p>
          <a:p>
            <a:pPr lvl="1"/>
            <a:r>
              <a:rPr lang="en-US" b="1" dirty="0" err="1"/>
              <a:t>PersonID</a:t>
            </a:r>
            <a:r>
              <a:rPr lang="en-US" dirty="0"/>
              <a:t> is an identifier for a person</a:t>
            </a:r>
          </a:p>
          <a:p>
            <a:pPr lvl="1"/>
            <a:r>
              <a:rPr lang="en-US" b="1" dirty="0"/>
              <a:t>Sex, Born, Died, and </a:t>
            </a:r>
            <a:r>
              <a:rPr lang="en-US" b="1" dirty="0" err="1"/>
              <a:t>Logevity</a:t>
            </a:r>
            <a:r>
              <a:rPr lang="en-US" b="1" dirty="0"/>
              <a:t> </a:t>
            </a:r>
            <a:r>
              <a:rPr lang="en-US" dirty="0"/>
              <a:t>are the measures of interest</a:t>
            </a:r>
          </a:p>
          <a:p>
            <a:pPr lvl="1"/>
            <a:r>
              <a:rPr lang="en-US" b="1" dirty="0" err="1"/>
              <a:t>RefArea</a:t>
            </a:r>
            <a:r>
              <a:rPr lang="en-US" dirty="0"/>
              <a:t> might be considered an attribute of the measures</a:t>
            </a:r>
          </a:p>
          <a:p>
            <a:r>
              <a:rPr lang="en-US" dirty="0"/>
              <a:t>These roles are not fixed. For another purpose </a:t>
            </a:r>
            <a:r>
              <a:rPr lang="en-US" b="1" dirty="0" err="1"/>
              <a:t>RefArea</a:t>
            </a:r>
            <a:r>
              <a:rPr lang="en-US" dirty="0"/>
              <a:t> and </a:t>
            </a:r>
            <a:r>
              <a:rPr lang="en-US" b="1" dirty="0"/>
              <a:t>Sex</a:t>
            </a:r>
            <a:r>
              <a:rPr lang="en-US" dirty="0"/>
              <a:t> might be the measures of interest.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C951FA8-B14E-0F48-A64C-3062901D9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097215"/>
              </p:ext>
            </p:extLst>
          </p:nvPr>
        </p:nvGraphicFramePr>
        <p:xfrm>
          <a:off x="1162291" y="5249408"/>
          <a:ext cx="9013374" cy="1478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xmlns="" val="52342293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53878958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31482593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1144397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32224884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9101557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PersonID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5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7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53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93885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12762" y="4768769"/>
            <a:ext cx="103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Identifier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9671" y="4768769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Measure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8906" y="4768769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Measure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3615" y="4768769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Measure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08861" y="4768769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Measure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8334" y="4768769"/>
            <a:ext cx="1017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Attribute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0B229E8B-34C3-204F-8E37-882BE0EE6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9B458E-2DBE-124D-9DE6-3EBE79473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90" y="27703"/>
            <a:ext cx="8426643" cy="997963"/>
          </a:xfrm>
        </p:spPr>
        <p:txBody>
          <a:bodyPr/>
          <a:lstStyle/>
          <a:p>
            <a:r>
              <a:rPr lang="en-US" dirty="0"/>
              <a:t>RAIRD Information Model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C951FA8-B14E-0F48-A64C-3062901D92D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254977"/>
          <a:ext cx="81534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xmlns="" val="523422936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353878958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314825939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11443972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3322248845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910155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PersonID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5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7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6.2.2008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5381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A083926-13E8-5446-B3BE-B6496F4E00A1}"/>
              </a:ext>
            </a:extLst>
          </p:cNvPr>
          <p:cNvSpPr txBox="1"/>
          <p:nvPr/>
        </p:nvSpPr>
        <p:spPr>
          <a:xfrm>
            <a:off x="838200" y="776760"/>
            <a:ext cx="1021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Source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F4206F-1017-1D47-B626-62350541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6D2FE26F-9527-C147-B3B3-06F11C5F316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8229" y="3003328"/>
          <a:ext cx="4343403" cy="2189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71516">
                  <a:extLst>
                    <a:ext uri="{9D8B030D-6E8A-4147-A177-3AD203B41FA5}">
                      <a16:colId xmlns:a16="http://schemas.microsoft.com/office/drawing/2014/main" xmlns="" val="381001983"/>
                    </a:ext>
                  </a:extLst>
                </a:gridCol>
                <a:gridCol w="1205229">
                  <a:extLst>
                    <a:ext uri="{9D8B030D-6E8A-4147-A177-3AD203B41FA5}">
                      <a16:colId xmlns:a16="http://schemas.microsoft.com/office/drawing/2014/main" xmlns="" val="3230251228"/>
                    </a:ext>
                  </a:extLst>
                </a:gridCol>
                <a:gridCol w="1166658">
                  <a:extLst>
                    <a:ext uri="{9D8B030D-6E8A-4147-A177-3AD203B41FA5}">
                      <a16:colId xmlns:a16="http://schemas.microsoft.com/office/drawing/2014/main" xmlns="" val="33176741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InstanceVariableID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IndexValue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4378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CaseID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Identifier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94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VariableReference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Identifier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685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278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StartDate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Attribute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6900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EndDate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Attribute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78012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6F743E1-88C9-8149-B7C3-C6D530BD95A8}"/>
              </a:ext>
            </a:extLst>
          </p:cNvPr>
          <p:cNvSpPr txBox="1"/>
          <p:nvPr/>
        </p:nvSpPr>
        <p:spPr>
          <a:xfrm>
            <a:off x="838200" y="2541663"/>
            <a:ext cx="2042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raird:keyValue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2E260DD-F479-A74A-A9B3-0D0CAA3EDE9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14110" y="3003328"/>
          <a:ext cx="607522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9090">
                  <a:extLst>
                    <a:ext uri="{9D8B030D-6E8A-4147-A177-3AD203B41FA5}">
                      <a16:colId xmlns:a16="http://schemas.microsoft.com/office/drawing/2014/main" xmlns="" val="1461651165"/>
                    </a:ext>
                  </a:extLst>
                </a:gridCol>
                <a:gridCol w="1390998">
                  <a:extLst>
                    <a:ext uri="{9D8B030D-6E8A-4147-A177-3AD203B41FA5}">
                      <a16:colId xmlns:a16="http://schemas.microsoft.com/office/drawing/2014/main" xmlns="" val="1660035770"/>
                    </a:ext>
                  </a:extLst>
                </a:gridCol>
                <a:gridCol w="1215044">
                  <a:extLst>
                    <a:ext uri="{9D8B030D-6E8A-4147-A177-3AD203B41FA5}">
                      <a16:colId xmlns:a16="http://schemas.microsoft.com/office/drawing/2014/main" xmlns="" val="2786442353"/>
                    </a:ext>
                  </a:extLst>
                </a:gridCol>
                <a:gridCol w="1215044">
                  <a:extLst>
                    <a:ext uri="{9D8B030D-6E8A-4147-A177-3AD203B41FA5}">
                      <a16:colId xmlns:a16="http://schemas.microsoft.com/office/drawing/2014/main" xmlns="" val="3023637227"/>
                    </a:ext>
                  </a:extLst>
                </a:gridCol>
                <a:gridCol w="1215044">
                  <a:extLst>
                    <a:ext uri="{9D8B030D-6E8A-4147-A177-3AD203B41FA5}">
                      <a16:colId xmlns:a16="http://schemas.microsoft.com/office/drawing/2014/main" xmlns="" val="4249990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86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96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08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1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1.1.2003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487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69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40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6.2.2008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6.2.2008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88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77779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619CBB3-2471-8945-9826-C6CEE58FA7E3}"/>
              </a:ext>
            </a:extLst>
          </p:cNvPr>
          <p:cNvSpPr txBox="1"/>
          <p:nvPr/>
        </p:nvSpPr>
        <p:spPr>
          <a:xfrm>
            <a:off x="5514110" y="2541663"/>
            <a:ext cx="2023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RAIRD DataSet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xmlns="" id="{B3EDE801-7DEF-0A4D-A9F0-95EBA10D1646}"/>
              </a:ext>
            </a:extLst>
          </p:cNvPr>
          <p:cNvSpPr/>
          <p:nvPr/>
        </p:nvSpPr>
        <p:spPr>
          <a:xfrm>
            <a:off x="1109115" y="5654473"/>
            <a:ext cx="2849171" cy="772929"/>
          </a:xfrm>
          <a:prstGeom prst="wedgeRoundRectCallout">
            <a:avLst>
              <a:gd name="adj1" fmla="val -2346"/>
              <a:gd name="adj2" fmla="val -94316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See the </a:t>
            </a:r>
            <a:r>
              <a:rPr lang="en-US" dirty="0">
                <a:hlinkClick r:id="rId2"/>
              </a:rPr>
              <a:t>RAIRD Information Model</a:t>
            </a:r>
            <a:r>
              <a:rPr lang="en-US" dirty="0"/>
              <a:t> (RIM) for details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52345" y="555585"/>
            <a:ext cx="2839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RAIRD uses a hybrid of Tall and Wide</a:t>
            </a:r>
          </a:p>
          <a:p>
            <a:r>
              <a:rPr lang="en-US" sz="2400" dirty="0"/>
              <a:t>to add start and end dates as attributes that identify a value</a:t>
            </a:r>
          </a:p>
        </p:txBody>
      </p:sp>
    </p:spTree>
    <p:extLst>
      <p:ext uri="{BB962C8B-B14F-4D97-AF65-F5344CB8AC3E}">
        <p14:creationId xmlns:p14="http://schemas.microsoft.com/office/powerpoint/2010/main" val="23391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To Be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025"/>
            <a:ext cx="5545667" cy="3635375"/>
          </a:xfrm>
        </p:spPr>
        <p:txBody>
          <a:bodyPr>
            <a:normAutofit/>
          </a:bodyPr>
          <a:lstStyle/>
          <a:p>
            <a:r>
              <a:rPr lang="en-US" dirty="0"/>
              <a:t>For Tall format Value columns, we need a generic datatype to describe </a:t>
            </a:r>
            <a:r>
              <a:rPr lang="en-US" dirty="0" err="1"/>
              <a:t>datums</a:t>
            </a:r>
            <a:r>
              <a:rPr lang="en-US" dirty="0"/>
              <a:t> from different instance variables</a:t>
            </a:r>
          </a:p>
          <a:p>
            <a:r>
              <a:rPr lang="en-US" dirty="0"/>
              <a:t>For Tall format </a:t>
            </a:r>
            <a:r>
              <a:rPr lang="en-US" dirty="0" err="1"/>
              <a:t>VariableRef</a:t>
            </a:r>
            <a:r>
              <a:rPr lang="en-US" dirty="0"/>
              <a:t> columns, we need to be able to reference Value Mappings (and by association to Instance Variables)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2E260DD-F479-A74A-A9B3-0D0CAA3ED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05196"/>
              </p:ext>
            </p:extLst>
          </p:nvPr>
        </p:nvGraphicFramePr>
        <p:xfrm>
          <a:off x="7044267" y="1851025"/>
          <a:ext cx="3645132" cy="33754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9090">
                  <a:extLst>
                    <a:ext uri="{9D8B030D-6E8A-4147-A177-3AD203B41FA5}">
                      <a16:colId xmlns:a16="http://schemas.microsoft.com/office/drawing/2014/main" xmlns="" val="1461651165"/>
                    </a:ext>
                  </a:extLst>
                </a:gridCol>
                <a:gridCol w="1390998">
                  <a:extLst>
                    <a:ext uri="{9D8B030D-6E8A-4147-A177-3AD203B41FA5}">
                      <a16:colId xmlns:a16="http://schemas.microsoft.com/office/drawing/2014/main" xmlns="" val="1660035770"/>
                    </a:ext>
                  </a:extLst>
                </a:gridCol>
                <a:gridCol w="1215044">
                  <a:extLst>
                    <a:ext uri="{9D8B030D-6E8A-4147-A177-3AD203B41FA5}">
                      <a16:colId xmlns:a16="http://schemas.microsoft.com/office/drawing/2014/main" xmlns="" val="2786442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86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96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08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1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4871012"/>
                  </a:ext>
                </a:extLst>
              </a:tr>
              <a:tr h="408739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69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8.1.1929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40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6.2.2008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88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77779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16919A-0DF1-384F-8900-6AF61EB5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To Be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Viewpoints applied to Data Cubes, we need to add a </a:t>
            </a:r>
            <a:r>
              <a:rPr lang="en-US" b="1" dirty="0"/>
              <a:t>dimension</a:t>
            </a:r>
            <a:r>
              <a:rPr lang="en-US" dirty="0"/>
              <a:t> role.</a:t>
            </a:r>
          </a:p>
          <a:p>
            <a:r>
              <a:rPr lang="en-US" dirty="0"/>
              <a:t>Should a variable be allowed to have more than one role in the same Viewpoint?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33AC73-0ACA-0D4D-BCE7-D1C39B0D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</a:t>
            </a:r>
          </a:p>
          <a:p>
            <a:pPr lvl="1"/>
            <a:r>
              <a:rPr lang="en-US" dirty="0"/>
              <a:t>Datum</a:t>
            </a:r>
          </a:p>
          <a:p>
            <a:pPr lvl="1"/>
            <a:r>
              <a:rPr lang="en-US" dirty="0"/>
              <a:t>Unit Record</a:t>
            </a:r>
          </a:p>
          <a:p>
            <a:pPr lvl="1"/>
            <a:r>
              <a:rPr lang="en-US" dirty="0"/>
              <a:t>Tall format</a:t>
            </a:r>
          </a:p>
          <a:p>
            <a:pPr lvl="1"/>
            <a:r>
              <a:rPr lang="en-US" dirty="0" err="1"/>
              <a:t>ViewPoint</a:t>
            </a:r>
            <a:endParaRPr lang="en-US" dirty="0"/>
          </a:p>
          <a:p>
            <a:pPr lvl="1"/>
            <a:r>
              <a:rPr lang="en-US" dirty="0"/>
              <a:t>Data Cube</a:t>
            </a:r>
          </a:p>
          <a:p>
            <a:r>
              <a:rPr lang="en-US" dirty="0"/>
              <a:t>Using DDI4</a:t>
            </a:r>
          </a:p>
          <a:p>
            <a:r>
              <a:rPr lang="en-US" dirty="0"/>
              <a:t>Real Life Example</a:t>
            </a:r>
          </a:p>
          <a:p>
            <a:pPr lvl="1"/>
            <a:r>
              <a:rPr lang="en-US" dirty="0"/>
              <a:t>RAIRD</a:t>
            </a:r>
          </a:p>
          <a:p>
            <a:pPr lvl="1"/>
            <a:r>
              <a:rPr lang="en-US" dirty="0"/>
              <a:t>Others?</a:t>
            </a:r>
          </a:p>
          <a:p>
            <a:r>
              <a:rPr lang="en-US" dirty="0"/>
              <a:t>Further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5FC8F1-4FE5-2B42-BE59-17BF4449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8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080ADBB2-60CA-BC45-AA3A-CB7D97DD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AB169B-96CA-FA4A-995E-B78D32E4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2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4622334" y="3204596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>
                <a:solidFill>
                  <a:schemeClr val="tx1"/>
                </a:solidFill>
              </a:rPr>
              <a:t>73,7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2465884" y="4127611"/>
            <a:ext cx="7169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b="1" dirty="0" smtClean="0"/>
              <a:t>Value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387250" y="2088330"/>
            <a:ext cx="1945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2000" b="1" dirty="0" err="1"/>
              <a:t>Instance</a:t>
            </a:r>
            <a:r>
              <a:rPr lang="nb-NO" sz="2000" b="1" dirty="0"/>
              <a:t> </a:t>
            </a:r>
            <a:r>
              <a:rPr lang="nb-NO" sz="2000" b="1" dirty="0" err="1"/>
              <a:t>of</a:t>
            </a:r>
            <a:r>
              <a:rPr lang="nb-NO" sz="2000" b="1" dirty="0"/>
              <a:t> data 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620624" y="2148642"/>
            <a:ext cx="35042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2000" b="1" dirty="0" err="1"/>
              <a:t>Collected</a:t>
            </a:r>
            <a:r>
              <a:rPr lang="nb-NO" sz="2000" b="1" dirty="0"/>
              <a:t>, </a:t>
            </a:r>
            <a:r>
              <a:rPr lang="nb-NO" sz="2000" b="1" dirty="0" err="1"/>
              <a:t>derived</a:t>
            </a:r>
            <a:r>
              <a:rPr lang="nb-NO" sz="2000" b="1" dirty="0"/>
              <a:t>, </a:t>
            </a:r>
            <a:r>
              <a:rPr lang="nb-NO" sz="2000" b="1" dirty="0" err="1"/>
              <a:t>scraped</a:t>
            </a:r>
            <a:r>
              <a:rPr lang="nb-NO" sz="2000" b="1" dirty="0"/>
              <a:t> etc.</a:t>
            </a:r>
          </a:p>
        </p:txBody>
      </p:sp>
      <p:cxnSp>
        <p:nvCxnSpPr>
          <p:cNvPr id="14" name="Rett linje 13"/>
          <p:cNvCxnSpPr>
            <a:endCxn id="7" idx="2"/>
          </p:cNvCxnSpPr>
          <p:nvPr/>
        </p:nvCxnSpPr>
        <p:spPr>
          <a:xfrm flipV="1">
            <a:off x="3171039" y="3661796"/>
            <a:ext cx="1451295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>
            <a:stCxn id="10" idx="2"/>
            <a:endCxn id="7" idx="1"/>
          </p:cNvCxnSpPr>
          <p:nvPr/>
        </p:nvCxnSpPr>
        <p:spPr>
          <a:xfrm>
            <a:off x="3360113" y="2488440"/>
            <a:ext cx="1396132" cy="8500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>
            <a:stCxn id="7" idx="7"/>
          </p:cNvCxnSpPr>
          <p:nvPr/>
        </p:nvCxnSpPr>
        <p:spPr>
          <a:xfrm flipV="1">
            <a:off x="5402823" y="2548752"/>
            <a:ext cx="1501316" cy="7897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Sylinder 22"/>
          <p:cNvSpPr txBox="1"/>
          <p:nvPr/>
        </p:nvSpPr>
        <p:spPr>
          <a:xfrm>
            <a:off x="4208299" y="5090837"/>
            <a:ext cx="174278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2000" b="1" dirty="0"/>
              <a:t>Has a </a:t>
            </a:r>
            <a:r>
              <a:rPr lang="nb-NO" sz="2000" b="1" dirty="0" err="1"/>
              <a:t>meaning</a:t>
            </a:r>
            <a:endParaRPr lang="nb-NO" sz="2000" b="1" dirty="0"/>
          </a:p>
        </p:txBody>
      </p:sp>
      <p:cxnSp>
        <p:nvCxnSpPr>
          <p:cNvPr id="25" name="Rett linje 24"/>
          <p:cNvCxnSpPr>
            <a:stCxn id="23" idx="0"/>
          </p:cNvCxnSpPr>
          <p:nvPr/>
        </p:nvCxnSpPr>
        <p:spPr>
          <a:xfrm flipV="1">
            <a:off x="5079692" y="4118996"/>
            <a:ext cx="0" cy="9718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>
            <a:endCxn id="7" idx="6"/>
          </p:cNvCxnSpPr>
          <p:nvPr/>
        </p:nvCxnSpPr>
        <p:spPr>
          <a:xfrm flipH="1" flipV="1">
            <a:off x="5536734" y="3661796"/>
            <a:ext cx="1510018" cy="3594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Sylinder 31"/>
          <p:cNvSpPr txBox="1"/>
          <p:nvPr/>
        </p:nvSpPr>
        <p:spPr>
          <a:xfrm>
            <a:off x="6144030" y="4029613"/>
            <a:ext cx="290085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2000" b="1" dirty="0" err="1"/>
              <a:t>Populates</a:t>
            </a:r>
            <a:r>
              <a:rPr lang="nb-NO" sz="2000" b="1" dirty="0"/>
              <a:t> a </a:t>
            </a:r>
            <a:r>
              <a:rPr lang="nb-NO" sz="2000" b="1" dirty="0" err="1"/>
              <a:t>cell</a:t>
            </a:r>
            <a:r>
              <a:rPr lang="nb-NO" sz="2000" b="1" dirty="0"/>
              <a:t> </a:t>
            </a:r>
            <a:r>
              <a:rPr lang="nb-NO" sz="2000" b="1" dirty="0" err="1"/>
              <a:t>of</a:t>
            </a:r>
            <a:r>
              <a:rPr lang="nb-NO" sz="2000" b="1" dirty="0"/>
              <a:t> a </a:t>
            </a:r>
            <a:r>
              <a:rPr lang="nb-NO" sz="2000" b="1" dirty="0" err="1"/>
              <a:t>table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136362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3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2C951FA8-B14E-0F48-A64C-3062901D9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773793"/>
              </p:ext>
            </p:extLst>
          </p:nvPr>
        </p:nvGraphicFramePr>
        <p:xfrm>
          <a:off x="838200" y="1818693"/>
          <a:ext cx="9013374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xmlns="" val="52342293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53878958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31482593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1144397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32224884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910155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5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7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53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938859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Unit Data Record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3430058"/>
            <a:ext cx="10515600" cy="2289175"/>
          </a:xfrm>
        </p:spPr>
        <p:txBody>
          <a:bodyPr/>
          <a:lstStyle/>
          <a:p>
            <a:r>
              <a:rPr lang="en-US" dirty="0"/>
              <a:t>Commonly, data are arranged in tables such as this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96097" y="58472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This </a:t>
            </a:r>
            <a:r>
              <a:rPr lang="en-US" dirty="0">
                <a:hlinkClick r:id="rId2"/>
              </a:rPr>
              <a:t>example</a:t>
            </a:r>
            <a:r>
              <a:rPr lang="en-US" dirty="0"/>
              <a:t> comes from the W3C RDF Data Cube Vocabulary recommendation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1DBA7CB-8910-0E4A-A501-0243AC96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2C951FA8-B14E-0F48-A64C-3062901D9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523148"/>
              </p:ext>
            </p:extLst>
          </p:nvPr>
        </p:nvGraphicFramePr>
        <p:xfrm>
          <a:off x="2946400" y="2021893"/>
          <a:ext cx="9013374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xmlns="" val="52342293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53878958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31482593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1144397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32224884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910155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5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7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53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938859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in a Unit Data Record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96097" y="58472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This </a:t>
            </a:r>
            <a:r>
              <a:rPr lang="en-US" dirty="0">
                <a:hlinkClick r:id="rId2"/>
              </a:rPr>
              <a:t>example</a:t>
            </a:r>
            <a:r>
              <a:rPr lang="en-US" dirty="0"/>
              <a:t> comes from the W3C RDF Data Cube Vocabulary recommendation </a:t>
            </a:r>
          </a:p>
        </p:txBody>
      </p:sp>
      <p:sp>
        <p:nvSpPr>
          <p:cNvPr id="4" name="Oval 3"/>
          <p:cNvSpPr/>
          <p:nvPr/>
        </p:nvSpPr>
        <p:spPr>
          <a:xfrm>
            <a:off x="5985933" y="2683932"/>
            <a:ext cx="914400" cy="5503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7867" y="2387736"/>
            <a:ext cx="2624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cell is the intersection of a column (variable)</a:t>
            </a:r>
          </a:p>
          <a:p>
            <a:r>
              <a:rPr lang="en-US" dirty="0"/>
              <a:t>and a row (unit)</a:t>
            </a:r>
          </a:p>
          <a:p>
            <a:endParaRPr lang="en-US" dirty="0"/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2463800" y="1310206"/>
            <a:ext cx="3801533" cy="1524471"/>
          </a:xfrm>
          <a:prstGeom prst="bentConnector3">
            <a:avLst>
              <a:gd name="adj1" fmla="val 9688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265333" y="1310206"/>
            <a:ext cx="0" cy="762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65333" y="1310206"/>
            <a:ext cx="0" cy="76223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905000" y="2987901"/>
            <a:ext cx="1007534" cy="138676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912533" y="3765195"/>
            <a:ext cx="5046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cell in this table contains a </a:t>
            </a:r>
            <a:r>
              <a:rPr lang="en-US" sz="2400" b="1" dirty="0"/>
              <a:t>datum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B5B8D7D-E01C-2945-8782-8A2BD1C04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2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72274"/>
            <a:ext cx="6900333" cy="1325563"/>
          </a:xfrm>
        </p:spPr>
        <p:txBody>
          <a:bodyPr/>
          <a:lstStyle/>
          <a:p>
            <a:r>
              <a:rPr lang="en-US" dirty="0"/>
              <a:t>Wide Format – unit data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4" y="3021779"/>
            <a:ext cx="10109200" cy="3203574"/>
          </a:xfrm>
        </p:spPr>
        <p:txBody>
          <a:bodyPr/>
          <a:lstStyle/>
          <a:p>
            <a:r>
              <a:rPr lang="en-US" dirty="0"/>
              <a:t>Rows correspond to each unit record – set of values for one entity</a:t>
            </a:r>
          </a:p>
          <a:p>
            <a:r>
              <a:rPr lang="en-US" dirty="0"/>
              <a:t>Columns correspond to each variable – measure or categorization</a:t>
            </a:r>
          </a:p>
          <a:p>
            <a:r>
              <a:rPr lang="en-US" dirty="0"/>
              <a:t>Cell entries are values </a:t>
            </a:r>
          </a:p>
          <a:p>
            <a:r>
              <a:rPr lang="en-US" dirty="0"/>
              <a:t>Kinds of objects in Wide format</a:t>
            </a:r>
          </a:p>
          <a:p>
            <a:pPr lvl="1"/>
            <a:r>
              <a:rPr lang="en-US" dirty="0"/>
              <a:t>Unit records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Values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691467" y="5029090"/>
            <a:ext cx="1769534" cy="1617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</a:pPr>
            <a:r>
              <a:rPr lang="en-US" sz="2400" dirty="0">
                <a:solidFill>
                  <a:srgbClr val="00B050"/>
                </a:solidFill>
              </a:rPr>
              <a:t>Identifier</a:t>
            </a:r>
          </a:p>
          <a:p>
            <a:pPr>
              <a:spcBef>
                <a:spcPts val="500"/>
              </a:spcBef>
            </a:pPr>
            <a:r>
              <a:rPr lang="en-US" sz="2400" dirty="0">
                <a:solidFill>
                  <a:srgbClr val="00B0F0"/>
                </a:solidFill>
              </a:rPr>
              <a:t>Variable</a:t>
            </a:r>
          </a:p>
          <a:p>
            <a:pPr>
              <a:spcBef>
                <a:spcPts val="500"/>
              </a:spcBef>
            </a:pPr>
            <a:r>
              <a:rPr lang="en-US" sz="2400" dirty="0">
                <a:solidFill>
                  <a:srgbClr val="FF0000"/>
                </a:solidFill>
              </a:rPr>
              <a:t>Value</a:t>
            </a:r>
          </a:p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2C951FA8-B14E-0F48-A64C-3062901D92D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78933" y="1591682"/>
          <a:ext cx="8153400" cy="1076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xmlns="" val="523422936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353878958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314825939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11443972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3322248845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910155739"/>
                    </a:ext>
                  </a:extLst>
                </a:gridCol>
              </a:tblGrid>
              <a:tr h="203417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5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7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6.2.2008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538163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469716" y="1546443"/>
            <a:ext cx="1123951" cy="44267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51567" y="1553343"/>
            <a:ext cx="889000" cy="38946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36234" y="1918402"/>
            <a:ext cx="889000" cy="3894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385049" y="1889894"/>
            <a:ext cx="889000" cy="3894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89467" y="1974562"/>
            <a:ext cx="321733" cy="2201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972D89B6-0314-E846-8224-DA7CC55D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6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Tall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959"/>
            <a:ext cx="6070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Columns correspond to each kind of object in a Wide (unit record) description</a:t>
            </a:r>
          </a:p>
          <a:p>
            <a:pPr lvl="1"/>
            <a:r>
              <a:rPr lang="en-US" dirty="0"/>
              <a:t>So, each row contains</a:t>
            </a:r>
          </a:p>
          <a:p>
            <a:pPr lvl="2"/>
            <a:r>
              <a:rPr lang="en-US" dirty="0"/>
              <a:t>Unit Row Identifier</a:t>
            </a:r>
          </a:p>
          <a:p>
            <a:pPr lvl="2"/>
            <a:r>
              <a:rPr lang="en-US" dirty="0"/>
              <a:t>Unit Variable</a:t>
            </a:r>
          </a:p>
          <a:p>
            <a:pPr lvl="2"/>
            <a:r>
              <a:rPr lang="en-US" dirty="0"/>
              <a:t>Unit Cell Value</a:t>
            </a:r>
          </a:p>
          <a:p>
            <a:r>
              <a:rPr lang="en-US" dirty="0"/>
              <a:t>Rows correspond to each value of each (non-identifying) variable for each Wide record</a:t>
            </a:r>
          </a:p>
          <a:p>
            <a:r>
              <a:rPr lang="en-US" dirty="0"/>
              <a:t>Need for references to other DDI objects</a:t>
            </a:r>
          </a:p>
          <a:p>
            <a:pPr lvl="1"/>
            <a:r>
              <a:rPr lang="en-US" dirty="0"/>
              <a:t>Identifier to each row in Wide format</a:t>
            </a:r>
          </a:p>
          <a:p>
            <a:pPr lvl="1"/>
            <a:r>
              <a:rPr lang="en-US" dirty="0"/>
              <a:t>Reference to each variable from Wide format</a:t>
            </a:r>
          </a:p>
          <a:p>
            <a:pPr lvl="1"/>
            <a:r>
              <a:rPr lang="en-US" dirty="0"/>
              <a:t>Ability to handle every kind of value in one column (mixed datatype)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2E260DD-F479-A74A-A9B3-0D0CAA3EDE9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59134" y="1867959"/>
          <a:ext cx="3645132" cy="33494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9090">
                  <a:extLst>
                    <a:ext uri="{9D8B030D-6E8A-4147-A177-3AD203B41FA5}">
                      <a16:colId xmlns:a16="http://schemas.microsoft.com/office/drawing/2014/main" xmlns="" val="1461651165"/>
                    </a:ext>
                  </a:extLst>
                </a:gridCol>
                <a:gridCol w="1390998">
                  <a:extLst>
                    <a:ext uri="{9D8B030D-6E8A-4147-A177-3AD203B41FA5}">
                      <a16:colId xmlns:a16="http://schemas.microsoft.com/office/drawing/2014/main" xmlns="" val="1660035770"/>
                    </a:ext>
                  </a:extLst>
                </a:gridCol>
                <a:gridCol w="1215044">
                  <a:extLst>
                    <a:ext uri="{9D8B030D-6E8A-4147-A177-3AD203B41FA5}">
                      <a16:colId xmlns:a16="http://schemas.microsoft.com/office/drawing/2014/main" xmlns="" val="2786442353"/>
                    </a:ext>
                  </a:extLst>
                </a:gridCol>
              </a:tblGrid>
              <a:tr h="382693">
                <a:tc>
                  <a:txBody>
                    <a:bodyPr/>
                    <a:lstStyle/>
                    <a:p>
                      <a:r>
                        <a:rPr lang="en-US" dirty="0"/>
                        <a:t>CaseID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86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96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08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1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487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69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8.1.1929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40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6.2.2008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88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777794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3996267" y="2871657"/>
            <a:ext cx="3539066" cy="5781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64467" y="3462867"/>
            <a:ext cx="6400800" cy="440266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412067" y="3191933"/>
            <a:ext cx="5156200" cy="846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35333" y="5511800"/>
            <a:ext cx="3568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layout is sometimes used for </a:t>
            </a:r>
            <a:r>
              <a:rPr lang="en-US" sz="2400" b="1" dirty="0"/>
              <a:t>event</a:t>
            </a:r>
            <a:r>
              <a:rPr lang="en-US" sz="2400" dirty="0"/>
              <a:t> data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B09CF76-2F57-7747-B962-C7DD1584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Wide to Tall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2C951FA8-B14E-0F48-A64C-3062901D92D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2133600"/>
          <a:ext cx="8153400" cy="10890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xmlns="" val="523422936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353878958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314825939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11443972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3322248845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910155739"/>
                    </a:ext>
                  </a:extLst>
                </a:gridCol>
              </a:tblGrid>
              <a:tr h="34735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5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7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6.2.2008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53816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2E260DD-F479-A74A-A9B3-0D0CAA3EDE9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3426661"/>
          <a:ext cx="3645132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9090">
                  <a:extLst>
                    <a:ext uri="{9D8B030D-6E8A-4147-A177-3AD203B41FA5}">
                      <a16:colId xmlns:a16="http://schemas.microsoft.com/office/drawing/2014/main" xmlns="" val="1461651165"/>
                    </a:ext>
                  </a:extLst>
                </a:gridCol>
                <a:gridCol w="1390998">
                  <a:extLst>
                    <a:ext uri="{9D8B030D-6E8A-4147-A177-3AD203B41FA5}">
                      <a16:colId xmlns:a16="http://schemas.microsoft.com/office/drawing/2014/main" xmlns="" val="1660035770"/>
                    </a:ext>
                  </a:extLst>
                </a:gridCol>
                <a:gridCol w="1215044">
                  <a:extLst>
                    <a:ext uri="{9D8B030D-6E8A-4147-A177-3AD203B41FA5}">
                      <a16:colId xmlns:a16="http://schemas.microsoft.com/office/drawing/2014/main" xmlns="" val="2786442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86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96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08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1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487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69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8.1.1929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40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6.2.2008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88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77779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598202" y="4190981"/>
            <a:ext cx="1109133" cy="3217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97200" y="5335776"/>
            <a:ext cx="1109133" cy="3217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13" idx="3"/>
          </p:cNvCxnSpPr>
          <p:nvPr/>
        </p:nvCxnSpPr>
        <p:spPr>
          <a:xfrm flipH="1">
            <a:off x="4106333" y="2759733"/>
            <a:ext cx="3367065" cy="27369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046261" y="2489796"/>
            <a:ext cx="1109133" cy="3217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21526" y="3834785"/>
            <a:ext cx="1109133" cy="3217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9" idx="4"/>
          </p:cNvCxnSpPr>
          <p:nvPr/>
        </p:nvCxnSpPr>
        <p:spPr>
          <a:xfrm>
            <a:off x="2600828" y="2811529"/>
            <a:ext cx="1075264" cy="10232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374199" y="2163610"/>
            <a:ext cx="1109133" cy="3217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310969" y="2485117"/>
            <a:ext cx="1109133" cy="3217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6562" y="2485116"/>
            <a:ext cx="1109133" cy="3217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10381" y="3826083"/>
            <a:ext cx="1109133" cy="32173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/>
          <p:cNvCxnSpPr>
            <a:stCxn id="14" idx="4"/>
            <a:endCxn id="15" idx="0"/>
          </p:cNvCxnSpPr>
          <p:nvPr/>
        </p:nvCxnSpPr>
        <p:spPr>
          <a:xfrm>
            <a:off x="1101129" y="2806849"/>
            <a:ext cx="63819" cy="101923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4"/>
            <a:endCxn id="5" idx="0"/>
          </p:cNvCxnSpPr>
          <p:nvPr/>
        </p:nvCxnSpPr>
        <p:spPr>
          <a:xfrm flipH="1">
            <a:off x="2152769" y="2485343"/>
            <a:ext cx="1775997" cy="17056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F21E2F-B2FD-F449-9AEB-4E0A5C9A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0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6680" cy="833139"/>
          </a:xfrm>
        </p:spPr>
        <p:txBody>
          <a:bodyPr/>
          <a:lstStyle/>
          <a:p>
            <a:r>
              <a:rPr lang="en-US" dirty="0"/>
              <a:t>Cubes via Tall Layouts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2E260DD-F479-A74A-A9B3-0D0CAA3ED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291289"/>
              </p:ext>
            </p:extLst>
          </p:nvPr>
        </p:nvGraphicFramePr>
        <p:xfrm>
          <a:off x="3859306" y="3220659"/>
          <a:ext cx="7678271" cy="333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4842">
                  <a:extLst>
                    <a:ext uri="{9D8B030D-6E8A-4147-A177-3AD203B41FA5}">
                      <a16:colId xmlns:a16="http://schemas.microsoft.com/office/drawing/2014/main" xmlns="" val="1461651165"/>
                    </a:ext>
                  </a:extLst>
                </a:gridCol>
                <a:gridCol w="2027873">
                  <a:extLst>
                    <a:ext uri="{9D8B030D-6E8A-4147-A177-3AD203B41FA5}">
                      <a16:colId xmlns:a16="http://schemas.microsoft.com/office/drawing/2014/main" xmlns="" val="1660035770"/>
                    </a:ext>
                  </a:extLst>
                </a:gridCol>
                <a:gridCol w="1771358">
                  <a:extLst>
                    <a:ext uri="{9D8B030D-6E8A-4147-A177-3AD203B41FA5}">
                      <a16:colId xmlns:a16="http://schemas.microsoft.com/office/drawing/2014/main" xmlns="" val="2786442353"/>
                    </a:ext>
                  </a:extLst>
                </a:gridCol>
                <a:gridCol w="2364198">
                  <a:extLst>
                    <a:ext uri="{9D8B030D-6E8A-4147-A177-3AD203B41FA5}">
                      <a16:colId xmlns:a16="http://schemas.microsoft.com/office/drawing/2014/main" xmlns="" val="3023637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286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96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Newport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084531"/>
                  </a:ext>
                </a:extLst>
              </a:tr>
              <a:tr h="319503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2006-2007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1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Newport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487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Newport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69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2006-2007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77.0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40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78.7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886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8777794"/>
                  </a:ext>
                </a:extLst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" y="1198264"/>
            <a:ext cx="7696867" cy="167654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204720" y="1767839"/>
            <a:ext cx="5638800" cy="26605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011920" y="3058160"/>
            <a:ext cx="2092960" cy="330199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26640" y="1767839"/>
            <a:ext cx="731520" cy="50149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43520" y="2033892"/>
            <a:ext cx="1249680" cy="10953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562C5E-F96F-1642-B6FF-84D3868BEECE}"/>
              </a:ext>
            </a:extLst>
          </p:cNvPr>
          <p:cNvSpPr txBox="1"/>
          <p:nvPr/>
        </p:nvSpPr>
        <p:spPr>
          <a:xfrm>
            <a:off x="287383" y="3444384"/>
            <a:ext cx="358418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tall layout is comparable to</a:t>
            </a:r>
            <a:br>
              <a:rPr lang="en-US" sz="2000" dirty="0"/>
            </a:br>
            <a:r>
              <a:rPr lang="en-US" sz="2000" dirty="0"/>
              <a:t>a DataSet in both SDMX and the </a:t>
            </a:r>
            <a:br>
              <a:rPr lang="en-US" sz="2000" dirty="0"/>
            </a:br>
            <a:r>
              <a:rPr lang="en-US" sz="2000" dirty="0"/>
              <a:t>RDF DataCube Vocabulary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In a Dataset RefArea, Sex and </a:t>
            </a:r>
            <a:br>
              <a:rPr lang="en-US" sz="2000" dirty="0"/>
            </a:br>
            <a:r>
              <a:rPr lang="en-US" sz="2000" dirty="0"/>
              <a:t>TimePeriod are </a:t>
            </a:r>
            <a:r>
              <a:rPr lang="en-US" sz="2000" b="1" i="1" dirty="0"/>
              <a:t>keys</a:t>
            </a:r>
            <a:br>
              <a:rPr lang="en-US" sz="2000" b="1" i="1" dirty="0"/>
            </a:br>
            <a:r>
              <a:rPr lang="en-US" sz="2000" dirty="0"/>
              <a:t>and AverageLongevity is an </a:t>
            </a:r>
            <a:br>
              <a:rPr lang="en-US" sz="2000" dirty="0"/>
            </a:br>
            <a:r>
              <a:rPr lang="en-US" sz="2000" b="1" i="1" dirty="0"/>
              <a:t>observation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0FC9356-874E-C046-9866-2C35558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C40-A7DA-4CD7-BD1B-6FDC7B34A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944</Words>
  <Application>Microsoft Office PowerPoint</Application>
  <PresentationFormat>Egendefinert</PresentationFormat>
  <Paragraphs>438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 Theme</vt:lpstr>
      <vt:lpstr>Datum and Data Formats</vt:lpstr>
      <vt:lpstr>Introduction</vt:lpstr>
      <vt:lpstr>Datum</vt:lpstr>
      <vt:lpstr>A Unit Data Record</vt:lpstr>
      <vt:lpstr>Cells in a Unit Data Record Table</vt:lpstr>
      <vt:lpstr>Wide Format – unit data record</vt:lpstr>
      <vt:lpstr>Tall Format</vt:lpstr>
      <vt:lpstr>Mapping Wide to Tall</vt:lpstr>
      <vt:lpstr>Cubes via Tall Layouts</vt:lpstr>
      <vt:lpstr>Microdata to Cubes</vt:lpstr>
      <vt:lpstr>Viewpoint roles</vt:lpstr>
      <vt:lpstr>The Viewpoint, a set of roles for variables</vt:lpstr>
      <vt:lpstr>RAIRD Information Model</vt:lpstr>
      <vt:lpstr>Work To Be Done</vt:lpstr>
      <vt:lpstr>Work To Be Done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Hoyle</dc:creator>
  <cp:lastModifiedBy>NSD Lokal konto på NSDL31</cp:lastModifiedBy>
  <cp:revision>30</cp:revision>
  <dcterms:created xsi:type="dcterms:W3CDTF">2019-04-22T20:08:19Z</dcterms:created>
  <dcterms:modified xsi:type="dcterms:W3CDTF">2019-04-23T18:37:15Z</dcterms:modified>
</cp:coreProperties>
</file>