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6" r:id="rId5"/>
    <p:sldId id="260" r:id="rId6"/>
    <p:sldId id="265" r:id="rId7"/>
    <p:sldId id="267" r:id="rId8"/>
    <p:sldId id="268" r:id="rId9"/>
    <p:sldId id="257" r:id="rId10"/>
    <p:sldId id="262" r:id="rId11"/>
    <p:sldId id="269" r:id="rId12"/>
    <p:sldId id="270" r:id="rId13"/>
    <p:sldId id="273" r:id="rId14"/>
    <p:sldId id="274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1E17E-EDB4-7944-95E4-6F10C7BDE14E}" type="datetimeFigureOut">
              <a:rPr lang="x-none" smtClean="0"/>
              <a:t>4/26/17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A2835-BECA-7946-8B93-5D600FCE58FC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80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8973-4A82-F64E-AE61-53E010AF1FE7}" type="datetime1">
              <a:rPr lang="en-US" smtClean="0"/>
              <a:t>4/26/17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99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01C-B89C-C249-9275-34B5736644B4}" type="datetime1">
              <a:rPr lang="en-US" smtClean="0"/>
              <a:t>4/26/17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62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CB5-3BB8-2A4F-BE39-CEFA61DECE43}" type="datetime1">
              <a:rPr lang="en-US" smtClean="0"/>
              <a:t>4/26/17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B54E-1889-0648-A8A9-AB205B3BE26C}" type="datetime1">
              <a:rPr lang="en-US" smtClean="0"/>
              <a:t>4/26/17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859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4D2E-625B-8546-8F62-D920ED5ECBC5}" type="datetime1">
              <a:rPr lang="en-US" smtClean="0"/>
              <a:t>4/26/17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26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9478-91E3-DD48-9CAA-FCF9BE0C09A8}" type="datetime1">
              <a:rPr lang="en-US" smtClean="0"/>
              <a:t>4/26/17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13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341-611A-7E45-B57A-2C9A4DDF69F2}" type="datetime1">
              <a:rPr lang="en-US" smtClean="0"/>
              <a:t>4/26/17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522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C746-0811-BF4F-AB1A-0507155CFD0E}" type="datetime1">
              <a:rPr lang="en-US" smtClean="0"/>
              <a:t>4/26/17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39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4F59-5EA9-3D44-965E-D333E5141481}" type="datetime1">
              <a:rPr lang="en-US" smtClean="0"/>
              <a:t>4/26/17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84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23EE-9122-3E4A-91C0-929C70D297BD}" type="datetime1">
              <a:rPr lang="en-US" smtClean="0"/>
              <a:t>4/26/17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69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9089-72EB-864C-9D31-4FDB1005F50C}" type="datetime1">
              <a:rPr lang="en-US" smtClean="0"/>
              <a:t>4/26/17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9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714E-058A-CB43-A0EA-F06C47171094}" type="datetime1">
              <a:rPr lang="en-US" smtClean="0"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13224-42F1-FB41-B775-BC89454F8828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6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hyperlink" Target="http://www.ddionrails.org/glbp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Modes and Moods of the MethodologyPattern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5</a:t>
            </a:r>
          </a:p>
          <a:p>
            <a:r>
              <a:rPr lang="en-US" dirty="0" smtClean="0"/>
              <a:t>25 April 2017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74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the SegmentDefinitionWorkflow in DDI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It consists of a SegmentDefinitionDesign, a SegmentDefinitionAlgorithm and a SegmentDefinitionProcess in large part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As currently represented, it is the initial step in performing the segmentation of a media object: it applies the MethodologyPattern to a domain </a:t>
            </a:r>
            <a:r>
              <a:rPr lang="mr-IN" dirty="0" smtClean="0"/>
              <a:t>–</a:t>
            </a:r>
            <a:r>
              <a:rPr lang="en-US" dirty="0" smtClean="0"/>
              <a:t> media segmentation </a:t>
            </a:r>
            <a:r>
              <a:rPr lang="mr-IN" dirty="0" smtClean="0"/>
              <a:t>–</a:t>
            </a:r>
            <a:r>
              <a:rPr lang="en-US" dirty="0" smtClean="0"/>
              <a:t> and at first blush describes a generic methodology for media segmentation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So the mood of the SegmentDefinitionWorkflow in DDI might be “Repeatable”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next step on the way to performing the segmentation is to identify the target object </a:t>
            </a:r>
            <a:r>
              <a:rPr lang="mr-IN" dirty="0" smtClean="0"/>
              <a:t>–</a:t>
            </a:r>
            <a:r>
              <a:rPr lang="en-US" dirty="0" smtClean="0"/>
              <a:t> instantiation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One way or another the SegmentDefinitionWorkflow would have to grow. Either the algorithm would have to grow to manage a specific media and/or the process would have to grow perhaps to support a specific layout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Upon instantiation the mood of the specialized SegmentDefinitionWorkflow would progress to “Instantiated”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Note that the mood does not determine whether on the way to performance we define on object-specific algorithm or workflow or both, i.e. the specificity of the description and its moods are independent</a:t>
            </a:r>
          </a:p>
          <a:p>
            <a:pPr lvl="1"/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185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4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526490"/>
            <a:ext cx="4297471" cy="1829435"/>
          </a:xfrm>
        </p:spPr>
        <p:txBody>
          <a:bodyPr>
            <a:noAutofit/>
          </a:bodyPr>
          <a:lstStyle/>
          <a:p>
            <a:r>
              <a:rPr lang="en-US" dirty="0" smtClean="0"/>
              <a:t>Methodology Light</a:t>
            </a:r>
            <a:br>
              <a:rPr lang="en-US" dirty="0" smtClean="0"/>
            </a:br>
            <a:r>
              <a:rPr lang="en-US" dirty="0" smtClean="0"/>
              <a:t>Process Heavy (1)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2452746"/>
            <a:ext cx="4473125" cy="38210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In this pattern not much is said/known about methodology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Perhaps the process has to be understood in detail first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Maybe a particular domain is not well defined and research is going bottom up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Recall that the realization of a methodology beyond an overview requires the specification of a methodology pattern that is “repeatable across many subtypes”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Understanding might not have progressed to this point yet</a:t>
            </a:r>
            <a:endParaRPr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25" y="365125"/>
            <a:ext cx="6042475" cy="57547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581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526490"/>
            <a:ext cx="4297471" cy="1829435"/>
          </a:xfrm>
        </p:spPr>
        <p:txBody>
          <a:bodyPr>
            <a:noAutofit/>
          </a:bodyPr>
          <a:lstStyle/>
          <a:p>
            <a:r>
              <a:rPr lang="en-US" dirty="0" smtClean="0"/>
              <a:t>Methodology Light</a:t>
            </a:r>
            <a:br>
              <a:rPr lang="en-US" dirty="0" smtClean="0"/>
            </a:br>
            <a:r>
              <a:rPr lang="en-US" dirty="0" smtClean="0"/>
              <a:t>Process Heavy (2)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2452746"/>
            <a:ext cx="4473125" cy="38210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Imagine if we were doing data capture documentation and we began with an ImplementedInstrument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ImplementedInstruments are mode and unit specific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Let’s say we wanted to go longitudinal and add a successive round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Order of questions in the successive round might be the same with certain differences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000" dirty="0" smtClean="0"/>
              <a:t>This would require us to think more abstractly about a ConceptualInstrument on which we were now basing successive ImplementedInstruments</a:t>
            </a:r>
            <a:endParaRPr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25" y="365125"/>
            <a:ext cx="6042475" cy="57547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554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930" y="526490"/>
            <a:ext cx="6778625" cy="607565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526490"/>
            <a:ext cx="4297471" cy="1829435"/>
          </a:xfrm>
        </p:spPr>
        <p:txBody>
          <a:bodyPr>
            <a:noAutofit/>
          </a:bodyPr>
          <a:lstStyle/>
          <a:p>
            <a:r>
              <a:rPr lang="en-US" sz="4000" strike="sngStrike" dirty="0" smtClean="0"/>
              <a:t>Methodology Light</a:t>
            </a:r>
            <a:br>
              <a:rPr lang="en-US" sz="4000" strike="sngStrike" dirty="0" smtClean="0"/>
            </a:br>
            <a:r>
              <a:rPr lang="en-US" sz="4000" strike="sngStrike" dirty="0" smtClean="0"/>
              <a:t>Process Heavy</a:t>
            </a:r>
            <a:r>
              <a:rPr lang="en-US" sz="4000" dirty="0" smtClean="0"/>
              <a:t> No More (3)</a:t>
            </a:r>
            <a:endParaRPr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2452745"/>
            <a:ext cx="4178643" cy="403411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1700" dirty="0" smtClean="0"/>
              <a:t>This development willy nilly forces to have a study </a:t>
            </a:r>
            <a:r>
              <a:rPr lang="en-US" sz="1700" dirty="0" smtClean="0"/>
              <a:t>methodology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1700" dirty="0" smtClean="0"/>
              <a:t>In this methodology there might be one or more ImplementedInstruments in a round and several rounds in the longitudinal study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1700" dirty="0" smtClean="0"/>
              <a:t>Within a round (Study) multiple ImplementedInstruments may be asked in a specific order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1700" dirty="0" smtClean="0"/>
              <a:t>Within the series of rounds (StudySeries) the rounds follow each other at certain intervals defined using Allen’s interval algebra</a:t>
            </a:r>
            <a:endParaRPr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521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72" y="263047"/>
            <a:ext cx="5722305" cy="602347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25716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Paper </a:t>
            </a:r>
            <a:r>
              <a:rPr lang="en-US" smtClean="0"/>
              <a:t>Methodology Section (1)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98721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The methodology section provides enough information for other researchers to replicate the research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It is preceded by an abstract (Methodology Overview)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The section need not describe all the component methodologies </a:t>
            </a:r>
            <a:r>
              <a:rPr lang="mr-IN" sz="1700" dirty="0" smtClean="0"/>
              <a:t>–</a:t>
            </a:r>
            <a:r>
              <a:rPr lang="en-US" sz="1700" dirty="0" smtClean="0"/>
              <a:t> just the out of the ordinary ones with the overview sufficing for “ordinary” components in this context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A “complete” methodology section might have deep dives for each of the sections of the GLBPM.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See </a:t>
            </a:r>
            <a:r>
              <a:rPr lang="en-US" sz="1700" dirty="0" smtClean="0">
                <a:hlinkClick r:id="rId3"/>
              </a:rPr>
              <a:t>DDI on Rails GLBPM </a:t>
            </a:r>
            <a:r>
              <a:rPr lang="en-US" sz="1700" dirty="0" smtClean="0"/>
              <a:t>for a pretty picture of the GLBPM</a:t>
            </a:r>
            <a:endParaRPr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473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44966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Paper </a:t>
            </a:r>
            <a:r>
              <a:rPr lang="en-US" smtClean="0"/>
              <a:t>Methodology Section (2)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98721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This design pattern is human readable, not machine readable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500" dirty="0" smtClean="0"/>
              <a:t>It describes methods using algorithms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500" dirty="0" smtClean="0"/>
              <a:t>It may convey process at a very high level using flow diagrams, not sequence diagrams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As such, it doesn’t describe the actual event(s) in which a methodology is executed because this would entail a description of interfaces, messages and bindings between process steps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This design pattern does discuss what went right and wrong during execution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dirty="0" smtClean="0"/>
              <a:t>Because it doesn’t describe execution, this design pattern is arguably </a:t>
            </a:r>
            <a:r>
              <a:rPr lang="en-US" sz="1700" b="1" i="1" dirty="0" smtClean="0"/>
              <a:t>platform independent</a:t>
            </a:r>
            <a:endParaRPr sz="17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15</a:t>
            </a:fld>
            <a:endParaRPr lang="uk-UA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72" y="263047"/>
            <a:ext cx="5722305" cy="6023479"/>
          </a:xfrm>
        </p:spPr>
      </p:pic>
    </p:spTree>
    <p:extLst>
      <p:ext uri="{BB962C8B-B14F-4D97-AF65-F5344CB8AC3E}">
        <p14:creationId xmlns:p14="http://schemas.microsoft.com/office/powerpoint/2010/main" val="201873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Dimensions of Methodology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MethodologyPattern contains / references three classes: design, algorithm and process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Arguably these classes and their relationships are not unlike the three concepts of Model Driven Architecture (MDA): the Conceptual Independent Model (CIM), the Platform Independent Model (PIM) and the Platform Specific Model (PSM)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Together the three classes of the MethodologyPattern form a </a:t>
            </a:r>
            <a:r>
              <a:rPr lang="en-US" b="1" i="1" dirty="0" smtClean="0"/>
              <a:t>mode of description</a:t>
            </a:r>
            <a:r>
              <a:rPr lang="en-US" dirty="0" smtClean="0"/>
              <a:t> that goes to increasing levels of specificity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There is a second dimension of methodology that unfortunately sometimes get conflated with the first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After HL7 we will call it </a:t>
            </a:r>
            <a:r>
              <a:rPr lang="en-US" b="1" i="1" dirty="0" smtClean="0"/>
              <a:t>mood</a:t>
            </a:r>
            <a:r>
              <a:rPr lang="mr-IN" b="1" i="1" dirty="0" smtClean="0"/>
              <a:t>…</a:t>
            </a:r>
            <a:endParaRPr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59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Mode (1)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4921105" cy="458770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This is how HL7 thinks of mood</a:t>
            </a:r>
          </a:p>
          <a:p>
            <a:r>
              <a:rPr lang="en-US" sz="2600" dirty="0" smtClean="0"/>
              <a:t>Mood seems to chronicle the lifecycle of an occurrence</a:t>
            </a:r>
          </a:p>
          <a:p>
            <a:r>
              <a:rPr lang="en-US" sz="2600" dirty="0" smtClean="0"/>
              <a:t>In HL7 mood is represented as an attribute of an act</a:t>
            </a:r>
          </a:p>
          <a:p>
            <a:r>
              <a:rPr lang="en-US" sz="2600" dirty="0" smtClean="0"/>
              <a:t>And the lifecycle of an occurrence consists of many acts </a:t>
            </a:r>
            <a:r>
              <a:rPr lang="mr-IN" sz="2600" dirty="0" smtClean="0"/>
              <a:t>–</a:t>
            </a:r>
            <a:r>
              <a:rPr lang="en-US" sz="2600" dirty="0" smtClean="0"/>
              <a:t> one for each mood</a:t>
            </a:r>
          </a:p>
          <a:p>
            <a:r>
              <a:rPr lang="en-US" sz="2600" dirty="0" smtClean="0"/>
              <a:t>So in HL7 a mood is NOT a status code</a:t>
            </a:r>
          </a:p>
          <a:p>
            <a:r>
              <a:rPr lang="en-US" sz="2600" dirty="0"/>
              <a:t>Thus, an act in “order” mood that orders an act in definition mood and results in an Act in ‘event’ mood are three different acts, related through the act relationship. </a:t>
            </a:r>
            <a:endParaRPr lang="en-US" sz="2600" dirty="0" smtClean="0"/>
          </a:p>
          <a:p>
            <a:r>
              <a:rPr lang="en-US" sz="2600" dirty="0" smtClean="0"/>
              <a:t>The next slide is instructive in this regard</a:t>
            </a:r>
            <a:endParaRPr sz="2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4772" y="1772574"/>
            <a:ext cx="5707229" cy="442781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2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Mode (2)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4921105" cy="45877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Observation is a type of act and both the act and its observation are abstract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An observation is realized through a series of concrete acts that here includes an ObservationDefinition, and ObservationRequest and an ObservationEvent where the request </a:t>
            </a:r>
            <a:r>
              <a:rPr lang="en-US" sz="2600" b="1" i="1" dirty="0" smtClean="0"/>
              <a:t>instantiates</a:t>
            </a:r>
            <a:r>
              <a:rPr lang="en-US" sz="2600" dirty="0" smtClean="0"/>
              <a:t> the definition and the event </a:t>
            </a:r>
            <a:r>
              <a:rPr lang="en-US" sz="2600" b="1" i="1" dirty="0" smtClean="0"/>
              <a:t>fulfills</a:t>
            </a:r>
            <a:r>
              <a:rPr lang="en-US" sz="2600" dirty="0" smtClean="0"/>
              <a:t> the request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We need to keep in mind that “act” relationships in the context of healthcare have steps / moments that are different from the steps / moments that make up a study act. 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That is why the BRIDG model is instructive</a:t>
            </a:r>
            <a:endParaRPr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3</a:t>
            </a:fld>
            <a:endParaRPr lang="uk-UA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7337" y="1795978"/>
            <a:ext cx="5705856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Mode (3)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4"/>
            <a:ext cx="3996846" cy="4462441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BRIDG is the Biomedical Research Integrated Domain Group Model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Like DDI it is meant to describe the lifecycle of a study only not in general but specifically in the biomedical research domain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That being said, BRIDG takes a slightly different approach from HL7 and healthcare acts on mood</a:t>
            </a:r>
          </a:p>
          <a:p>
            <a:r>
              <a:rPr lang="en-US" sz="2600" dirty="0" smtClean="0"/>
              <a:t>BRIDG identifies four activity subtypes through which study activities move. See the inset.</a:t>
            </a:r>
          </a:p>
          <a:p>
            <a:r>
              <a:rPr lang="en-US" sz="2600" dirty="0" smtClean="0"/>
              <a:t>Each inherits and specializes the core activity class</a:t>
            </a:r>
            <a:endParaRPr sz="2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707" y="1825625"/>
            <a:ext cx="6698656" cy="3873717"/>
          </a:xfrm>
          <a:prstGeom prst="rect">
            <a:avLst/>
          </a:prstGeom>
          <a:ln w="12700">
            <a:solidFill>
              <a:schemeClr val="tx1"/>
            </a:solidFill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582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in DDI (1)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DDI the MethodologyPattern is an abstraction like an act in HL7 or the core Activity in BRIDG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Just like acts and activities, the MethodologyPattern is content neutral: it can apply anywhere across the data lifecycle </a:t>
            </a:r>
            <a:r>
              <a:rPr lang="mr-IN" dirty="0" smtClean="0"/>
              <a:t>–</a:t>
            </a:r>
            <a:r>
              <a:rPr lang="en-US" dirty="0" smtClean="0"/>
              <a:t> both upstream during study conduct and downstream during data processing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 consequence it is often the case, just like in the HL7 example presented here, that the MethodologyPattern will be specialized for a specific activity in the data lifecycle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And this specialization might also be abstract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Alternatively this specialization might be domain-specific and, in terms of mood, form a </a:t>
            </a:r>
            <a:r>
              <a:rPr lang="en-US" b="1" i="1" dirty="0" smtClean="0"/>
              <a:t>definition</a:t>
            </a:r>
            <a:r>
              <a:rPr lang="en-US" dirty="0" smtClean="0"/>
              <a:t> for which there are many specific subtypes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example, SamplingMethodology is a realization of the MethodologyPattern and there are many subtypes of SamplingMethodology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381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in DDI (2)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So perhaps the first mood and model/view of Methodology on the way to fulfillment is to create a realization that is </a:t>
            </a:r>
            <a:r>
              <a:rPr lang="en-US" sz="2000" b="1" i="1" dirty="0" smtClean="0"/>
              <a:t>repeatable</a:t>
            </a:r>
            <a:r>
              <a:rPr lang="en-US" sz="2000" dirty="0" smtClean="0"/>
              <a:t> across many subtypes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Not that constructing this model/view </a:t>
            </a:r>
            <a:r>
              <a:rPr lang="mr-IN" sz="1800" dirty="0" smtClean="0"/>
              <a:t>–</a:t>
            </a:r>
            <a:r>
              <a:rPr lang="en-US" sz="1800" dirty="0" smtClean="0"/>
              <a:t> a model/view that is in effect a design pattern </a:t>
            </a:r>
            <a:r>
              <a:rPr lang="mr-IN" sz="1800" dirty="0" smtClean="0"/>
              <a:t>–</a:t>
            </a:r>
            <a:r>
              <a:rPr lang="en-US" sz="1800" dirty="0" smtClean="0"/>
              <a:t> requires both domain knowledge and experience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The skill set for defining design patterns is unique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Then the next mood and model/view might be to create a methodology that is an </a:t>
            </a:r>
            <a:r>
              <a:rPr lang="en-US" sz="2000" b="1" i="1" dirty="0" smtClean="0"/>
              <a:t>instantiation</a:t>
            </a:r>
            <a:r>
              <a:rPr lang="en-US" sz="2000" dirty="0" smtClean="0"/>
              <a:t> of the repeatable one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Less synthetic understanding and more domain knowledge is needed here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A process model in which inputs and outputs are specified across one or more workflows might come into play here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Alternatively, the mode of description might be less process and more algorithm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Not all instantiations need to become executable</a:t>
            </a:r>
            <a:r>
              <a:rPr lang="mr-IN" sz="1800" dirty="0" smtClean="0"/>
              <a:t>…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934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in DDI (3)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Continuing, the next </a:t>
            </a:r>
            <a:r>
              <a:rPr lang="en-US" sz="2000" dirty="0"/>
              <a:t>mood and model/view </a:t>
            </a:r>
            <a:r>
              <a:rPr lang="en-US" sz="2000" dirty="0" smtClean="0"/>
              <a:t>might be to further define a methodology so that it is useful during execution by a human and/or a software agent. This is the </a:t>
            </a:r>
            <a:r>
              <a:rPr lang="en-US" sz="2000" b="1" i="1" dirty="0"/>
              <a:t>i</a:t>
            </a:r>
            <a:r>
              <a:rPr lang="en-US" sz="2000" b="1" i="1" dirty="0" smtClean="0"/>
              <a:t>n </a:t>
            </a:r>
            <a:r>
              <a:rPr lang="en-US" sz="2000" b="1" i="1" dirty="0"/>
              <a:t>p</a:t>
            </a:r>
            <a:r>
              <a:rPr lang="en-US" sz="2000" b="1" i="1" dirty="0" smtClean="0"/>
              <a:t>rogress </a:t>
            </a:r>
            <a:r>
              <a:rPr lang="en-US" sz="2000" dirty="0" smtClean="0"/>
              <a:t>mood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In this model/view parameters are bound to objects as needed. Until now (before runtime) they were unbound.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A final </a:t>
            </a:r>
            <a:r>
              <a:rPr lang="en-US" sz="2000" dirty="0"/>
              <a:t>mood and </a:t>
            </a:r>
            <a:r>
              <a:rPr lang="en-US" sz="2000" dirty="0" smtClean="0"/>
              <a:t>model/view is after the fact. It considers the </a:t>
            </a:r>
            <a:r>
              <a:rPr lang="en-US" sz="2000" b="1" i="1" dirty="0" smtClean="0"/>
              <a:t>performance</a:t>
            </a:r>
            <a:r>
              <a:rPr lang="en-US" sz="2000" dirty="0" smtClean="0"/>
              <a:t> of the methodology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Nowadays we can glean performance by analyzing machine data (automatic logs)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Machine data can inform us about data matching issues during binding as well as issues like timeouts that may be a function of the scalability of the model/view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There are many tools available for analyzing machine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53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Mood and Mode Crossings</a:t>
            </a:r>
            <a:endParaRPr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16813"/>
              </p:ext>
            </p:extLst>
          </p:nvPr>
        </p:nvGraphicFramePr>
        <p:xfrm>
          <a:off x="838200" y="1825625"/>
          <a:ext cx="10457329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88"/>
                <a:gridCol w="1000461"/>
                <a:gridCol w="2103120"/>
                <a:gridCol w="2103120"/>
                <a:gridCol w="2103120"/>
                <a:gridCol w="2103120"/>
              </a:tblGrid>
              <a:tr h="370840">
                <a:tc gridSpan="2">
                  <a:txBody>
                    <a:bodyPr/>
                    <a:lstStyle/>
                    <a:p>
                      <a:endParaRPr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Mood</a:t>
                      </a:r>
                      <a:endParaRPr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Mode of Description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Repeatable</a:t>
                      </a:r>
                      <a:endParaRPr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Instantiated</a:t>
                      </a:r>
                      <a:endParaRPr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 Progress</a:t>
                      </a:r>
                      <a:endParaRPr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Performed</a:t>
                      </a:r>
                      <a:endParaRPr sz="14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Design</a:t>
                      </a:r>
                      <a:endParaRPr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Conceptual</a:t>
                      </a:r>
                      <a:r>
                        <a:rPr lang="en-US" sz="1400" baseline="0" dirty="0" smtClean="0"/>
                        <a:t> Model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(Mind map)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pattern if</a:t>
                      </a:r>
                      <a:r>
                        <a:rPr lang="en-US" sz="1400" baseline="0" dirty="0" smtClean="0"/>
                        <a:t> available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Back</a:t>
                      </a:r>
                      <a:r>
                        <a:rPr lang="en-US" sz="1400" baseline="0" dirty="0" smtClean="0"/>
                        <a:t> of the envelope / napkin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Applicability assessment</a:t>
                      </a:r>
                      <a:endParaRPr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Algorithm</a:t>
                      </a:r>
                      <a:endParaRPr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Formula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Instantiated Formula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(Human readable)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Executable</a:t>
                      </a:r>
                      <a:r>
                        <a:rPr lang="en-US" sz="1400" baseline="0" dirty="0" smtClean="0"/>
                        <a:t> with human assistance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(Platform independent)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Delta</a:t>
                      </a:r>
                      <a:endParaRPr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Process</a:t>
                      </a:r>
                      <a:endParaRPr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Workflow Schematic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Instantiated Workflow Schematic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(Machine readable)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Executable with the assistance of a software agent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(Platform specific)</a:t>
                      </a:r>
                      <a:endParaRPr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Delta with performance metrics from machine data (logs)</a:t>
                      </a:r>
                      <a:endParaRPr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3224-42F1-FB41-B775-BC89454F8828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41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1427</Words>
  <Application>Microsoft Macintosh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Office Theme</vt:lpstr>
      <vt:lpstr>Modes and Moods of the MethodologyPattern</vt:lpstr>
      <vt:lpstr>Two Dimensions of Methodology</vt:lpstr>
      <vt:lpstr>Mood and Mode (1)</vt:lpstr>
      <vt:lpstr>Mood and Mode (2)</vt:lpstr>
      <vt:lpstr>Mood and Mode (3)</vt:lpstr>
      <vt:lpstr>Mood in DDI (1)</vt:lpstr>
      <vt:lpstr>Mood in DDI (2)</vt:lpstr>
      <vt:lpstr>Mood in DDI (3)</vt:lpstr>
      <vt:lpstr>Methodology Mood and Mode Crossings</vt:lpstr>
      <vt:lpstr>Example</vt:lpstr>
      <vt:lpstr>Design Patterns</vt:lpstr>
      <vt:lpstr>Methodology Light Process Heavy (1)</vt:lpstr>
      <vt:lpstr>Methodology Light Process Heavy (2)</vt:lpstr>
      <vt:lpstr>Methodology Light Process Heavy No More (3)</vt:lpstr>
      <vt:lpstr>Research Paper Methodology Section (1)</vt:lpstr>
      <vt:lpstr>Research Paper Methodology Section (2)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72</cp:revision>
  <dcterms:created xsi:type="dcterms:W3CDTF">2017-03-26T09:03:31Z</dcterms:created>
  <dcterms:modified xsi:type="dcterms:W3CDTF">2017-04-26T08:17:58Z</dcterms:modified>
</cp:coreProperties>
</file>